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8"/>
  </p:notesMasterIdLst>
  <p:sldIdLst>
    <p:sldId id="379" r:id="rId3"/>
    <p:sldId id="4155" r:id="rId4"/>
    <p:sldId id="4113" r:id="rId5"/>
    <p:sldId id="364" r:id="rId6"/>
    <p:sldId id="365" r:id="rId7"/>
    <p:sldId id="372" r:id="rId8"/>
    <p:sldId id="373" r:id="rId9"/>
    <p:sldId id="376" r:id="rId10"/>
    <p:sldId id="375" r:id="rId11"/>
    <p:sldId id="377" r:id="rId12"/>
    <p:sldId id="370" r:id="rId13"/>
    <p:sldId id="300" r:id="rId14"/>
    <p:sldId id="329" r:id="rId15"/>
    <p:sldId id="4156" r:id="rId16"/>
    <p:sldId id="277" r:id="rId17"/>
    <p:sldId id="257" r:id="rId18"/>
    <p:sldId id="258" r:id="rId19"/>
    <p:sldId id="259" r:id="rId20"/>
    <p:sldId id="260" r:id="rId21"/>
    <p:sldId id="262" r:id="rId22"/>
    <p:sldId id="263" r:id="rId23"/>
    <p:sldId id="264" r:id="rId24"/>
    <p:sldId id="278" r:id="rId25"/>
    <p:sldId id="283" r:id="rId26"/>
    <p:sldId id="279" r:id="rId27"/>
    <p:sldId id="280" r:id="rId28"/>
    <p:sldId id="281" r:id="rId29"/>
    <p:sldId id="284" r:id="rId30"/>
    <p:sldId id="286" r:id="rId31"/>
    <p:sldId id="290" r:id="rId32"/>
    <p:sldId id="292" r:id="rId33"/>
    <p:sldId id="293" r:id="rId34"/>
    <p:sldId id="291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5A565-7A0B-4BD9-8F87-EE7FAE8A4452}" v="2" dt="2025-11-10T07:19:11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738" autoAdjust="0"/>
  </p:normalViewPr>
  <p:slideViewPr>
    <p:cSldViewPr snapToGrid="0">
      <p:cViewPr varScale="1">
        <p:scale>
          <a:sx n="103" d="100"/>
          <a:sy n="103" d="100"/>
        </p:scale>
        <p:origin x="79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k Popell" userId="3b52af61ea889ca3" providerId="LiveId" clId="{C65A1D71-1951-4D26-92F8-33783B8612DF}"/>
    <pc:docChg chg="custSel addSld modSld">
      <pc:chgData name="Janek Popell" userId="3b52af61ea889ca3" providerId="LiveId" clId="{C65A1D71-1951-4D26-92F8-33783B8612DF}" dt="2025-11-10T07:19:20.270" v="51" actId="20577"/>
      <pc:docMkLst>
        <pc:docMk/>
      </pc:docMkLst>
      <pc:sldChg chg="modSp add mod">
        <pc:chgData name="Janek Popell" userId="3b52af61ea889ca3" providerId="LiveId" clId="{C65A1D71-1951-4D26-92F8-33783B8612DF}" dt="2025-11-10T07:18:46.908" v="30" actId="27636"/>
        <pc:sldMkLst>
          <pc:docMk/>
          <pc:sldMk cId="0" sldId="257"/>
        </pc:sldMkLst>
        <pc:spChg chg="mod">
          <ac:chgData name="Janek Popell" userId="3b52af61ea889ca3" providerId="LiveId" clId="{C65A1D71-1951-4D26-92F8-33783B8612DF}" dt="2025-11-10T07:18:46.908" v="30" actId="27636"/>
          <ac:spMkLst>
            <pc:docMk/>
            <pc:sldMk cId="0" sldId="257"/>
            <ac:spMk id="34818" creationId="{EE231014-F8C1-4656-A5DB-6715787791B6}"/>
          </ac:spMkLst>
        </pc:spChg>
      </pc:sldChg>
      <pc:sldChg chg="modSp add mod">
        <pc:chgData name="Janek Popell" userId="3b52af61ea889ca3" providerId="LiveId" clId="{C65A1D71-1951-4D26-92F8-33783B8612DF}" dt="2025-11-10T07:18:46.908" v="31" actId="27636"/>
        <pc:sldMkLst>
          <pc:docMk/>
          <pc:sldMk cId="0" sldId="258"/>
        </pc:sldMkLst>
        <pc:spChg chg="mod">
          <ac:chgData name="Janek Popell" userId="3b52af61ea889ca3" providerId="LiveId" clId="{C65A1D71-1951-4D26-92F8-33783B8612DF}" dt="2025-11-10T07:18:46.908" v="31" actId="27636"/>
          <ac:spMkLst>
            <pc:docMk/>
            <pc:sldMk cId="0" sldId="258"/>
            <ac:spMk id="36866" creationId="{E64A879A-7291-493B-902C-52809F10B8CF}"/>
          </ac:spMkLst>
        </pc:spChg>
      </pc:sldChg>
      <pc:sldChg chg="modSp add mod">
        <pc:chgData name="Janek Popell" userId="3b52af61ea889ca3" providerId="LiveId" clId="{C65A1D71-1951-4D26-92F8-33783B8612DF}" dt="2025-11-10T07:18:46.908" v="32" actId="27636"/>
        <pc:sldMkLst>
          <pc:docMk/>
          <pc:sldMk cId="0" sldId="259"/>
        </pc:sldMkLst>
        <pc:spChg chg="mod">
          <ac:chgData name="Janek Popell" userId="3b52af61ea889ca3" providerId="LiveId" clId="{C65A1D71-1951-4D26-92F8-33783B8612DF}" dt="2025-11-10T07:18:46.908" v="32" actId="27636"/>
          <ac:spMkLst>
            <pc:docMk/>
            <pc:sldMk cId="0" sldId="259"/>
            <ac:spMk id="38914" creationId="{C9015001-DA56-4177-92A3-7036D3F10BD9}"/>
          </ac:spMkLst>
        </pc:spChg>
      </pc:sldChg>
      <pc:sldChg chg="modSp add mod">
        <pc:chgData name="Janek Popell" userId="3b52af61ea889ca3" providerId="LiveId" clId="{C65A1D71-1951-4D26-92F8-33783B8612DF}" dt="2025-11-10T07:18:46.908" v="33" actId="27636"/>
        <pc:sldMkLst>
          <pc:docMk/>
          <pc:sldMk cId="0" sldId="260"/>
        </pc:sldMkLst>
        <pc:spChg chg="mod">
          <ac:chgData name="Janek Popell" userId="3b52af61ea889ca3" providerId="LiveId" clId="{C65A1D71-1951-4D26-92F8-33783B8612DF}" dt="2025-11-10T07:18:46.908" v="33" actId="27636"/>
          <ac:spMkLst>
            <pc:docMk/>
            <pc:sldMk cId="0" sldId="260"/>
            <ac:spMk id="40962" creationId="{FE3D152A-5C73-49FE-95D1-3FEFD87471A1}"/>
          </ac:spMkLst>
        </pc:spChg>
      </pc:sldChg>
      <pc:sldChg chg="modSp add mod">
        <pc:chgData name="Janek Popell" userId="3b52af61ea889ca3" providerId="LiveId" clId="{C65A1D71-1951-4D26-92F8-33783B8612DF}" dt="2025-11-10T07:18:46.922" v="35" actId="27636"/>
        <pc:sldMkLst>
          <pc:docMk/>
          <pc:sldMk cId="0" sldId="262"/>
        </pc:sldMkLst>
        <pc:spChg chg="mod">
          <ac:chgData name="Janek Popell" userId="3b52af61ea889ca3" providerId="LiveId" clId="{C65A1D71-1951-4D26-92F8-33783B8612DF}" dt="2025-11-10T07:18:46.922" v="35" actId="27636"/>
          <ac:spMkLst>
            <pc:docMk/>
            <pc:sldMk cId="0" sldId="262"/>
            <ac:spMk id="43010" creationId="{91414A9C-066E-4AF2-B547-9FDB856EDC89}"/>
          </ac:spMkLst>
        </pc:spChg>
        <pc:spChg chg="mod">
          <ac:chgData name="Janek Popell" userId="3b52af61ea889ca3" providerId="LiveId" clId="{C65A1D71-1951-4D26-92F8-33783B8612DF}" dt="2025-11-10T07:18:46.922" v="34" actId="27636"/>
          <ac:spMkLst>
            <pc:docMk/>
            <pc:sldMk cId="0" sldId="262"/>
            <ac:spMk id="171011" creationId="{0AF521AB-2DA3-4943-A457-990CA908D729}"/>
          </ac:spMkLst>
        </pc:spChg>
      </pc:sldChg>
      <pc:sldChg chg="modSp add mod">
        <pc:chgData name="Janek Popell" userId="3b52af61ea889ca3" providerId="LiveId" clId="{C65A1D71-1951-4D26-92F8-33783B8612DF}" dt="2025-11-10T07:18:46.933" v="37" actId="27636"/>
        <pc:sldMkLst>
          <pc:docMk/>
          <pc:sldMk cId="0" sldId="263"/>
        </pc:sldMkLst>
        <pc:spChg chg="mod">
          <ac:chgData name="Janek Popell" userId="3b52af61ea889ca3" providerId="LiveId" clId="{C65A1D71-1951-4D26-92F8-33783B8612DF}" dt="2025-11-10T07:18:46.933" v="37" actId="27636"/>
          <ac:spMkLst>
            <pc:docMk/>
            <pc:sldMk cId="0" sldId="263"/>
            <ac:spMk id="45058" creationId="{B7F206AC-9C22-4595-9361-A4B22AF4ED1C}"/>
          </ac:spMkLst>
        </pc:spChg>
        <pc:spChg chg="mod">
          <ac:chgData name="Janek Popell" userId="3b52af61ea889ca3" providerId="LiveId" clId="{C65A1D71-1951-4D26-92F8-33783B8612DF}" dt="2025-11-10T07:18:46.933" v="36" actId="27636"/>
          <ac:spMkLst>
            <pc:docMk/>
            <pc:sldMk cId="0" sldId="263"/>
            <ac:spMk id="173059" creationId="{3C9962CB-FDE0-449E-8FA8-239A0C5B2EFB}"/>
          </ac:spMkLst>
        </pc:spChg>
      </pc:sldChg>
      <pc:sldChg chg="modSp add mod">
        <pc:chgData name="Janek Popell" userId="3b52af61ea889ca3" providerId="LiveId" clId="{C65A1D71-1951-4D26-92F8-33783B8612DF}" dt="2025-11-10T07:18:46.935" v="38" actId="27636"/>
        <pc:sldMkLst>
          <pc:docMk/>
          <pc:sldMk cId="0" sldId="264"/>
        </pc:sldMkLst>
        <pc:spChg chg="mod">
          <ac:chgData name="Janek Popell" userId="3b52af61ea889ca3" providerId="LiveId" clId="{C65A1D71-1951-4D26-92F8-33783B8612DF}" dt="2025-11-10T07:18:46.935" v="38" actId="27636"/>
          <ac:spMkLst>
            <pc:docMk/>
            <pc:sldMk cId="0" sldId="264"/>
            <ac:spMk id="47106" creationId="{F8884027-9AF6-40DF-B720-AF0F3FCC2EBF}"/>
          </ac:spMkLst>
        </pc:spChg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77"/>
        </pc:sldMkLst>
      </pc:sldChg>
      <pc:sldChg chg="modSp add mod">
        <pc:chgData name="Janek Popell" userId="3b52af61ea889ca3" providerId="LiveId" clId="{C65A1D71-1951-4D26-92F8-33783B8612DF}" dt="2025-11-10T07:18:46.937" v="39" actId="27636"/>
        <pc:sldMkLst>
          <pc:docMk/>
          <pc:sldMk cId="0" sldId="278"/>
        </pc:sldMkLst>
        <pc:spChg chg="mod">
          <ac:chgData name="Janek Popell" userId="3b52af61ea889ca3" providerId="LiveId" clId="{C65A1D71-1951-4D26-92F8-33783B8612DF}" dt="2025-11-10T07:18:46.937" v="39" actId="27636"/>
          <ac:spMkLst>
            <pc:docMk/>
            <pc:sldMk cId="0" sldId="278"/>
            <ac:spMk id="49155" creationId="{68AB2BC5-E9FA-46D6-A9ED-0A2FC40DAE66}"/>
          </ac:spMkLst>
        </pc:spChg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79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80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81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83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84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86"/>
        </pc:sldMkLst>
      </pc:sldChg>
      <pc:sldChg chg="modSp add mod">
        <pc:chgData name="Janek Popell" userId="3b52af61ea889ca3" providerId="LiveId" clId="{C65A1D71-1951-4D26-92F8-33783B8612DF}" dt="2025-11-10T07:18:46.951" v="40" actId="27636"/>
        <pc:sldMkLst>
          <pc:docMk/>
          <pc:sldMk cId="0" sldId="287"/>
        </pc:sldMkLst>
        <pc:spChg chg="mod">
          <ac:chgData name="Janek Popell" userId="3b52af61ea889ca3" providerId="LiveId" clId="{C65A1D71-1951-4D26-92F8-33783B8612DF}" dt="2025-11-10T07:18:46.951" v="40" actId="27636"/>
          <ac:spMkLst>
            <pc:docMk/>
            <pc:sldMk cId="0" sldId="287"/>
            <ac:spMk id="72706" creationId="{64366C34-AD64-4E03-993E-AB9D22EF1AC6}"/>
          </ac:spMkLst>
        </pc:spChg>
      </pc:sldChg>
      <pc:sldChg chg="modSp add mod">
        <pc:chgData name="Janek Popell" userId="3b52af61ea889ca3" providerId="LiveId" clId="{C65A1D71-1951-4D26-92F8-33783B8612DF}" dt="2025-11-10T07:18:46.953" v="41" actId="27636"/>
        <pc:sldMkLst>
          <pc:docMk/>
          <pc:sldMk cId="0" sldId="288"/>
        </pc:sldMkLst>
        <pc:spChg chg="mod">
          <ac:chgData name="Janek Popell" userId="3b52af61ea889ca3" providerId="LiveId" clId="{C65A1D71-1951-4D26-92F8-33783B8612DF}" dt="2025-11-10T07:18:46.953" v="41" actId="27636"/>
          <ac:spMkLst>
            <pc:docMk/>
            <pc:sldMk cId="0" sldId="288"/>
            <ac:spMk id="74754" creationId="{C79D8261-BB32-4C11-880D-9CE5B24B84B8}"/>
          </ac:spMkLst>
        </pc:spChg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90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91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92"/>
        </pc:sldMkLst>
      </pc:sldChg>
      <pc:sldChg chg="add">
        <pc:chgData name="Janek Popell" userId="3b52af61ea889ca3" providerId="LiveId" clId="{C65A1D71-1951-4D26-92F8-33783B8612DF}" dt="2025-11-10T07:18:46.852" v="29"/>
        <pc:sldMkLst>
          <pc:docMk/>
          <pc:sldMk cId="0" sldId="293"/>
        </pc:sldMkLst>
      </pc:sldChg>
      <pc:sldChg chg="modSp mod">
        <pc:chgData name="Janek Popell" userId="3b52af61ea889ca3" providerId="LiveId" clId="{C65A1D71-1951-4D26-92F8-33783B8612DF}" dt="2025-11-08T16:25:20.611" v="9" actId="20577"/>
        <pc:sldMkLst>
          <pc:docMk/>
          <pc:sldMk cId="0" sldId="372"/>
        </pc:sldMkLst>
        <pc:graphicFrameChg chg="modGraphic">
          <ac:chgData name="Janek Popell" userId="3b52af61ea889ca3" providerId="LiveId" clId="{C65A1D71-1951-4D26-92F8-33783B8612DF}" dt="2025-11-08T16:25:20.611" v="9" actId="20577"/>
          <ac:graphicFrameMkLst>
            <pc:docMk/>
            <pc:sldMk cId="0" sldId="372"/>
            <ac:graphicFrameMk id="4" creationId="{FFC78AB8-FC9C-4DEB-8BF8-7E42C46EEDEE}"/>
          </ac:graphicFrameMkLst>
        </pc:graphicFrameChg>
      </pc:sldChg>
      <pc:sldChg chg="modSp mod">
        <pc:chgData name="Janek Popell" userId="3b52af61ea889ca3" providerId="LiveId" clId="{C65A1D71-1951-4D26-92F8-33783B8612DF}" dt="2025-11-10T07:18:41.259" v="28" actId="20577"/>
        <pc:sldMkLst>
          <pc:docMk/>
          <pc:sldMk cId="3631677780" sldId="379"/>
        </pc:sldMkLst>
        <pc:spChg chg="mod">
          <ac:chgData name="Janek Popell" userId="3b52af61ea889ca3" providerId="LiveId" clId="{C65A1D71-1951-4D26-92F8-33783B8612DF}" dt="2025-11-10T07:18:41.259" v="28" actId="20577"/>
          <ac:spMkLst>
            <pc:docMk/>
            <pc:sldMk cId="3631677780" sldId="379"/>
            <ac:spMk id="2" creationId="{027E572C-C799-482B-A77B-13F0671287F2}"/>
          </ac:spMkLst>
        </pc:spChg>
      </pc:sldChg>
      <pc:sldChg chg="modSp add mod">
        <pc:chgData name="Janek Popell" userId="3b52af61ea889ca3" providerId="LiveId" clId="{C65A1D71-1951-4D26-92F8-33783B8612DF}" dt="2025-11-10T07:19:20.270" v="51" actId="20577"/>
        <pc:sldMkLst>
          <pc:docMk/>
          <pc:sldMk cId="3293213289" sldId="4156"/>
        </pc:sldMkLst>
        <pc:spChg chg="mod">
          <ac:chgData name="Janek Popell" userId="3b52af61ea889ca3" providerId="LiveId" clId="{C65A1D71-1951-4D26-92F8-33783B8612DF}" dt="2025-11-10T07:19:20.270" v="51" actId="20577"/>
          <ac:spMkLst>
            <pc:docMk/>
            <pc:sldMk cId="3293213289" sldId="4156"/>
            <ac:spMk id="2056" creationId="{FD5A8E33-A8A9-4D61-4D7A-6FA5954A3D3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t-EE" sz="3600">
              <a:solidFill>
                <a:schemeClr val="tx1"/>
              </a:solidFill>
            </a:rPr>
            <a:t>Kaupade j</a:t>
          </a:r>
          <a:r>
            <a:rPr lang="en-GB" sz="3600">
              <a:solidFill>
                <a:schemeClr val="tx1"/>
              </a:solidFill>
            </a:rPr>
            <a:t>aotuse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strateegiad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ja</a:t>
          </a:r>
          <a:r>
            <a:rPr lang="en-GB" sz="3600" dirty="0">
              <a:solidFill>
                <a:schemeClr val="tx1"/>
              </a:solidFill>
            </a:rPr>
            <a:t> transport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2800" dirty="0" err="1"/>
            <a:t>Alternatiiv-kütused</a:t>
          </a:r>
          <a:endParaRPr lang="en-GB" sz="2800" dirty="0"/>
        </a:p>
        <a:p>
          <a:pPr algn="ctr"/>
          <a:r>
            <a:rPr lang="en-GB" sz="2400" dirty="0"/>
            <a:t>(</a:t>
          </a:r>
          <a:r>
            <a:rPr lang="en-GB" sz="2400" dirty="0" err="1"/>
            <a:t>biodiisel</a:t>
          </a:r>
          <a:r>
            <a:rPr lang="en-GB" sz="2400" dirty="0"/>
            <a:t>, LPG, </a:t>
          </a:r>
          <a:r>
            <a:rPr lang="en-GB" sz="2400" dirty="0" err="1"/>
            <a:t>elekter</a:t>
          </a:r>
          <a:r>
            <a:rPr lang="en-US" sz="2400" b="0" dirty="0"/>
            <a:t>)</a:t>
          </a:r>
          <a:endParaRPr lang="en-US" sz="18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GB" sz="2400" dirty="0" err="1"/>
            <a:t>Saadetiste</a:t>
          </a:r>
          <a:r>
            <a:rPr lang="en-GB" sz="2400" dirty="0"/>
            <a:t> </a:t>
          </a:r>
          <a:r>
            <a:rPr lang="en-GB" sz="2400" dirty="0" err="1"/>
            <a:t>konsolideerimine</a:t>
          </a:r>
          <a:r>
            <a:rPr lang="en-GB" sz="2400" dirty="0"/>
            <a:t> </a:t>
          </a:r>
          <a:r>
            <a:rPr lang="en-GB" sz="2400" dirty="0" err="1"/>
            <a:t>ja</a:t>
          </a:r>
          <a:r>
            <a:rPr lang="en-GB" sz="2400" dirty="0"/>
            <a:t> </a:t>
          </a:r>
          <a:r>
            <a:rPr lang="en-GB" sz="2400" dirty="0" err="1"/>
            <a:t>täiskoormate</a:t>
          </a:r>
          <a:r>
            <a:rPr lang="en-GB" sz="2400" dirty="0"/>
            <a:t> </a:t>
          </a:r>
          <a:r>
            <a:rPr lang="en-GB" sz="2400" dirty="0" err="1"/>
            <a:t>koostamine</a:t>
          </a:r>
          <a:endParaRPr lang="en-US" sz="24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2400" dirty="0" err="1"/>
            <a:t>Teekondade</a:t>
          </a:r>
          <a:r>
            <a:rPr lang="en-GB" sz="2400" dirty="0"/>
            <a:t> </a:t>
          </a:r>
          <a:r>
            <a:rPr lang="en-GB" sz="2400" dirty="0" err="1"/>
            <a:t>optimeerimine</a:t>
          </a:r>
          <a:r>
            <a:rPr lang="en-GB" sz="2400" dirty="0"/>
            <a:t> </a:t>
          </a:r>
          <a:r>
            <a:rPr lang="en-GB" sz="2400" dirty="0" err="1"/>
            <a:t>digitehnika</a:t>
          </a:r>
          <a:r>
            <a:rPr lang="en-GB" sz="2400" dirty="0"/>
            <a:t> </a:t>
          </a:r>
          <a:r>
            <a:rPr lang="en-GB" sz="2400" dirty="0" err="1"/>
            <a:t>abil</a:t>
          </a:r>
          <a:endParaRPr lang="en-US" sz="2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2400" dirty="0" err="1"/>
            <a:t>Intermodaalne</a:t>
          </a:r>
          <a:r>
            <a:rPr lang="en-GB" sz="2400" dirty="0"/>
            <a:t> </a:t>
          </a:r>
          <a:r>
            <a:rPr lang="en-GB" sz="2400" dirty="0" err="1"/>
            <a:t>ja</a:t>
          </a:r>
          <a:r>
            <a:rPr lang="en-GB" sz="2400" dirty="0"/>
            <a:t> </a:t>
          </a:r>
          <a:r>
            <a:rPr lang="en-GB" sz="2400" dirty="0" err="1"/>
            <a:t>multimodaalne</a:t>
          </a:r>
          <a:r>
            <a:rPr lang="en-GB" sz="2400" dirty="0"/>
            <a:t> transport</a:t>
          </a:r>
          <a:endParaRPr lang="en-US" sz="2400" dirty="0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0FA97605-7399-4897-B325-F7C0C0E8E87A}" type="presOf" srcId="{752E9CB6-398B-44BB-9719-590CCF1B780D}" destId="{F3831878-D5F0-4B1C-813F-F1F074C5BC78}" srcOrd="0" destOrd="0" presId="urn:microsoft.com/office/officeart/2005/8/layout/hList3"/>
    <dgm:cxn modelId="{A5553528-DB34-4A38-AC06-66148E532FE0}" type="presOf" srcId="{E4B7A836-67E0-4370-AF62-09ED453BAA0C}" destId="{39249B04-475F-45BB-9337-22F1DFD5A315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5CFAA361-F928-4480-9EEE-3D0CAD7B9ADD}" type="presOf" srcId="{A3614384-250B-44D9-A24C-6267AA92AB97}" destId="{F0FBD3FA-15E5-4297-BE2E-5D12887FB973}" srcOrd="0" destOrd="0" presId="urn:microsoft.com/office/officeart/2005/8/layout/hList3"/>
    <dgm:cxn modelId="{79E36147-AB3A-4B34-8B74-2E3F876C0254}" type="presOf" srcId="{AD9283C3-50B0-4417-A9C5-003D7861EA23}" destId="{FC9B8638-A19F-4B17-AA6D-34C10D082369}" srcOrd="0" destOrd="0" presId="urn:microsoft.com/office/officeart/2005/8/layout/hList3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1158FB85-DF3F-46C8-8264-F27D72654DD0}" type="presOf" srcId="{1B924FEE-4C3C-4B8F-843B-62DA3EBCEB6C}" destId="{8A2695A8-B386-4BE1-99B7-7C09C5A8A40A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D3C273FB-E3F6-492A-9520-49F249E24795}" type="presOf" srcId="{6F9D52AB-8F80-4742-AC2B-7425F65E5217}" destId="{6A599793-5905-429A-A8F6-3422AF34E1A9}" srcOrd="0" destOrd="0" presId="urn:microsoft.com/office/officeart/2005/8/layout/hList3"/>
    <dgm:cxn modelId="{D33F9E5C-BAA8-48BF-9BAE-2AA74049DD2E}" type="presParOf" srcId="{FC9B8638-A19F-4B17-AA6D-34C10D082369}" destId="{F0FBD3FA-15E5-4297-BE2E-5D12887FB973}" srcOrd="0" destOrd="0" presId="urn:microsoft.com/office/officeart/2005/8/layout/hList3"/>
    <dgm:cxn modelId="{B4D83292-32A9-412A-92C9-3B2E56C6B6B9}" type="presParOf" srcId="{FC9B8638-A19F-4B17-AA6D-34C10D082369}" destId="{47FB48AE-2FCF-4189-89C2-7E380E9973BC}" srcOrd="1" destOrd="0" presId="urn:microsoft.com/office/officeart/2005/8/layout/hList3"/>
    <dgm:cxn modelId="{B2E8B378-7B21-432A-92A0-DDA324675474}" type="presParOf" srcId="{47FB48AE-2FCF-4189-89C2-7E380E9973BC}" destId="{39249B04-475F-45BB-9337-22F1DFD5A315}" srcOrd="0" destOrd="0" presId="urn:microsoft.com/office/officeart/2005/8/layout/hList3"/>
    <dgm:cxn modelId="{8BF8A141-D267-4B22-8534-0B4C8CA707D2}" type="presParOf" srcId="{47FB48AE-2FCF-4189-89C2-7E380E9973BC}" destId="{F3831878-D5F0-4B1C-813F-F1F074C5BC78}" srcOrd="1" destOrd="0" presId="urn:microsoft.com/office/officeart/2005/8/layout/hList3"/>
    <dgm:cxn modelId="{3263BE5D-D787-40F6-B2C2-D34C46165DF5}" type="presParOf" srcId="{47FB48AE-2FCF-4189-89C2-7E380E9973BC}" destId="{6A599793-5905-429A-A8F6-3422AF34E1A9}" srcOrd="2" destOrd="0" presId="urn:microsoft.com/office/officeart/2005/8/layout/hList3"/>
    <dgm:cxn modelId="{BD40B3BE-47EE-491D-B8B0-6CDDC0A1B78D}" type="presParOf" srcId="{47FB48AE-2FCF-4189-89C2-7E380E9973BC}" destId="{8A2695A8-B386-4BE1-99B7-7C09C5A8A40A}" srcOrd="3" destOrd="0" presId="urn:microsoft.com/office/officeart/2005/8/layout/hList3"/>
    <dgm:cxn modelId="{91AE1543-F8BD-41B3-A2A4-FE2D42A6CD97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n-GB" sz="3600" dirty="0" err="1">
              <a:solidFill>
                <a:schemeClr val="tx1"/>
              </a:solidFill>
            </a:rPr>
            <a:t>Ladustamine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ja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rohelised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hooned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1700" dirty="0" err="1"/>
            <a:t>Keskkonnasõbralikud</a:t>
          </a:r>
          <a:r>
            <a:rPr lang="en-GB" sz="1700" dirty="0"/>
            <a:t> </a:t>
          </a:r>
          <a:r>
            <a:rPr lang="en-GB" sz="1700" dirty="0" err="1"/>
            <a:t>hooneddesign</a:t>
          </a:r>
          <a:r>
            <a:rPr lang="en-GB" sz="1700" dirty="0"/>
            <a:t> </a:t>
          </a:r>
          <a:r>
            <a:rPr lang="en-GB" sz="1400" dirty="0"/>
            <a:t>(</a:t>
          </a:r>
          <a:r>
            <a:rPr lang="en-GB" sz="1400" dirty="0" err="1"/>
            <a:t>liikumisanduritega</a:t>
          </a:r>
          <a:r>
            <a:rPr lang="en-GB" sz="1400" dirty="0"/>
            <a:t> </a:t>
          </a:r>
          <a:r>
            <a:rPr lang="en-GB" sz="1400" dirty="0" err="1"/>
            <a:t>valgustus</a:t>
          </a:r>
          <a:r>
            <a:rPr lang="en-GB" sz="1400" dirty="0"/>
            <a:t>, </a:t>
          </a:r>
          <a:r>
            <a:rPr lang="en-GB" sz="1400" dirty="0" err="1"/>
            <a:t>soojuskadude</a:t>
          </a:r>
          <a:r>
            <a:rPr lang="en-GB" sz="1400" dirty="0"/>
            <a:t> </a:t>
          </a:r>
          <a:r>
            <a:rPr lang="en-GB" sz="1400" dirty="0" err="1"/>
            <a:t>vähendamine</a:t>
          </a:r>
          <a:r>
            <a:rPr lang="en-GB" sz="1400" dirty="0"/>
            <a:t>, </a:t>
          </a:r>
          <a:r>
            <a:rPr lang="en-GB" sz="1400" dirty="0" err="1"/>
            <a:t>keskkonnasõbralikud</a:t>
          </a:r>
          <a:r>
            <a:rPr lang="en-GB" sz="1400" dirty="0"/>
            <a:t> </a:t>
          </a:r>
          <a:r>
            <a:rPr lang="en-GB" sz="1400" dirty="0" err="1"/>
            <a:t>ehitustehnikad</a:t>
          </a:r>
          <a:r>
            <a:rPr lang="en-GB" sz="1400" dirty="0"/>
            <a:t> </a:t>
          </a:r>
          <a:r>
            <a:rPr lang="en-GB" sz="1400" dirty="0" err="1"/>
            <a:t>ja</a:t>
          </a:r>
          <a:r>
            <a:rPr lang="en-GB" sz="1400" dirty="0"/>
            <a:t> </a:t>
          </a:r>
          <a:r>
            <a:rPr lang="en-GB" sz="1400" dirty="0" err="1"/>
            <a:t>materjalid</a:t>
          </a:r>
          <a:r>
            <a:rPr lang="en-GB" sz="1400" dirty="0"/>
            <a:t>) </a:t>
          </a:r>
          <a:endParaRPr lang="en-US" sz="14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US" sz="1700" dirty="0" err="1"/>
            <a:t>Energiasäästlikud</a:t>
          </a:r>
          <a:r>
            <a:rPr lang="en-US" sz="1700" dirty="0"/>
            <a:t> </a:t>
          </a:r>
          <a:r>
            <a:rPr lang="en-US" sz="1700" dirty="0" err="1"/>
            <a:t>kaubakäsitlemise</a:t>
          </a:r>
          <a:r>
            <a:rPr lang="en-US" sz="1700" dirty="0"/>
            <a:t> </a:t>
          </a:r>
          <a:r>
            <a:rPr lang="en-US" sz="1700" dirty="0" err="1"/>
            <a:t>vahendid</a:t>
          </a:r>
          <a:endParaRPr lang="en-US" sz="17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1700" dirty="0" err="1"/>
            <a:t>Puhta</a:t>
          </a:r>
          <a:r>
            <a:rPr lang="en-GB" sz="1700" dirty="0"/>
            <a:t> </a:t>
          </a:r>
          <a:r>
            <a:rPr lang="en-GB" sz="1700" dirty="0" err="1"/>
            <a:t>ja</a:t>
          </a:r>
          <a:r>
            <a:rPr lang="en-GB" sz="1700" dirty="0"/>
            <a:t> </a:t>
          </a:r>
          <a:r>
            <a:rPr lang="en-GB" sz="1700" dirty="0" err="1"/>
            <a:t>roiskvee</a:t>
          </a:r>
          <a:r>
            <a:rPr lang="en-GB" sz="1700" dirty="0"/>
            <a:t> </a:t>
          </a:r>
          <a:r>
            <a:rPr lang="en-GB" sz="1700" dirty="0" err="1"/>
            <a:t>süsteemid</a:t>
          </a:r>
          <a:endParaRPr lang="en-US" sz="1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1700" dirty="0" err="1"/>
            <a:t>Alternatiivenergia</a:t>
          </a:r>
          <a:r>
            <a:rPr lang="en-GB" sz="1700" dirty="0"/>
            <a:t> </a:t>
          </a:r>
          <a:r>
            <a:rPr lang="en-GB" sz="1700" dirty="0" err="1"/>
            <a:t>kasutamine</a:t>
          </a:r>
          <a:endParaRPr lang="en-US" sz="1400" dirty="0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985AC029-14F9-4A0B-AAEE-EEE8EF4BDB25}" type="presOf" srcId="{1B924FEE-4C3C-4B8F-843B-62DA3EBCEB6C}" destId="{8A2695A8-B386-4BE1-99B7-7C09C5A8A40A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3DD48270-DB97-479B-A415-EA72FC7FAD73}" type="presOf" srcId="{752E9CB6-398B-44BB-9719-590CCF1B780D}" destId="{F3831878-D5F0-4B1C-813F-F1F074C5BC78}" srcOrd="0" destOrd="0" presId="urn:microsoft.com/office/officeart/2005/8/layout/hList3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85A2F579-A101-403C-AF6B-D54F3933B1BA}" type="presOf" srcId="{AD9283C3-50B0-4417-A9C5-003D7861EA23}" destId="{FC9B8638-A19F-4B17-AA6D-34C10D082369}" srcOrd="0" destOrd="0" presId="urn:microsoft.com/office/officeart/2005/8/layout/hList3"/>
    <dgm:cxn modelId="{BEFD20A4-484B-4907-9E28-2FA86EB17F1E}" type="presOf" srcId="{E4B7A836-67E0-4370-AF62-09ED453BAA0C}" destId="{39249B04-475F-45BB-9337-22F1DFD5A315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D94A63E1-0FE2-416A-A0AD-DE7E5658F12E}" type="presOf" srcId="{6F9D52AB-8F80-4742-AC2B-7425F65E5217}" destId="{6A599793-5905-429A-A8F6-3422AF34E1A9}" srcOrd="0" destOrd="0" presId="urn:microsoft.com/office/officeart/2005/8/layout/hList3"/>
    <dgm:cxn modelId="{713644E8-ACBD-4F14-86E9-DD79BED00F58}" type="presOf" srcId="{A3614384-250B-44D9-A24C-6267AA92AB97}" destId="{F0FBD3FA-15E5-4297-BE2E-5D12887FB973}" srcOrd="0" destOrd="0" presId="urn:microsoft.com/office/officeart/2005/8/layout/hList3"/>
    <dgm:cxn modelId="{C3B2D00C-C2BF-4575-8E98-B01AAF54E632}" type="presParOf" srcId="{FC9B8638-A19F-4B17-AA6D-34C10D082369}" destId="{F0FBD3FA-15E5-4297-BE2E-5D12887FB973}" srcOrd="0" destOrd="0" presId="urn:microsoft.com/office/officeart/2005/8/layout/hList3"/>
    <dgm:cxn modelId="{D00EC319-D0E8-4375-9BC7-EF980B000DA6}" type="presParOf" srcId="{FC9B8638-A19F-4B17-AA6D-34C10D082369}" destId="{47FB48AE-2FCF-4189-89C2-7E380E9973BC}" srcOrd="1" destOrd="0" presId="urn:microsoft.com/office/officeart/2005/8/layout/hList3"/>
    <dgm:cxn modelId="{F3A7B9B9-0EE1-40FF-8B87-17DF1EB77483}" type="presParOf" srcId="{47FB48AE-2FCF-4189-89C2-7E380E9973BC}" destId="{39249B04-475F-45BB-9337-22F1DFD5A315}" srcOrd="0" destOrd="0" presId="urn:microsoft.com/office/officeart/2005/8/layout/hList3"/>
    <dgm:cxn modelId="{2EFFA8DA-A987-493F-8612-4FD050CC223B}" type="presParOf" srcId="{47FB48AE-2FCF-4189-89C2-7E380E9973BC}" destId="{F3831878-D5F0-4B1C-813F-F1F074C5BC78}" srcOrd="1" destOrd="0" presId="urn:microsoft.com/office/officeart/2005/8/layout/hList3"/>
    <dgm:cxn modelId="{43EAD751-BBF4-4334-A4DB-ED411B22078E}" type="presParOf" srcId="{47FB48AE-2FCF-4189-89C2-7E380E9973BC}" destId="{6A599793-5905-429A-A8F6-3422AF34E1A9}" srcOrd="2" destOrd="0" presId="urn:microsoft.com/office/officeart/2005/8/layout/hList3"/>
    <dgm:cxn modelId="{361E1530-CCCA-47B6-BE64-BCD27E3DA800}" type="presParOf" srcId="{47FB48AE-2FCF-4189-89C2-7E380E9973BC}" destId="{8A2695A8-B386-4BE1-99B7-7C09C5A8A40A}" srcOrd="3" destOrd="0" presId="urn:microsoft.com/office/officeart/2005/8/layout/hList3"/>
    <dgm:cxn modelId="{E192684F-1E21-43BD-8DED-B7716369EB0E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n-GB" sz="3600" dirty="0" err="1">
              <a:solidFill>
                <a:schemeClr val="tx1"/>
              </a:solidFill>
            </a:rPr>
            <a:t>Muud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lahendused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1700" dirty="0" err="1">
              <a:solidFill>
                <a:schemeClr val="bg1"/>
              </a:solidFill>
            </a:rPr>
            <a:t>Tagastuslogistika</a:t>
          </a:r>
          <a:endParaRPr lang="en-US" sz="14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GB" sz="1700" dirty="0" err="1"/>
            <a:t>Pakendid</a:t>
          </a:r>
          <a:br>
            <a:rPr lang="en-GB" sz="1400" dirty="0"/>
          </a:br>
          <a:r>
            <a:rPr lang="en-GB" sz="1400" dirty="0"/>
            <a:t>(</a:t>
          </a:r>
          <a:r>
            <a:rPr lang="en-GB" sz="1400" dirty="0" err="1"/>
            <a:t>taaskasutus</a:t>
          </a:r>
          <a:r>
            <a:rPr lang="en-GB" sz="1400" dirty="0"/>
            <a:t> </a:t>
          </a:r>
          <a:r>
            <a:rPr lang="en-GB" sz="1400" dirty="0" err="1"/>
            <a:t>ja</a:t>
          </a:r>
          <a:r>
            <a:rPr lang="en-GB" sz="1400" dirty="0"/>
            <a:t> </a:t>
          </a:r>
          <a:r>
            <a:rPr lang="en-GB" sz="1400" dirty="0" err="1"/>
            <a:t>uuskasutus</a:t>
          </a:r>
          <a:r>
            <a:rPr lang="en-GB" sz="1400" dirty="0"/>
            <a:t>)</a:t>
          </a:r>
          <a:endParaRPr lang="en-US" sz="14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1700" dirty="0" err="1"/>
            <a:t>Ettevõtte</a:t>
          </a:r>
          <a:r>
            <a:rPr lang="en-GB" sz="1700" dirty="0"/>
            <a:t> </a:t>
          </a:r>
          <a:r>
            <a:rPr lang="en-GB" sz="1700" dirty="0" err="1"/>
            <a:t>juhtimis-süsteemid</a:t>
          </a:r>
          <a:br>
            <a:rPr lang="en-GB" sz="1700" dirty="0"/>
          </a:br>
          <a:r>
            <a:rPr lang="en-GB" sz="1400" dirty="0"/>
            <a:t>(ISO, OHSAS)</a:t>
          </a:r>
          <a:endParaRPr lang="en-US" sz="1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1700" dirty="0" err="1"/>
            <a:t>Koostöö</a:t>
          </a:r>
          <a:r>
            <a:rPr lang="en-GB" sz="1700" dirty="0"/>
            <a:t> </a:t>
          </a:r>
          <a:r>
            <a:rPr lang="en-GB" sz="1700" dirty="0" err="1"/>
            <a:t>klientidega</a:t>
          </a:r>
          <a:r>
            <a:rPr lang="en-GB" sz="1700" dirty="0"/>
            <a:t> </a:t>
          </a:r>
          <a:r>
            <a:rPr lang="en-GB" sz="1700" dirty="0" err="1"/>
            <a:t>ja</a:t>
          </a:r>
          <a:r>
            <a:rPr lang="en-GB" sz="1700" dirty="0"/>
            <a:t> </a:t>
          </a:r>
          <a:r>
            <a:rPr lang="en-GB" sz="1700" dirty="0" err="1"/>
            <a:t>teiste</a:t>
          </a:r>
          <a:r>
            <a:rPr lang="en-GB" sz="1700" dirty="0"/>
            <a:t> </a:t>
          </a:r>
          <a:r>
            <a:rPr lang="en-GB" sz="1700" dirty="0" err="1"/>
            <a:t>huvigruppidega</a:t>
          </a:r>
          <a:endParaRPr lang="en-US" sz="1400" dirty="0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ScaleX="170720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 custScaleX="86196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 custScaleX="7193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 custScaleX="84206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8BFC3A23-229F-4B73-B5AC-199D7E452A34}" type="presOf" srcId="{E4B7A836-67E0-4370-AF62-09ED453BAA0C}" destId="{39249B04-475F-45BB-9337-22F1DFD5A315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9EBF503A-F97A-4B15-9E97-8B1A66BC5DF7}" type="presOf" srcId="{A3614384-250B-44D9-A24C-6267AA92AB97}" destId="{F0FBD3FA-15E5-4297-BE2E-5D12887FB973}" srcOrd="0" destOrd="0" presId="urn:microsoft.com/office/officeart/2005/8/layout/hList3"/>
    <dgm:cxn modelId="{B4D4EC61-F7DB-4B79-A16D-C6E0BA1AEB34}" type="presOf" srcId="{AD9283C3-50B0-4417-A9C5-003D7861EA23}" destId="{FC9B8638-A19F-4B17-AA6D-34C10D082369}" srcOrd="0" destOrd="0" presId="urn:microsoft.com/office/officeart/2005/8/layout/hList3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67086579-2F75-402B-8CEE-0E849CA303EE}" type="presOf" srcId="{752E9CB6-398B-44BB-9719-590CCF1B780D}" destId="{F3831878-D5F0-4B1C-813F-F1F074C5BC78}" srcOrd="0" destOrd="0" presId="urn:microsoft.com/office/officeart/2005/8/layout/hList3"/>
    <dgm:cxn modelId="{36D6A3AA-573D-4AE0-A2BD-39F92C0B806F}" type="presOf" srcId="{6F9D52AB-8F80-4742-AC2B-7425F65E5217}" destId="{6A599793-5905-429A-A8F6-3422AF34E1A9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677445EA-BD68-47FB-9BB1-BE82C64DF2C3}" type="presOf" srcId="{1B924FEE-4C3C-4B8F-843B-62DA3EBCEB6C}" destId="{8A2695A8-B386-4BE1-99B7-7C09C5A8A40A}" srcOrd="0" destOrd="0" presId="urn:microsoft.com/office/officeart/2005/8/layout/hList3"/>
    <dgm:cxn modelId="{FB4C6F3A-19F0-4146-A8E0-06381DF4B5E4}" type="presParOf" srcId="{FC9B8638-A19F-4B17-AA6D-34C10D082369}" destId="{F0FBD3FA-15E5-4297-BE2E-5D12887FB973}" srcOrd="0" destOrd="0" presId="urn:microsoft.com/office/officeart/2005/8/layout/hList3"/>
    <dgm:cxn modelId="{760C712B-CF21-43DF-A2C0-94FFDF33107B}" type="presParOf" srcId="{FC9B8638-A19F-4B17-AA6D-34C10D082369}" destId="{47FB48AE-2FCF-4189-89C2-7E380E9973BC}" srcOrd="1" destOrd="0" presId="urn:microsoft.com/office/officeart/2005/8/layout/hList3"/>
    <dgm:cxn modelId="{3EFA8F55-3918-42B7-B24F-BFCFFF24778C}" type="presParOf" srcId="{47FB48AE-2FCF-4189-89C2-7E380E9973BC}" destId="{39249B04-475F-45BB-9337-22F1DFD5A315}" srcOrd="0" destOrd="0" presId="urn:microsoft.com/office/officeart/2005/8/layout/hList3"/>
    <dgm:cxn modelId="{994A96F0-2194-4111-BEB4-F94037A37FCB}" type="presParOf" srcId="{47FB48AE-2FCF-4189-89C2-7E380E9973BC}" destId="{F3831878-D5F0-4B1C-813F-F1F074C5BC78}" srcOrd="1" destOrd="0" presId="urn:microsoft.com/office/officeart/2005/8/layout/hList3"/>
    <dgm:cxn modelId="{FB965427-D4E7-4E40-8FBF-414A9719C7AD}" type="presParOf" srcId="{47FB48AE-2FCF-4189-89C2-7E380E9973BC}" destId="{6A599793-5905-429A-A8F6-3422AF34E1A9}" srcOrd="2" destOrd="0" presId="urn:microsoft.com/office/officeart/2005/8/layout/hList3"/>
    <dgm:cxn modelId="{1B09C7EF-95E2-4568-8900-FB75C6FF8F2C}" type="presParOf" srcId="{47FB48AE-2FCF-4189-89C2-7E380E9973BC}" destId="{8A2695A8-B386-4BE1-99B7-7C09C5A8A40A}" srcOrd="3" destOrd="0" presId="urn:microsoft.com/office/officeart/2005/8/layout/hList3"/>
    <dgm:cxn modelId="{DFBDCE9F-FB3E-4415-BD57-48D97CF02AC0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9527177" cy="115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600" kern="1200">
              <a:solidFill>
                <a:schemeClr val="tx1"/>
              </a:solidFill>
            </a:rPr>
            <a:t>Kaupade j</a:t>
          </a:r>
          <a:r>
            <a:rPr lang="en-GB" sz="3600" kern="1200">
              <a:solidFill>
                <a:schemeClr val="tx1"/>
              </a:solidFill>
            </a:rPr>
            <a:t>aotuse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strateegiad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ja</a:t>
          </a:r>
          <a:r>
            <a:rPr lang="en-GB" sz="3600" kern="1200" dirty="0">
              <a:solidFill>
                <a:schemeClr val="tx1"/>
              </a:solidFill>
            </a:rPr>
            <a:t> transport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9527177" cy="1155681"/>
      </dsp:txXfrm>
    </dsp:sp>
    <dsp:sp modelId="{39249B04-475F-45BB-9337-22F1DFD5A315}">
      <dsp:nvSpPr>
        <dsp:cNvPr id="0" name=""/>
        <dsp:cNvSpPr/>
      </dsp:nvSpPr>
      <dsp:spPr>
        <a:xfrm>
          <a:off x="0" y="1193751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Alternatiiv-kütused</a:t>
          </a: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(</a:t>
          </a:r>
          <a:r>
            <a:rPr lang="en-GB" sz="2400" kern="1200" dirty="0" err="1"/>
            <a:t>biodiisel</a:t>
          </a:r>
          <a:r>
            <a:rPr lang="en-GB" sz="2400" kern="1200" dirty="0"/>
            <a:t>, LPG, </a:t>
          </a:r>
          <a:r>
            <a:rPr lang="en-GB" sz="2400" kern="1200" dirty="0" err="1"/>
            <a:t>elekter</a:t>
          </a:r>
          <a:r>
            <a:rPr lang="en-US" sz="2400" b="0" kern="1200" dirty="0"/>
            <a:t>)</a:t>
          </a:r>
          <a:endParaRPr lang="en-US" sz="1800" kern="1200" dirty="0"/>
        </a:p>
      </dsp:txBody>
      <dsp:txXfrm>
        <a:off x="0" y="1193751"/>
        <a:ext cx="2381794" cy="2426930"/>
      </dsp:txXfrm>
    </dsp:sp>
    <dsp:sp modelId="{F3831878-D5F0-4B1C-813F-F1F074C5BC78}">
      <dsp:nvSpPr>
        <dsp:cNvPr id="0" name=""/>
        <dsp:cNvSpPr/>
      </dsp:nvSpPr>
      <dsp:spPr>
        <a:xfrm>
          <a:off x="2381794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Saadetiste</a:t>
          </a:r>
          <a:r>
            <a:rPr lang="en-GB" sz="2400" kern="1200" dirty="0"/>
            <a:t> </a:t>
          </a:r>
          <a:r>
            <a:rPr lang="en-GB" sz="2400" kern="1200" dirty="0" err="1"/>
            <a:t>konsolideerimine</a:t>
          </a:r>
          <a:r>
            <a:rPr lang="en-GB" sz="2400" kern="1200" dirty="0"/>
            <a:t> </a:t>
          </a:r>
          <a:r>
            <a:rPr lang="en-GB" sz="2400" kern="1200" dirty="0" err="1"/>
            <a:t>ja</a:t>
          </a:r>
          <a:r>
            <a:rPr lang="en-GB" sz="2400" kern="1200" dirty="0"/>
            <a:t> </a:t>
          </a:r>
          <a:r>
            <a:rPr lang="en-GB" sz="2400" kern="1200" dirty="0" err="1"/>
            <a:t>täiskoormate</a:t>
          </a:r>
          <a:r>
            <a:rPr lang="en-GB" sz="2400" kern="1200" dirty="0"/>
            <a:t> </a:t>
          </a:r>
          <a:r>
            <a:rPr lang="en-GB" sz="2400" kern="1200" dirty="0" err="1"/>
            <a:t>koostamine</a:t>
          </a:r>
          <a:endParaRPr lang="en-US" sz="2400" kern="1200" dirty="0"/>
        </a:p>
      </dsp:txBody>
      <dsp:txXfrm>
        <a:off x="2381794" y="1177005"/>
        <a:ext cx="2381794" cy="2426930"/>
      </dsp:txXfrm>
    </dsp:sp>
    <dsp:sp modelId="{6A599793-5905-429A-A8F6-3422AF34E1A9}">
      <dsp:nvSpPr>
        <dsp:cNvPr id="0" name=""/>
        <dsp:cNvSpPr/>
      </dsp:nvSpPr>
      <dsp:spPr>
        <a:xfrm>
          <a:off x="4763588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Teekondade</a:t>
          </a:r>
          <a:r>
            <a:rPr lang="en-GB" sz="2400" kern="1200" dirty="0"/>
            <a:t> </a:t>
          </a:r>
          <a:r>
            <a:rPr lang="en-GB" sz="2400" kern="1200" dirty="0" err="1"/>
            <a:t>optimeerimine</a:t>
          </a:r>
          <a:r>
            <a:rPr lang="en-GB" sz="2400" kern="1200" dirty="0"/>
            <a:t> </a:t>
          </a:r>
          <a:r>
            <a:rPr lang="en-GB" sz="2400" kern="1200" dirty="0" err="1"/>
            <a:t>digitehnika</a:t>
          </a:r>
          <a:r>
            <a:rPr lang="en-GB" sz="2400" kern="1200" dirty="0"/>
            <a:t> </a:t>
          </a:r>
          <a:r>
            <a:rPr lang="en-GB" sz="2400" kern="1200" dirty="0" err="1"/>
            <a:t>abil</a:t>
          </a:r>
          <a:endParaRPr lang="en-US" sz="2400" kern="1200" dirty="0"/>
        </a:p>
      </dsp:txBody>
      <dsp:txXfrm>
        <a:off x="4763588" y="1177005"/>
        <a:ext cx="2381794" cy="2426930"/>
      </dsp:txXfrm>
    </dsp:sp>
    <dsp:sp modelId="{8A2695A8-B386-4BE1-99B7-7C09C5A8A40A}">
      <dsp:nvSpPr>
        <dsp:cNvPr id="0" name=""/>
        <dsp:cNvSpPr/>
      </dsp:nvSpPr>
      <dsp:spPr>
        <a:xfrm>
          <a:off x="7145382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Intermodaalne</a:t>
          </a:r>
          <a:r>
            <a:rPr lang="en-GB" sz="2400" kern="1200" dirty="0"/>
            <a:t> </a:t>
          </a:r>
          <a:r>
            <a:rPr lang="en-GB" sz="2400" kern="1200" dirty="0" err="1"/>
            <a:t>ja</a:t>
          </a:r>
          <a:r>
            <a:rPr lang="en-GB" sz="2400" kern="1200" dirty="0"/>
            <a:t> </a:t>
          </a:r>
          <a:r>
            <a:rPr lang="en-GB" sz="2400" kern="1200" dirty="0" err="1"/>
            <a:t>multimodaalne</a:t>
          </a:r>
          <a:r>
            <a:rPr lang="en-GB" sz="2400" kern="1200" dirty="0"/>
            <a:t> transport</a:t>
          </a:r>
          <a:endParaRPr lang="en-US" sz="2400" kern="1200" dirty="0"/>
        </a:p>
      </dsp:txBody>
      <dsp:txXfrm>
        <a:off x="7145382" y="1177005"/>
        <a:ext cx="2381794" cy="2426930"/>
      </dsp:txXfrm>
    </dsp:sp>
    <dsp:sp modelId="{07F5ACE7-91A4-4FA5-A19B-467AD2D3E9A0}">
      <dsp:nvSpPr>
        <dsp:cNvPr id="0" name=""/>
        <dsp:cNvSpPr/>
      </dsp:nvSpPr>
      <dsp:spPr>
        <a:xfrm>
          <a:off x="0" y="3667907"/>
          <a:ext cx="9527177" cy="1843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9296399" cy="112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Ladustamine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ja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rohelised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hooned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9296399" cy="1127889"/>
      </dsp:txXfrm>
    </dsp:sp>
    <dsp:sp modelId="{39249B04-475F-45BB-9337-22F1DFD5A315}">
      <dsp:nvSpPr>
        <dsp:cNvPr id="0" name=""/>
        <dsp:cNvSpPr/>
      </dsp:nvSpPr>
      <dsp:spPr>
        <a:xfrm>
          <a:off x="0" y="1165043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Keskkonnasõbralikud</a:t>
          </a:r>
          <a:r>
            <a:rPr lang="en-GB" sz="1700" kern="1200" dirty="0"/>
            <a:t> </a:t>
          </a:r>
          <a:r>
            <a:rPr lang="en-GB" sz="1700" kern="1200" dirty="0" err="1"/>
            <a:t>hooneddesign</a:t>
          </a:r>
          <a:r>
            <a:rPr lang="en-GB" sz="1700" kern="1200" dirty="0"/>
            <a:t> </a:t>
          </a:r>
          <a:r>
            <a:rPr lang="en-GB" sz="1400" kern="1200" dirty="0"/>
            <a:t>(</a:t>
          </a:r>
          <a:r>
            <a:rPr lang="en-GB" sz="1400" kern="1200" dirty="0" err="1"/>
            <a:t>liikumisanduritega</a:t>
          </a:r>
          <a:r>
            <a:rPr lang="en-GB" sz="1400" kern="1200" dirty="0"/>
            <a:t> </a:t>
          </a:r>
          <a:r>
            <a:rPr lang="en-GB" sz="1400" kern="1200" dirty="0" err="1"/>
            <a:t>valgustus</a:t>
          </a:r>
          <a:r>
            <a:rPr lang="en-GB" sz="1400" kern="1200" dirty="0"/>
            <a:t>, </a:t>
          </a:r>
          <a:r>
            <a:rPr lang="en-GB" sz="1400" kern="1200" dirty="0" err="1"/>
            <a:t>soojuskadude</a:t>
          </a:r>
          <a:r>
            <a:rPr lang="en-GB" sz="1400" kern="1200" dirty="0"/>
            <a:t> </a:t>
          </a:r>
          <a:r>
            <a:rPr lang="en-GB" sz="1400" kern="1200" dirty="0" err="1"/>
            <a:t>vähendamine</a:t>
          </a:r>
          <a:r>
            <a:rPr lang="en-GB" sz="1400" kern="1200" dirty="0"/>
            <a:t>, </a:t>
          </a:r>
          <a:r>
            <a:rPr lang="en-GB" sz="1400" kern="1200" dirty="0" err="1"/>
            <a:t>keskkonnasõbralikud</a:t>
          </a:r>
          <a:r>
            <a:rPr lang="en-GB" sz="1400" kern="1200" dirty="0"/>
            <a:t> </a:t>
          </a:r>
          <a:r>
            <a:rPr lang="en-GB" sz="1400" kern="1200" dirty="0" err="1"/>
            <a:t>ehitustehnikad</a:t>
          </a:r>
          <a:r>
            <a:rPr lang="en-GB" sz="1400" kern="1200" dirty="0"/>
            <a:t> </a:t>
          </a:r>
          <a:r>
            <a:rPr lang="en-GB" sz="1400" kern="1200" dirty="0" err="1"/>
            <a:t>ja</a:t>
          </a:r>
          <a:r>
            <a:rPr lang="en-GB" sz="1400" kern="1200" dirty="0"/>
            <a:t> </a:t>
          </a:r>
          <a:r>
            <a:rPr lang="en-GB" sz="1400" kern="1200" dirty="0" err="1"/>
            <a:t>materjalid</a:t>
          </a:r>
          <a:r>
            <a:rPr lang="en-GB" sz="1400" kern="1200" dirty="0"/>
            <a:t>) </a:t>
          </a:r>
          <a:endParaRPr lang="en-US" sz="1400" kern="1200" dirty="0"/>
        </a:p>
      </dsp:txBody>
      <dsp:txXfrm>
        <a:off x="0" y="1165043"/>
        <a:ext cx="2324099" cy="2368566"/>
      </dsp:txXfrm>
    </dsp:sp>
    <dsp:sp modelId="{F3831878-D5F0-4B1C-813F-F1F074C5BC78}">
      <dsp:nvSpPr>
        <dsp:cNvPr id="0" name=""/>
        <dsp:cNvSpPr/>
      </dsp:nvSpPr>
      <dsp:spPr>
        <a:xfrm>
          <a:off x="23240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Energiasäästlikud</a:t>
          </a:r>
          <a:r>
            <a:rPr lang="en-US" sz="1700" kern="1200" dirty="0"/>
            <a:t> </a:t>
          </a:r>
          <a:r>
            <a:rPr lang="en-US" sz="1700" kern="1200" dirty="0" err="1"/>
            <a:t>kaubakäsitlemise</a:t>
          </a:r>
          <a:r>
            <a:rPr lang="en-US" sz="1700" kern="1200" dirty="0"/>
            <a:t> </a:t>
          </a:r>
          <a:r>
            <a:rPr lang="en-US" sz="1700" kern="1200" dirty="0" err="1"/>
            <a:t>vahendid</a:t>
          </a:r>
          <a:endParaRPr lang="en-US" sz="1700" kern="1200" dirty="0"/>
        </a:p>
      </dsp:txBody>
      <dsp:txXfrm>
        <a:off x="2324099" y="1148700"/>
        <a:ext cx="2324099" cy="2368566"/>
      </dsp:txXfrm>
    </dsp:sp>
    <dsp:sp modelId="{6A599793-5905-429A-A8F6-3422AF34E1A9}">
      <dsp:nvSpPr>
        <dsp:cNvPr id="0" name=""/>
        <dsp:cNvSpPr/>
      </dsp:nvSpPr>
      <dsp:spPr>
        <a:xfrm>
          <a:off x="46481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Puhta</a:t>
          </a:r>
          <a:r>
            <a:rPr lang="en-GB" sz="1700" kern="1200" dirty="0"/>
            <a:t> </a:t>
          </a:r>
          <a:r>
            <a:rPr lang="en-GB" sz="1700" kern="1200" dirty="0" err="1"/>
            <a:t>ja</a:t>
          </a:r>
          <a:r>
            <a:rPr lang="en-GB" sz="1700" kern="1200" dirty="0"/>
            <a:t> </a:t>
          </a:r>
          <a:r>
            <a:rPr lang="en-GB" sz="1700" kern="1200" dirty="0" err="1"/>
            <a:t>roiskvee</a:t>
          </a:r>
          <a:r>
            <a:rPr lang="en-GB" sz="1700" kern="1200" dirty="0"/>
            <a:t> </a:t>
          </a:r>
          <a:r>
            <a:rPr lang="en-GB" sz="1700" kern="1200" dirty="0" err="1"/>
            <a:t>süsteemid</a:t>
          </a:r>
          <a:endParaRPr lang="en-US" sz="1400" kern="1200" dirty="0"/>
        </a:p>
      </dsp:txBody>
      <dsp:txXfrm>
        <a:off x="4648199" y="1148700"/>
        <a:ext cx="2324099" cy="2368566"/>
      </dsp:txXfrm>
    </dsp:sp>
    <dsp:sp modelId="{8A2695A8-B386-4BE1-99B7-7C09C5A8A40A}">
      <dsp:nvSpPr>
        <dsp:cNvPr id="0" name=""/>
        <dsp:cNvSpPr/>
      </dsp:nvSpPr>
      <dsp:spPr>
        <a:xfrm>
          <a:off x="69722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Alternatiivenergia</a:t>
          </a:r>
          <a:r>
            <a:rPr lang="en-GB" sz="1700" kern="1200" dirty="0"/>
            <a:t> </a:t>
          </a:r>
          <a:r>
            <a:rPr lang="en-GB" sz="1700" kern="1200" dirty="0" err="1"/>
            <a:t>kasutamine</a:t>
          </a:r>
          <a:endParaRPr lang="en-US" sz="1400" kern="1200" dirty="0"/>
        </a:p>
      </dsp:txBody>
      <dsp:txXfrm>
        <a:off x="6972299" y="1148700"/>
        <a:ext cx="2324099" cy="2368566"/>
      </dsp:txXfrm>
    </dsp:sp>
    <dsp:sp modelId="{07F5ACE7-91A4-4FA5-A19B-467AD2D3E9A0}">
      <dsp:nvSpPr>
        <dsp:cNvPr id="0" name=""/>
        <dsp:cNvSpPr/>
      </dsp:nvSpPr>
      <dsp:spPr>
        <a:xfrm>
          <a:off x="0" y="3579700"/>
          <a:ext cx="9296399" cy="179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8915400" cy="113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Muud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lahendused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8915400" cy="1134643"/>
      </dsp:txXfrm>
    </dsp:sp>
    <dsp:sp modelId="{39249B04-475F-45BB-9337-22F1DFD5A315}">
      <dsp:nvSpPr>
        <dsp:cNvPr id="0" name=""/>
        <dsp:cNvSpPr/>
      </dsp:nvSpPr>
      <dsp:spPr>
        <a:xfrm>
          <a:off x="0" y="1172019"/>
          <a:ext cx="3682467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Tagastuslogistika</a:t>
          </a:r>
          <a:endParaRPr lang="en-US" sz="1400" kern="1200" dirty="0"/>
        </a:p>
      </dsp:txBody>
      <dsp:txXfrm>
        <a:off x="0" y="1172019"/>
        <a:ext cx="3682467" cy="2382750"/>
      </dsp:txXfrm>
    </dsp:sp>
    <dsp:sp modelId="{F3831878-D5F0-4B1C-813F-F1F074C5BC78}">
      <dsp:nvSpPr>
        <dsp:cNvPr id="0" name=""/>
        <dsp:cNvSpPr/>
      </dsp:nvSpPr>
      <dsp:spPr>
        <a:xfrm>
          <a:off x="3685313" y="1155578"/>
          <a:ext cx="1859266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Pakendid</a:t>
          </a:r>
          <a:br>
            <a:rPr lang="en-GB" sz="1400" kern="1200" dirty="0"/>
          </a:br>
          <a:r>
            <a:rPr lang="en-GB" sz="1400" kern="1200" dirty="0"/>
            <a:t>(</a:t>
          </a:r>
          <a:r>
            <a:rPr lang="en-GB" sz="1400" kern="1200" dirty="0" err="1"/>
            <a:t>taaskasutus</a:t>
          </a:r>
          <a:r>
            <a:rPr lang="en-GB" sz="1400" kern="1200" dirty="0"/>
            <a:t> </a:t>
          </a:r>
          <a:r>
            <a:rPr lang="en-GB" sz="1400" kern="1200" dirty="0" err="1"/>
            <a:t>ja</a:t>
          </a:r>
          <a:r>
            <a:rPr lang="en-GB" sz="1400" kern="1200" dirty="0"/>
            <a:t> </a:t>
          </a:r>
          <a:r>
            <a:rPr lang="en-GB" sz="1400" kern="1200" dirty="0" err="1"/>
            <a:t>uuskasutus</a:t>
          </a:r>
          <a:r>
            <a:rPr lang="en-GB" sz="1400" kern="1200" dirty="0"/>
            <a:t>)</a:t>
          </a:r>
          <a:endParaRPr lang="en-US" sz="1400" kern="1200" dirty="0"/>
        </a:p>
      </dsp:txBody>
      <dsp:txXfrm>
        <a:off x="3685313" y="1155578"/>
        <a:ext cx="1859266" cy="2382750"/>
      </dsp:txXfrm>
    </dsp:sp>
    <dsp:sp modelId="{6A599793-5905-429A-A8F6-3422AF34E1A9}">
      <dsp:nvSpPr>
        <dsp:cNvPr id="0" name=""/>
        <dsp:cNvSpPr/>
      </dsp:nvSpPr>
      <dsp:spPr>
        <a:xfrm>
          <a:off x="5544580" y="1155578"/>
          <a:ext cx="1551632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Ettevõtte</a:t>
          </a:r>
          <a:r>
            <a:rPr lang="en-GB" sz="1700" kern="1200" dirty="0"/>
            <a:t> </a:t>
          </a:r>
          <a:r>
            <a:rPr lang="en-GB" sz="1700" kern="1200" dirty="0" err="1"/>
            <a:t>juhtimis-süsteemid</a:t>
          </a:r>
          <a:br>
            <a:rPr lang="en-GB" sz="1700" kern="1200" dirty="0"/>
          </a:br>
          <a:r>
            <a:rPr lang="en-GB" sz="1400" kern="1200" dirty="0"/>
            <a:t>(ISO, OHSAS)</a:t>
          </a:r>
          <a:endParaRPr lang="en-US" sz="1400" kern="1200" dirty="0"/>
        </a:p>
      </dsp:txBody>
      <dsp:txXfrm>
        <a:off x="5544580" y="1155578"/>
        <a:ext cx="1551632" cy="2382750"/>
      </dsp:txXfrm>
    </dsp:sp>
    <dsp:sp modelId="{8A2695A8-B386-4BE1-99B7-7C09C5A8A40A}">
      <dsp:nvSpPr>
        <dsp:cNvPr id="0" name=""/>
        <dsp:cNvSpPr/>
      </dsp:nvSpPr>
      <dsp:spPr>
        <a:xfrm>
          <a:off x="7096212" y="1155578"/>
          <a:ext cx="1816341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Koostöö</a:t>
          </a:r>
          <a:r>
            <a:rPr lang="en-GB" sz="1700" kern="1200" dirty="0"/>
            <a:t> </a:t>
          </a:r>
          <a:r>
            <a:rPr lang="en-GB" sz="1700" kern="1200" dirty="0" err="1"/>
            <a:t>klientidega</a:t>
          </a:r>
          <a:r>
            <a:rPr lang="en-GB" sz="1700" kern="1200" dirty="0"/>
            <a:t> </a:t>
          </a:r>
          <a:r>
            <a:rPr lang="en-GB" sz="1700" kern="1200" dirty="0" err="1"/>
            <a:t>ja</a:t>
          </a:r>
          <a:r>
            <a:rPr lang="en-GB" sz="1700" kern="1200" dirty="0"/>
            <a:t> </a:t>
          </a:r>
          <a:r>
            <a:rPr lang="en-GB" sz="1700" kern="1200" dirty="0" err="1"/>
            <a:t>teiste</a:t>
          </a:r>
          <a:r>
            <a:rPr lang="en-GB" sz="1700" kern="1200" dirty="0"/>
            <a:t> </a:t>
          </a:r>
          <a:r>
            <a:rPr lang="en-GB" sz="1700" kern="1200" dirty="0" err="1"/>
            <a:t>huvigruppidega</a:t>
          </a:r>
          <a:endParaRPr lang="en-US" sz="1400" kern="1200" dirty="0"/>
        </a:p>
      </dsp:txBody>
      <dsp:txXfrm>
        <a:off x="7096212" y="1155578"/>
        <a:ext cx="1816341" cy="2382750"/>
      </dsp:txXfrm>
    </dsp:sp>
    <dsp:sp modelId="{07F5ACE7-91A4-4FA5-A19B-467AD2D3E9A0}">
      <dsp:nvSpPr>
        <dsp:cNvPr id="0" name=""/>
        <dsp:cNvSpPr/>
      </dsp:nvSpPr>
      <dsp:spPr>
        <a:xfrm>
          <a:off x="0" y="3601137"/>
          <a:ext cx="8915400" cy="1810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B612-C710-42C2-B226-4EFC4497F9F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EA61-72E4-4E61-96DC-CBFF64F7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DB8E73C-A73B-4B70-9DCC-8AFA911BD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0C47EED-75FA-40A2-8B4F-E49BDDCA7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F8393ED-03F4-4C9D-B002-593E00FA2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4C287D-BE43-4252-80EB-C08AFED15305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337713-5409-460F-B8E4-9F3DFCB6B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7E42D9-7300-4804-8C9D-05B5DF148D2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F7BE9E9-5356-4526-9D5E-16EB90602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7900E92-A03B-4680-9FCE-D881EDE7F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D84FA5-F8DB-4F52-A39A-E96744477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9DD8A7-CD9B-4383-BF12-CED4BDE950A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A8F8594-172D-4558-920F-81EDEE0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A90DEA3-E910-4DAB-93DC-7A26F07BA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F6F67F-C06F-439E-97BF-B1F0BB938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B66224-FE81-45D9-836C-4B03FE56875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D5F7DF6-544E-48D5-9620-E52396183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C4EEFDF-D157-4258-BEB2-14EBB5F67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D1F232-8197-4762-A25C-C5435C117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BC7679-647A-41CB-BD83-29C06CBA438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32CF20-EFAD-41DC-A2DE-3708C22DE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E58969F-BBE4-4F9A-A1CC-08754329F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55F254-7865-4067-8CAE-76A437568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101E3C-5A28-46ED-8BF2-5F12636739A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6594113-384C-4818-8513-0F87E6A8A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F2253CF-63BF-4899-A87E-10A749F03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64547B-5853-4C87-B4EE-E2DB3C845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2E7B51-D13D-4254-9CB2-DF1889951F5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C7061CF-3D05-401F-A33C-EEDF438DA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DA43EEB-CE58-4593-B2E8-776B887F7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2C8A48-144D-4669-A443-FE30CD217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3BFA94-E26C-45C2-A438-B5352ACCBB8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9395" name="Slide Image Placeholder 1">
            <a:extLst>
              <a:ext uri="{FF2B5EF4-FFF2-40B4-BE49-F238E27FC236}">
                <a16:creationId xmlns:a16="http://schemas.microsoft.com/office/drawing/2014/main" id="{3B79344B-B25B-4DB3-A12E-0F7F3CD2D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Notes Placeholder 2">
            <a:extLst>
              <a:ext uri="{FF2B5EF4-FFF2-40B4-BE49-F238E27FC236}">
                <a16:creationId xmlns:a16="http://schemas.microsoft.com/office/drawing/2014/main" id="{11F732A5-F236-4CF6-836E-89CEEC3D1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Slide Number Placeholder 3">
            <a:extLst>
              <a:ext uri="{FF2B5EF4-FFF2-40B4-BE49-F238E27FC236}">
                <a16:creationId xmlns:a16="http://schemas.microsoft.com/office/drawing/2014/main" id="{EA12D44A-1DD3-4420-8C74-5D18FCDDCD3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BFB98AE-5BB6-4E7F-869E-31F11DEECCA3}" type="slidenum">
              <a:rPr lang="en-US" altLang="en-US"/>
              <a:pPr algn="r"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BC9B3A-E81F-4042-8A37-EF5928B67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5CE6AE-5B3A-4B52-B0FD-80BF8E1E7F4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3491" name="Slide Image Placeholder 1">
            <a:extLst>
              <a:ext uri="{FF2B5EF4-FFF2-40B4-BE49-F238E27FC236}">
                <a16:creationId xmlns:a16="http://schemas.microsoft.com/office/drawing/2014/main" id="{FE5E35DF-429B-484C-BF94-2BBA10AB8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Notes Placeholder 2">
            <a:extLst>
              <a:ext uri="{FF2B5EF4-FFF2-40B4-BE49-F238E27FC236}">
                <a16:creationId xmlns:a16="http://schemas.microsoft.com/office/drawing/2014/main" id="{263BDAF5-393F-453B-AF92-896AA6905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3" name="Slide Number Placeholder 3">
            <a:extLst>
              <a:ext uri="{FF2B5EF4-FFF2-40B4-BE49-F238E27FC236}">
                <a16:creationId xmlns:a16="http://schemas.microsoft.com/office/drawing/2014/main" id="{AE3D2279-9C0E-4690-A1BD-14025187492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A020C7E-B4CF-4E4D-892A-6FFF221A3869}" type="slidenum">
              <a:rPr lang="en-US" altLang="en-US"/>
              <a:pPr algn="r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F6F2-233F-40B0-B4CC-3CF27AB35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52389A-AA61-4AA5-AB27-147A8C1043A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539" name="Slide Image Placeholder 1">
            <a:extLst>
              <a:ext uri="{FF2B5EF4-FFF2-40B4-BE49-F238E27FC236}">
                <a16:creationId xmlns:a16="http://schemas.microsoft.com/office/drawing/2014/main" id="{8E3F4FC4-3219-4D45-A911-315F93EC1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Notes Placeholder 2">
            <a:extLst>
              <a:ext uri="{FF2B5EF4-FFF2-40B4-BE49-F238E27FC236}">
                <a16:creationId xmlns:a16="http://schemas.microsoft.com/office/drawing/2014/main" id="{863B1634-82D8-4F3A-A3EA-B0F5C6E82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41" name="Slide Number Placeholder 3">
            <a:extLst>
              <a:ext uri="{FF2B5EF4-FFF2-40B4-BE49-F238E27FC236}">
                <a16:creationId xmlns:a16="http://schemas.microsoft.com/office/drawing/2014/main" id="{DDFC1F45-5AA4-428E-B14D-6BDBCCA6CA9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364E9FB-E95E-4AC6-98B3-94025147AB9B}" type="slidenum">
              <a:rPr lang="en-US" altLang="en-US"/>
              <a:pPr algn="r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CA37E6-7228-40E1-ABCD-3ED57B792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0800AA-618A-4082-A2F2-049ACB1AECD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1443" name="Slide Image Placeholder 1">
            <a:extLst>
              <a:ext uri="{FF2B5EF4-FFF2-40B4-BE49-F238E27FC236}">
                <a16:creationId xmlns:a16="http://schemas.microsoft.com/office/drawing/2014/main" id="{D84BB1C6-C6F2-4E3B-BC27-2BCCC0207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Notes Placeholder 2">
            <a:extLst>
              <a:ext uri="{FF2B5EF4-FFF2-40B4-BE49-F238E27FC236}">
                <a16:creationId xmlns:a16="http://schemas.microsoft.com/office/drawing/2014/main" id="{F46BC071-649F-4914-A055-38BBB7326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C2D97C70-BFB8-4E4D-8E32-CF2BA5E49AB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23A93A0-A27E-41A1-80C5-0AA1457823C2}" type="slidenum">
              <a:rPr lang="en-US" altLang="en-US"/>
              <a:pPr algn="r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Vaja on tuua näiteid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FEA61-72E4-4E61-96DC-CBFF64F72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DB62F1-2F32-4CE5-A1BB-EE1840764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D3C9A2-2316-453C-BB0C-CAD808AEFAB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4B6EA97-ACBD-4669-AE26-ED99D2DE6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605EAD2-E404-4626-9809-D6C0C8FEF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C42031-64FD-4026-B134-1419B6F1A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8C18C5-930D-4EA2-9C78-91536815ACF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7CA481B-7354-4DE6-AF52-8292CAC80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7E9FA88-6F71-4CFC-B2B9-264EF57D1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E4F3BDA-A867-4D47-B5A0-CC7DFDBAD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11FD9A4-2239-4151-BDC4-C2B524CAF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Grey water: reuse of water for flushing toilets, laundery, etc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DEB44B-1B77-4D69-AFDF-902218620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E224C7-727A-432E-9637-65D9E0F5ADE1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CAD7B6A-948B-49CB-89D1-42326AB51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78B706C-84CD-4D70-A13E-40BA9B0DC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Grey water: reuse of water for flushing toilets, laundery, etc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AD07AA4-E657-482C-A3CC-7ED3289D9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D367FF-C3A0-4A6D-8D6C-C9F4524F5750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CEB546C-6A19-4271-93DC-837E1887D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EBC0EFE-274E-4E14-8007-113C82C9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DB uses smart lightning systems, natural light systems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2562C05-97B2-4591-ABFB-7E484E4E3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5626AF-4F71-4AAC-911D-081B7D499D8E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89F6EB1-03F2-41DA-BECF-AE16EA48F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B9341AC-744B-4097-AB99-BA7C2366B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Problem: no standard measure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8DE2314-F161-4E58-BF9E-7F75EC048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8E930A-C631-48AB-8CCA-77F0102B407E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645D-EDFE-6A44-DD4A-1E1532F9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892A045-8372-2197-5ACE-F2E2D6ADE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7881492-B2CC-5330-B07E-86321E75B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99BD1A4-9D6B-3221-971A-DCD97E0E7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4C287D-BE43-4252-80EB-C08AFED15305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1A058F-4C79-491C-ABB2-5FB914A38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3605D2-D3DA-48FD-9C3C-FFF0ACDD98A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F4C7C89-3477-455F-A3E5-44F112762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A7EF4F2-A8D6-4080-A368-AC7E41CBC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BDF0A2-CB43-40A6-92AB-BB12C2300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15B910-2626-4DD8-A8A8-80666CE4E3F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8DDCA1B-A53F-46CC-A300-ECD8A776F9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449FEAF-D28B-4DC8-9D00-0CFB70BE9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B1B-8FE7-240E-8EF1-43B3AC74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AA344-A51F-0F7F-E63B-F7F4E1EE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B6EC-E7FB-61ED-4321-9BAB8DE3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FD8B-628D-C861-DDCA-0368FBCD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F282-79D9-19EE-5A69-FFD6E724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517-47C4-E678-D74A-CF6FA6B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0D908-B8BF-E8A3-C753-2E3C1D53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6E03-C0C6-728C-38F8-845F4CE3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4AC7-9455-F7CC-728D-0DF55C6A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54C-9512-73EE-F6D1-B55844B8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7A3EF-D6F9-0FA6-C928-B6DA84030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FECB2-1892-A3C9-8354-8215D684E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DE90-5ED6-6360-F67E-31568E42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B011-1C11-8491-6827-E19A8B6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32656-048C-8CBE-A02A-1273D9E3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0"/>
            <a:ext cx="100330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059138" y="6691313"/>
            <a:ext cx="0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66769" y="6392864"/>
            <a:ext cx="492369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  <a:p>
            <a:pPr>
              <a:defRPr/>
            </a:pPr>
            <a:endParaRPr lang="en-GB" altLang="en-US"/>
          </a:p>
          <a:p>
            <a:pPr>
              <a:defRPr/>
            </a:pPr>
            <a:r>
              <a:rPr lang="en-GB" altLang="en-US"/>
              <a:t>Slide </a:t>
            </a:r>
            <a:fld id="{6F43555C-5D78-4D99-831A-AA9F090A65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88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625A-DEBF-4F46-B822-96B4E41CC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FC443-3331-4FF5-927C-D4F2A125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2FDC-08BF-48BE-BF52-9180C86D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C6E1-C6FE-433E-8E31-63FB5B8F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1690-3656-4D7D-B6A8-BD1AF6C6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1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C882-04AA-4A2B-A520-8643750F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882E-3B9E-4219-A1D0-D8F17265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1E8F-52AC-4493-8C92-94D32106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B22C-924B-4724-943E-9448C387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7D5E-7944-4F5D-9677-9441619C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C794-7423-41EF-87AC-0FD512D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702D5-4D75-4627-8E0B-29F985D9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06B2-0AAF-4A08-A6C0-77E8124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8F8A-70E2-436B-A181-A54DB700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BAC7-7490-48AB-8648-D7CAAD44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CC4A-36C3-4BDF-9091-1C42151D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0E59-DC47-4554-86BB-92EDC69E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92311-C29E-4C57-B969-9FFC69F77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A7AF-5D35-4EC6-8FE5-1B08FD8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E4B4-9C95-4200-AE9C-25E3C02F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9DAD-54A0-47EF-B586-001801FE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65FB-00E2-4EEB-8D35-248820A6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BD94-B90F-498E-BFEF-DF187AFB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A914D-EB37-4F65-8ACA-2BD35D41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08F16-DBB8-464D-8D4B-E97324485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8CBB1-6926-4E95-979B-F73EE5F9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7DD16-3BAE-4868-AA4E-C66F7E8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41810-F1DE-41E1-AB7F-AF3B85F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5DB37-A780-4F1D-B1C8-8C994E00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CAA7-D3E6-4204-B4AF-87A2815A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42223-4C43-406E-95EB-B209BC15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4D6E-3796-4F42-B0F6-F960C831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1CB8-444C-4042-A538-C736689A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89641-2200-42EA-8F7C-83BED6E7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0ACDC-EF35-4118-8AC0-9EE08CE2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6D9E-8B47-49C8-A3D2-879B9EF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BA52-5C82-289E-33D8-F77CAA9F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F509-17C1-25AA-26E8-ABD2FAC9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76F1-28ED-8234-714C-B18E6F24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8B6A-8BB1-DE48-51E1-31441638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C094-009A-89AD-2DD1-482C838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3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0B5-4928-4AFC-8403-A8B8BEFF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DD40-1CB1-44FF-97DC-1FFD2F28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EA9EF-5A75-4F87-B605-CA4C7C8E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33797-DE81-419E-BDB4-17443392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8D97-C108-4855-9F48-F8ABDE9C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C45B1-D896-4284-853E-6230EF7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DB83-88FC-4E09-8E8E-D0D158B6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06AC7-0B11-437B-9ED6-3C33216DE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D159-67E7-4DFB-9526-BC98DED9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E5FB-2BE8-4DA0-A2EA-6697106B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D4F18-97AE-4310-8714-3EEDB3E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D684-88C3-4BCE-A3F9-59A19B45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FAF0-07BD-41F8-AC27-5B87691F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29863-54CC-4C1A-91E9-F16F44F8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5924A-17B4-49A9-BF5A-FD18A3A1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65B8-B22B-4AC8-9E36-F3CA9F0E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CCEF-B68A-491B-A98B-8F48186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7E1D7-D7F3-45FF-9CC1-3C5CECB44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FE12A-688D-4474-9923-2B77B40A1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D619-6E65-41D4-A7D2-951B606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6FE4-6EBE-4775-9E74-4327AB4A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004B-BF39-4C01-A68D-D0BE9AF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503556" y="2459484"/>
            <a:ext cx="9063989" cy="1384995"/>
          </a:xfrm>
        </p:spPr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DF1D-0858-FA6F-BC31-7AB884A1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69F-8084-8F38-B630-08859D13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0FEB8-0D81-C369-B1CE-ECA00267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9101-B189-39BB-6A5B-95696F37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FCED-9761-2243-1F41-38A9E83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5CF0-AE44-91D6-4591-CEB1618A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B179-DF36-5A5D-0F22-A4B3A3BC7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FB7-196A-BD5C-4F93-976E0C1B4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3BE34-6F01-D5A1-9FC0-C5E804FA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2D12-CA92-7508-2FFA-CD956DEB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A8C7-DF43-66A5-6245-A200C0DD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4C02-9DB6-92B8-DB57-E24CD43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AC23-B509-5623-B914-1688AD02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AB3F0-7C8A-E1E4-AA12-9A68B2154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316E-428F-29FA-81D0-0E8715BF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9E63A-8244-E0F2-63A7-434B62DBD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1946B-3696-10FD-2054-E303C479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1114F-B019-4D8F-29B5-A4AEFDBC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7DD08-534A-8D3F-8C76-4066501C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94F4-F27C-6F72-3052-6ECA1649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F6D98-C99F-FEDF-CC20-EDB28ADD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BABBA-7E0A-74DA-DFB8-3444A2E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7E2F-365F-94CD-A10C-35D99F36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7428D-6904-B010-468F-ED8EA5FB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3FB67-4A5E-63E3-64FB-98579ED1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E629-17DD-5A1B-1F59-DB0232D4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A75A-BAA5-B987-1ABB-988C38A9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62AA-9BE0-285C-6428-E77B457F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FE3DA-3146-4E16-13D0-62A16D99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209F-86EA-E5F3-45F1-BFF8CF5C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26AB0-3744-50D1-E9E9-675F3312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4EBDA-4A61-6225-D31A-259EDF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CB05-711A-5603-B7FA-AE59B87A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3F99E-EB1D-C059-B7E4-8B99ACE6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A4D70-ACF1-60F5-F949-7CF8C2DE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5456-CEFC-29AC-BEA7-7CEBE92F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BB127-C447-4140-3CFD-89449D62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6ED5-A826-C43C-68EF-18C22075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8AB11-43EB-AE2A-1C38-1221DAF8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127B1-994E-EE86-1DD7-90309D824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4B29-F5CE-EF97-4893-1ECAB362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49EF4-ECEB-4D64-A873-52A36CD7E25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ADE-3D31-14C6-5A9A-18ADA68BD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5E74-8EF5-52D3-BEE8-998B0E6E0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0338C-F267-46FA-80D3-573733FE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E5EA-3E0D-40B0-8F0D-F2D5ED47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8139-5F83-4866-B674-8349D01A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A8CD-063E-4A29-9258-B99FAA7D649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8190-9F00-4DDB-B99F-5881F9A47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E6F5-5B5E-4E6C-842E-FB86FD13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9E0DEBD-AE2C-4EE9-A03F-B7E2F9D47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826" b="3"/>
          <a:stretch/>
        </p:blipFill>
        <p:spPr bwMode="auto">
          <a:xfrm>
            <a:off x="7758545" y="1415078"/>
            <a:ext cx="3789988" cy="36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E572C-C799-482B-A77B-13F06712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746241"/>
            <a:ext cx="7492482" cy="356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t-EE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Jatkusuutlik</a:t>
            </a:r>
            <a:r>
              <a:rPr lang="et-EE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logistika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t-EE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et-EE" sz="4900" dirty="0">
                <a:solidFill>
                  <a:schemeClr val="bg1"/>
                </a:solidFill>
              </a:rPr>
              <a:t>Kestlik transport ja laoprotsesside haldamine.</a:t>
            </a:r>
            <a:br>
              <a:rPr lang="et-EE" sz="4900" dirty="0">
                <a:solidFill>
                  <a:schemeClr val="bg1"/>
                </a:solidFill>
              </a:rPr>
            </a:br>
            <a:r>
              <a:rPr lang="et-EE" sz="4900" dirty="0">
                <a:solidFill>
                  <a:schemeClr val="bg1"/>
                </a:solidFill>
              </a:rPr>
              <a:t>Tagastuslogistika</a:t>
            </a:r>
            <a:br>
              <a:rPr lang="et-EE" sz="4400" dirty="0"/>
            </a:br>
            <a:br>
              <a:rPr lang="et-EE" sz="5400" dirty="0"/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51DE4E-9791-4F49-B573-198EA1F5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23182"/>
              </p:ext>
            </p:extLst>
          </p:nvPr>
        </p:nvGraphicFramePr>
        <p:xfrm>
          <a:off x="508518" y="1100931"/>
          <a:ext cx="10091057" cy="534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557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DHL</a:t>
                      </a:r>
                    </a:p>
                  </a:txBody>
                  <a:tcPr marL="91430" marR="9143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450,000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GHG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gaasi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emissiooni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vähendamine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kaasa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2.4 %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elektienergia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kokkuhoiule</a:t>
                      </a:r>
                      <a:endParaRPr lang="en-US" sz="1600" b="0" dirty="0"/>
                    </a:p>
                  </a:txBody>
                  <a:tcPr marL="91430" marR="9143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26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DB </a:t>
                      </a:r>
                      <a:r>
                        <a:rPr lang="en-US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Schenker</a:t>
                      </a:r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Logistics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835 m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pikkuste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rongide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kasutuselevõtt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03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GEODIS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Veoste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konsolideerimine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7,031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iPadide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kasutuselevõtt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hoida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kokku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473,000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liitrit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kütust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vähendas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emissiooni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võrra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ning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trükkida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5,7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võrra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476" name="Straight Arrow Connector 15">
            <a:extLst>
              <a:ext uri="{FF2B5EF4-FFF2-40B4-BE49-F238E27FC236}">
                <a16:creationId xmlns:a16="http://schemas.microsoft.com/office/drawing/2014/main" id="{52B2AB19-6CED-4DCA-8C5F-4923C699C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2538" y="36449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B23297-D729-6D26-D14E-7034DCD9F7C5}"/>
              </a:ext>
            </a:extLst>
          </p:cNvPr>
          <p:cNvSpPr txBox="1"/>
          <p:nvPr/>
        </p:nvSpPr>
        <p:spPr>
          <a:xfrm>
            <a:off x="429208" y="233265"/>
            <a:ext cx="52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Kas </a:t>
            </a:r>
            <a:r>
              <a:rPr lang="en-US" altLang="en-US" sz="2800" dirty="0" err="1"/>
              <a:t>roheline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logistika</a:t>
            </a:r>
            <a:r>
              <a:rPr lang="en-US" altLang="en-US" sz="2800" dirty="0"/>
              <a:t> on </a:t>
            </a:r>
            <a:r>
              <a:rPr lang="en-US" altLang="en-US" sz="2800" dirty="0" err="1"/>
              <a:t>kasulik</a:t>
            </a:r>
            <a:r>
              <a:rPr lang="en-US" altLang="en-US" sz="2800" dirty="0"/>
              <a:t>?</a:t>
            </a:r>
            <a:endParaRPr lang="en-US" sz="28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5FC8CA92-ABFC-4D71-A076-6CD1CA3D2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3" y="1536174"/>
            <a:ext cx="89789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 err="1">
                <a:latin typeface="Book Antiqua" panose="02040602050305030304" pitchFamily="18" charset="0"/>
              </a:rPr>
              <a:t>Eelpoolloetletud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initsiatiivid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aitavad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ettevõtetel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mõõta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oma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tegevuste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ökoloogilist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mõju</a:t>
            </a:r>
            <a:r>
              <a:rPr lang="en-US" altLang="en-US" sz="2000" dirty="0">
                <a:latin typeface="Book Antiqua" panose="02040602050305030304" pitchFamily="18" charset="0"/>
              </a:rPr>
              <a:t> ja </a:t>
            </a:r>
            <a:r>
              <a:rPr lang="en-US" altLang="en-US" sz="2000" dirty="0" err="1">
                <a:latin typeface="Book Antiqua" panose="02040602050305030304" pitchFamily="18" charset="0"/>
              </a:rPr>
              <a:t>planeerida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jatkusuutlikku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arengut</a:t>
            </a:r>
            <a:r>
              <a:rPr lang="en-US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 err="1">
                <a:latin typeface="Book Antiqua" panose="02040602050305030304" pitchFamily="18" charset="0"/>
              </a:rPr>
              <a:t>Roheline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logistika</a:t>
            </a:r>
            <a:r>
              <a:rPr lang="en-US" altLang="en-US" sz="2000" dirty="0">
                <a:latin typeface="Book Antiqua" panose="02040602050305030304" pitchFamily="18" charset="0"/>
              </a:rPr>
              <a:t> pole </a:t>
            </a:r>
            <a:r>
              <a:rPr lang="en-US" altLang="en-US" sz="2000" dirty="0" err="1">
                <a:latin typeface="Book Antiqua" panose="02040602050305030304" pitchFamily="18" charset="0"/>
              </a:rPr>
              <a:t>enam</a:t>
            </a:r>
            <a:r>
              <a:rPr lang="en-US" altLang="en-US" sz="2000" dirty="0">
                <a:latin typeface="Book Antiqua" panose="02040602050305030304" pitchFamily="18" charset="0"/>
              </a:rPr>
              <a:t> “</a:t>
            </a:r>
            <a:r>
              <a:rPr lang="en-US" altLang="en-US" sz="2000" dirty="0" err="1">
                <a:latin typeface="Book Antiqua" panose="02040602050305030304" pitchFamily="18" charset="0"/>
              </a:rPr>
              <a:t>moeasi</a:t>
            </a:r>
            <a:r>
              <a:rPr lang="en-US" altLang="en-US" sz="2000" dirty="0">
                <a:latin typeface="Book Antiqua" panose="02040602050305030304" pitchFamily="18" charset="0"/>
              </a:rPr>
              <a:t>”, </a:t>
            </a:r>
            <a:r>
              <a:rPr lang="en-US" altLang="en-US" sz="2000" dirty="0" err="1">
                <a:latin typeface="Book Antiqua" panose="02040602050305030304" pitchFamily="18" charset="0"/>
              </a:rPr>
              <a:t>vaid</a:t>
            </a:r>
            <a:r>
              <a:rPr lang="en-US" altLang="en-US" sz="2000" dirty="0">
                <a:latin typeface="Book Antiqua" panose="02040602050305030304" pitchFamily="18" charset="0"/>
              </a:rPr>
              <a:t> standard, </a:t>
            </a:r>
            <a:r>
              <a:rPr lang="en-US" altLang="en-US" sz="2000" dirty="0" err="1">
                <a:latin typeface="Book Antiqua" panose="02040602050305030304" pitchFamily="18" charset="0"/>
              </a:rPr>
              <a:t>mille</a:t>
            </a:r>
            <a:r>
              <a:rPr lang="en-US" altLang="en-US" sz="2000" dirty="0">
                <a:latin typeface="Book Antiqua" panose="02040602050305030304" pitchFamily="18" charset="0"/>
              </a:rPr>
              <a:t> on </a:t>
            </a:r>
            <a:r>
              <a:rPr lang="en-US" altLang="en-US" sz="2000" dirty="0" err="1">
                <a:latin typeface="Book Antiqua" panose="02040602050305030304" pitchFamily="18" charset="0"/>
              </a:rPr>
              <a:t>kehtestanud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ühiskond</a:t>
            </a:r>
            <a:r>
              <a:rPr lang="en-US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Kliendid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ei</a:t>
            </a:r>
            <a:r>
              <a:rPr lang="en-GB" altLang="en-US" sz="2000" dirty="0">
                <a:latin typeface="Book Antiqua" panose="02040602050305030304" pitchFamily="18" charset="0"/>
              </a:rPr>
              <a:t> ole </a:t>
            </a:r>
            <a:r>
              <a:rPr lang="en-GB" altLang="en-US" sz="2000" dirty="0" err="1">
                <a:latin typeface="Book Antiqua" panose="02040602050305030304" pitchFamily="18" charset="0"/>
              </a:rPr>
              <a:t>siiski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valmis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rohkem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maksma</a:t>
            </a:r>
            <a:r>
              <a:rPr lang="en-GB" altLang="en-US" sz="2000" dirty="0">
                <a:latin typeface="Book Antiqua" panose="02040602050305030304" pitchFamily="18" charset="0"/>
              </a:rPr>
              <a:t>, et tooted </a:t>
            </a:r>
            <a:r>
              <a:rPr lang="en-GB" altLang="en-US" sz="2000" dirty="0" err="1">
                <a:latin typeface="Book Antiqua" panose="02040602050305030304" pitchFamily="18" charset="0"/>
              </a:rPr>
              <a:t>ja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teenused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oleksid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keskkonnasõbralikud</a:t>
            </a:r>
            <a:r>
              <a:rPr lang="en-GB" altLang="en-US" sz="2000" dirty="0">
                <a:latin typeface="Book Antiqua" panose="02040602050305030304" pitchFamily="18" charset="0"/>
              </a:rPr>
              <a:t>. See </a:t>
            </a:r>
            <a:r>
              <a:rPr lang="en-GB" altLang="en-US" sz="2000" dirty="0" err="1">
                <a:latin typeface="Book Antiqua" panose="02040602050305030304" pitchFamily="18" charset="0"/>
              </a:rPr>
              <a:t>seab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takistusi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ettevõtetel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teha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pikajalisi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keskkonnakaitse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plaane</a:t>
            </a:r>
            <a:r>
              <a:rPr lang="en-GB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Roheline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logistika</a:t>
            </a:r>
            <a:r>
              <a:rPr lang="en-GB" altLang="en-US" sz="2000" dirty="0">
                <a:latin typeface="Book Antiqua" panose="02040602050305030304" pitchFamily="18" charset="0"/>
              </a:rPr>
              <a:t> on </a:t>
            </a:r>
            <a:r>
              <a:rPr lang="en-GB" altLang="en-US" sz="2000" dirty="0" err="1">
                <a:latin typeface="Book Antiqua" panose="02040602050305030304" pitchFamily="18" charset="0"/>
              </a:rPr>
              <a:t>kulukas</a:t>
            </a:r>
            <a:r>
              <a:rPr lang="en-GB" altLang="en-US" sz="2000" dirty="0">
                <a:latin typeface="Book Antiqua" panose="02040602050305030304" pitchFamily="18" charset="0"/>
              </a:rPr>
              <a:t>, </a:t>
            </a:r>
            <a:r>
              <a:rPr lang="en-GB" altLang="en-US" sz="2000" dirty="0" err="1">
                <a:latin typeface="Book Antiqua" panose="02040602050305030304" pitchFamily="18" charset="0"/>
              </a:rPr>
              <a:t>eriti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väiksematele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ettevõtetele</a:t>
            </a:r>
            <a:r>
              <a:rPr lang="en-GB" altLang="en-US" sz="2000" dirty="0">
                <a:latin typeface="Book Antiqua" panose="02040602050305030304" pitchFamily="18" charset="0"/>
              </a:rPr>
              <a:t>. </a:t>
            </a:r>
            <a:r>
              <a:rPr lang="en-GB" altLang="en-US" sz="2000" dirty="0" err="1">
                <a:latin typeface="Book Antiqua" panose="02040602050305030304" pitchFamily="18" charset="0"/>
              </a:rPr>
              <a:t>Riigipoolne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tugi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toetuste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ja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maksude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reguleerimise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vallas</a:t>
            </a:r>
            <a:r>
              <a:rPr lang="en-GB" altLang="en-US" sz="2000" dirty="0">
                <a:latin typeface="Book Antiqua" panose="02040602050305030304" pitchFamily="18" charset="0"/>
              </a:rPr>
              <a:t> on </a:t>
            </a:r>
            <a:r>
              <a:rPr lang="en-GB" altLang="en-US" sz="2000" dirty="0" err="1">
                <a:latin typeface="Book Antiqua" panose="02040602050305030304" pitchFamily="18" charset="0"/>
              </a:rPr>
              <a:t>olnud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mõlemale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osapoolele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tulutoov</a:t>
            </a:r>
            <a:r>
              <a:rPr lang="en-GB" altLang="en-US" sz="2000" dirty="0"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Globaliseerumise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valguses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kehtestavad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riigid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erinevaid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keskkonnaalaseid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seaduseid</a:t>
            </a:r>
            <a:r>
              <a:rPr lang="en-GB" altLang="en-US" sz="2000" dirty="0">
                <a:latin typeface="Book Antiqua" panose="02040602050305030304" pitchFamily="18" charset="0"/>
              </a:rPr>
              <a:t>, mis </a:t>
            </a:r>
            <a:r>
              <a:rPr lang="en-GB" altLang="en-US" sz="2000" dirty="0" err="1">
                <a:latin typeface="Book Antiqua" panose="02040602050305030304" pitchFamily="18" charset="0"/>
              </a:rPr>
              <a:t>teeb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protsesside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toimimise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keerukamaks</a:t>
            </a:r>
            <a:r>
              <a:rPr lang="en-GB" altLang="en-US" sz="2000" dirty="0">
                <a:latin typeface="Book Antiqua" panose="02040602050305030304" pitchFamily="18" charset="0"/>
              </a:rPr>
              <a:t>.</a:t>
            </a:r>
            <a:endParaRPr lang="en-US" altLang="en-US" sz="1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C3E0C-F05B-498D-7DE1-E66266BD0956}"/>
              </a:ext>
            </a:extLst>
          </p:cNvPr>
          <p:cNvSpPr txBox="1"/>
          <p:nvPr/>
        </p:nvSpPr>
        <p:spPr>
          <a:xfrm>
            <a:off x="438539" y="382555"/>
            <a:ext cx="438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err="1"/>
              <a:t>Kokkuvõtteks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6C8F-FFCB-4452-A68B-9BFA0889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30" y="276533"/>
            <a:ext cx="10515600" cy="1325563"/>
          </a:xfrm>
        </p:spPr>
        <p:txBody>
          <a:bodyPr/>
          <a:lstStyle/>
          <a:p>
            <a:r>
              <a:rPr lang="et-EE" dirty="0"/>
              <a:t>Veoringide ja koormate </a:t>
            </a:r>
            <a:r>
              <a:rPr lang="et-EE" dirty="0" err="1"/>
              <a:t>optimiseerimine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32CF-8526-4E59-9383-45E2CA2D8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1" y="1602096"/>
            <a:ext cx="10515600" cy="447058"/>
          </a:xfrm>
        </p:spPr>
        <p:txBody>
          <a:bodyPr>
            <a:normAutofit fontScale="55000" lnSpcReduction="20000"/>
          </a:bodyPr>
          <a:lstStyle/>
          <a:p>
            <a:r>
              <a:rPr lang="et-EE" dirty="0"/>
              <a:t>Enamikes ettevõtetes on kasutusel tarkvara, mis aitab optimeerida veoringe ja maksimeerida auto täituvust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381FFFA-C781-4020-899F-4F015E40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50" y="2272683"/>
            <a:ext cx="5094980" cy="43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06BED0A-2071-48FC-B6FC-4F06ED38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72683"/>
            <a:ext cx="5026031" cy="43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4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fridge">
            <a:extLst>
              <a:ext uri="{FF2B5EF4-FFF2-40B4-BE49-F238E27FC236}">
                <a16:creationId xmlns:a16="http://schemas.microsoft.com/office/drawing/2014/main" id="{93E592BD-17FA-4EFA-8385-4216A1EC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31" y="3675870"/>
            <a:ext cx="4581236" cy="30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0EF7D1-FE00-4020-91FB-78A97537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54"/>
            <a:ext cx="4581237" cy="3874324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24C16727-B811-4CDC-94E4-2FC1C3EC2257}"/>
              </a:ext>
            </a:extLst>
          </p:cNvPr>
          <p:cNvSpPr/>
          <p:nvPr/>
        </p:nvSpPr>
        <p:spPr>
          <a:xfrm rot="6822358">
            <a:off x="3352029" y="3939390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door with code">
            <a:extLst>
              <a:ext uri="{FF2B5EF4-FFF2-40B4-BE49-F238E27FC236}">
                <a16:creationId xmlns:a16="http://schemas.microsoft.com/office/drawing/2014/main" id="{C78E6CAA-DA83-41BD-8275-93C61D5C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69" y="1106883"/>
            <a:ext cx="1736346" cy="20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55CF18E-B310-47C0-B54D-93AF6DAE27AA}"/>
              </a:ext>
            </a:extLst>
          </p:cNvPr>
          <p:cNvSpPr/>
          <p:nvPr/>
        </p:nvSpPr>
        <p:spPr>
          <a:xfrm rot="2215133">
            <a:off x="10469963" y="3564524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BF3CC71E-27E3-4CD5-993D-4BE1C6BCD640}"/>
              </a:ext>
            </a:extLst>
          </p:cNvPr>
          <p:cNvSpPr/>
          <p:nvPr/>
        </p:nvSpPr>
        <p:spPr>
          <a:xfrm>
            <a:off x="5205480" y="2478342"/>
            <a:ext cx="4495787" cy="493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207D8-8E68-459B-A133-76851B23D7DC}"/>
              </a:ext>
            </a:extLst>
          </p:cNvPr>
          <p:cNvSpPr txBox="1"/>
          <p:nvPr/>
        </p:nvSpPr>
        <p:spPr>
          <a:xfrm>
            <a:off x="2584657" y="5491117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Uus tellimus</a:t>
            </a:r>
            <a:endParaRPr lang="en-US" dirty="0"/>
          </a:p>
        </p:txBody>
      </p:sp>
      <p:pic>
        <p:nvPicPr>
          <p:cNvPr id="2054" name="Picture 6" descr="Image result for delivery">
            <a:extLst>
              <a:ext uri="{FF2B5EF4-FFF2-40B4-BE49-F238E27FC236}">
                <a16:creationId xmlns:a16="http://schemas.microsoft.com/office/drawing/2014/main" id="{19C4B75A-BA73-4497-B3B6-A4E0ECAA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92" y="1052849"/>
            <a:ext cx="2099841" cy="13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6B65E13D-6AF4-4B0E-8DE6-BF5009CDF6A1}"/>
              </a:ext>
            </a:extLst>
          </p:cNvPr>
          <p:cNvSpPr/>
          <p:nvPr/>
        </p:nvSpPr>
        <p:spPr>
          <a:xfrm>
            <a:off x="4819426" y="582554"/>
            <a:ext cx="3317700" cy="444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8CACF-8BE1-4F6C-A593-A1E35EC81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15" y="55310"/>
            <a:ext cx="1325952" cy="20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11DE9-92FC-CFE5-A647-E74D881B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68E8541-0AFF-104F-F064-11B30DB4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913" y="6308725"/>
            <a:ext cx="503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056" name="Rectangle 33">
            <a:extLst>
              <a:ext uri="{FF2B5EF4-FFF2-40B4-BE49-F238E27FC236}">
                <a16:creationId xmlns:a16="http://schemas.microsoft.com/office/drawing/2014/main" id="{FD5A8E33-A8A9-4D61-4D7A-6FA5954A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8208963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br>
              <a:rPr lang="en-US" sz="4400" b="1" dirty="0">
                <a:solidFill>
                  <a:srgbClr val="92D050"/>
                </a:solidFill>
                <a:latin typeface="+mj-lt"/>
                <a:cs typeface="Arial" charset="0"/>
              </a:rPr>
            </a:br>
            <a:r>
              <a:rPr lang="et-EE" sz="8000" b="1" dirty="0">
                <a:solidFill>
                  <a:srgbClr val="92D050"/>
                </a:solidFill>
                <a:latin typeface="+mj-lt"/>
                <a:cs typeface="Arial" charset="0"/>
              </a:rPr>
              <a:t>Tagastus</a:t>
            </a:r>
            <a:r>
              <a:rPr lang="en-US" sz="8000" b="1" dirty="0" err="1">
                <a:solidFill>
                  <a:srgbClr val="92D050"/>
                </a:solidFill>
                <a:latin typeface="+mj-lt"/>
                <a:cs typeface="Arial" charset="0"/>
              </a:rPr>
              <a:t>logistika</a:t>
            </a:r>
            <a:endParaRPr lang="en-GB" sz="8000" dirty="0">
              <a:solidFill>
                <a:srgbClr val="92D05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1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356A6CE-681B-4996-8173-96BC8F477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8053" y="0"/>
            <a:ext cx="8799945" cy="9001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Jaotuslogistika</a:t>
            </a:r>
            <a:r>
              <a:rPr lang="en-US" altLang="en-US" dirty="0"/>
              <a:t> vs </a:t>
            </a:r>
            <a:r>
              <a:rPr lang="en-US" altLang="en-US" dirty="0" err="1"/>
              <a:t>tagastuslogistika</a:t>
            </a:r>
            <a:endParaRPr lang="en-US" altLang="en-US" dirty="0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03BDFF09-833D-4AA5-8374-8AEF425BF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22437" r="13889" b="15819"/>
          <a:stretch>
            <a:fillRect/>
          </a:stretch>
        </p:blipFill>
        <p:spPr>
          <a:xfrm>
            <a:off x="916651" y="838200"/>
            <a:ext cx="10538749" cy="58007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231014-F8C1-4656-A5DB-671578779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435" y="92364"/>
            <a:ext cx="10058400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osa</a:t>
            </a:r>
            <a:r>
              <a:rPr lang="en-US" altLang="en-US" dirty="0"/>
              <a:t> </a:t>
            </a:r>
            <a:r>
              <a:rPr lang="en-US" altLang="en-US" dirty="0" err="1"/>
              <a:t>strateegias</a:t>
            </a:r>
            <a:endParaRPr lang="en-US" altLang="en-US" dirty="0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19659D4-BA81-467E-850B-F1CC99B65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81182"/>
            <a:ext cx="11353800" cy="4038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kui</a:t>
            </a:r>
            <a:r>
              <a:rPr lang="en-US" altLang="en-US" dirty="0"/>
              <a:t> </a:t>
            </a:r>
            <a:r>
              <a:rPr lang="en-US" altLang="en-US" dirty="0" err="1"/>
              <a:t>strateegiline</a:t>
            </a:r>
            <a:r>
              <a:rPr lang="en-US" altLang="en-US" dirty="0"/>
              <a:t> </a:t>
            </a:r>
            <a:r>
              <a:rPr lang="en-US" altLang="en-US" dirty="0" err="1"/>
              <a:t>konkurentsieelis</a:t>
            </a:r>
            <a:endParaRPr lang="en-US" altLang="en-US" dirty="0"/>
          </a:p>
          <a:p>
            <a:pPr algn="just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 dirty="0" err="1"/>
              <a:t>Palju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ettevõtteid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</a:t>
            </a:r>
            <a:r>
              <a:rPr lang="en-US" altLang="en-US" sz="2000" dirty="0"/>
              <a:t> ole </a:t>
            </a:r>
            <a:r>
              <a:rPr lang="en-US" altLang="en-US" sz="2000" dirty="0" err="1"/>
              <a:t>endale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teadvustanud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tagastuslogistika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vajalikkust</a:t>
            </a:r>
            <a:endParaRPr lang="en-US" altLang="en-US" sz="2000" dirty="0"/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 dirty="0" err="1"/>
              <a:t>Tagastuste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käsitlemine</a:t>
            </a:r>
            <a:r>
              <a:rPr lang="en-US" altLang="en-US" sz="2000" dirty="0"/>
              <a:t> on </a:t>
            </a:r>
            <a:r>
              <a:rPr lang="en-US" altLang="en-US" sz="2000" dirty="0" err="1"/>
              <a:t>strateegiline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tegevus</a:t>
            </a:r>
            <a:endParaRPr lang="en-US" altLang="en-US" sz="2000" dirty="0"/>
          </a:p>
          <a:p>
            <a:pPr lvl="1" algn="just" eaLnBrk="1" hangingPunct="1">
              <a:lnSpc>
                <a:spcPct val="8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80000"/>
              </a:lnSpc>
              <a:buSzPct val="75000"/>
            </a:pPr>
            <a:r>
              <a:rPr lang="en-US" altLang="en-US" sz="2000" dirty="0" err="1"/>
              <a:t>Tagastuslogistika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strateegilisus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seisneb</a:t>
            </a:r>
            <a:r>
              <a:rPr lang="en-US" altLang="en-US" sz="2000" dirty="0"/>
              <a:t>:</a:t>
            </a:r>
          </a:p>
          <a:p>
            <a:pPr lvl="2" algn="just" eaLnBrk="1" hangingPunct="1">
              <a:lnSpc>
                <a:spcPct val="80000"/>
              </a:lnSpc>
              <a:buSzPct val="75000"/>
            </a:pPr>
            <a:r>
              <a:rPr lang="en-US" altLang="en-US" dirty="0" err="1"/>
              <a:t>Vähendada</a:t>
            </a:r>
            <a:r>
              <a:rPr lang="en-US" altLang="en-US" dirty="0"/>
              <a:t> </a:t>
            </a:r>
            <a:r>
              <a:rPr lang="en-US" altLang="en-US" dirty="0" err="1"/>
              <a:t>riske</a:t>
            </a:r>
            <a:r>
              <a:rPr lang="en-US" altLang="en-US" dirty="0"/>
              <a:t>, mis </a:t>
            </a:r>
            <a:r>
              <a:rPr lang="en-US" altLang="en-US" dirty="0" err="1"/>
              <a:t>kaasnevad</a:t>
            </a:r>
            <a:r>
              <a:rPr lang="en-US" altLang="en-US" dirty="0"/>
              <a:t> </a:t>
            </a:r>
            <a:r>
              <a:rPr lang="en-US" altLang="en-US" dirty="0" err="1"/>
              <a:t>tootete</a:t>
            </a:r>
            <a:r>
              <a:rPr lang="en-US" altLang="en-US" dirty="0"/>
              <a:t> </a:t>
            </a:r>
            <a:r>
              <a:rPr lang="en-US" altLang="en-US" dirty="0" err="1"/>
              <a:t>ostmises</a:t>
            </a:r>
            <a:r>
              <a:rPr lang="en-US" altLang="en-US" dirty="0"/>
              <a:t>, mis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müü</a:t>
            </a:r>
            <a:r>
              <a:rPr lang="en-US" altLang="en-US" dirty="0"/>
              <a:t>. </a:t>
            </a:r>
          </a:p>
          <a:p>
            <a:pPr lvl="2" algn="just" eaLnBrk="1" hangingPunct="1">
              <a:lnSpc>
                <a:spcPct val="80000"/>
              </a:lnSpc>
              <a:buSzPct val="75000"/>
            </a:pPr>
            <a:r>
              <a:rPr lang="en-US" altLang="en-US" sz="2000" dirty="0" err="1"/>
              <a:t>Käsitluskulude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kasvus</a:t>
            </a:r>
            <a:r>
              <a:rPr lang="en-US" altLang="en-US" sz="2000" dirty="0"/>
              <a:t> ja </a:t>
            </a:r>
            <a:r>
              <a:rPr lang="en-US" altLang="en-US" sz="2000" dirty="0" err="1"/>
              <a:t>tarnijate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vahetuses</a:t>
            </a:r>
            <a:r>
              <a:rPr lang="en-US" altLang="en-US" sz="2000" dirty="0"/>
              <a:t>. </a:t>
            </a:r>
          </a:p>
          <a:p>
            <a:pPr lvl="1" algn="just" eaLnBrk="1" hangingPunct="1"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3F2A79-07E3-46FA-B90F-8F1872039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6037" y="3624678"/>
          <a:ext cx="7121236" cy="303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43887" imgH="3209822" progId="Excel.Sheet.12">
                  <p:embed/>
                </p:oleObj>
              </mc:Choice>
              <mc:Fallback>
                <p:oleObj name="Worksheet" r:id="rId3" imgW="7543887" imgH="320982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23F2A79-07E3-46FA-B90F-8F1872039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6037" y="3624678"/>
                        <a:ext cx="7121236" cy="3030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64A879A-7291-493B-902C-52809F10B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417"/>
            <a:ext cx="9204325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osa</a:t>
            </a:r>
            <a:r>
              <a:rPr lang="en-US" altLang="en-US" dirty="0"/>
              <a:t> </a:t>
            </a:r>
            <a:r>
              <a:rPr lang="en-US" altLang="en-US" dirty="0" err="1"/>
              <a:t>strateegias</a:t>
            </a:r>
            <a:endParaRPr lang="en-US" altLang="en-US" dirty="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7E8151B-2267-4004-8C11-7C6CA82D5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7086600" cy="5562600"/>
          </a:xfrm>
        </p:spPr>
        <p:txBody>
          <a:bodyPr/>
          <a:lstStyle/>
          <a:p>
            <a:pPr algn="just" eaLnBrk="1" hangingPunct="1"/>
            <a:r>
              <a:rPr lang="en-US" altLang="en-US" sz="2000" b="1" dirty="0" err="1"/>
              <a:t>Konkurentsi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põhjused</a:t>
            </a:r>
            <a:endParaRPr lang="en-US" altLang="en-US" sz="2000" b="1" dirty="0"/>
          </a:p>
          <a:p>
            <a:pPr algn="just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lvl="1" algn="just" eaLnBrk="1" hangingPunct="1"/>
            <a:r>
              <a:rPr lang="en-US" altLang="en-US" sz="1800" dirty="0" err="1"/>
              <a:t>Liberaalsed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tagastuspoliitikad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tänu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tihedale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konkurentsile</a:t>
            </a:r>
            <a:endParaRPr lang="en-US" altLang="en-US" sz="1800" dirty="0"/>
          </a:p>
          <a:p>
            <a:pPr lvl="1" algn="just" eaLnBrk="1" hangingPunct="1"/>
            <a:endParaRPr lang="en-US" altLang="en-US" sz="1800" dirty="0"/>
          </a:p>
          <a:p>
            <a:pPr lvl="1" algn="just" eaLnBrk="1" hangingPunct="1"/>
            <a:r>
              <a:rPr lang="en-US" altLang="en-US" sz="1800" dirty="0" err="1"/>
              <a:t>Mittesoovitud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toodete</a:t>
            </a:r>
            <a:r>
              <a:rPr lang="en-US" altLang="en-US" sz="1800" dirty="0"/>
              <a:t> ja </a:t>
            </a:r>
            <a:r>
              <a:rPr lang="en-US" altLang="en-US" sz="1800" dirty="0" err="1"/>
              <a:t>kliendi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vajadusi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mitterahuldavate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toodete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tagasivõtmine</a:t>
            </a:r>
            <a:endParaRPr lang="en-US" altLang="en-US" sz="1800" dirty="0"/>
          </a:p>
          <a:p>
            <a:pPr lvl="1" algn="just" eaLnBrk="1" hangingPunct="1"/>
            <a:endParaRPr lang="en-US" altLang="en-US" sz="1800" dirty="0"/>
          </a:p>
          <a:p>
            <a:pPr eaLnBrk="1" hangingPunct="1"/>
            <a:r>
              <a:rPr lang="en-US" altLang="en-US" sz="2000" b="1" dirty="0" err="1">
                <a:latin typeface="+mn-lt"/>
              </a:rPr>
              <a:t>Sotsiaalne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vastutus</a:t>
            </a:r>
            <a:endParaRPr lang="en-US" altLang="en-US" sz="2000" b="1" dirty="0">
              <a:latin typeface="+mn-lt"/>
            </a:endParaRPr>
          </a:p>
          <a:p>
            <a:pPr marL="457200" lvl="1" indent="0" algn="just" eaLnBrk="1" hangingPunct="1">
              <a:buNone/>
            </a:pPr>
            <a:endParaRPr lang="en-US" altLang="en-US" sz="2000" b="1" dirty="0">
              <a:latin typeface="+mn-lt"/>
            </a:endParaRPr>
          </a:p>
          <a:p>
            <a:pPr lvl="1" algn="just" eaLnBrk="1" hangingPunct="1"/>
            <a:r>
              <a:rPr lang="en-US" altLang="en-US" sz="1800" dirty="0" err="1">
                <a:latin typeface="+mn-lt"/>
              </a:rPr>
              <a:t>Tagastuslogistikat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saab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kasutada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heategevuse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toetamisel</a:t>
            </a:r>
            <a:endParaRPr lang="en-US" altLang="en-US" sz="1800" dirty="0">
              <a:latin typeface="+mn-lt"/>
            </a:endParaRPr>
          </a:p>
          <a:p>
            <a:pPr marL="457200" lvl="1" indent="0" algn="just" eaLnBrk="1" hangingPunct="1">
              <a:buNone/>
            </a:pPr>
            <a:endParaRPr lang="en-US" altLang="en-US" sz="1800" dirty="0">
              <a:latin typeface="+mn-lt"/>
            </a:endParaRPr>
          </a:p>
          <a:p>
            <a:pPr lvl="1" algn="just" eaLnBrk="1" hangingPunct="1"/>
            <a:r>
              <a:rPr lang="en-US" altLang="en-US" sz="1800" dirty="0" err="1">
                <a:latin typeface="+mn-lt"/>
              </a:rPr>
              <a:t>Heategevus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toetab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brändi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tuntuse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kasvu</a:t>
            </a:r>
            <a:r>
              <a:rPr lang="en-US" altLang="en-US" sz="1800" dirty="0">
                <a:latin typeface="+mn-lt"/>
              </a:rPr>
              <a:t> ja </a:t>
            </a:r>
            <a:r>
              <a:rPr lang="en-US" altLang="en-US" sz="1800" dirty="0" err="1">
                <a:latin typeface="+mn-lt"/>
              </a:rPr>
              <a:t>mängib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olulist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rolli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ettevõtte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err="1">
                <a:latin typeface="+mn-lt"/>
              </a:rPr>
              <a:t>äriedus</a:t>
            </a:r>
            <a:endParaRPr lang="en-US" altLang="en-US" sz="1800" dirty="0">
              <a:latin typeface="+mn-lt"/>
            </a:endParaRPr>
          </a:p>
          <a:p>
            <a:pPr lvl="1" algn="just" eaLnBrk="1" hangingPunct="1"/>
            <a:endParaRPr lang="en-US" altLang="en-US" sz="1800" dirty="0"/>
          </a:p>
        </p:txBody>
      </p:sp>
      <p:pic>
        <p:nvPicPr>
          <p:cNvPr id="140294" name="Picture 6">
            <a:extLst>
              <a:ext uri="{FF2B5EF4-FFF2-40B4-BE49-F238E27FC236}">
                <a16:creationId xmlns:a16="http://schemas.microsoft.com/office/drawing/2014/main" id="{8EA337B5-79FB-4288-B627-07EC9976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9787" r="6522"/>
          <a:stretch>
            <a:fillRect/>
          </a:stretch>
        </p:blipFill>
        <p:spPr bwMode="auto">
          <a:xfrm>
            <a:off x="7620000" y="1066800"/>
            <a:ext cx="323750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Rectangle 7">
            <a:extLst>
              <a:ext uri="{FF2B5EF4-FFF2-40B4-BE49-F238E27FC236}">
                <a16:creationId xmlns:a16="http://schemas.microsoft.com/office/drawing/2014/main" id="{2247C60B-9730-46D3-A6C0-8BCDF1A0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68580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just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</a:pPr>
            <a:endParaRPr lang="en-US" altLang="en-US">
              <a:latin typeface="+mn-lt"/>
            </a:endParaRPr>
          </a:p>
        </p:txBody>
      </p:sp>
      <p:pic>
        <p:nvPicPr>
          <p:cNvPr id="140296" name="Picture 8">
            <a:extLst>
              <a:ext uri="{FF2B5EF4-FFF2-40B4-BE49-F238E27FC236}">
                <a16:creationId xmlns:a16="http://schemas.microsoft.com/office/drawing/2014/main" id="{579E4A49-EC91-4E1C-99D5-425721D7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33800"/>
            <a:ext cx="2095500" cy="26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uiExpand="1" build="p"/>
      <p:bldP spid="1402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015001-DA56-4177-92A3-7036D3F10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34" y="13063"/>
            <a:ext cx="8974138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osa</a:t>
            </a:r>
            <a:r>
              <a:rPr lang="en-US" altLang="en-US" dirty="0"/>
              <a:t> </a:t>
            </a:r>
            <a:r>
              <a:rPr lang="en-US" altLang="en-US" dirty="0" err="1"/>
              <a:t>strateegias</a:t>
            </a:r>
            <a:endParaRPr lang="en-US" altLang="en-US" dirty="0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7F9FF8FF-5CA3-4082-9EDD-B06CEF36E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008063"/>
            <a:ext cx="8610600" cy="1752600"/>
          </a:xfrm>
        </p:spPr>
        <p:txBody>
          <a:bodyPr/>
          <a:lstStyle/>
          <a:p>
            <a:pPr algn="just" eaLnBrk="1" hangingPunct="1"/>
            <a:r>
              <a:rPr lang="en-US" altLang="en-US" sz="2000" b="1" dirty="0" err="1"/>
              <a:t>Müügikanali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puhastamine</a:t>
            </a:r>
            <a:endParaRPr lang="en-US" altLang="en-US" sz="2000" b="1" dirty="0"/>
          </a:p>
          <a:p>
            <a:pPr algn="just" eaLnBrk="1" hangingPunct="1">
              <a:lnSpc>
                <a:spcPct val="60000"/>
              </a:lnSpc>
            </a:pPr>
            <a:endParaRPr lang="en-US" altLang="en-US" sz="2000" b="1" dirty="0"/>
          </a:p>
          <a:p>
            <a:pPr lvl="1" algn="just" eaLnBrk="1" hangingPunct="1"/>
            <a:r>
              <a:rPr lang="en-US" altLang="en-US" sz="1600" dirty="0" err="1"/>
              <a:t>Kliendil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laovarude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vähendamine</a:t>
            </a:r>
            <a:r>
              <a:rPr lang="en-US" altLang="en-US" sz="1600" dirty="0"/>
              <a:t>, et ta </a:t>
            </a:r>
            <a:r>
              <a:rPr lang="en-US" altLang="en-US" sz="1600" dirty="0" err="1"/>
              <a:t>saaks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uusi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tooteid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tellida</a:t>
            </a:r>
            <a:r>
              <a:rPr lang="en-US" altLang="en-US" sz="1600" dirty="0"/>
              <a:t>.</a:t>
            </a:r>
          </a:p>
          <a:p>
            <a:pPr lvl="1" algn="just" eaLnBrk="1" hangingPunct="1"/>
            <a:r>
              <a:rPr lang="en-US" altLang="en-US" sz="1600" dirty="0"/>
              <a:t>Uusi </a:t>
            </a:r>
            <a:r>
              <a:rPr lang="en-US" altLang="en-US" sz="1600" dirty="0" err="1"/>
              <a:t>tooteid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saab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müüa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kõrgema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hinnaga</a:t>
            </a:r>
            <a:r>
              <a:rPr lang="en-US" altLang="en-US" sz="1600" dirty="0"/>
              <a:t>, mis </a:t>
            </a:r>
            <a:r>
              <a:rPr lang="en-US" altLang="en-US" sz="1600" dirty="0" err="1"/>
              <a:t>aitab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kasumlikkust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suurendada</a:t>
            </a:r>
            <a:r>
              <a:rPr lang="en-US" altLang="en-US" sz="1600" dirty="0"/>
              <a:t>.</a:t>
            </a:r>
            <a:endParaRPr lang="en-US" altLang="en-US" dirty="0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EFCFDCF8-28EE-44EC-8E64-02604AB6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82" y="5287241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0" indent="-4397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indent="-4032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385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3873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38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38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38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38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err="1">
                <a:latin typeface="+mn-lt"/>
              </a:rPr>
              <a:t>Hävitamisega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seotud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küsimused</a:t>
            </a:r>
            <a:endParaRPr lang="et-EE" altLang="en-US" sz="2000" b="1" dirty="0">
              <a:latin typeface="+mn-lt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defRPr/>
            </a:pPr>
            <a:r>
              <a:rPr lang="en-US" altLang="en-US" sz="1600" dirty="0" err="1">
                <a:latin typeface="+mn-lt"/>
              </a:rPr>
              <a:t>Hävitamise</a:t>
            </a:r>
            <a:r>
              <a:rPr lang="en-US" altLang="en-US" sz="1600" dirty="0">
                <a:latin typeface="+mn-lt"/>
              </a:rPr>
              <a:t> ja </a:t>
            </a:r>
            <a:r>
              <a:rPr lang="en-US" altLang="en-US" sz="1600" dirty="0" err="1">
                <a:latin typeface="+mn-lt"/>
              </a:rPr>
              <a:t>prügi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ladestamise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tasud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kasvavad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ning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ohtlike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materjalide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hävitamise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võimalused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vähenevad</a:t>
            </a:r>
            <a:r>
              <a:rPr lang="en-US" altLang="en-US" sz="1600" dirty="0">
                <a:latin typeface="+mn-lt"/>
              </a:rPr>
              <a:t>. </a:t>
            </a:r>
            <a:r>
              <a:rPr lang="en-US" altLang="en-US" sz="1600" dirty="0" err="1">
                <a:latin typeface="+mn-lt"/>
              </a:rPr>
              <a:t>Seeläbi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vähenevad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võimalused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legaalselt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prügi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ladestada</a:t>
            </a:r>
            <a:r>
              <a:rPr lang="en-US" altLang="en-US" sz="1600" dirty="0">
                <a:latin typeface="+mn-lt"/>
              </a:rPr>
              <a:t>. </a:t>
            </a: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2ED9BA57-C696-4A63-B6F5-5D387E16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73" y="3210214"/>
            <a:ext cx="502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1600" b="1" dirty="0" err="1">
                <a:latin typeface="Arial" panose="020B0604020202020204" pitchFamily="34" charset="0"/>
              </a:rPr>
              <a:t>Väärtus</a:t>
            </a:r>
            <a:r>
              <a:rPr lang="en-US" altLang="en-US" sz="1600" b="1" dirty="0">
                <a:latin typeface="Arial" panose="020B0604020202020204" pitchFamily="34" charset="0"/>
              </a:rPr>
              <a:t> ja </a:t>
            </a:r>
            <a:r>
              <a:rPr lang="en-US" altLang="en-US" sz="1600" b="1" dirty="0" err="1">
                <a:latin typeface="Arial" panose="020B0604020202020204" pitchFamily="34" charset="0"/>
              </a:rPr>
              <a:t>taastamine</a:t>
            </a:r>
            <a:endParaRPr lang="en-US" altLang="en-US" sz="1600" b="1" dirty="0">
              <a:latin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174750" lvl="1" indent="-285750" algn="just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+mn-lt"/>
              </a:rPr>
              <a:t>Suur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osa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puhaskasumist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tuleb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taaskasutuse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efektiivsusest</a:t>
            </a:r>
            <a:endParaRPr lang="en-US" altLang="en-US" sz="1600" dirty="0">
              <a:latin typeface="+mn-lt"/>
            </a:endParaRPr>
          </a:p>
          <a:p>
            <a:pPr marL="1174750" lvl="1" indent="-285750" algn="just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endParaRPr lang="en-US" altLang="en-US" sz="1600" dirty="0">
              <a:latin typeface="+mn-lt"/>
            </a:endParaRPr>
          </a:p>
          <a:p>
            <a:pPr marL="1174750" lvl="1" indent="-285750" algn="just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+mn-lt"/>
              </a:rPr>
              <a:t>Kasum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tuleb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materjalide</a:t>
            </a:r>
            <a:r>
              <a:rPr lang="en-US" altLang="en-US" sz="1600" dirty="0">
                <a:latin typeface="+mn-lt"/>
              </a:rPr>
              <a:t>, mis on juba </a:t>
            </a:r>
            <a:r>
              <a:rPr lang="en-US" altLang="en-US" sz="1600" dirty="0" err="1">
                <a:latin typeface="+mn-lt"/>
              </a:rPr>
              <a:t>kuludesse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kantud</a:t>
            </a:r>
            <a:r>
              <a:rPr lang="en-US" altLang="en-US" sz="1600" dirty="0">
                <a:latin typeface="+mn-lt"/>
              </a:rPr>
              <a:t>, </a:t>
            </a:r>
            <a:r>
              <a:rPr lang="en-US" altLang="en-US" sz="1600" dirty="0" err="1">
                <a:latin typeface="+mn-lt"/>
              </a:rPr>
              <a:t>taaskasutusest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162825" name="Picture 9" descr="640-fig-a">
            <a:extLst>
              <a:ext uri="{FF2B5EF4-FFF2-40B4-BE49-F238E27FC236}">
                <a16:creationId xmlns:a16="http://schemas.microsoft.com/office/drawing/2014/main" id="{4D0D760B-B900-4275-B137-0A863551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60663"/>
            <a:ext cx="5743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  <p:bldP spid="162821" grpId="0"/>
      <p:bldP spid="162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E3D152A-5C73-49FE-95D1-3FEFD8747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45" y="69562"/>
            <a:ext cx="9525000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osa</a:t>
            </a:r>
            <a:r>
              <a:rPr lang="en-US" altLang="en-US" dirty="0"/>
              <a:t> </a:t>
            </a:r>
            <a:r>
              <a:rPr lang="en-US" altLang="en-US" dirty="0" err="1"/>
              <a:t>strateegias</a:t>
            </a:r>
            <a:endParaRPr lang="en-US" alt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851F6E2-EB0D-428C-8290-D49A4AE44B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5800" y="937635"/>
            <a:ext cx="8382000" cy="1371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b="1" dirty="0" err="1"/>
              <a:t>Tagastuslogistikasüsteemi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operatiivjuhtimine</a:t>
            </a:r>
            <a:endParaRPr lang="en-US" altLang="en-US" sz="2400" b="1" dirty="0"/>
          </a:p>
          <a:p>
            <a:pPr algn="just" eaLnBrk="1" hangingPunct="1">
              <a:lnSpc>
                <a:spcPct val="30000"/>
              </a:lnSpc>
            </a:pPr>
            <a:endParaRPr lang="en-US" altLang="en-US" sz="2400" b="1" dirty="0"/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 dirty="0" err="1"/>
              <a:t>Terviklik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ülevaade</a:t>
            </a:r>
            <a:r>
              <a:rPr lang="en-US" altLang="en-US" sz="2000" dirty="0"/>
              <a:t> on </a:t>
            </a:r>
            <a:r>
              <a:rPr lang="en-US" altLang="en-US" sz="2000" dirty="0" err="1"/>
              <a:t>kriitiline</a:t>
            </a:r>
            <a:r>
              <a:rPr lang="en-US" altLang="en-US" sz="2000" dirty="0"/>
              <a:t>, et olla </a:t>
            </a:r>
            <a:r>
              <a:rPr lang="en-US" altLang="en-US" sz="2000" dirty="0" err="1"/>
              <a:t>kiire</a:t>
            </a:r>
            <a:r>
              <a:rPr lang="en-US" altLang="en-US" sz="2000" dirty="0"/>
              <a:t> ja </a:t>
            </a:r>
            <a:r>
              <a:rPr lang="en-US" altLang="en-US" sz="2000" dirty="0" err="1"/>
              <a:t>kuluefektiivne</a:t>
            </a:r>
            <a:endParaRPr lang="en-US" altLang="en-US" sz="2000" dirty="0"/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B1ABC531-2F4E-4B19-AF04-D7EB06F4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6"/>
          <a:stretch>
            <a:fillRect/>
          </a:stretch>
        </p:blipFill>
        <p:spPr bwMode="auto">
          <a:xfrm>
            <a:off x="2135188" y="2410691"/>
            <a:ext cx="7534894" cy="40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20" name="Rectangle 8">
            <a:extLst>
              <a:ext uri="{FF2B5EF4-FFF2-40B4-BE49-F238E27FC236}">
                <a16:creationId xmlns:a16="http://schemas.microsoft.com/office/drawing/2014/main" id="{A5BDE2FE-D383-47AF-977E-0E9B9B2BB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619" y="4378036"/>
            <a:ext cx="5671126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2C66-0BA1-48FF-1F79-1D1248E0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73057"/>
          </a:xfrm>
        </p:spPr>
        <p:txBody>
          <a:bodyPr/>
          <a:lstStyle/>
          <a:p>
            <a:r>
              <a:rPr lang="et-EE" dirty="0"/>
              <a:t>Sisukord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06-A0A1-39CC-3149-C0D8CD5B4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53" y="973057"/>
            <a:ext cx="10515600" cy="5803758"/>
          </a:xfrm>
        </p:spPr>
        <p:txBody>
          <a:bodyPr>
            <a:normAutofit/>
          </a:bodyPr>
          <a:lstStyle/>
          <a:p>
            <a:r>
              <a:rPr lang="et-EE" dirty="0"/>
              <a:t>Mõisted ja definitsioonid. Juhtumianalüüs</a:t>
            </a:r>
          </a:p>
          <a:p>
            <a:r>
              <a:rPr lang="et-EE" b="1" dirty="0"/>
              <a:t>Kestlik transport ja laoprotsesside haldamine</a:t>
            </a:r>
          </a:p>
          <a:p>
            <a:pPr lvl="1"/>
            <a:r>
              <a:rPr lang="et-EE" b="1" dirty="0"/>
              <a:t>Roheline logistika</a:t>
            </a:r>
          </a:p>
          <a:p>
            <a:pPr lvl="1"/>
            <a:r>
              <a:rPr lang="et-EE" b="1" dirty="0"/>
              <a:t>Saasteallikad</a:t>
            </a:r>
          </a:p>
          <a:p>
            <a:pPr lvl="1"/>
            <a:r>
              <a:rPr lang="et-EE" b="1" dirty="0"/>
              <a:t>Veoringide ja koormate </a:t>
            </a:r>
            <a:r>
              <a:rPr lang="et-EE" b="1" dirty="0" err="1"/>
              <a:t>optimiseerimine</a:t>
            </a:r>
            <a:endParaRPr lang="et-EE" b="1" dirty="0"/>
          </a:p>
          <a:p>
            <a:pPr lvl="1"/>
            <a:r>
              <a:rPr lang="et-EE" b="1" dirty="0"/>
              <a:t>Laoprotsesside </a:t>
            </a:r>
            <a:r>
              <a:rPr lang="et-EE" b="1" dirty="0" err="1"/>
              <a:t>optimiseerimine</a:t>
            </a:r>
            <a:endParaRPr lang="et-EE" b="1" dirty="0"/>
          </a:p>
          <a:p>
            <a:pPr lvl="1"/>
            <a:r>
              <a:rPr lang="et-EE" b="1" dirty="0"/>
              <a:t>Varude optimeerimine</a:t>
            </a:r>
          </a:p>
          <a:p>
            <a:r>
              <a:rPr lang="et-EE" dirty="0"/>
              <a:t>Efektiivne </a:t>
            </a:r>
            <a:r>
              <a:rPr lang="et-EE" dirty="0" err="1"/>
              <a:t>ressurside</a:t>
            </a:r>
            <a:r>
              <a:rPr lang="et-EE" dirty="0"/>
              <a:t> juhtimine</a:t>
            </a:r>
          </a:p>
          <a:p>
            <a:pPr lvl="1"/>
            <a:r>
              <a:rPr lang="et-EE" dirty="0"/>
              <a:t>Logistika </a:t>
            </a:r>
            <a:r>
              <a:rPr lang="et-EE" dirty="0" err="1"/>
              <a:t>optimiseerimine</a:t>
            </a:r>
            <a:endParaRPr lang="et-EE" dirty="0"/>
          </a:p>
          <a:p>
            <a:pPr lvl="1"/>
            <a:r>
              <a:rPr lang="et-EE" dirty="0"/>
              <a:t>Kulude kokkuhoiu metoodikad</a:t>
            </a:r>
          </a:p>
          <a:p>
            <a:pPr lvl="1"/>
            <a:r>
              <a:rPr lang="et-EE" dirty="0" err="1"/>
              <a:t>Lean</a:t>
            </a:r>
            <a:endParaRPr lang="et-EE" dirty="0"/>
          </a:p>
          <a:p>
            <a:pPr lvl="1"/>
            <a:r>
              <a:rPr lang="et-EE" dirty="0" err="1"/>
              <a:t>Agiilsus</a:t>
            </a:r>
            <a:endParaRPr lang="et-EE" dirty="0"/>
          </a:p>
          <a:p>
            <a:r>
              <a:rPr lang="et-EE" dirty="0"/>
              <a:t>Uuenduslikud tehnoloogiad ja digilahendused</a:t>
            </a:r>
          </a:p>
        </p:txBody>
      </p:sp>
    </p:spTree>
    <p:extLst>
      <p:ext uri="{BB962C8B-B14F-4D97-AF65-F5344CB8AC3E}">
        <p14:creationId xmlns:p14="http://schemas.microsoft.com/office/powerpoint/2010/main" val="425141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1414A9C-066E-4AF2-B547-9FDB856ED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82" y="64655"/>
            <a:ext cx="9278938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väljakutsed</a:t>
            </a:r>
            <a:endParaRPr lang="en-US" altLang="en-US" dirty="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AF521AB-2DA3-4943-A457-990CA908D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91" y="840508"/>
            <a:ext cx="8763000" cy="2362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en-US" altLang="en-US" sz="1800" b="1" dirty="0" err="1"/>
              <a:t>Jaemüüja</a:t>
            </a:r>
            <a:r>
              <a:rPr lang="en-US" altLang="en-US" sz="1800" b="1" dirty="0"/>
              <a:t> – </a:t>
            </a:r>
            <a:r>
              <a:rPr lang="en-US" altLang="en-US" sz="1800" b="1" dirty="0" err="1"/>
              <a:t>tootja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konflikt</a:t>
            </a:r>
            <a:endParaRPr lang="en-US" altLang="en-US" sz="1800" b="1" dirty="0"/>
          </a:p>
          <a:p>
            <a:pPr lvl="1" algn="just" eaLnBrk="1" hangingPunct="1">
              <a:lnSpc>
                <a:spcPct val="140000"/>
              </a:lnSpc>
            </a:pPr>
            <a:r>
              <a:rPr lang="en-US" altLang="en-US" sz="1800" dirty="0" err="1"/>
              <a:t>Ebaefektiivsuse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põhjused</a:t>
            </a:r>
            <a:r>
              <a:rPr lang="en-US" altLang="en-US" sz="1800" dirty="0"/>
              <a:t>, mis </a:t>
            </a:r>
            <a:r>
              <a:rPr lang="en-US" altLang="en-US" sz="1800" dirty="0" err="1"/>
              <a:t>pikendavad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reageerimisaega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tagastusele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reageerimisel</a:t>
            </a:r>
            <a:r>
              <a:rPr lang="en-US" altLang="en-US" sz="1800" dirty="0"/>
              <a:t>: </a:t>
            </a:r>
          </a:p>
          <a:p>
            <a:pPr lvl="2" algn="just" eaLnBrk="1" hangingPunct="1">
              <a:lnSpc>
                <a:spcPct val="80000"/>
              </a:lnSpc>
              <a:buFont typeface="Symbol" panose="05050102010706020507" pitchFamily="18" charset="2"/>
              <a:buChar char="Ö"/>
            </a:pPr>
            <a:r>
              <a:rPr lang="en-US" altLang="en-US" sz="1600" dirty="0" err="1"/>
              <a:t>Toote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seisund</a:t>
            </a:r>
            <a:endParaRPr lang="en-US" altLang="en-US" sz="1600" dirty="0"/>
          </a:p>
          <a:p>
            <a:pPr lvl="2" algn="just" eaLnBrk="1" hangingPunct="1">
              <a:lnSpc>
                <a:spcPct val="80000"/>
              </a:lnSpc>
              <a:buFont typeface="Symbol" panose="05050102010706020507" pitchFamily="18" charset="2"/>
              <a:buChar char="Ö"/>
            </a:pPr>
            <a:r>
              <a:rPr lang="en-US" altLang="en-US" sz="1600" dirty="0" err="1"/>
              <a:t>Toote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väärtus</a:t>
            </a:r>
            <a:endParaRPr lang="en-US" altLang="en-US" sz="1600" dirty="0"/>
          </a:p>
          <a:p>
            <a:pPr lvl="2" algn="just" eaLnBrk="1" hangingPunct="1">
              <a:lnSpc>
                <a:spcPct val="80000"/>
              </a:lnSpc>
              <a:buFont typeface="Symbol" panose="05050102010706020507" pitchFamily="18" charset="2"/>
              <a:buChar char="Ö"/>
            </a:pPr>
            <a:r>
              <a:rPr lang="en-US" altLang="en-US" sz="1600" dirty="0" err="1"/>
              <a:t>Tagastusvajadusele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reageerimise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õigeaegsus</a:t>
            </a:r>
            <a:endParaRPr lang="en-US" altLang="en-US" sz="1600" dirty="0"/>
          </a:p>
          <a:p>
            <a:pPr lvl="1" algn="just" eaLnBrk="1" hangingPunct="1">
              <a:lnSpc>
                <a:spcPct val="50000"/>
              </a:lnSpc>
            </a:pPr>
            <a:endParaRPr lang="en-US" altLang="en-US" sz="1600" dirty="0"/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1800" dirty="0" err="1"/>
              <a:t>Jaemüüja</a:t>
            </a:r>
            <a:r>
              <a:rPr lang="en-US" altLang="en-US" sz="1800" dirty="0"/>
              <a:t> ja </a:t>
            </a:r>
            <a:r>
              <a:rPr lang="en-US" altLang="en-US" sz="1800" dirty="0" err="1"/>
              <a:t>tootja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peavad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sõlmima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kokkulepped</a:t>
            </a:r>
            <a:r>
              <a:rPr lang="en-US" altLang="en-US" sz="1800" dirty="0"/>
              <a:t>, et </a:t>
            </a:r>
            <a:r>
              <a:rPr lang="en-US" altLang="en-US" sz="1800" dirty="0" err="1"/>
              <a:t>tagastamiskulu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vähendada</a:t>
            </a:r>
            <a:r>
              <a:rPr lang="en-US" altLang="en-US" sz="18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0BB4A-3576-4D15-860A-CF30BB77B411}"/>
              </a:ext>
            </a:extLst>
          </p:cNvPr>
          <p:cNvSpPr txBox="1"/>
          <p:nvPr/>
        </p:nvSpPr>
        <p:spPr>
          <a:xfrm>
            <a:off x="304799" y="3334327"/>
            <a:ext cx="9615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Konflikti</a:t>
            </a:r>
            <a:r>
              <a:rPr lang="en-US" b="1" dirty="0"/>
              <a:t> </a:t>
            </a:r>
            <a:r>
              <a:rPr lang="en-US" b="1" dirty="0" err="1"/>
              <a:t>sümptomid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Tagastused</a:t>
            </a:r>
            <a:r>
              <a:rPr lang="en-US" dirty="0"/>
              <a:t> </a:t>
            </a:r>
            <a:r>
              <a:rPr lang="en-US" dirty="0" err="1"/>
              <a:t>saabuvad</a:t>
            </a:r>
            <a:r>
              <a:rPr lang="en-US" dirty="0"/>
              <a:t> </a:t>
            </a:r>
            <a:r>
              <a:rPr lang="en-US" dirty="0" err="1"/>
              <a:t>kiiremini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käsitlemisele</a:t>
            </a:r>
            <a:r>
              <a:rPr lang="en-US" dirty="0"/>
              <a:t> ja </a:t>
            </a:r>
            <a:r>
              <a:rPr lang="en-US" dirty="0" err="1"/>
              <a:t>hävitamisele</a:t>
            </a:r>
            <a:r>
              <a:rPr lang="en-US" dirty="0"/>
              <a:t> </a:t>
            </a:r>
            <a:r>
              <a:rPr lang="en-US" dirty="0" err="1"/>
              <a:t>aega</a:t>
            </a:r>
            <a:r>
              <a:rPr lang="en-US" dirty="0"/>
              <a:t> </a:t>
            </a:r>
            <a:r>
              <a:rPr lang="en-US" dirty="0" err="1"/>
              <a:t>kulub</a:t>
            </a:r>
            <a:r>
              <a:rPr lang="en-US" dirty="0"/>
              <a:t> – </a:t>
            </a:r>
            <a:r>
              <a:rPr lang="en-US" dirty="0" err="1"/>
              <a:t>kuhjumine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Laopinnast</a:t>
            </a:r>
            <a:r>
              <a:rPr lang="en-US" dirty="0"/>
              <a:t> on </a:t>
            </a:r>
            <a:r>
              <a:rPr lang="en-US" dirty="0" err="1"/>
              <a:t>liiga</a:t>
            </a:r>
            <a:r>
              <a:rPr lang="en-US" dirty="0"/>
              <a:t> </a:t>
            </a:r>
            <a:r>
              <a:rPr lang="en-US" dirty="0" err="1"/>
              <a:t>suur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tagastuste</a:t>
            </a:r>
            <a:r>
              <a:rPr lang="en-US" dirty="0"/>
              <a:t> all </a:t>
            </a:r>
            <a:r>
              <a:rPr lang="en-US" dirty="0" err="1"/>
              <a:t>kinni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Identifitseerimata</a:t>
            </a:r>
            <a:r>
              <a:rPr lang="en-US" dirty="0"/>
              <a:t> ja </a:t>
            </a:r>
            <a:r>
              <a:rPr lang="en-US" dirty="0" err="1"/>
              <a:t>autoriseerimata</a:t>
            </a:r>
            <a:r>
              <a:rPr lang="en-US" dirty="0"/>
              <a:t> </a:t>
            </a:r>
            <a:r>
              <a:rPr lang="en-US" dirty="0" err="1"/>
              <a:t>tagastused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Tagastuste</a:t>
            </a:r>
            <a:r>
              <a:rPr lang="en-US" dirty="0"/>
              <a:t> </a:t>
            </a:r>
            <a:r>
              <a:rPr lang="en-US" dirty="0" err="1"/>
              <a:t>käsitlemisele</a:t>
            </a:r>
            <a:r>
              <a:rPr lang="en-US" dirty="0"/>
              <a:t> </a:t>
            </a:r>
            <a:r>
              <a:rPr lang="en-US" dirty="0" err="1"/>
              <a:t>aeglus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Tagastusprotsessi</a:t>
            </a:r>
            <a:r>
              <a:rPr lang="en-US" dirty="0"/>
              <a:t> </a:t>
            </a:r>
            <a:r>
              <a:rPr lang="en-US" dirty="0" err="1"/>
              <a:t>kulude</a:t>
            </a:r>
            <a:r>
              <a:rPr lang="en-US" dirty="0"/>
              <a:t> </a:t>
            </a:r>
            <a:r>
              <a:rPr lang="en-US" dirty="0" err="1"/>
              <a:t>konteerimise</a:t>
            </a:r>
            <a:r>
              <a:rPr lang="en-US" dirty="0"/>
              <a:t> </a:t>
            </a:r>
            <a:r>
              <a:rPr lang="en-US" dirty="0" err="1"/>
              <a:t>hägusus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Taastamise</a:t>
            </a:r>
            <a:r>
              <a:rPr lang="en-US" dirty="0"/>
              <a:t>- ja </a:t>
            </a:r>
            <a:r>
              <a:rPr lang="en-US" dirty="0" err="1"/>
              <a:t>uuskasutusprotsess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kliendile</a:t>
            </a:r>
            <a:r>
              <a:rPr lang="en-US" dirty="0"/>
              <a:t> </a:t>
            </a:r>
            <a:r>
              <a:rPr lang="en-US" dirty="0" err="1"/>
              <a:t>huvipakkuv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Tagastusprotsessi</a:t>
            </a:r>
            <a:r>
              <a:rPr lang="en-US" dirty="0"/>
              <a:t> </a:t>
            </a:r>
            <a:r>
              <a:rPr lang="en-US" dirty="0" err="1"/>
              <a:t>mõõdikute</a:t>
            </a:r>
            <a:r>
              <a:rPr lang="en-US" dirty="0"/>
              <a:t> </a:t>
            </a:r>
            <a:r>
              <a:rPr lang="en-US" dirty="0" err="1"/>
              <a:t>puudumine</a:t>
            </a:r>
            <a:r>
              <a:rPr lang="en-US" dirty="0"/>
              <a:t>/</a:t>
            </a:r>
            <a:r>
              <a:rPr lang="en-US" dirty="0" err="1"/>
              <a:t>vähesus</a:t>
            </a:r>
            <a:r>
              <a:rPr lang="en-US" dirty="0"/>
              <a:t>/</a:t>
            </a:r>
            <a:r>
              <a:rPr lang="en-US" dirty="0" err="1"/>
              <a:t>hägusus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Teadmiste</a:t>
            </a:r>
            <a:r>
              <a:rPr lang="en-US" dirty="0"/>
              <a:t> ja </a:t>
            </a:r>
            <a:r>
              <a:rPr lang="en-US" dirty="0" err="1"/>
              <a:t>kogemuste</a:t>
            </a:r>
            <a:r>
              <a:rPr lang="en-US" dirty="0"/>
              <a:t> </a:t>
            </a:r>
            <a:r>
              <a:rPr lang="en-US" dirty="0" err="1"/>
              <a:t>vähesus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7F206AC-9C22-4595-9361-A4B22AF4E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369" y="325582"/>
            <a:ext cx="9126537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väljakutsed</a:t>
            </a:r>
            <a:endParaRPr lang="en-US" altLang="en-US" dirty="0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C9962CB-FDE0-449E-8FA8-239A0C5B2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216" y="1604818"/>
            <a:ext cx="7638475" cy="357678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sz="2400" b="1" dirty="0" err="1"/>
              <a:t>Põhjus</a:t>
            </a:r>
            <a:r>
              <a:rPr lang="en-US" altLang="en-US" sz="2400" b="1" dirty="0"/>
              <a:t> ja </a:t>
            </a:r>
            <a:r>
              <a:rPr lang="en-US" altLang="en-US" sz="2400" b="1" dirty="0" err="1"/>
              <a:t>tagajärg</a:t>
            </a:r>
            <a:endParaRPr lang="en-US" altLang="en-US" sz="2400" b="1" dirty="0"/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dirty="0" err="1"/>
              <a:t>Ebapiisav</a:t>
            </a:r>
            <a:r>
              <a:rPr lang="en-US" altLang="en-US" dirty="0"/>
              <a:t> info </a:t>
            </a:r>
            <a:r>
              <a:rPr lang="en-US" altLang="en-US" dirty="0" err="1"/>
              <a:t>kogumine</a:t>
            </a:r>
            <a:r>
              <a:rPr lang="en-US" altLang="en-US" dirty="0"/>
              <a:t> </a:t>
            </a:r>
            <a:r>
              <a:rPr lang="en-US" altLang="en-US" dirty="0" err="1"/>
              <a:t>jätab</a:t>
            </a:r>
            <a:r>
              <a:rPr lang="en-US" altLang="en-US" dirty="0"/>
              <a:t> </a:t>
            </a:r>
            <a:r>
              <a:rPr lang="en-US" altLang="en-US" dirty="0" err="1"/>
              <a:t>tagastuste</a:t>
            </a:r>
            <a:r>
              <a:rPr lang="en-US" altLang="en-US" dirty="0"/>
              <a:t> </a:t>
            </a:r>
            <a:r>
              <a:rPr lang="en-US" altLang="en-US" dirty="0" err="1"/>
              <a:t>põhjused</a:t>
            </a:r>
            <a:r>
              <a:rPr lang="en-US" altLang="en-US" dirty="0"/>
              <a:t> </a:t>
            </a:r>
            <a:r>
              <a:rPr lang="en-US" altLang="en-US" dirty="0" err="1"/>
              <a:t>ebaselgeks</a:t>
            </a:r>
            <a:endParaRPr lang="en-US" altLang="en-US" dirty="0"/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dirty="0" err="1"/>
              <a:t>Tagastusprotsessi</a:t>
            </a:r>
            <a:r>
              <a:rPr lang="en-US" altLang="en-US" dirty="0"/>
              <a:t> </a:t>
            </a:r>
            <a:r>
              <a:rPr lang="en-US" altLang="en-US" dirty="0" err="1"/>
              <a:t>tõhustamine</a:t>
            </a:r>
            <a:r>
              <a:rPr lang="en-US" altLang="en-US" dirty="0"/>
              <a:t> </a:t>
            </a:r>
            <a:r>
              <a:rPr lang="en-US" altLang="en-US" dirty="0" err="1"/>
              <a:t>vähendab</a:t>
            </a:r>
            <a:r>
              <a:rPr lang="en-US" altLang="en-US" dirty="0"/>
              <a:t> </a:t>
            </a:r>
            <a:r>
              <a:rPr lang="en-US" altLang="en-US" dirty="0" err="1"/>
              <a:t>kulusid</a:t>
            </a:r>
            <a:r>
              <a:rPr lang="en-US" altLang="en-US" dirty="0"/>
              <a:t>.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dirty="0" err="1"/>
              <a:t>Olema</a:t>
            </a:r>
            <a:r>
              <a:rPr lang="en-US" altLang="en-US" dirty="0"/>
              <a:t> </a:t>
            </a:r>
            <a:r>
              <a:rPr lang="en-US" altLang="en-US" dirty="0" err="1"/>
              <a:t>võimeline</a:t>
            </a:r>
            <a:r>
              <a:rPr lang="en-US" altLang="en-US" dirty="0"/>
              <a:t> </a:t>
            </a:r>
            <a:r>
              <a:rPr lang="en-US" altLang="en-US" dirty="0" err="1"/>
              <a:t>jälgima</a:t>
            </a:r>
            <a:r>
              <a:rPr lang="en-US" altLang="en-US" dirty="0"/>
              <a:t> </a:t>
            </a:r>
            <a:r>
              <a:rPr lang="en-US" altLang="en-US" dirty="0" err="1"/>
              <a:t>defektseid</a:t>
            </a:r>
            <a:r>
              <a:rPr lang="en-US" altLang="en-US" dirty="0"/>
              <a:t> </a:t>
            </a:r>
            <a:r>
              <a:rPr lang="en-US" altLang="en-US" dirty="0" err="1"/>
              <a:t>tooteid</a:t>
            </a:r>
            <a:r>
              <a:rPr lang="en-US" altLang="en-US" dirty="0"/>
              <a:t> ja </a:t>
            </a:r>
            <a:r>
              <a:rPr lang="en-US" altLang="en-US" dirty="0" err="1"/>
              <a:t>analüüsima</a:t>
            </a:r>
            <a:r>
              <a:rPr lang="en-US" altLang="en-US" dirty="0"/>
              <a:t> </a:t>
            </a:r>
            <a:r>
              <a:rPr lang="en-US" altLang="en-US" dirty="0" err="1"/>
              <a:t>tagastuse</a:t>
            </a:r>
            <a:r>
              <a:rPr lang="en-US" altLang="en-US" dirty="0"/>
              <a:t> </a:t>
            </a:r>
            <a:r>
              <a:rPr lang="en-US" altLang="en-US" dirty="0" err="1"/>
              <a:t>põhjuseid</a:t>
            </a:r>
            <a:endParaRPr lang="en-US" altLang="en-US" dirty="0"/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dirty="0" err="1"/>
              <a:t>Riiklikud</a:t>
            </a:r>
            <a:r>
              <a:rPr lang="en-US" altLang="en-US" dirty="0"/>
              <a:t> </a:t>
            </a:r>
            <a:r>
              <a:rPr lang="en-US" altLang="en-US" dirty="0" err="1"/>
              <a:t>tarbijakaitse</a:t>
            </a:r>
            <a:r>
              <a:rPr lang="en-US" altLang="en-US" dirty="0"/>
              <a:t> ja </a:t>
            </a:r>
            <a:r>
              <a:rPr lang="en-US" altLang="en-US" dirty="0" err="1"/>
              <a:t>keskkonnakaitse</a:t>
            </a:r>
            <a:r>
              <a:rPr lang="en-US" altLang="en-US" dirty="0"/>
              <a:t> </a:t>
            </a:r>
            <a:r>
              <a:rPr lang="en-US" altLang="en-US" dirty="0" err="1"/>
              <a:t>regulatsioonid</a:t>
            </a:r>
            <a:endParaRPr lang="en-US" altLang="en-US" dirty="0"/>
          </a:p>
        </p:txBody>
      </p:sp>
      <p:pic>
        <p:nvPicPr>
          <p:cNvPr id="173065" name="Picture 9" descr="puzzle%20WEB%20Small">
            <a:extLst>
              <a:ext uri="{FF2B5EF4-FFF2-40B4-BE49-F238E27FC236}">
                <a16:creationId xmlns:a16="http://schemas.microsoft.com/office/drawing/2014/main" id="{198968D9-6FF3-4C3F-B8DE-4AC0F140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09" y="2059998"/>
            <a:ext cx="2387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8884027-9AF6-40DF-B720-AF0F3FCC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18" y="215034"/>
            <a:ext cx="10058400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Takistused</a:t>
            </a:r>
            <a:r>
              <a:rPr lang="en-US" altLang="en-US" dirty="0"/>
              <a:t> </a:t>
            </a:r>
            <a:r>
              <a:rPr lang="en-US" altLang="en-US" dirty="0" err="1"/>
              <a:t>tagastuslogistikas</a:t>
            </a:r>
            <a:endParaRPr lang="en-US" altLang="en-US" dirty="0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2C94B03F-1927-476B-BE39-2554C5E31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890" y="1968067"/>
            <a:ext cx="4050145" cy="3490623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400" b="1" dirty="0" err="1"/>
              <a:t>Tagastuslogistika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barjäärid</a:t>
            </a:r>
            <a:endParaRPr lang="en-US" altLang="en-US" sz="2400" b="1" dirty="0"/>
          </a:p>
          <a:p>
            <a:pPr algn="just" eaLnBrk="1" hangingPunct="1">
              <a:lnSpc>
                <a:spcPct val="20000"/>
              </a:lnSpc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 sz="1800" dirty="0" err="1"/>
              <a:t>Juhtkonna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vähene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huvi</a:t>
            </a:r>
            <a:endParaRPr lang="en-US" altLang="en-US" sz="1800" dirty="0"/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 sz="1800" dirty="0" err="1"/>
              <a:t>Ettevõttepoolsete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poliitikate</a:t>
            </a:r>
            <a:r>
              <a:rPr lang="en-US" altLang="en-US" sz="1800" dirty="0"/>
              <a:t> ja </a:t>
            </a:r>
            <a:r>
              <a:rPr lang="en-US" altLang="en-US" sz="1800" dirty="0" err="1"/>
              <a:t>protsesside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puudumine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või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ebatõhusus</a:t>
            </a:r>
            <a:endParaRPr lang="en-US" altLang="en-US" sz="1800" dirty="0"/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 sz="1800" dirty="0" err="1"/>
              <a:t>Juriidilised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takistused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vähenemas</a:t>
            </a:r>
            <a:endParaRPr lang="en-US" altLang="en-US" sz="1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5EDFD8D-E633-428C-8F2F-9E1B1CACC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8754" y="1614632"/>
          <a:ext cx="69342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34171" imgH="4124183" progId="Excel.Sheet.12">
                  <p:embed/>
                </p:oleObj>
              </mc:Choice>
              <mc:Fallback>
                <p:oleObj name="Worksheet" r:id="rId3" imgW="6934171" imgH="412418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5EDFD8D-E633-428C-8F2F-9E1B1CACC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8754" y="1614632"/>
                        <a:ext cx="6934200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17DF4C93-8D82-4C21-BD59-B95A8F3C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689350"/>
            <a:ext cx="2286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68AB2BC5-E9FA-46D6-A9ED-0A2FC40DA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5" y="264391"/>
            <a:ext cx="11125200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</a:t>
            </a:r>
            <a:r>
              <a:rPr lang="en-US" altLang="en-US" dirty="0" err="1"/>
              <a:t>juhtimise</a:t>
            </a:r>
            <a:r>
              <a:rPr lang="en-US" altLang="en-US" dirty="0"/>
              <a:t> </a:t>
            </a:r>
            <a:r>
              <a:rPr lang="en-US" altLang="en-US" dirty="0" err="1"/>
              <a:t>võtmeelemendid</a:t>
            </a:r>
            <a:endParaRPr lang="en-US" altLang="en-US" dirty="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1E926C0-A7B9-44A3-94AA-822FA256D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963" y="1312863"/>
            <a:ext cx="8382000" cy="609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Vältimine</a:t>
            </a:r>
            <a:endParaRPr lang="en-US" altLang="en-US" dirty="0"/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80F05D8A-BB6D-4AEA-84D8-B9B3352D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3" y="3310659"/>
            <a:ext cx="7091073" cy="18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dirty="0" err="1">
                <a:latin typeface="Arial" panose="020B0604020202020204" pitchFamily="34" charset="0"/>
              </a:rPr>
              <a:t>Ennetavad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meetmed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  <a:endParaRPr lang="pt-PT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Tõsta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toote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kvaliteeti</a:t>
            </a:r>
            <a:r>
              <a:rPr lang="en-US" altLang="en-US">
                <a:latin typeface="Arial" panose="020B0604020202020204" pitchFamily="34" charset="0"/>
              </a:rPr>
              <a:t> – </a:t>
            </a:r>
            <a:r>
              <a:rPr lang="en-US" altLang="en-US" dirty="0" err="1">
                <a:latin typeface="Arial" panose="020B0604020202020204" pitchFamily="34" charset="0"/>
              </a:rPr>
              <a:t>vähendab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defektsete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toodete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teket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Tagastusprotsessi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kokkuleppimine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jaemüüjate</a:t>
            </a:r>
            <a:r>
              <a:rPr lang="en-US" altLang="en-US" dirty="0">
                <a:latin typeface="Arial" panose="020B0604020202020204" pitchFamily="34" charset="0"/>
              </a:rPr>
              <a:t> ja </a:t>
            </a:r>
            <a:r>
              <a:rPr lang="en-US" altLang="en-US" dirty="0" err="1">
                <a:latin typeface="Arial" panose="020B0604020202020204" pitchFamily="34" charset="0"/>
              </a:rPr>
              <a:t>hulgimüüjatega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Klienditeenindus</a:t>
            </a:r>
            <a:r>
              <a:rPr lang="en-US" altLang="en-US" dirty="0">
                <a:latin typeface="Arial" panose="020B0604020202020204" pitchFamily="34" charset="0"/>
              </a:rPr>
              <a:t> – loo </a:t>
            </a:r>
            <a:r>
              <a:rPr lang="en-US" altLang="en-US" dirty="0" err="1">
                <a:latin typeface="Arial" panose="020B0604020202020204" pitchFamily="34" charset="0"/>
              </a:rPr>
              <a:t>protsess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kus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kleint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saab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nõu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küsida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enne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kui</a:t>
            </a:r>
            <a:r>
              <a:rPr lang="en-US" altLang="en-US" dirty="0">
                <a:latin typeface="Arial" panose="020B0604020202020204" pitchFamily="34" charset="0"/>
              </a:rPr>
              <a:t> ta </a:t>
            </a:r>
            <a:r>
              <a:rPr lang="en-US" altLang="en-US" dirty="0" err="1">
                <a:latin typeface="Arial" panose="020B0604020202020204" pitchFamily="34" charset="0"/>
              </a:rPr>
              <a:t>toote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tagastab</a:t>
            </a:r>
            <a:endParaRPr lang="pt-PT" altLang="en-US" sz="1600" dirty="0">
              <a:latin typeface="Arial" panose="020B0604020202020204" pitchFamily="34" charset="0"/>
            </a:endParaRP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C3D6244A-CD37-410D-B140-14C92588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982" y="2095933"/>
            <a:ext cx="767080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Eesmärk</a:t>
            </a:r>
            <a:r>
              <a:rPr lang="en-US" altLang="en-US" sz="1800" dirty="0"/>
              <a:t>: </a:t>
            </a:r>
            <a:r>
              <a:rPr lang="en-US" altLang="en-US" sz="1800" dirty="0" err="1"/>
              <a:t>Kujundada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protsess</a:t>
            </a:r>
            <a:r>
              <a:rPr lang="en-US" altLang="en-US" sz="1800" dirty="0"/>
              <a:t>, mis </a:t>
            </a:r>
            <a:r>
              <a:rPr lang="en-US" altLang="en-US" sz="1800" dirty="0" err="1"/>
              <a:t>minimiseerib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toote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tagastamise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võimalused</a:t>
            </a:r>
            <a:endParaRPr lang="pt-PT" altLang="en-US" sz="1800" dirty="0"/>
          </a:p>
        </p:txBody>
      </p:sp>
      <p:graphicFrame>
        <p:nvGraphicFramePr>
          <p:cNvPr id="49160" name="Object 8">
            <a:extLst>
              <a:ext uri="{FF2B5EF4-FFF2-40B4-BE49-F238E27FC236}">
                <a16:creationId xmlns:a16="http://schemas.microsoft.com/office/drawing/2014/main" id="{F5B1BC08-84B8-489D-926F-139BF7D8C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6673" y="3903375"/>
          <a:ext cx="1354138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714739" imgH="1714739" progId="MSPhotoEd.3">
                  <p:embed/>
                </p:oleObj>
              </mc:Choice>
              <mc:Fallback>
                <p:oleObj name="Photo Editor Photo" r:id="rId4" imgW="1714739" imgH="1714739" progId="MSPhotoEd.3">
                  <p:embed/>
                  <p:pic>
                    <p:nvPicPr>
                      <p:cNvPr id="49160" name="Object 8">
                        <a:extLst>
                          <a:ext uri="{FF2B5EF4-FFF2-40B4-BE49-F238E27FC236}">
                            <a16:creationId xmlns:a16="http://schemas.microsoft.com/office/drawing/2014/main" id="{F5B1BC08-84B8-489D-926F-139BF7D8C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673" y="3903375"/>
                        <a:ext cx="1354138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460C349B-3E88-4366-8DD9-D0AFCF84F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9" y="265545"/>
            <a:ext cx="104394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D734728-F12F-44C4-92ED-F45B0324C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207655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>
                <a:latin typeface="Arial" panose="020B0604020202020204" pitchFamily="34" charset="0"/>
              </a:rPr>
              <a:t>“Zero Returns”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2456A6F3-5A54-4BBD-9C55-F2EAE5C2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4" y="2161020"/>
            <a:ext cx="110490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 </a:t>
            </a:r>
            <a:r>
              <a:rPr lang="en-US" altLang="en-US" sz="2400" dirty="0" err="1"/>
              <a:t>Programm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tootjafirma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aktsepteeri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tagastusi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klientidelt</a:t>
            </a:r>
            <a:r>
              <a:rPr lang="en-US" altLang="en-US" sz="2400" dirty="0"/>
              <a:t>. See </a:t>
            </a:r>
            <a:r>
              <a:rPr lang="en-US" altLang="en-US" sz="2400" dirty="0" err="1"/>
              <a:t>annab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jaemüüjale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võimaluse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sätestada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tagastuste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piirmäära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sunnib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koostma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juhised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tagastuste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käsitlemiseks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Tagastuste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mittelubamine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tootjafirma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poolt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käivad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võimaliku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kompentsatsiooniga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jaemüüjale</a:t>
            </a:r>
            <a:r>
              <a:rPr lang="en-US" altLang="en-US" sz="2400" dirty="0"/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 </a:t>
            </a:r>
            <a:r>
              <a:rPr lang="en-US" altLang="en-US" sz="2400" dirty="0" err="1"/>
              <a:t>Selline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poliitika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suunab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tagastustega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tegelemise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vastutuse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jaemüüjale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samaaegselt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vähendades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totoja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hulgimüüja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kulusid</a:t>
            </a:r>
            <a:endParaRPr lang="en-US" altLang="en-US" sz="24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 </a:t>
            </a:r>
            <a:r>
              <a:rPr lang="en-US" altLang="en-US" sz="2400" dirty="0" err="1"/>
              <a:t>Suurim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puudus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tootja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kaotab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olulise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jälgitavusest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C1309D69-7DD5-43F0-A730-904ACD53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64" y="229322"/>
            <a:ext cx="10972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45B2790-B5BE-4528-B428-17BBBA36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" y="1437776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SzPct val="75000"/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b="1" u="sng" dirty="0"/>
              <a:t>GATEKEEPING</a:t>
            </a:r>
            <a:endParaRPr lang="pt-PT" altLang="en-US" sz="1800" b="1" u="sng" dirty="0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F943C81-2960-49F9-B095-4E333AD1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80" y="1240246"/>
            <a:ext cx="7010400" cy="6477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Defektsete</a:t>
            </a:r>
            <a:r>
              <a:rPr lang="en-US" altLang="en-US" sz="1800" dirty="0"/>
              <a:t> ja </a:t>
            </a:r>
            <a:r>
              <a:rPr lang="en-US" altLang="en-US" sz="1800" dirty="0" err="1"/>
              <a:t>põhjendamatute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tagastatud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kaupade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läbivaatamine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tagastuslogistika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protsessi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alguspunktis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müügikohas</a:t>
            </a:r>
            <a:r>
              <a:rPr lang="en-US" altLang="en-US" sz="1800" dirty="0"/>
              <a:t>)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6E8AD9E5-7F70-4C57-9D64-76B9EC9B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8839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Nintendo </a:t>
            </a:r>
            <a:r>
              <a:rPr lang="en-US" altLang="en-US" sz="2400" dirty="0" err="1"/>
              <a:t>näide</a:t>
            </a:r>
            <a:r>
              <a:rPr lang="en-US" altLang="en-US" sz="2400" dirty="0"/>
              <a:t>: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Tasusta</a:t>
            </a:r>
            <a:r>
              <a:rPr lang="en-US" altLang="en-US" sz="2400" dirty="0"/>
              <a:t>(Rebate) </a:t>
            </a:r>
            <a:r>
              <a:rPr lang="en-US" altLang="en-US" sz="2400" dirty="0" err="1"/>
              <a:t>jaekauplusi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toode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müügikohas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müüdud</a:t>
            </a:r>
            <a:r>
              <a:rPr lang="en-US" altLang="en-US" sz="2400" dirty="0"/>
              <a:t>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Jaekauplused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kontrollivad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garantii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kehtivust</a:t>
            </a:r>
            <a:r>
              <a:rPr lang="en-US" altLang="en-US" sz="2400" dirty="0"/>
              <a:t> ja kas </a:t>
            </a:r>
            <a:r>
              <a:rPr lang="en-US" altLang="en-US" sz="2400" dirty="0" err="1"/>
              <a:t>toode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tagastatud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kokkulepitud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piires</a:t>
            </a:r>
            <a:r>
              <a:rPr lang="en-US" altLang="en-US" sz="2400" dirty="0"/>
              <a:t>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Eelnevad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tegevused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vähendasin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tagastuse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hulka</a:t>
            </a:r>
            <a:r>
              <a:rPr lang="en-US" altLang="en-US" sz="2400" dirty="0"/>
              <a:t> 80% </a:t>
            </a:r>
            <a:r>
              <a:rPr lang="en-US" altLang="en-US" sz="2400" dirty="0" err="1"/>
              <a:t>võrra</a:t>
            </a:r>
            <a:r>
              <a:rPr lang="en-US" altLang="en-US" sz="2400" dirty="0"/>
              <a:t>.</a:t>
            </a:r>
            <a:endParaRPr lang="pt-PT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8A9A719B-EE94-417A-B2F1-AA9B6B01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0213"/>
            <a:ext cx="107442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8592457-AA42-459E-80E7-053A649D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58913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 err="1">
                <a:latin typeface="Arial" panose="020B0604020202020204" pitchFamily="34" charset="0"/>
              </a:rPr>
              <a:t>Tagastuse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käsitlemisaja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lühendamine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D95A7951-7776-4B22-9A6A-62F38ADA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755" y="3624943"/>
            <a:ext cx="6096000" cy="18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/>
              <a:t> </a:t>
            </a:r>
            <a:r>
              <a:rPr lang="en-US" altLang="en-US" sz="1800" dirty="0" err="1"/>
              <a:t>Vajalik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luua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juhendid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standardsete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olukordade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jaoks</a:t>
            </a:r>
            <a:endParaRPr lang="en-US" alt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/>
              <a:t> </a:t>
            </a:r>
            <a:r>
              <a:rPr lang="en-US" altLang="en-US" sz="1800" dirty="0" err="1"/>
              <a:t>Tihti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olukord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kus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tagastuskeskusse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saabuva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toote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puhul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</a:t>
            </a:r>
            <a:r>
              <a:rPr lang="en-US" altLang="en-US" sz="1800" dirty="0"/>
              <a:t> ole </a:t>
            </a:r>
            <a:r>
              <a:rPr lang="en-US" altLang="en-US" sz="1800" dirty="0" err="1"/>
              <a:t>võimalik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kindlaks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teha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edasist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saatust</a:t>
            </a:r>
            <a:endParaRPr lang="en-US" alt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/>
              <a:t> </a:t>
            </a:r>
            <a:r>
              <a:rPr lang="en-US" altLang="en-US" sz="1800" dirty="0" err="1"/>
              <a:t>Vajalik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täpsete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protseduuride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olemasolu</a:t>
            </a:r>
            <a:r>
              <a:rPr lang="en-US" altLang="en-US" sz="1800" dirty="0"/>
              <a:t>, et </a:t>
            </a:r>
            <a:r>
              <a:rPr lang="en-US" altLang="en-US" sz="1800" dirty="0" err="1"/>
              <a:t>töötajad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saaks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erandeid</a:t>
            </a:r>
            <a:endParaRPr lang="pt-PT" altLang="en-US" sz="1800" dirty="0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04E51172-5389-478A-8DAB-E2B0DFF7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54" y="2179638"/>
            <a:ext cx="8140337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Eesmärk</a:t>
            </a:r>
            <a:r>
              <a:rPr lang="en-US" altLang="en-US" sz="1800" dirty="0"/>
              <a:t>: </a:t>
            </a:r>
            <a:r>
              <a:rPr lang="en-US" altLang="en-US" sz="1800" dirty="0" err="1"/>
              <a:t>Vähendada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aega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analüüsile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ehk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tagastustega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edasi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teha</a:t>
            </a:r>
            <a:endParaRPr lang="en-US" altLang="en-US" sz="1800" dirty="0"/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FF680883-28B5-4302-B769-8E359B3C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6938"/>
            <a:ext cx="22209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602A160C-D360-420F-A7C5-2B940A65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363"/>
            <a:ext cx="10896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3D66A5B-BF3B-46B2-9E5B-C60399B9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397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Tagastuslogistika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infosüsteemid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C02F878D-688E-4588-94F0-6D94C376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66" y="2127068"/>
            <a:ext cx="9712234" cy="36933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Vajalik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luua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usaldusväärne</a:t>
            </a:r>
            <a:r>
              <a:rPr lang="en-US" altLang="en-US" sz="1800" dirty="0"/>
              <a:t>, </a:t>
            </a:r>
            <a:r>
              <a:rPr lang="en-US" altLang="en-US" sz="1800" i="1" dirty="0"/>
              <a:t>online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infovahetus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tagastuskoha</a:t>
            </a:r>
            <a:r>
              <a:rPr lang="en-US" altLang="en-US" sz="1800" dirty="0"/>
              <a:t> ja </a:t>
            </a:r>
            <a:r>
              <a:rPr lang="en-US" altLang="en-US" sz="1800" dirty="0" err="1"/>
              <a:t>tagastuste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lõpppunkti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vahel</a:t>
            </a:r>
            <a:endParaRPr lang="en-US" altLang="en-US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AB57998-E26B-4DBB-A464-6A5651D8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83" y="3195320"/>
            <a:ext cx="1106750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Tsentraliseeritud</a:t>
            </a:r>
            <a:r>
              <a:rPr lang="en-US" altLang="en-US" sz="2800" dirty="0">
                <a:latin typeface="Arial" panose="020B0604020202020204" pitchFamily="34" charset="0"/>
              </a:rPr>
              <a:t> ja </a:t>
            </a:r>
            <a:r>
              <a:rPr lang="en-US" altLang="en-US" sz="2800" dirty="0" err="1">
                <a:latin typeface="Arial" panose="020B0604020202020204" pitchFamily="34" charset="0"/>
              </a:rPr>
              <a:t>konsolideeritud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tagastuskeskused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C73A414-4AD8-462D-89C0-A83AB288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53" y="4012474"/>
            <a:ext cx="8654143" cy="36933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Transpordikulude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kokkuhoid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efektiivsem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ruumikasutus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protsesside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olemaolu</a:t>
            </a:r>
            <a:endParaRPr lang="en-US" altLang="en-US" sz="1800" dirty="0"/>
          </a:p>
        </p:txBody>
      </p:sp>
      <p:pic>
        <p:nvPicPr>
          <p:cNvPr id="4" name="Picture 6" descr="atelier_typique_KECUpD2">
            <a:extLst>
              <a:ext uri="{FF2B5EF4-FFF2-40B4-BE49-F238E27FC236}">
                <a16:creationId xmlns:a16="http://schemas.microsoft.com/office/drawing/2014/main" id="{A7ACA878-0702-4D5A-836A-BF06C16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49" y="4216628"/>
            <a:ext cx="35052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5A989CD1-8BBC-406A-82AD-F5D9EA805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27" y="250537"/>
            <a:ext cx="108204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3CDA134-BB77-4105-847B-0F35B724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69" y="1209631"/>
            <a:ext cx="104851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 err="1">
                <a:latin typeface="Arial" panose="020B0604020202020204" pitchFamily="34" charset="0"/>
              </a:rPr>
              <a:t>Uustootmine</a:t>
            </a:r>
            <a:r>
              <a:rPr lang="en-US" altLang="en-US" sz="2800" dirty="0">
                <a:latin typeface="Arial" panose="020B0604020202020204" pitchFamily="34" charset="0"/>
              </a:rPr>
              <a:t> (Remanufacture) ja </a:t>
            </a:r>
            <a:r>
              <a:rPr lang="en-US" altLang="en-US" sz="2800" dirty="0" err="1">
                <a:latin typeface="Arial" panose="020B0604020202020204" pitchFamily="34" charset="0"/>
              </a:rPr>
              <a:t>uuskasutus</a:t>
            </a:r>
            <a:r>
              <a:rPr lang="en-US" altLang="en-US" sz="2800" dirty="0">
                <a:latin typeface="Arial" panose="020B0604020202020204" pitchFamily="34" charset="0"/>
              </a:rPr>
              <a:t> (Refurbishment)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8F8770DF-BBDF-40F5-B955-E6D88336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4" y="2768737"/>
            <a:ext cx="10634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/>
              <a:t> </a:t>
            </a:r>
            <a:r>
              <a:rPr lang="en-US" altLang="en-US" sz="2000" dirty="0" err="1"/>
              <a:t>Uustootmise</a:t>
            </a:r>
            <a:r>
              <a:rPr lang="en-US" altLang="en-US" sz="2000" dirty="0"/>
              <a:t> (remanufacture) and </a:t>
            </a:r>
            <a:r>
              <a:rPr lang="en-US" altLang="en-US" sz="2000" dirty="0" err="1"/>
              <a:t>uuskasutuse</a:t>
            </a:r>
            <a:r>
              <a:rPr lang="en-US" altLang="en-US" sz="2000" dirty="0"/>
              <a:t> (refurbishment) </a:t>
            </a:r>
            <a:r>
              <a:rPr lang="en-US" altLang="en-US" sz="2000" dirty="0" err="1"/>
              <a:t>viis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kategooriat</a:t>
            </a:r>
            <a:r>
              <a:rPr lang="en-US" altLang="en-US" sz="2000" dirty="0"/>
              <a:t>: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7D8DB898-7399-46F4-B645-1971D6BD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38813"/>
            <a:ext cx="7096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97841A0F-2DF9-44E4-89F5-062E433D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657850"/>
            <a:ext cx="990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5492845D-454B-4067-9696-D64FEE27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891213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Text Box 8">
            <a:extLst>
              <a:ext uri="{FF2B5EF4-FFF2-40B4-BE49-F238E27FC236}">
                <a16:creationId xmlns:a16="http://schemas.microsoft.com/office/drawing/2014/main" id="{C6C367F8-7DA1-4CA4-AACF-789B6127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48" y="1914616"/>
            <a:ext cx="68580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Korduvkasutust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võimalik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mõõta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läbi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kulude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kokkuhoiu</a:t>
            </a:r>
            <a:endParaRPr lang="en-US" altLang="en-US" sz="1800" dirty="0"/>
          </a:p>
        </p:txBody>
      </p:sp>
      <p:pic>
        <p:nvPicPr>
          <p:cNvPr id="56329" name="Picture 9">
            <a:extLst>
              <a:ext uri="{FF2B5EF4-FFF2-40B4-BE49-F238E27FC236}">
                <a16:creationId xmlns:a16="http://schemas.microsoft.com/office/drawing/2014/main" id="{F81B0006-0FBB-46A6-BCB7-92944EAB3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72163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>
            <a:extLst>
              <a:ext uri="{FF2B5EF4-FFF2-40B4-BE49-F238E27FC236}">
                <a16:creationId xmlns:a16="http://schemas.microsoft.com/office/drawing/2014/main" id="{C2DC797D-C64D-43F8-9822-82706A55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83100"/>
            <a:ext cx="2819400" cy="8255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>1) </a:t>
            </a:r>
            <a:r>
              <a:rPr lang="en-US" altLang="en-US" sz="1600" dirty="0" err="1"/>
              <a:t>Paranda</a:t>
            </a:r>
            <a:endParaRPr lang="en-US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>2) </a:t>
            </a:r>
            <a:r>
              <a:rPr lang="en-US" altLang="en-US" sz="1600" dirty="0" err="1"/>
              <a:t>Uuenda</a:t>
            </a:r>
            <a:endParaRPr lang="en-US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>3) </a:t>
            </a:r>
            <a:r>
              <a:rPr lang="en-US" altLang="en-US" sz="1600" dirty="0" err="1"/>
              <a:t>Tooda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uuesti</a:t>
            </a:r>
            <a:endParaRPr lang="pt-PT" altLang="en-US" sz="1800" dirty="0"/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83D72C44-2DF1-4C38-A39F-1A7D11EC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30638"/>
            <a:ext cx="2819400" cy="52322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Kasuta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tagastatud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toodet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samadel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eesmärkidel</a:t>
            </a:r>
            <a:endParaRPr lang="pt-PT" altLang="en-US" sz="1400" b="1" dirty="0"/>
          </a:p>
        </p:txBody>
      </p:sp>
      <p:sp>
        <p:nvSpPr>
          <p:cNvPr id="56332" name="Text Box 12">
            <a:extLst>
              <a:ext uri="{FF2B5EF4-FFF2-40B4-BE49-F238E27FC236}">
                <a16:creationId xmlns:a16="http://schemas.microsoft.com/office/drawing/2014/main" id="{656BFD60-BC99-42D3-B23E-B253FB25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3838575"/>
            <a:ext cx="2819400" cy="307777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Kasuta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tagastatud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toote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osasid</a:t>
            </a:r>
            <a:endParaRPr lang="pt-PT" altLang="en-US" sz="1400" b="1" dirty="0"/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67FD825A-2C68-4125-84CB-66C55EE0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4510088"/>
            <a:ext cx="2819400" cy="33655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>4) </a:t>
            </a:r>
            <a:r>
              <a:rPr lang="en-US" altLang="en-US" sz="1600" dirty="0" err="1"/>
              <a:t>Kannibalisatsioon</a:t>
            </a:r>
            <a:endParaRPr lang="pt-PT" altLang="en-US" sz="1600" dirty="0"/>
          </a:p>
        </p:txBody>
      </p:sp>
      <p:sp>
        <p:nvSpPr>
          <p:cNvPr id="56334" name="Text Box 14">
            <a:extLst>
              <a:ext uri="{FF2B5EF4-FFF2-40B4-BE49-F238E27FC236}">
                <a16:creationId xmlns:a16="http://schemas.microsoft.com/office/drawing/2014/main" id="{F9527355-9721-496D-8108-D8302D5B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3854450"/>
            <a:ext cx="2743200" cy="52322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Kasuta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tagastatud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toote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osasid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erinevatel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eesmärkidel</a:t>
            </a:r>
            <a:endParaRPr lang="pt-PT" altLang="en-US" sz="1400" b="1" dirty="0"/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ABB5ACB4-1C70-484B-AE23-F170F5BF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4510088"/>
            <a:ext cx="2743200" cy="33655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>5) </a:t>
            </a:r>
            <a:r>
              <a:rPr lang="en-US" altLang="en-US" sz="1600" dirty="0" err="1"/>
              <a:t>Taaskasutus</a:t>
            </a:r>
            <a:r>
              <a:rPr lang="en-US" altLang="en-US" sz="1600" dirty="0"/>
              <a:t> (Recycling)</a:t>
            </a:r>
            <a:endParaRPr lang="pt-PT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0FBBD5AA-6D53-4ED2-97FC-8E4234C5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363"/>
            <a:ext cx="11277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400" dirty="0" err="1">
                <a:latin typeface="+mj-lt"/>
                <a:ea typeface="+mj-ea"/>
                <a:cs typeface="+mj-cs"/>
              </a:rPr>
              <a:t>Tagastuslogistika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juhtimise</a:t>
            </a:r>
            <a:r>
              <a:rPr lang="en-US" alt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>
                <a:latin typeface="+mj-lt"/>
                <a:ea typeface="+mj-ea"/>
                <a:cs typeface="+mj-cs"/>
              </a:rPr>
              <a:t>võtmeelemendid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C6677B6-F1A3-4FAF-A1F8-911C6947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25095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 err="1">
                <a:latin typeface="Arial" panose="020B0604020202020204" pitchFamily="34" charset="0"/>
              </a:rPr>
              <a:t>Läbirääkimised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22838EA6-9D2F-48E1-BF23-02D9A12D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3152775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 err="1">
                <a:latin typeface="Arial" panose="020B0604020202020204" pitchFamily="34" charset="0"/>
              </a:rPr>
              <a:t>Finantside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juhtimine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FC647C02-0FCB-4BAA-A82F-705DBBF5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5181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800" dirty="0" err="1">
                <a:latin typeface="Arial" panose="020B0604020202020204" pitchFamily="34" charset="0"/>
              </a:rPr>
              <a:t>Teenuste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sisseostmine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216251D5-72AD-4857-9EEB-41A6DE15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949450"/>
            <a:ext cx="1058371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/>
              <a:t> </a:t>
            </a:r>
            <a:r>
              <a:rPr lang="en-US" altLang="en-US" sz="1600" dirty="0" err="1"/>
              <a:t>Aruta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partnerite</a:t>
            </a:r>
            <a:r>
              <a:rPr lang="en-US" altLang="en-US" sz="1600" dirty="0"/>
              <a:t> ja </a:t>
            </a:r>
            <a:r>
              <a:rPr lang="en-US" altLang="en-US" sz="1600" dirty="0" err="1"/>
              <a:t>klientidega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missugused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võiksid</a:t>
            </a:r>
            <a:r>
              <a:rPr lang="en-US" altLang="en-US" sz="1600" dirty="0"/>
              <a:t> olla </a:t>
            </a:r>
            <a:r>
              <a:rPr lang="en-US" altLang="en-US" sz="1600" dirty="0" err="1"/>
              <a:t>protsessid</a:t>
            </a:r>
            <a:r>
              <a:rPr lang="en-US" altLang="en-US" sz="1600" dirty="0"/>
              <a:t>, et </a:t>
            </a:r>
            <a:r>
              <a:rPr lang="en-US" altLang="en-US" sz="1600" dirty="0" err="1"/>
              <a:t>maksimeerida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tagastuste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uuskaustust</a:t>
            </a:r>
            <a:r>
              <a:rPr lang="en-US" altLang="en-US" sz="1600" dirty="0"/>
              <a:t>/</a:t>
            </a:r>
            <a:r>
              <a:rPr lang="en-US" altLang="en-US" sz="1600" dirty="0" err="1"/>
              <a:t>taaskasutust</a:t>
            </a:r>
            <a:endParaRPr lang="en-US" altLang="en-US" sz="1600" dirty="0"/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8235BBFD-5C83-4ABC-8CB6-3C84A207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870325"/>
            <a:ext cx="83058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 err="1"/>
              <a:t>Kõige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keerulisem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valdkond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Kasuta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tegevuspõhist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kuluarvestust</a:t>
            </a:r>
            <a:r>
              <a:rPr lang="en-US" altLang="en-US" sz="1600" dirty="0"/>
              <a:t>. Cost-to-serve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390C841B-F2B9-4FEC-BDA8-B3687F7C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5943600"/>
            <a:ext cx="83058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/>
              <a:t> </a:t>
            </a:r>
            <a:r>
              <a:rPr lang="en-US" altLang="en-US" sz="1600" dirty="0" err="1"/>
              <a:t>Kui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soovi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teha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otsi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endale</a:t>
            </a:r>
            <a:r>
              <a:rPr lang="en-US" altLang="en-US" sz="1600" dirty="0"/>
              <a:t> partner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FE31969-86A0-4727-81F3-ABA033CF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913" y="6308725"/>
            <a:ext cx="503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056" name="Rectangle 33">
            <a:extLst>
              <a:ext uri="{FF2B5EF4-FFF2-40B4-BE49-F238E27FC236}">
                <a16:creationId xmlns:a16="http://schemas.microsoft.com/office/drawing/2014/main" id="{243C06FD-89ED-402F-A1D9-FFE285F5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8208963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br>
              <a:rPr lang="en-US" sz="4400" b="1" dirty="0">
                <a:solidFill>
                  <a:srgbClr val="92D050"/>
                </a:solidFill>
                <a:latin typeface="+mj-lt"/>
                <a:cs typeface="Arial" charset="0"/>
              </a:rPr>
            </a:br>
            <a:r>
              <a:rPr lang="en-US" sz="8000" b="1" dirty="0" err="1">
                <a:solidFill>
                  <a:srgbClr val="92D050"/>
                </a:solidFill>
                <a:latin typeface="+mj-lt"/>
                <a:cs typeface="Arial" charset="0"/>
              </a:rPr>
              <a:t>Roheline</a:t>
            </a:r>
            <a:r>
              <a:rPr lang="en-US" sz="8000" b="1" dirty="0">
                <a:solidFill>
                  <a:srgbClr val="92D050"/>
                </a:solidFill>
                <a:latin typeface="+mj-lt"/>
                <a:cs typeface="Arial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+mj-lt"/>
                <a:cs typeface="Arial" charset="0"/>
              </a:rPr>
              <a:t>logistika</a:t>
            </a:r>
            <a:endParaRPr lang="en-GB" sz="8000" dirty="0">
              <a:solidFill>
                <a:srgbClr val="92D05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C8FE4B5-221D-4C5B-9AD1-39CFCE2B6F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8618" y="166254"/>
            <a:ext cx="10215563" cy="12049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Tagastuslogistika</a:t>
            </a:r>
            <a:r>
              <a:rPr lang="en-US" altLang="en-US" dirty="0"/>
              <a:t> ja </a:t>
            </a:r>
            <a:r>
              <a:rPr lang="en-US" altLang="en-US" dirty="0" err="1"/>
              <a:t>keskkond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61112A17-F6A5-48B2-9A46-7D713E4F1E6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0" y="1482436"/>
            <a:ext cx="10937966" cy="4114800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Keskkonna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säästmisega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seotud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otsused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avaldavad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tagastuslogistika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kuludele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olulist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mõju</a:t>
            </a:r>
            <a:r>
              <a:rPr lang="en-US" altLang="en-US" sz="3200" dirty="0"/>
              <a:t>.</a:t>
            </a:r>
          </a:p>
          <a:p>
            <a:pPr eaLnBrk="1" hangingPunct="1"/>
            <a:r>
              <a:rPr lang="en-US" altLang="en-US" sz="3200" dirty="0" err="1"/>
              <a:t>Näiteks</a:t>
            </a:r>
            <a:r>
              <a:rPr lang="en-US" altLang="en-US" sz="3200" dirty="0"/>
              <a:t>:</a:t>
            </a:r>
          </a:p>
          <a:p>
            <a:pPr lvl="1" eaLnBrk="1" hangingPunct="1"/>
            <a:r>
              <a:rPr lang="en-US" altLang="en-US" sz="2800" dirty="0" err="1"/>
              <a:t>Palju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tooteid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ladustada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prügimäele</a:t>
            </a:r>
            <a:r>
              <a:rPr lang="en-US" altLang="en-US" sz="2800" dirty="0"/>
              <a:t>.</a:t>
            </a:r>
          </a:p>
          <a:p>
            <a:pPr lvl="1" eaLnBrk="1" hangingPunct="1"/>
            <a:r>
              <a:rPr lang="en-US" altLang="en-US" sz="2800" dirty="0" err="1"/>
              <a:t>Firmad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peavad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paljuid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tooteid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tagasi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võtma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kasutusiga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läbi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saab</a:t>
            </a:r>
            <a:r>
              <a:rPr lang="en-US" altLang="en-US" sz="2800" dirty="0"/>
              <a:t>.</a:t>
            </a:r>
          </a:p>
          <a:p>
            <a:pPr lvl="1" eaLnBrk="1" hangingPunct="1"/>
            <a:r>
              <a:rPr lang="en-US" altLang="en-US" sz="2800" dirty="0" err="1"/>
              <a:t>Prügi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ladustamiseks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mõeldud</a:t>
            </a:r>
            <a:r>
              <a:rPr lang="en-US" altLang="en-US" sz="2800" dirty="0"/>
              <a:t> maa hulk </a:t>
            </a:r>
            <a:r>
              <a:rPr lang="en-US" altLang="en-US" sz="2800" dirty="0" err="1"/>
              <a:t>väheneb</a:t>
            </a:r>
            <a:r>
              <a:rPr lang="en-US" altLang="en-US" sz="2800" dirty="0"/>
              <a:t>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B64E-BDB9-4587-8C83-748988C40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873" y="76200"/>
            <a:ext cx="954405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3600" b="1" dirty="0"/>
            </a:br>
            <a:r>
              <a:rPr lang="en-US" altLang="en-US" sz="4900" dirty="0" err="1"/>
              <a:t>Jäätmekäsituse</a:t>
            </a:r>
            <a:r>
              <a:rPr lang="en-US" altLang="en-US" sz="4900" dirty="0"/>
              <a:t> </a:t>
            </a:r>
            <a:r>
              <a:rPr lang="en-US" altLang="en-US" sz="4900" dirty="0" err="1"/>
              <a:t>kulud</a:t>
            </a:r>
            <a:br>
              <a:rPr lang="en-US" altLang="en-US" sz="4900" dirty="0"/>
            </a:br>
            <a:endParaRPr lang="en-US" altLang="en-US" sz="4900" dirty="0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991C36DC-1078-409E-A5B6-24D8AA1BEF8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6291" y="1403927"/>
            <a:ext cx="10940473" cy="4114800"/>
          </a:xfrm>
        </p:spPr>
        <p:txBody>
          <a:bodyPr>
            <a:normAutofit/>
          </a:bodyPr>
          <a:lstStyle/>
          <a:p>
            <a:pPr marL="342900" lvl="1" indent="-342900" eaLnBrk="1" hangingPunct="1"/>
            <a:r>
              <a:rPr lang="en-US" altLang="en-US" sz="3600" dirty="0" err="1"/>
              <a:t>Maakasutus</a:t>
            </a:r>
            <a:r>
              <a:rPr lang="en-US" altLang="en-US" sz="3600" dirty="0"/>
              <a:t> on </a:t>
            </a:r>
            <a:r>
              <a:rPr lang="en-US" altLang="en-US" sz="3600" dirty="0" err="1"/>
              <a:t>piiratud</a:t>
            </a:r>
            <a:r>
              <a:rPr lang="en-US" altLang="en-US" sz="3600" dirty="0"/>
              <a:t>.</a:t>
            </a:r>
          </a:p>
          <a:p>
            <a:pPr marL="342900" lvl="1" indent="-342900" eaLnBrk="1" hangingPunct="1"/>
            <a:r>
              <a:rPr lang="en-US" altLang="en-US" sz="3600" dirty="0"/>
              <a:t>Maa hind </a:t>
            </a:r>
            <a:r>
              <a:rPr lang="en-US" altLang="en-US" sz="3600" dirty="0" err="1"/>
              <a:t>kasvab</a:t>
            </a:r>
            <a:r>
              <a:rPr lang="en-US" altLang="en-US" sz="3600" dirty="0"/>
              <a:t>.</a:t>
            </a:r>
          </a:p>
          <a:p>
            <a:pPr marL="342900" lvl="1" indent="-342900" eaLnBrk="1" hangingPunct="1"/>
            <a:r>
              <a:rPr lang="en-US" altLang="en-US" sz="3600" dirty="0" err="1"/>
              <a:t>Maakasutusele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tuleb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leida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alternatiive</a:t>
            </a:r>
            <a:r>
              <a:rPr lang="en-US" altLang="en-US" sz="3600" dirty="0"/>
              <a:t>.</a:t>
            </a:r>
          </a:p>
          <a:p>
            <a:pPr marL="342900" lvl="1" indent="-342900" eaLnBrk="1" hangingPunct="1"/>
            <a:r>
              <a:rPr lang="en-US" altLang="en-US" sz="3600" dirty="0" err="1"/>
              <a:t>Vähem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materjali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viiakse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prügimäele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läbi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tõhusamate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sorteerimis</a:t>
            </a:r>
            <a:r>
              <a:rPr lang="en-US" altLang="en-US" sz="3600" dirty="0"/>
              <a:t>- ja </a:t>
            </a:r>
            <a:r>
              <a:rPr lang="en-US" altLang="en-US" sz="3600" dirty="0" err="1"/>
              <a:t>taaskasutusprotsesside</a:t>
            </a:r>
            <a:r>
              <a:rPr lang="en-US" altLang="en-US" sz="3600" dirty="0"/>
              <a:t>.</a:t>
            </a:r>
            <a:endParaRPr lang="en-US" altLang="en-US" sz="3200" dirty="0"/>
          </a:p>
          <a:p>
            <a:pPr marL="342900" indent="-34290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AF34-B9DE-4240-808C-3435B152C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963" y="110837"/>
            <a:ext cx="9544050" cy="1412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3600" b="1" dirty="0"/>
            </a:br>
            <a:r>
              <a:rPr lang="en-US" altLang="en-US" sz="4900" dirty="0" err="1"/>
              <a:t>Jäätmekäsitluse</a:t>
            </a:r>
            <a:r>
              <a:rPr lang="en-US" altLang="en-US" sz="4900" dirty="0"/>
              <a:t> </a:t>
            </a:r>
            <a:r>
              <a:rPr lang="en-US" altLang="en-US" sz="4900" dirty="0" err="1"/>
              <a:t>piirangud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B16927CC-5742-4E7D-B9D9-AC6D16A4F8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2402" y="1609437"/>
            <a:ext cx="10213975" cy="4114800"/>
          </a:xfrm>
        </p:spPr>
        <p:txBody>
          <a:bodyPr/>
          <a:lstStyle/>
          <a:p>
            <a:pPr marL="342900" lvl="1" indent="-342900" eaLnBrk="1" hangingPunct="1"/>
            <a:r>
              <a:rPr lang="en-US" altLang="en-US" dirty="0" err="1"/>
              <a:t>Tooteid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ole </a:t>
            </a:r>
            <a:r>
              <a:rPr lang="en-US" altLang="en-US" dirty="0" err="1"/>
              <a:t>võimalik</a:t>
            </a:r>
            <a:r>
              <a:rPr lang="en-US" altLang="en-US" dirty="0"/>
              <a:t> </a:t>
            </a:r>
            <a:r>
              <a:rPr lang="en-US" altLang="en-US" dirty="0" err="1"/>
              <a:t>prügilasse</a:t>
            </a:r>
            <a:r>
              <a:rPr lang="en-US" altLang="en-US" dirty="0"/>
              <a:t> </a:t>
            </a:r>
            <a:r>
              <a:rPr lang="en-US" altLang="en-US" dirty="0" err="1"/>
              <a:t>ladestada</a:t>
            </a:r>
            <a:r>
              <a:rPr lang="en-US" altLang="en-US" dirty="0"/>
              <a:t> – </a:t>
            </a:r>
            <a:r>
              <a:rPr lang="en-US" altLang="en-US" dirty="0" err="1"/>
              <a:t>näiteks</a:t>
            </a:r>
            <a:r>
              <a:rPr lang="en-US" altLang="en-US" dirty="0"/>
              <a:t> </a:t>
            </a:r>
            <a:r>
              <a:rPr lang="en-US" altLang="en-US" dirty="0" err="1"/>
              <a:t>elektroonika</a:t>
            </a:r>
            <a:r>
              <a:rPr lang="en-US" altLang="en-US" dirty="0"/>
              <a:t>, </a:t>
            </a:r>
            <a:r>
              <a:rPr lang="en-US" altLang="en-US" dirty="0" err="1"/>
              <a:t>kodukeemia</a:t>
            </a:r>
            <a:r>
              <a:rPr lang="en-US" altLang="en-US" dirty="0"/>
              <a:t> </a:t>
            </a:r>
            <a:r>
              <a:rPr lang="en-US" altLang="en-US" dirty="0" err="1"/>
              <a:t>või</a:t>
            </a:r>
            <a:r>
              <a:rPr lang="en-US" altLang="en-US" dirty="0"/>
              <a:t>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võtavad</a:t>
            </a:r>
            <a:r>
              <a:rPr lang="en-US" altLang="en-US" dirty="0"/>
              <a:t> </a:t>
            </a:r>
            <a:r>
              <a:rPr lang="en-US" altLang="en-US" dirty="0" err="1"/>
              <a:t>liiga</a:t>
            </a:r>
            <a:r>
              <a:rPr lang="en-US" altLang="en-US" dirty="0"/>
              <a:t> </a:t>
            </a:r>
            <a:r>
              <a:rPr lang="en-US" altLang="en-US" dirty="0" err="1"/>
              <a:t>palju</a:t>
            </a:r>
            <a:r>
              <a:rPr lang="en-US" altLang="en-US" dirty="0"/>
              <a:t> </a:t>
            </a:r>
            <a:r>
              <a:rPr lang="en-US" altLang="en-US" dirty="0" err="1"/>
              <a:t>ruumi</a:t>
            </a:r>
            <a:r>
              <a:rPr lang="en-US" altLang="en-US" dirty="0"/>
              <a:t>. </a:t>
            </a:r>
            <a:r>
              <a:rPr lang="en-US" altLang="en-US" dirty="0" err="1"/>
              <a:t>Näiteks</a:t>
            </a:r>
            <a:r>
              <a:rPr lang="en-US" altLang="en-US" dirty="0"/>
              <a:t> </a:t>
            </a:r>
            <a:r>
              <a:rPr lang="en-US" altLang="en-US" dirty="0" err="1"/>
              <a:t>ehitusmaterjalid</a:t>
            </a:r>
            <a:r>
              <a:rPr lang="en-US" altLang="en-US" dirty="0"/>
              <a:t>,</a:t>
            </a:r>
          </a:p>
          <a:p>
            <a:pPr marL="0" lvl="1" indent="0" eaLnBrk="1" hangingPunct="1">
              <a:buNone/>
            </a:pPr>
            <a:endParaRPr lang="en-US" altLang="en-US" dirty="0"/>
          </a:p>
          <a:p>
            <a:pPr marL="342900" lvl="1" indent="-342900" eaLnBrk="1" hangingPunct="1"/>
            <a:r>
              <a:rPr lang="en-US" altLang="en-US" dirty="0"/>
              <a:t>Tooted, </a:t>
            </a:r>
            <a:r>
              <a:rPr lang="en-US" altLang="en-US" dirty="0" err="1"/>
              <a:t>mida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saa</a:t>
            </a:r>
            <a:r>
              <a:rPr lang="en-US" altLang="en-US" dirty="0"/>
              <a:t> </a:t>
            </a:r>
            <a:r>
              <a:rPr lang="en-US" altLang="en-US" dirty="0" err="1"/>
              <a:t>prügilas</a:t>
            </a:r>
            <a:r>
              <a:rPr lang="en-US" altLang="en-US" dirty="0"/>
              <a:t> </a:t>
            </a:r>
            <a:r>
              <a:rPr lang="en-US" altLang="en-US" dirty="0" err="1"/>
              <a:t>ladestada</a:t>
            </a:r>
            <a:r>
              <a:rPr lang="en-US" altLang="en-US" dirty="0"/>
              <a:t>: </a:t>
            </a:r>
            <a:r>
              <a:rPr lang="en-US" altLang="en-US" dirty="0" err="1"/>
              <a:t>mootoriõlid</a:t>
            </a:r>
            <a:r>
              <a:rPr lang="en-US" altLang="en-US" dirty="0"/>
              <a:t>, </a:t>
            </a:r>
            <a:r>
              <a:rPr lang="en-US" altLang="en-US" dirty="0" err="1"/>
              <a:t>patareid</a:t>
            </a:r>
            <a:r>
              <a:rPr lang="en-US" altLang="en-US" dirty="0"/>
              <a:t>, </a:t>
            </a:r>
            <a:r>
              <a:rPr lang="en-US" altLang="en-US" dirty="0" err="1"/>
              <a:t>paberitooted</a:t>
            </a:r>
            <a:r>
              <a:rPr lang="en-US" altLang="en-US" dirty="0"/>
              <a:t>, </a:t>
            </a:r>
            <a:r>
              <a:rPr lang="en-US" altLang="en-US" dirty="0" err="1"/>
              <a:t>rehvid</a:t>
            </a:r>
            <a:r>
              <a:rPr lang="en-US" altLang="en-US" dirty="0"/>
              <a:t>, </a:t>
            </a:r>
            <a:r>
              <a:rPr lang="en-US" altLang="en-US" dirty="0" err="1"/>
              <a:t>ravimid</a:t>
            </a:r>
            <a:r>
              <a:rPr lang="en-US" altLang="en-US" dirty="0"/>
              <a:t>, </a:t>
            </a:r>
            <a:r>
              <a:rPr lang="en-US" altLang="en-US" dirty="0" err="1"/>
              <a:t>elektriseadmed</a:t>
            </a:r>
            <a:r>
              <a:rPr lang="en-US" altLang="en-US" dirty="0"/>
              <a:t>.</a:t>
            </a:r>
          </a:p>
          <a:p>
            <a:pPr marL="342900" lvl="1" indent="-342900" eaLnBrk="1" hangingPunct="1"/>
            <a:endParaRPr lang="en-US" altLang="en-US" dirty="0"/>
          </a:p>
          <a:p>
            <a:pPr marL="342900" lvl="1" indent="-342900" eaLnBrk="1" hangingPunct="1"/>
            <a:r>
              <a:rPr lang="en-US" altLang="en-US" b="1" dirty="0" err="1"/>
              <a:t>Toote</a:t>
            </a:r>
            <a:r>
              <a:rPr lang="en-US" altLang="en-US" b="1" dirty="0"/>
              <a:t> </a:t>
            </a:r>
            <a:r>
              <a:rPr lang="en-US" altLang="en-US" b="1" dirty="0" err="1"/>
              <a:t>hävitamise</a:t>
            </a:r>
            <a:r>
              <a:rPr lang="en-US" altLang="en-US" b="1" dirty="0"/>
              <a:t> </a:t>
            </a:r>
            <a:r>
              <a:rPr lang="en-US" altLang="en-US" b="1" dirty="0" err="1"/>
              <a:t>piirangud</a:t>
            </a:r>
            <a:r>
              <a:rPr lang="en-US" altLang="en-US" b="1" dirty="0"/>
              <a:t> </a:t>
            </a:r>
            <a:r>
              <a:rPr lang="en-US" altLang="en-US" b="1" dirty="0" err="1"/>
              <a:t>loovad</a:t>
            </a:r>
            <a:r>
              <a:rPr lang="en-US" altLang="en-US" b="1" dirty="0"/>
              <a:t> </a:t>
            </a:r>
            <a:r>
              <a:rPr lang="en-US" altLang="en-US" b="1" dirty="0" err="1"/>
              <a:t>tagastuslogistika</a:t>
            </a:r>
            <a:r>
              <a:rPr lang="en-US" altLang="en-US" b="1" dirty="0"/>
              <a:t> </a:t>
            </a:r>
            <a:r>
              <a:rPr lang="en-US" altLang="en-US" b="1" dirty="0" err="1"/>
              <a:t>kasutamisele</a:t>
            </a:r>
            <a:r>
              <a:rPr lang="en-US" altLang="en-US" b="1" dirty="0"/>
              <a:t> </a:t>
            </a:r>
            <a:r>
              <a:rPr lang="en-US" altLang="en-US" b="1" dirty="0" err="1"/>
              <a:t>uusi</a:t>
            </a:r>
            <a:r>
              <a:rPr lang="en-US" altLang="en-US" b="1" dirty="0"/>
              <a:t> </a:t>
            </a:r>
            <a:r>
              <a:rPr lang="en-US" altLang="en-US" b="1" dirty="0" err="1"/>
              <a:t>võimalusi</a:t>
            </a:r>
            <a:endParaRPr lang="en-US" altLang="en-US" b="1" dirty="0"/>
          </a:p>
          <a:p>
            <a:pPr marL="342900" lvl="1" indent="-342900" eaLnBrk="1" hangingPunct="1"/>
            <a:endParaRPr lang="en-US" altLang="en-US" dirty="0"/>
          </a:p>
          <a:p>
            <a:pPr marL="342900" indent="-34290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43371BE-ED9B-4FE4-963F-3F828A19F9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972" y="76200"/>
            <a:ext cx="9982200" cy="12049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Roheline</a:t>
            </a:r>
            <a:r>
              <a:rPr lang="en-US" altLang="en-US" dirty="0"/>
              <a:t> </a:t>
            </a:r>
            <a:r>
              <a:rPr lang="en-US" altLang="en-US" dirty="0" err="1"/>
              <a:t>logistika</a:t>
            </a:r>
            <a:r>
              <a:rPr lang="en-US" altLang="en-US" dirty="0"/>
              <a:t> ja </a:t>
            </a:r>
            <a:r>
              <a:rPr lang="en-US" altLang="en-US" dirty="0" err="1"/>
              <a:t>tagastuslogistika</a:t>
            </a:r>
            <a:endParaRPr lang="en-US" altLang="en-US" dirty="0"/>
          </a:p>
        </p:txBody>
      </p:sp>
      <p:sp>
        <p:nvSpPr>
          <p:cNvPr id="218115" name="Content Placeholder 2">
            <a:extLst>
              <a:ext uri="{FF2B5EF4-FFF2-40B4-BE49-F238E27FC236}">
                <a16:creationId xmlns:a16="http://schemas.microsoft.com/office/drawing/2014/main" id="{189BE5F3-46B6-4B47-B479-0A47599572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799" y="1526177"/>
            <a:ext cx="11521146" cy="41148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defRPr/>
            </a:pPr>
            <a:r>
              <a:rPr lang="en-US" altLang="en-US" sz="3600" dirty="0" err="1"/>
              <a:t>Tagastuslogistika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pingutab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selle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nimel</a:t>
            </a:r>
            <a:r>
              <a:rPr lang="en-US" altLang="en-US" sz="3600" dirty="0"/>
              <a:t>, et </a:t>
            </a:r>
            <a:r>
              <a:rPr lang="en-US" altLang="en-US" sz="3600" dirty="0" err="1"/>
              <a:t>väärtustada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tagastatud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tooteid</a:t>
            </a:r>
            <a:r>
              <a:rPr lang="en-US" altLang="en-US" sz="3600" dirty="0"/>
              <a:t>/</a:t>
            </a:r>
            <a:r>
              <a:rPr lang="en-US" altLang="en-US" sz="3600" dirty="0" err="1"/>
              <a:t>materjali</a:t>
            </a:r>
            <a:r>
              <a:rPr lang="en-US" altLang="en-US" sz="3600" dirty="0"/>
              <a:t>.</a:t>
            </a:r>
            <a:endParaRPr lang="et-EE" altLang="en-US" sz="3600" dirty="0"/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3600" dirty="0"/>
          </a:p>
          <a:p>
            <a:pPr marL="342900" lvl="1" indent="-342900" eaLnBrk="1" hangingPunct="1">
              <a:defRPr/>
            </a:pPr>
            <a:r>
              <a:rPr lang="en-US" altLang="en-US" sz="3600" dirty="0" err="1"/>
              <a:t>Roheline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logistika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üritab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vähendada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ökoloogilist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jalajälge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läbi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parema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energiakasutuse</a:t>
            </a:r>
            <a:r>
              <a:rPr lang="en-US" altLang="en-US" sz="3600" dirty="0"/>
              <a:t> ja </a:t>
            </a:r>
            <a:r>
              <a:rPr lang="en-US" altLang="en-US" sz="3600" dirty="0" err="1"/>
              <a:t>minimiseerida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materjalikasutust</a:t>
            </a:r>
            <a:r>
              <a:rPr lang="en-US" altLang="en-US" sz="3600" dirty="0"/>
              <a:t>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4366C34-AD64-4E03-993E-AB9D22EF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847"/>
            <a:ext cx="7526338" cy="650875"/>
          </a:xfrm>
        </p:spPr>
        <p:txBody>
          <a:bodyPr>
            <a:normAutofit fontScale="90000"/>
          </a:bodyPr>
          <a:lstStyle/>
          <a:p>
            <a:pPr defTabSz="457200">
              <a:lnSpc>
                <a:spcPct val="100000"/>
              </a:lnSpc>
            </a:pPr>
            <a:r>
              <a:rPr lang="en-US" altLang="en-US" dirty="0" err="1"/>
              <a:t>Kokkuvõtteks</a:t>
            </a:r>
            <a:endParaRPr lang="en-US" altLang="en-US" dirty="0"/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150625D3-3128-486E-B4CD-40077D4E0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2473" y="1103890"/>
            <a:ext cx="11393054" cy="2376487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/>
              <a:t>Tagastuslogistika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tähtsuse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jatkuv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kasv</a:t>
            </a:r>
            <a:endParaRPr lang="en-US" altLang="en-US" sz="2400" dirty="0"/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/>
              <a:t>Tagastuslogistika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aitab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konkurentsieelist</a:t>
            </a:r>
            <a:endParaRPr lang="en-US" altLang="en-US" sz="2400" dirty="0"/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/>
              <a:t>Tagastuslogistika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kuluefektiivsus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aitab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suurendad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ettevõtte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kasumlikkust</a:t>
            </a:r>
            <a:endParaRPr lang="en-US" altLang="en-US" sz="2400" dirty="0"/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/>
              <a:t>Ettevõtted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otsivad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viise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väärtustamiseks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peale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toote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kasuliku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eluea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lõppu</a:t>
            </a:r>
            <a:endParaRPr lang="en-US" altLang="en-US" sz="2400" dirty="0"/>
          </a:p>
          <a:p>
            <a:pPr algn="just" eaLnBrk="1" hangingPunct="1">
              <a:lnSpc>
                <a:spcPct val="13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30000"/>
              </a:lnSpc>
            </a:pPr>
            <a:endParaRPr lang="en-US" altLang="en-US" sz="2000" dirty="0"/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331F8F18-D240-4D75-A5CF-74B1A8A93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581" y="4087091"/>
            <a:ext cx="6742545" cy="19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buClr>
                <a:schemeClr val="accent1"/>
              </a:buClr>
              <a:buSzPct val="7000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0" indent="-43973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indent="-403225">
              <a:buClr>
                <a:schemeClr val="accent1"/>
              </a:buClr>
              <a:buSzPct val="70000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385763">
              <a:buSzPct val="75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387350">
              <a:buClr>
                <a:schemeClr val="accent1"/>
              </a:buClr>
              <a:buSzPct val="70000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altLang="en-US" sz="2000" dirty="0" err="1"/>
              <a:t>Tagastuslogistika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kulude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vähendamise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aspektid</a:t>
            </a:r>
            <a:r>
              <a:rPr lang="en-US" altLang="en-US" sz="2000" dirty="0"/>
              <a:t>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Tellimissüsteemide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täiustumine</a:t>
            </a:r>
            <a:endParaRPr lang="en-US" alt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Tagastuste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krediteerimine</a:t>
            </a:r>
            <a:endParaRPr lang="en-US" alt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Taaskasutusotsused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reaalset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tagastust</a:t>
            </a:r>
            <a:endParaRPr lang="en-US" alt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Kiirem</a:t>
            </a:r>
            <a:r>
              <a:rPr lang="en-US" altLang="en-US" sz="2000" dirty="0"/>
              <a:t> ja </a:t>
            </a:r>
            <a:r>
              <a:rPr lang="en-US" altLang="en-US" sz="2000" dirty="0" err="1"/>
              <a:t>täpsem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infotöötlus</a:t>
            </a:r>
            <a:endParaRPr lang="en-US" altLang="en-US" sz="2000" dirty="0"/>
          </a:p>
        </p:txBody>
      </p:sp>
      <p:pic>
        <p:nvPicPr>
          <p:cNvPr id="204805" name="Picture 5" descr="download_100347">
            <a:extLst>
              <a:ext uri="{FF2B5EF4-FFF2-40B4-BE49-F238E27FC236}">
                <a16:creationId xmlns:a16="http://schemas.microsoft.com/office/drawing/2014/main" id="{E4A7D0C5-B7AB-4EFB-8A5F-A5EA8C9A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7" y="3756891"/>
            <a:ext cx="28956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79D8261-BB32-4C11-880D-9CE5B24B8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654" y="168997"/>
            <a:ext cx="7526338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Kokkuvõtteks</a:t>
            </a:r>
            <a:endParaRPr lang="en-US" altLang="en-US" dirty="0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AC965288-A3AC-44A0-8BA0-8F52A1DF5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35" y="1011814"/>
            <a:ext cx="11520055" cy="29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buClr>
                <a:schemeClr val="accent1"/>
              </a:buClr>
              <a:buSzPct val="70000"/>
            </a:pPr>
            <a:r>
              <a:rPr lang="en-US" altLang="en-US" sz="2400" dirty="0" err="1">
                <a:latin typeface="Arial" panose="020B0604020202020204" pitchFamily="34" charset="0"/>
              </a:rPr>
              <a:t>Tagastuslogistika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puhul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keskkonnakaitse</a:t>
            </a:r>
            <a:r>
              <a:rPr lang="en-US" altLang="en-US" sz="2400" dirty="0">
                <a:latin typeface="Arial" panose="020B0604020202020204" pitchFamily="34" charset="0"/>
              </a:rPr>
              <a:t> ja </a:t>
            </a:r>
            <a:r>
              <a:rPr lang="en-US" altLang="en-US" sz="2400" dirty="0" err="1">
                <a:latin typeface="Arial" panose="020B0604020202020204" pitchFamily="34" charset="0"/>
              </a:rPr>
              <a:t>tulu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teenimine</a:t>
            </a:r>
            <a:r>
              <a:rPr lang="en-US" altLang="en-US" sz="2400" dirty="0">
                <a:latin typeface="Arial" panose="020B0604020202020204" pitchFamily="34" charset="0"/>
              </a:rPr>
              <a:t> on </a:t>
            </a:r>
            <a:r>
              <a:rPr lang="en-US" altLang="en-US" sz="2400" dirty="0" err="1">
                <a:latin typeface="Arial" panose="020B0604020202020204" pitchFamily="34" charset="0"/>
              </a:rPr>
              <a:t>lisandväärtused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buClr>
                <a:schemeClr val="accent1"/>
              </a:buClr>
              <a:buSzPct val="70000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Arial" panose="020B0604020202020204" pitchFamily="34" charset="0"/>
              </a:rPr>
              <a:t>Vähem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jäätmekäsitlust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hoiab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kokku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ettevõtte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kulusid</a:t>
            </a:r>
            <a:r>
              <a:rPr lang="en-US" altLang="en-US" sz="2000" dirty="0">
                <a:latin typeface="Arial" panose="020B0604020202020204" pitchFamily="34" charset="0"/>
              </a:rPr>
              <a:t> ja </a:t>
            </a:r>
            <a:r>
              <a:rPr lang="en-US" altLang="en-US" sz="2000" dirty="0" err="1">
                <a:latin typeface="Arial" panose="020B0604020202020204" pitchFamily="34" charset="0"/>
              </a:rPr>
              <a:t>säästab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keskkonda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Arial" panose="020B0604020202020204" pitchFamily="34" charset="0"/>
              </a:rPr>
              <a:t>Toote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taaskasutus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pikendab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toote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eluiga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Arial" panose="020B0604020202020204" pitchFamily="34" charset="0"/>
              </a:rPr>
              <a:t>Kulusäästlikumad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lahendused</a:t>
            </a:r>
            <a:r>
              <a:rPr lang="en-US" altLang="en-US" sz="2000" dirty="0">
                <a:latin typeface="Arial" panose="020B0604020202020204" pitchFamily="34" charset="0"/>
              </a:rPr>
              <a:t> ja </a:t>
            </a:r>
            <a:r>
              <a:rPr lang="en-US" altLang="en-US" sz="2000" dirty="0" err="1">
                <a:latin typeface="Arial" panose="020B0604020202020204" pitchFamily="34" charset="0"/>
              </a:rPr>
              <a:t>ökoloogiliselt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sobilikud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lahendused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Clr>
                <a:schemeClr val="accent1"/>
              </a:buClr>
              <a:buSzPct val="70000"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3292BAC6-C93F-4CD2-973C-713FAA57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164" y="5791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163" indent="-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387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3873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Reverse logistics is not simply a matter of “driving the truck the opposite way”.</a:t>
            </a:r>
          </a:p>
        </p:txBody>
      </p:sp>
      <p:pic>
        <p:nvPicPr>
          <p:cNvPr id="206854" name="Picture 6" descr="reverse">
            <a:extLst>
              <a:ext uri="{FF2B5EF4-FFF2-40B4-BE49-F238E27FC236}">
                <a16:creationId xmlns:a16="http://schemas.microsoft.com/office/drawing/2014/main" id="{2E45EF42-5737-4640-9EEA-27817532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7" y="3747078"/>
            <a:ext cx="2057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32158F7-EA63-459D-9FD9-D59F979A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338455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altLang="en-US" sz="2400" dirty="0" err="1"/>
              <a:t>Viimaste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aastate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avalikkuse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valitsuste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järjest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kasvav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mure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hool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keskkonna</a:t>
            </a:r>
            <a:r>
              <a:rPr lang="en-US" altLang="en-US" sz="2400" dirty="0"/>
              <a:t> </a:t>
            </a:r>
          </a:p>
          <a:p>
            <a:pPr algn="just" eaLnBrk="1" hangingPunct="1">
              <a:defRPr/>
            </a:pPr>
            <a:r>
              <a:rPr lang="en-US" altLang="en-US" sz="2400" dirty="0" err="1"/>
              <a:t>Tulemusena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rahvuslikul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rahvusvahelisel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tasandil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loodud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regulatsioonide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eesmärk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maandada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keskkonna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saastumisega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seotud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riske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kaasaarvatud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logistikas</a:t>
            </a:r>
            <a:r>
              <a:rPr lang="en-US" altLang="en-US" sz="2400" dirty="0"/>
              <a:t>. </a:t>
            </a:r>
          </a:p>
          <a:p>
            <a:pPr algn="just" eaLnBrk="1" hangingPunct="1">
              <a:defRPr/>
            </a:pPr>
            <a:r>
              <a:rPr lang="en-US" altLang="en-US" sz="2400" dirty="0" err="1"/>
              <a:t>Seega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ettevõtted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järjest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kasvava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surve</a:t>
            </a:r>
            <a:r>
              <a:rPr lang="en-US" altLang="en-US" sz="2400" dirty="0"/>
              <a:t> all </a:t>
            </a:r>
            <a:r>
              <a:rPr lang="en-US" altLang="en-US" sz="2400" dirty="0" err="1"/>
              <a:t>vähendamaks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ökoloogilist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jalajälge</a:t>
            </a:r>
            <a:r>
              <a:rPr lang="en-US" altLang="en-US" sz="2400" dirty="0"/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2AFA5-4874-C602-E0B7-C47E9DA0C689}"/>
              </a:ext>
            </a:extLst>
          </p:cNvPr>
          <p:cNvSpPr txBox="1"/>
          <p:nvPr/>
        </p:nvSpPr>
        <p:spPr>
          <a:xfrm>
            <a:off x="539785" y="466133"/>
            <a:ext cx="671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/>
              <a:t>Miks on vaja rohelist logistikat?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F53728EE-2DDF-4B2A-A3D1-A70C260EB3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9972869" cy="3816350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Hõlmab</a:t>
            </a:r>
            <a:r>
              <a:rPr lang="en-GB" altLang="en-US" dirty="0"/>
              <a:t> </a:t>
            </a:r>
            <a:r>
              <a:rPr lang="en-GB" altLang="en-US" dirty="0" err="1"/>
              <a:t>kõiki</a:t>
            </a:r>
            <a:r>
              <a:rPr lang="en-GB" altLang="en-US" dirty="0"/>
              <a:t> </a:t>
            </a:r>
            <a:r>
              <a:rPr lang="en-GB" altLang="en-US" dirty="0" err="1"/>
              <a:t>meetmeid</a:t>
            </a:r>
            <a:r>
              <a:rPr lang="en-GB" altLang="en-US" dirty="0"/>
              <a:t>, mis on </a:t>
            </a:r>
            <a:r>
              <a:rPr lang="en-GB" altLang="en-US" dirty="0" err="1"/>
              <a:t>kasutusele</a:t>
            </a:r>
            <a:r>
              <a:rPr lang="en-GB" altLang="en-US" dirty="0"/>
              <a:t> </a:t>
            </a:r>
            <a:r>
              <a:rPr lang="en-GB" altLang="en-US" dirty="0" err="1"/>
              <a:t>võetud</a:t>
            </a:r>
            <a:r>
              <a:rPr lang="en-GB" altLang="en-US" dirty="0"/>
              <a:t>, et </a:t>
            </a:r>
            <a:r>
              <a:rPr lang="en-GB" altLang="en-US" dirty="0" err="1"/>
              <a:t>vähendada</a:t>
            </a:r>
            <a:r>
              <a:rPr lang="en-GB" altLang="en-US" dirty="0"/>
              <a:t> </a:t>
            </a:r>
            <a:r>
              <a:rPr lang="en-GB" altLang="en-US" dirty="0" err="1"/>
              <a:t>logistika</a:t>
            </a:r>
            <a:r>
              <a:rPr lang="en-GB" altLang="en-US" dirty="0"/>
              <a:t> </a:t>
            </a:r>
            <a:r>
              <a:rPr lang="en-GB" altLang="en-US" dirty="0" err="1"/>
              <a:t>kahjulikku</a:t>
            </a:r>
            <a:r>
              <a:rPr lang="en-GB" altLang="en-US" dirty="0"/>
              <a:t> </a:t>
            </a:r>
            <a:r>
              <a:rPr lang="en-GB" altLang="en-US" dirty="0" err="1"/>
              <a:t>mõju</a:t>
            </a:r>
            <a:r>
              <a:rPr lang="en-GB" altLang="en-US" dirty="0"/>
              <a:t> </a:t>
            </a:r>
            <a:r>
              <a:rPr lang="en-GB" altLang="en-US" dirty="0" err="1"/>
              <a:t>keskkonnale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 err="1"/>
              <a:t>Nimetame</a:t>
            </a:r>
            <a:r>
              <a:rPr lang="en-GB" altLang="en-US" dirty="0"/>
              <a:t> need </a:t>
            </a:r>
            <a:r>
              <a:rPr lang="en-GB" altLang="en-US" dirty="0" err="1"/>
              <a:t>võimalikud</a:t>
            </a:r>
            <a:r>
              <a:rPr lang="en-GB" altLang="en-US" dirty="0"/>
              <a:t> </a:t>
            </a:r>
            <a:r>
              <a:rPr lang="en-GB" altLang="en-US" dirty="0" err="1"/>
              <a:t>meetmed</a:t>
            </a:r>
            <a:r>
              <a:rPr lang="en-GB" altLang="en-US" dirty="0"/>
              <a:t> </a:t>
            </a:r>
            <a:r>
              <a:rPr lang="en-GB" altLang="en-US" dirty="0" err="1"/>
              <a:t>ja</a:t>
            </a:r>
            <a:r>
              <a:rPr lang="en-GB" altLang="en-US" dirty="0"/>
              <a:t> </a:t>
            </a:r>
            <a:r>
              <a:rPr lang="en-GB" altLang="en-US" dirty="0" err="1"/>
              <a:t>liigitame</a:t>
            </a:r>
            <a:r>
              <a:rPr lang="en-GB" altLang="en-US" dirty="0"/>
              <a:t> </a:t>
            </a:r>
            <a:r>
              <a:rPr lang="en-GB" altLang="en-US" dirty="0" err="1"/>
              <a:t>kategooriatesse</a:t>
            </a:r>
            <a:r>
              <a:rPr lang="en-GB" altLang="en-US" dirty="0"/>
              <a:t>.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33961-CEA5-4C47-8545-32B9EAA454E8}"/>
              </a:ext>
            </a:extLst>
          </p:cNvPr>
          <p:cNvSpPr txBox="1"/>
          <p:nvPr/>
        </p:nvSpPr>
        <p:spPr>
          <a:xfrm>
            <a:off x="373819" y="337919"/>
            <a:ext cx="6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/>
              <a:t>Mis on roheline logistika?</a:t>
            </a:r>
            <a:endParaRPr lang="en-US" sz="36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>
            <a:extLst>
              <a:ext uri="{FF2B5EF4-FFF2-40B4-BE49-F238E27FC236}">
                <a16:creationId xmlns:a16="http://schemas.microsoft.com/office/drawing/2014/main" id="{5B6CBABA-108D-4113-A80A-92A57CE84E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"/>
            <a:ext cx="9527177" cy="5865223"/>
            <a:chOff x="827584" y="824175"/>
            <a:chExt cx="7992888" cy="449502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FC78AB8-FC9C-4DEB-8BF8-7E42C46EED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1538347"/>
                </p:ext>
              </p:extLst>
            </p:nvPr>
          </p:nvGraphicFramePr>
          <p:xfrm>
            <a:off x="827584" y="824175"/>
            <a:ext cx="7992888" cy="295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292" name="Group 11">
              <a:extLst>
                <a:ext uri="{FF2B5EF4-FFF2-40B4-BE49-F238E27FC236}">
                  <a16:creationId xmlns:a16="http://schemas.microsoft.com/office/drawing/2014/main" id="{F14F29BB-32E2-430C-AAFB-9EBBD49D4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4005063"/>
              <a:ext cx="7992888" cy="1314139"/>
              <a:chOff x="827584" y="4005063"/>
              <a:chExt cx="7992888" cy="1314139"/>
            </a:xfrm>
          </p:grpSpPr>
          <p:pic>
            <p:nvPicPr>
              <p:cNvPr id="12293" name="Picture 4">
                <a:extLst>
                  <a:ext uri="{FF2B5EF4-FFF2-40B4-BE49-F238E27FC236}">
                    <a16:creationId xmlns:a16="http://schemas.microsoft.com/office/drawing/2014/main" id="{6B54A133-C284-465C-A238-2FD026819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005063"/>
                <a:ext cx="1972800" cy="1314139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4" name="Picture 5">
                <a:extLst>
                  <a:ext uri="{FF2B5EF4-FFF2-40B4-BE49-F238E27FC236}">
                    <a16:creationId xmlns:a16="http://schemas.microsoft.com/office/drawing/2014/main" id="{D9BD8BCD-B21A-4282-8492-DD99DD0A8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4005064"/>
                <a:ext cx="1973673" cy="12961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2295" name="Picture 9">
                <a:extLst>
                  <a:ext uri="{FF2B5EF4-FFF2-40B4-BE49-F238E27FC236}">
                    <a16:creationId xmlns:a16="http://schemas.microsoft.com/office/drawing/2014/main" id="{CBBAC31A-94A3-49DA-884D-79C98C793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005064"/>
                <a:ext cx="2016224" cy="1296144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6" name="Picture 10">
                <a:extLst>
                  <a:ext uri="{FF2B5EF4-FFF2-40B4-BE49-F238E27FC236}">
                    <a16:creationId xmlns:a16="http://schemas.microsoft.com/office/drawing/2014/main" id="{F006BCEB-C348-4DBF-B212-21E1F8844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4005064"/>
                <a:ext cx="1944216" cy="1296144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>
            <a:extLst>
              <a:ext uri="{FF2B5EF4-FFF2-40B4-BE49-F238E27FC236}">
                <a16:creationId xmlns:a16="http://schemas.microsoft.com/office/drawing/2014/main" id="{B2004CEE-6F83-4E50-B020-45190072012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20337"/>
            <a:ext cx="9296400" cy="5410200"/>
            <a:chOff x="827584" y="1052736"/>
            <a:chExt cx="7992889" cy="424847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7E6F3E33-F423-4CB9-928E-F35C21D0DD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7234120"/>
                </p:ext>
              </p:extLst>
            </p:nvPr>
          </p:nvGraphicFramePr>
          <p:xfrm>
            <a:off x="827584" y="1052736"/>
            <a:ext cx="7992888" cy="295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316" name="Group 11">
              <a:extLst>
                <a:ext uri="{FF2B5EF4-FFF2-40B4-BE49-F238E27FC236}">
                  <a16:creationId xmlns:a16="http://schemas.microsoft.com/office/drawing/2014/main" id="{E38C7081-3FC4-4666-8785-3A1AB428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4005064"/>
              <a:ext cx="7992889" cy="1296145"/>
              <a:chOff x="827584" y="4005064"/>
              <a:chExt cx="7992889" cy="1296145"/>
            </a:xfrm>
          </p:grpSpPr>
          <p:pic>
            <p:nvPicPr>
              <p:cNvPr id="13317" name="Picture 2">
                <a:extLst>
                  <a:ext uri="{FF2B5EF4-FFF2-40B4-BE49-F238E27FC236}">
                    <a16:creationId xmlns:a16="http://schemas.microsoft.com/office/drawing/2014/main" id="{25BF286F-7ED1-4B85-BA07-173D33BA1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005064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8" name="Picture 6">
                <a:extLst>
                  <a:ext uri="{FF2B5EF4-FFF2-40B4-BE49-F238E27FC236}">
                    <a16:creationId xmlns:a16="http://schemas.microsoft.com/office/drawing/2014/main" id="{4EE77F25-8286-4966-B677-594419A35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4005065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9" name="Picture 7">
                <a:extLst>
                  <a:ext uri="{FF2B5EF4-FFF2-40B4-BE49-F238E27FC236}">
                    <a16:creationId xmlns:a16="http://schemas.microsoft.com/office/drawing/2014/main" id="{602824CF-75DD-4259-9EA3-57AB657AC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005064"/>
                <a:ext cx="1944216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0" name="Picture 8">
                <a:extLst>
                  <a:ext uri="{FF2B5EF4-FFF2-40B4-BE49-F238E27FC236}">
                    <a16:creationId xmlns:a16="http://schemas.microsoft.com/office/drawing/2014/main" id="{B54B37F4-FC9D-4933-A0D8-8A17A2C65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9" y="4005064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DED5B7-A629-42F3-A145-8C1131A4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25595"/>
              </p:ext>
            </p:extLst>
          </p:nvPr>
        </p:nvGraphicFramePr>
        <p:xfrm>
          <a:off x="1447800" y="332656"/>
          <a:ext cx="8915400" cy="37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3" name="Picture 4">
            <a:extLst>
              <a:ext uri="{FF2B5EF4-FFF2-40B4-BE49-F238E27FC236}">
                <a16:creationId xmlns:a16="http://schemas.microsoft.com/office/drawing/2014/main" id="{A11D20DF-BCB9-474D-A438-74EBA8A41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88063" cy="2590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07AC06-53BE-484A-A252-29AA5FED8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19722"/>
              </p:ext>
            </p:extLst>
          </p:nvPr>
        </p:nvGraphicFramePr>
        <p:xfrm>
          <a:off x="447870" y="967727"/>
          <a:ext cx="10338319" cy="575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3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7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Rahvusvaheliste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jaotusevedude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strateegia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Ladustamine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rohelised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hooned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Tagastus-logistika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Pakendamine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Ettevõtte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sisemised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protsessid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Koostöö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klientidega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teiste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huvigruppidega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77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DHL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Elektri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hübriidautod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Keskkkonna</a:t>
                      </a:r>
                      <a:r>
                        <a:rPr lang="en-US" sz="1400" dirty="0"/>
                        <a:t>-</a:t>
                      </a:r>
                    </a:p>
                    <a:p>
                      <a:r>
                        <a:rPr lang="en-US" sz="1400" dirty="0" err="1"/>
                        <a:t>näitajate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mõõdikud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Rohelise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logistika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programmid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koostöös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klientidega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60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DB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Schenker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Logistics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Intermodaalne</a:t>
                      </a:r>
                      <a:r>
                        <a:rPr lang="en-US" sz="1400" dirty="0"/>
                        <a:t> transport, eco-driving </a:t>
                      </a:r>
                      <a:r>
                        <a:rPr lang="en-US" sz="1400" dirty="0" err="1"/>
                        <a:t>kursused</a:t>
                      </a:r>
                      <a:r>
                        <a:rPr lang="en-US" sz="1400" dirty="0"/>
                        <a:t>, 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Päikesepaneelid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tuuleenergia</a:t>
                      </a:r>
                      <a:r>
                        <a:rPr lang="en-US" sz="1400" dirty="0"/>
                        <a:t>, vee </a:t>
                      </a:r>
                      <a:r>
                        <a:rPr lang="en-US" sz="1400" dirty="0" err="1"/>
                        <a:t>korduvkasutus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Teise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ringi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kontoririist-vara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EcoTransitIT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veokilomeetrite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kalkulaator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Keskkonnasõbralike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hangete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korraldamine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koostöös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klientidega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8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GEODIS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Keskkonnasõbralikud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sõidukid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Energiasäästlikud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hooned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Roheliste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praktikate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koolitused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Alternatiivkütuste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kasutus</a:t>
                      </a:r>
                      <a:r>
                        <a:rPr lang="en-US" sz="1400" dirty="0"/>
                        <a:t>(CNG, LNG, </a:t>
                      </a:r>
                      <a:r>
                        <a:rPr lang="en-US" sz="1400" dirty="0" err="1"/>
                        <a:t>elekter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Nõudlusele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vastav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pakendamine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GPS </a:t>
                      </a:r>
                      <a:r>
                        <a:rPr lang="en-US" sz="1400" dirty="0" err="1"/>
                        <a:t>kasutus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Kliendikoolitused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461" name="Straight Arrow Connector 15">
            <a:extLst>
              <a:ext uri="{FF2B5EF4-FFF2-40B4-BE49-F238E27FC236}">
                <a16:creationId xmlns:a16="http://schemas.microsoft.com/office/drawing/2014/main" id="{5F8CF0D4-0328-43F1-8A44-3D3A9E741F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2538" y="36449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6C6D76-4873-1D9B-3292-AAD067F8FFEA}"/>
              </a:ext>
            </a:extLst>
          </p:cNvPr>
          <p:cNvSpPr txBox="1"/>
          <p:nvPr/>
        </p:nvSpPr>
        <p:spPr>
          <a:xfrm>
            <a:off x="298580" y="193288"/>
            <a:ext cx="589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/>
              <a:t>Praktilised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lahendused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1454</Words>
  <Application>Microsoft Office PowerPoint</Application>
  <PresentationFormat>Widescreen</PresentationFormat>
  <Paragraphs>277</Paragraphs>
  <Slides>35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Aptos</vt:lpstr>
      <vt:lpstr>Aptos Display</vt:lpstr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Worksheet</vt:lpstr>
      <vt:lpstr>Photo Editor Photo</vt:lpstr>
      <vt:lpstr>“Jatkusuutlik logistika“ II Kestlik transport ja laoprotsesside haldamine. Tagastuslogistika  </vt:lpstr>
      <vt:lpstr>Sisukord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Veoringide ja koormate optimiseerimine</vt:lpstr>
      <vt:lpstr>PowerPoint Presentation</vt:lpstr>
      <vt:lpstr>PowerPoint Presentation</vt:lpstr>
      <vt:lpstr>Jaotuslogistika vs tagastuslogistika</vt:lpstr>
      <vt:lpstr>Tagastuslogistika osa strateegias</vt:lpstr>
      <vt:lpstr>Tagastuslogistika osa strateegias</vt:lpstr>
      <vt:lpstr>Tagastuslogistika osa strateegias</vt:lpstr>
      <vt:lpstr>Tagastuslogistika osa strateegias</vt:lpstr>
      <vt:lpstr>Tagastuslogistika väljakutsed</vt:lpstr>
      <vt:lpstr>Tagastuslogistika väljakutsed</vt:lpstr>
      <vt:lpstr>Takistused tagastuslogistikas</vt:lpstr>
      <vt:lpstr>Tagastuslogistika juhtimise võtmeelemendid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Tagastuslogistika ja keskkond</vt:lpstr>
      <vt:lpstr> Jäätmekäsituse kulud </vt:lpstr>
      <vt:lpstr> Jäätmekäsitluse piirangud </vt:lpstr>
      <vt:lpstr>Roheline logistika ja tagastuslogistika</vt:lpstr>
      <vt:lpstr>Kokkuvõtteks</vt:lpstr>
      <vt:lpstr>Kokkuvõtteks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Janek Popell</dc:creator>
  <cp:lastModifiedBy>Janek Popell</cp:lastModifiedBy>
  <cp:revision>2</cp:revision>
  <dcterms:created xsi:type="dcterms:W3CDTF">2025-06-16T11:08:08Z</dcterms:created>
  <dcterms:modified xsi:type="dcterms:W3CDTF">2025-11-10T07:19:28Z</dcterms:modified>
</cp:coreProperties>
</file>