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9" y="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moodle.tktk.ee/mod/scorm/view.php?id=123134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s://moodle.tktk.ee/mod/scorm/view.php?id=123135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FB1A6-1EE1-457C-9372-1D3C494A33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6000" dirty="0"/>
              <a:t>18 loogikaseadused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00960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4BC719-4FB3-43F7-8EDB-146B4DDA1143}"/>
              </a:ext>
            </a:extLst>
          </p:cNvPr>
          <p:cNvSpPr txBox="1"/>
          <p:nvPr/>
        </p:nvSpPr>
        <p:spPr>
          <a:xfrm>
            <a:off x="990600" y="372534"/>
            <a:ext cx="112014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/>
              <a:t>Distributiivsusseadus</a:t>
            </a:r>
            <a:r>
              <a:rPr lang="en-US" sz="3200" b="1" dirty="0"/>
              <a:t> (</a:t>
            </a:r>
            <a:r>
              <a:rPr lang="en-US" sz="3200" b="1" dirty="0" err="1"/>
              <a:t>sulgude</a:t>
            </a:r>
            <a:r>
              <a:rPr lang="en-US" sz="3200" b="1" dirty="0"/>
              <a:t> </a:t>
            </a:r>
            <a:r>
              <a:rPr lang="en-US" sz="3200" b="1" dirty="0" err="1"/>
              <a:t>avamise</a:t>
            </a:r>
            <a:r>
              <a:rPr lang="en-US" sz="3200" b="1" dirty="0"/>
              <a:t> </a:t>
            </a:r>
            <a:r>
              <a:rPr lang="en-US" sz="3200" b="1" dirty="0" err="1"/>
              <a:t>seadus</a:t>
            </a:r>
            <a:r>
              <a:rPr lang="en-US" sz="3200" b="1" dirty="0"/>
              <a:t>). </a:t>
            </a:r>
            <a:endParaRPr lang="et-EE" sz="3200" b="1" dirty="0"/>
          </a:p>
          <a:p>
            <a:endParaRPr lang="et-EE" sz="3200" b="1" dirty="0"/>
          </a:p>
          <a:p>
            <a:r>
              <a:rPr lang="en-US" sz="2400" dirty="0" err="1"/>
              <a:t>Argumentide</a:t>
            </a:r>
            <a:r>
              <a:rPr lang="en-US" sz="2400" dirty="0"/>
              <a:t> </a:t>
            </a:r>
            <a:r>
              <a:rPr lang="en-US" sz="2400" dirty="0" err="1"/>
              <a:t>loogilist</a:t>
            </a:r>
            <a:r>
              <a:rPr lang="en-US" sz="2400" dirty="0"/>
              <a:t> </a:t>
            </a:r>
            <a:r>
              <a:rPr lang="en-US" sz="2400" dirty="0" err="1"/>
              <a:t>summat</a:t>
            </a:r>
            <a:r>
              <a:rPr lang="en-US" sz="2400" dirty="0"/>
              <a:t> </a:t>
            </a:r>
            <a:r>
              <a:rPr lang="en-US" sz="2400" dirty="0" err="1"/>
              <a:t>võib</a:t>
            </a:r>
            <a:r>
              <a:rPr lang="et-EE" sz="2400" dirty="0"/>
              <a:t> </a:t>
            </a:r>
            <a:r>
              <a:rPr lang="en-US" sz="2400" dirty="0" err="1"/>
              <a:t>loogiliselt</a:t>
            </a:r>
            <a:r>
              <a:rPr lang="en-US" sz="2400" dirty="0"/>
              <a:t> </a:t>
            </a:r>
            <a:r>
              <a:rPr lang="en-US" sz="2400" dirty="0" err="1"/>
              <a:t>korrutada</a:t>
            </a:r>
            <a:r>
              <a:rPr lang="en-US" sz="2400" dirty="0"/>
              <a:t> </a:t>
            </a:r>
            <a:r>
              <a:rPr lang="en-US" sz="2400" dirty="0" err="1"/>
              <a:t>argumendiga</a:t>
            </a:r>
            <a:r>
              <a:rPr lang="en-US" sz="2400" dirty="0"/>
              <a:t> a </a:t>
            </a:r>
            <a:r>
              <a:rPr lang="en-US" sz="2400" dirty="0" err="1"/>
              <a:t>või</a:t>
            </a:r>
            <a:r>
              <a:rPr lang="en-US" sz="2400" dirty="0"/>
              <a:t> </a:t>
            </a:r>
            <a:r>
              <a:rPr lang="en-US" sz="2400" dirty="0" err="1"/>
              <a:t>korrutada</a:t>
            </a:r>
            <a:r>
              <a:rPr lang="en-US" sz="2400" dirty="0"/>
              <a:t> </a:t>
            </a:r>
            <a:r>
              <a:rPr lang="en-US" sz="2400" dirty="0" err="1"/>
              <a:t>esmalt</a:t>
            </a:r>
            <a:r>
              <a:rPr lang="en-US" sz="2400" dirty="0"/>
              <a:t> </a:t>
            </a:r>
            <a:r>
              <a:rPr lang="en-US" sz="2400" dirty="0" err="1"/>
              <a:t>kõiki</a:t>
            </a:r>
            <a:r>
              <a:rPr lang="en-US" sz="2400" dirty="0"/>
              <a:t> </a:t>
            </a:r>
            <a:r>
              <a:rPr lang="en-US" sz="2400" dirty="0" err="1"/>
              <a:t>argumente</a:t>
            </a:r>
            <a:r>
              <a:rPr lang="en-US" sz="2400" dirty="0"/>
              <a:t> a-</a:t>
            </a:r>
            <a:r>
              <a:rPr lang="en-US" sz="2400" dirty="0" err="1"/>
              <a:t>ga</a:t>
            </a:r>
            <a:r>
              <a:rPr lang="en-US" sz="2400" dirty="0"/>
              <a:t> </a:t>
            </a:r>
            <a:r>
              <a:rPr lang="en-US" sz="2400" dirty="0" err="1"/>
              <a:t>ning</a:t>
            </a:r>
            <a:endParaRPr lang="en-US" sz="2400" dirty="0"/>
          </a:p>
          <a:p>
            <a:r>
              <a:rPr lang="en-US" sz="2400" dirty="0" err="1"/>
              <a:t>seejärel</a:t>
            </a:r>
            <a:r>
              <a:rPr lang="en-US" sz="2400" dirty="0"/>
              <a:t> need </a:t>
            </a:r>
            <a:r>
              <a:rPr lang="en-US" sz="2400" dirty="0" err="1"/>
              <a:t>korrutised</a:t>
            </a:r>
            <a:r>
              <a:rPr lang="en-US" sz="2400" dirty="0"/>
              <a:t> </a:t>
            </a:r>
            <a:r>
              <a:rPr lang="en-US" sz="2400" dirty="0" err="1"/>
              <a:t>loogiliselt</a:t>
            </a:r>
            <a:r>
              <a:rPr lang="en-US" sz="2400" dirty="0"/>
              <a:t> </a:t>
            </a:r>
            <a:r>
              <a:rPr lang="en-US" sz="2400" dirty="0" err="1"/>
              <a:t>liita</a:t>
            </a:r>
            <a:r>
              <a:rPr lang="en-US" sz="2400" dirty="0"/>
              <a:t>. </a:t>
            </a:r>
            <a:r>
              <a:rPr lang="en-US" sz="2400" dirty="0" err="1"/>
              <a:t>Argumentide</a:t>
            </a:r>
            <a:r>
              <a:rPr lang="en-US" sz="2400" dirty="0"/>
              <a:t> </a:t>
            </a:r>
            <a:r>
              <a:rPr lang="en-US" sz="2400" dirty="0" err="1"/>
              <a:t>loogilisele</a:t>
            </a:r>
            <a:r>
              <a:rPr lang="en-US" sz="2400" dirty="0"/>
              <a:t> </a:t>
            </a:r>
            <a:r>
              <a:rPr lang="en-US" sz="2400" dirty="0" err="1"/>
              <a:t>korrutisele</a:t>
            </a:r>
            <a:r>
              <a:rPr lang="en-US" sz="2400" dirty="0"/>
              <a:t> </a:t>
            </a:r>
            <a:r>
              <a:rPr lang="en-US" sz="2400" dirty="0" err="1"/>
              <a:t>võib</a:t>
            </a:r>
            <a:r>
              <a:rPr lang="en-US" sz="2400" dirty="0"/>
              <a:t> </a:t>
            </a:r>
            <a:r>
              <a:rPr lang="en-US" sz="2400" dirty="0" err="1"/>
              <a:t>liita</a:t>
            </a:r>
            <a:r>
              <a:rPr lang="et-EE" sz="2400" dirty="0"/>
              <a:t> </a:t>
            </a:r>
            <a:r>
              <a:rPr lang="en-US" sz="2400" dirty="0" err="1"/>
              <a:t>argumendi</a:t>
            </a:r>
            <a:r>
              <a:rPr lang="en-US" sz="2400" dirty="0"/>
              <a:t> a </a:t>
            </a:r>
            <a:r>
              <a:rPr lang="en-US" sz="2400" dirty="0" err="1"/>
              <a:t>või</a:t>
            </a:r>
            <a:r>
              <a:rPr lang="en-US" sz="2400" dirty="0"/>
              <a:t> </a:t>
            </a:r>
            <a:r>
              <a:rPr lang="en-US" sz="2400" dirty="0" err="1"/>
              <a:t>esmalt</a:t>
            </a:r>
            <a:r>
              <a:rPr lang="en-US" sz="2400" dirty="0"/>
              <a:t> </a:t>
            </a:r>
            <a:r>
              <a:rPr lang="en-US" sz="2400" dirty="0" err="1"/>
              <a:t>liita</a:t>
            </a:r>
            <a:r>
              <a:rPr lang="en-US" sz="2400" dirty="0"/>
              <a:t> </a:t>
            </a:r>
            <a:r>
              <a:rPr lang="en-US" sz="2400" dirty="0" err="1"/>
              <a:t>loogiliselt</a:t>
            </a:r>
            <a:r>
              <a:rPr lang="en-US" sz="2400" dirty="0"/>
              <a:t> </a:t>
            </a:r>
            <a:r>
              <a:rPr lang="en-US" sz="2400" dirty="0" err="1"/>
              <a:t>kõikidele</a:t>
            </a:r>
            <a:r>
              <a:rPr lang="en-US" sz="2400" dirty="0"/>
              <a:t> </a:t>
            </a:r>
            <a:r>
              <a:rPr lang="en-US" sz="2400" dirty="0" err="1"/>
              <a:t>argumentidele</a:t>
            </a:r>
            <a:r>
              <a:rPr lang="en-US" sz="2400" dirty="0"/>
              <a:t> a </a:t>
            </a:r>
            <a:r>
              <a:rPr lang="en-US" sz="2400" dirty="0" err="1"/>
              <a:t>ning</a:t>
            </a:r>
            <a:r>
              <a:rPr lang="en-US" sz="2400" dirty="0"/>
              <a:t> </a:t>
            </a:r>
            <a:r>
              <a:rPr lang="en-US" sz="2400" dirty="0" err="1"/>
              <a:t>seejärel</a:t>
            </a:r>
            <a:r>
              <a:rPr lang="en-US" sz="2400" dirty="0"/>
              <a:t> need </a:t>
            </a:r>
            <a:r>
              <a:rPr lang="et-EE" sz="2400" dirty="0"/>
              <a:t> </a:t>
            </a:r>
            <a:r>
              <a:rPr lang="en-US" sz="2400" dirty="0" err="1"/>
              <a:t>summad</a:t>
            </a:r>
            <a:r>
              <a:rPr lang="en-US" sz="2400" dirty="0"/>
              <a:t> </a:t>
            </a:r>
            <a:r>
              <a:rPr lang="en-US" sz="2400" dirty="0" err="1"/>
              <a:t>loogiliselt</a:t>
            </a:r>
            <a:r>
              <a:rPr lang="en-US" sz="2400" dirty="0"/>
              <a:t> </a:t>
            </a:r>
            <a:r>
              <a:rPr lang="en-US" sz="2400" dirty="0" err="1"/>
              <a:t>korrutada</a:t>
            </a:r>
            <a:r>
              <a:rPr lang="en-US" sz="2400" dirty="0"/>
              <a:t>. </a:t>
            </a:r>
            <a:r>
              <a:rPr lang="en-US" sz="2400" dirty="0" err="1"/>
              <a:t>Kui</a:t>
            </a:r>
            <a:r>
              <a:rPr lang="en-US" sz="2400" dirty="0"/>
              <a:t> </a:t>
            </a:r>
            <a:r>
              <a:rPr lang="en-US" sz="2400" dirty="0" err="1"/>
              <a:t>esimene</a:t>
            </a:r>
            <a:r>
              <a:rPr lang="en-US" sz="2400" dirty="0"/>
              <a:t> </a:t>
            </a:r>
            <a:r>
              <a:rPr lang="en-US" sz="2400" dirty="0" err="1"/>
              <a:t>teisendus</a:t>
            </a:r>
            <a:r>
              <a:rPr lang="en-US" sz="2400" dirty="0"/>
              <a:t> </a:t>
            </a:r>
            <a:r>
              <a:rPr lang="en-US" sz="2400" dirty="0" err="1"/>
              <a:t>vastab</a:t>
            </a:r>
            <a:r>
              <a:rPr lang="en-US" sz="2400" dirty="0"/>
              <a:t> </a:t>
            </a:r>
            <a:r>
              <a:rPr lang="en-US" sz="2400" dirty="0" err="1"/>
              <a:t>sulgude</a:t>
            </a:r>
            <a:r>
              <a:rPr lang="en-US" sz="2400" dirty="0"/>
              <a:t> </a:t>
            </a:r>
            <a:r>
              <a:rPr lang="en-US" sz="2400" dirty="0" err="1"/>
              <a:t>avamisele</a:t>
            </a:r>
            <a:r>
              <a:rPr lang="en-US" sz="2400" dirty="0"/>
              <a:t> </a:t>
            </a:r>
            <a:r>
              <a:rPr lang="en-US" sz="2400" dirty="0" err="1"/>
              <a:t>arvude</a:t>
            </a:r>
            <a:r>
              <a:rPr lang="et-EE" sz="2400" dirty="0"/>
              <a:t> </a:t>
            </a:r>
            <a:r>
              <a:rPr lang="en-US" sz="2400" dirty="0"/>
              <a:t>algebras, </a:t>
            </a:r>
            <a:r>
              <a:rPr lang="en-US" sz="2400" dirty="0" err="1"/>
              <a:t>siis</a:t>
            </a:r>
            <a:r>
              <a:rPr lang="en-US" sz="2400" dirty="0"/>
              <a:t> </a:t>
            </a:r>
            <a:r>
              <a:rPr lang="en-US" sz="2400" dirty="0" err="1"/>
              <a:t>teine</a:t>
            </a:r>
            <a:r>
              <a:rPr lang="en-US" sz="2400" dirty="0"/>
              <a:t> on </a:t>
            </a:r>
            <a:r>
              <a:rPr lang="en-US" sz="2400" dirty="0" err="1"/>
              <a:t>rakendatav</a:t>
            </a:r>
            <a:r>
              <a:rPr lang="en-US" sz="2400" dirty="0"/>
              <a:t> </a:t>
            </a:r>
            <a:r>
              <a:rPr lang="en-US" sz="2400" dirty="0" err="1"/>
              <a:t>üksnes</a:t>
            </a:r>
            <a:r>
              <a:rPr lang="en-US" sz="2400" dirty="0"/>
              <a:t> </a:t>
            </a:r>
            <a:r>
              <a:rPr lang="en-US" sz="2400" dirty="0" err="1"/>
              <a:t>loogikaalgebras</a:t>
            </a:r>
            <a:r>
              <a:rPr lang="en-US" sz="24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0BBFE1-1323-4BCF-89C6-A8610E655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877" y="3947972"/>
            <a:ext cx="7978246" cy="253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360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9BCF62-1B9C-47F5-A0E2-5EE8414B5D32}"/>
              </a:ext>
            </a:extLst>
          </p:cNvPr>
          <p:cNvSpPr txBox="1"/>
          <p:nvPr/>
        </p:nvSpPr>
        <p:spPr>
          <a:xfrm>
            <a:off x="863599" y="210741"/>
            <a:ext cx="1113366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/>
              <a:t>Absorbtsiooni</a:t>
            </a:r>
            <a:r>
              <a:rPr lang="en-US" sz="2400" b="1" dirty="0"/>
              <a:t>- </a:t>
            </a:r>
            <a:r>
              <a:rPr lang="en-US" sz="2400" b="1" dirty="0" err="1"/>
              <a:t>ehk</a:t>
            </a:r>
            <a:r>
              <a:rPr lang="en-US" sz="2400" b="1" dirty="0"/>
              <a:t> </a:t>
            </a:r>
            <a:r>
              <a:rPr lang="en-US" sz="2400" b="1" dirty="0" err="1"/>
              <a:t>neelduvusseadused</a:t>
            </a:r>
            <a:r>
              <a:rPr lang="en-US" sz="2400" b="1" dirty="0"/>
              <a:t>. </a:t>
            </a:r>
            <a:endParaRPr lang="et-EE" sz="2400" b="1" dirty="0"/>
          </a:p>
          <a:p>
            <a:r>
              <a:rPr lang="en-US" sz="2400" dirty="0" err="1"/>
              <a:t>Kui</a:t>
            </a:r>
            <a:r>
              <a:rPr lang="en-US" sz="2400" dirty="0"/>
              <a:t> </a:t>
            </a:r>
            <a:r>
              <a:rPr lang="en-US" sz="2400" dirty="0" err="1"/>
              <a:t>kahe</a:t>
            </a:r>
            <a:r>
              <a:rPr lang="en-US" sz="2400" dirty="0"/>
              <a:t> </a:t>
            </a:r>
            <a:r>
              <a:rPr lang="en-US" sz="2400" dirty="0" err="1"/>
              <a:t>argumendi</a:t>
            </a:r>
            <a:r>
              <a:rPr lang="en-US" sz="2400" dirty="0"/>
              <a:t> </a:t>
            </a:r>
            <a:r>
              <a:rPr lang="en-US" sz="2400" dirty="0" err="1"/>
              <a:t>loogilist</a:t>
            </a:r>
            <a:r>
              <a:rPr lang="en-US" sz="2400" dirty="0"/>
              <a:t> </a:t>
            </a:r>
            <a:r>
              <a:rPr lang="en-US" sz="2400" dirty="0" err="1"/>
              <a:t>summat</a:t>
            </a:r>
            <a:r>
              <a:rPr lang="en-US" sz="2400" dirty="0"/>
              <a:t>, </a:t>
            </a:r>
            <a:r>
              <a:rPr lang="en-US" sz="2400" dirty="0" err="1"/>
              <a:t>kus</a:t>
            </a:r>
            <a:r>
              <a:rPr lang="et-EE" sz="2400" dirty="0"/>
              <a:t> </a:t>
            </a:r>
            <a:r>
              <a:rPr lang="en-US" sz="2400" dirty="0" err="1"/>
              <a:t>üheks</a:t>
            </a:r>
            <a:r>
              <a:rPr lang="en-US" sz="2400" dirty="0"/>
              <a:t> </a:t>
            </a:r>
            <a:r>
              <a:rPr lang="en-US" sz="2400" dirty="0" err="1"/>
              <a:t>argumendiks</a:t>
            </a:r>
            <a:r>
              <a:rPr lang="en-US" sz="2400" dirty="0"/>
              <a:t> on a, </a:t>
            </a:r>
            <a:r>
              <a:rPr lang="en-US" sz="2400" dirty="0" err="1"/>
              <a:t>korrutada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argumendiga</a:t>
            </a:r>
            <a:r>
              <a:rPr lang="en-US" sz="2400" dirty="0"/>
              <a:t> a, </a:t>
            </a:r>
            <a:r>
              <a:rPr lang="en-US" sz="2400" dirty="0" err="1"/>
              <a:t>siis</a:t>
            </a:r>
            <a:r>
              <a:rPr lang="en-US" sz="2400" dirty="0"/>
              <a:t> </a:t>
            </a:r>
            <a:r>
              <a:rPr lang="en-US" sz="2400" dirty="0" err="1"/>
              <a:t>teine</a:t>
            </a:r>
            <a:r>
              <a:rPr lang="en-US" sz="2400" dirty="0"/>
              <a:t> argument </a:t>
            </a:r>
            <a:r>
              <a:rPr lang="en-US" sz="2400" dirty="0" err="1"/>
              <a:t>neeldub</a:t>
            </a:r>
            <a:r>
              <a:rPr lang="et-EE" sz="2400" dirty="0"/>
              <a:t> </a:t>
            </a:r>
            <a:r>
              <a:rPr lang="en-US" sz="2400" dirty="0" err="1"/>
              <a:t>ning</a:t>
            </a:r>
            <a:r>
              <a:rPr lang="en-US" sz="2400" dirty="0"/>
              <a:t> </a:t>
            </a:r>
            <a:r>
              <a:rPr lang="en-US" sz="2400" dirty="0" err="1"/>
              <a:t>tulemiks</a:t>
            </a:r>
            <a:r>
              <a:rPr lang="en-US" sz="2400" dirty="0"/>
              <a:t> on </a:t>
            </a:r>
            <a:r>
              <a:rPr lang="en-US" sz="2400" dirty="0" err="1"/>
              <a:t>samuti</a:t>
            </a:r>
            <a:r>
              <a:rPr lang="en-US" sz="2400" dirty="0"/>
              <a:t> a. Sama </a:t>
            </a:r>
            <a:r>
              <a:rPr lang="en-US" sz="2400" dirty="0" err="1"/>
              <a:t>kehtib</a:t>
            </a:r>
            <a:r>
              <a:rPr lang="en-US" sz="2400" dirty="0"/>
              <a:t> ka </a:t>
            </a:r>
            <a:r>
              <a:rPr lang="en-US" sz="2400" dirty="0" err="1"/>
              <a:t>siis</a:t>
            </a:r>
            <a:r>
              <a:rPr lang="en-US" sz="2400" dirty="0"/>
              <a:t>, </a:t>
            </a:r>
            <a:r>
              <a:rPr lang="en-US" sz="2400" dirty="0" err="1"/>
              <a:t>kui</a:t>
            </a:r>
            <a:r>
              <a:rPr lang="en-US" sz="2400" dirty="0"/>
              <a:t> </a:t>
            </a:r>
            <a:r>
              <a:rPr lang="en-US" sz="2400" dirty="0" err="1"/>
              <a:t>korrutatavaid</a:t>
            </a:r>
            <a:r>
              <a:rPr lang="en-US" sz="2400" dirty="0"/>
              <a:t> </a:t>
            </a:r>
            <a:r>
              <a:rPr lang="en-US" sz="2400" dirty="0" err="1"/>
              <a:t>summasid</a:t>
            </a:r>
            <a:r>
              <a:rPr lang="en-US" sz="2400" dirty="0"/>
              <a:t> on </a:t>
            </a:r>
            <a:r>
              <a:rPr lang="en-US" sz="2400" dirty="0" err="1"/>
              <a:t>rohkem</a:t>
            </a:r>
            <a:r>
              <a:rPr lang="et-EE" sz="2400" dirty="0"/>
              <a:t> </a:t>
            </a:r>
            <a:r>
              <a:rPr lang="en-US" sz="2400" dirty="0" err="1"/>
              <a:t>ning</a:t>
            </a:r>
            <a:r>
              <a:rPr lang="en-US" sz="2400" dirty="0"/>
              <a:t> </a:t>
            </a:r>
            <a:r>
              <a:rPr lang="en-US" sz="2400" dirty="0" err="1"/>
              <a:t>kui</a:t>
            </a:r>
            <a:r>
              <a:rPr lang="en-US" sz="2400" dirty="0"/>
              <a:t> </a:t>
            </a:r>
            <a:r>
              <a:rPr lang="en-US" sz="2400" dirty="0" err="1"/>
              <a:t>kõigis</a:t>
            </a:r>
            <a:r>
              <a:rPr lang="en-US" sz="2400" dirty="0"/>
              <a:t> </a:t>
            </a:r>
            <a:r>
              <a:rPr lang="en-US" sz="2400" dirty="0" err="1"/>
              <a:t>neis</a:t>
            </a:r>
            <a:r>
              <a:rPr lang="en-US" sz="2400" dirty="0"/>
              <a:t> </a:t>
            </a:r>
            <a:r>
              <a:rPr lang="en-US" sz="2400" dirty="0" err="1"/>
              <a:t>sisaldub</a:t>
            </a:r>
            <a:r>
              <a:rPr lang="en-US" sz="2400" dirty="0"/>
              <a:t> </a:t>
            </a:r>
            <a:r>
              <a:rPr lang="en-US" sz="2400" dirty="0" err="1"/>
              <a:t>ühe</a:t>
            </a:r>
            <a:r>
              <a:rPr lang="en-US" sz="2400" dirty="0"/>
              <a:t> </a:t>
            </a:r>
            <a:r>
              <a:rPr lang="en-US" sz="2400" dirty="0" err="1"/>
              <a:t>argumendina</a:t>
            </a:r>
            <a:r>
              <a:rPr lang="en-US" sz="2400" dirty="0"/>
              <a:t> a. </a:t>
            </a:r>
            <a:r>
              <a:rPr lang="en-US" sz="2400" dirty="0" err="1"/>
              <a:t>Seadus</a:t>
            </a:r>
            <a:r>
              <a:rPr lang="en-US" sz="2400" dirty="0"/>
              <a:t> on </a:t>
            </a:r>
            <a:r>
              <a:rPr lang="en-US" sz="2400" dirty="0" err="1"/>
              <a:t>rakendatav</a:t>
            </a:r>
            <a:r>
              <a:rPr lang="en-US" sz="2400" dirty="0"/>
              <a:t> </a:t>
            </a:r>
            <a:r>
              <a:rPr lang="en-US" sz="2400" dirty="0" err="1"/>
              <a:t>nii</a:t>
            </a:r>
            <a:r>
              <a:rPr lang="en-US" sz="2400" dirty="0"/>
              <a:t> </a:t>
            </a:r>
            <a:r>
              <a:rPr lang="en-US" sz="2400" dirty="0" err="1"/>
              <a:t>summade</a:t>
            </a:r>
            <a:r>
              <a:rPr lang="et-EE" sz="2400" dirty="0"/>
              <a:t> </a:t>
            </a:r>
            <a:r>
              <a:rPr lang="en-US" sz="2400" dirty="0" err="1"/>
              <a:t>korrutiste</a:t>
            </a:r>
            <a:r>
              <a:rPr lang="en-US" sz="2400" dirty="0"/>
              <a:t> </a:t>
            </a:r>
            <a:r>
              <a:rPr lang="en-US" sz="2400" dirty="0" err="1"/>
              <a:t>kui</a:t>
            </a:r>
            <a:r>
              <a:rPr lang="en-US" sz="2400" dirty="0"/>
              <a:t> ka </a:t>
            </a:r>
            <a:r>
              <a:rPr lang="en-US" sz="2400" dirty="0" err="1"/>
              <a:t>korrutiste</a:t>
            </a:r>
            <a:r>
              <a:rPr lang="en-US" sz="2400" dirty="0"/>
              <a:t> </a:t>
            </a:r>
            <a:r>
              <a:rPr lang="en-US" sz="2400" dirty="0" err="1"/>
              <a:t>summade</a:t>
            </a:r>
            <a:r>
              <a:rPr lang="en-US" sz="2400" dirty="0"/>
              <a:t> </a:t>
            </a:r>
            <a:r>
              <a:rPr lang="en-US" sz="2400" dirty="0" err="1"/>
              <a:t>kohta</a:t>
            </a:r>
            <a:r>
              <a:rPr lang="en-US" sz="2400" dirty="0"/>
              <a:t>. </a:t>
            </a:r>
            <a:r>
              <a:rPr lang="en-US" sz="2400" dirty="0" err="1"/>
              <a:t>Kui</a:t>
            </a:r>
            <a:r>
              <a:rPr lang="en-US" sz="2400" dirty="0"/>
              <a:t> </a:t>
            </a:r>
            <a:r>
              <a:rPr lang="en-US" sz="2400" dirty="0" err="1"/>
              <a:t>osasummas</a:t>
            </a:r>
            <a:r>
              <a:rPr lang="en-US" sz="2400" dirty="0"/>
              <a:t> </a:t>
            </a:r>
            <a:r>
              <a:rPr lang="en-US" sz="2400" dirty="0" err="1"/>
              <a:t>või</a:t>
            </a:r>
            <a:r>
              <a:rPr lang="en-US" sz="2400" dirty="0"/>
              <a:t> </a:t>
            </a:r>
            <a:r>
              <a:rPr lang="en-US" sz="2400" dirty="0" err="1"/>
              <a:t>osakorrutises</a:t>
            </a:r>
            <a:r>
              <a:rPr lang="en-US" sz="2400" dirty="0"/>
              <a:t> </a:t>
            </a:r>
            <a:r>
              <a:rPr lang="en-US" sz="2400" dirty="0" err="1"/>
              <a:t>sisaldub</a:t>
            </a:r>
            <a:r>
              <a:rPr lang="et-EE" sz="2400" dirty="0"/>
              <a:t> </a:t>
            </a:r>
            <a:r>
              <a:rPr lang="en-US" sz="2400" dirty="0" err="1"/>
              <a:t>argumendi</a:t>
            </a:r>
            <a:r>
              <a:rPr lang="en-US" sz="2400" dirty="0"/>
              <a:t> a </a:t>
            </a:r>
            <a:r>
              <a:rPr lang="en-US" sz="2400" dirty="0" err="1"/>
              <a:t>eitus</a:t>
            </a:r>
            <a:r>
              <a:rPr lang="en-US" sz="2400" dirty="0"/>
              <a:t> (</a:t>
            </a:r>
            <a:r>
              <a:rPr lang="en-US" sz="2400" dirty="0" err="1"/>
              <a:t>inversioon</a:t>
            </a:r>
            <a:r>
              <a:rPr lang="en-US" sz="2400" dirty="0"/>
              <a:t>), on </a:t>
            </a:r>
            <a:r>
              <a:rPr lang="en-US" sz="2400" dirty="0" err="1"/>
              <a:t>tulemiks</a:t>
            </a:r>
            <a:r>
              <a:rPr lang="en-US" sz="2400" dirty="0"/>
              <a:t> a ja </a:t>
            </a:r>
            <a:r>
              <a:rPr lang="en-US" sz="2400" dirty="0" err="1"/>
              <a:t>teise</a:t>
            </a:r>
            <a:r>
              <a:rPr lang="en-US" sz="2400" dirty="0"/>
              <a:t> </a:t>
            </a:r>
            <a:r>
              <a:rPr lang="en-US" sz="2400" dirty="0" err="1"/>
              <a:t>argumendi</a:t>
            </a:r>
            <a:r>
              <a:rPr lang="en-US" sz="2400" dirty="0"/>
              <a:t> </a:t>
            </a:r>
            <a:r>
              <a:rPr lang="en-US" sz="2400" dirty="0" err="1"/>
              <a:t>korrutis</a:t>
            </a:r>
            <a:r>
              <a:rPr lang="en-US" sz="2400" dirty="0"/>
              <a:t> ab </a:t>
            </a:r>
            <a:r>
              <a:rPr lang="en-US" sz="2400" dirty="0" err="1"/>
              <a:t>või</a:t>
            </a:r>
            <a:r>
              <a:rPr lang="en-US" sz="2400" dirty="0"/>
              <a:t> summa</a:t>
            </a:r>
            <a:r>
              <a:rPr lang="et-EE" sz="2400" dirty="0"/>
              <a:t> </a:t>
            </a:r>
            <a:r>
              <a:rPr lang="en-US" sz="2400" dirty="0" err="1"/>
              <a:t>a+b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1B855F-E069-48BC-B7F5-ECBA3F48B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699" y="2833658"/>
            <a:ext cx="5499101" cy="402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728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94F807-0577-4F01-85C0-82FF08AC6070}"/>
              </a:ext>
            </a:extLst>
          </p:cNvPr>
          <p:cNvSpPr txBox="1"/>
          <p:nvPr/>
        </p:nvSpPr>
        <p:spPr>
          <a:xfrm>
            <a:off x="948267" y="345500"/>
            <a:ext cx="108712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/>
              <a:t>Kleepimisseadus</a:t>
            </a:r>
            <a:r>
              <a:rPr lang="en-US" sz="3200" b="1" dirty="0"/>
              <a:t>. </a:t>
            </a:r>
            <a:r>
              <a:rPr lang="en-US" sz="3200" dirty="0" err="1"/>
              <a:t>Kui</a:t>
            </a:r>
            <a:r>
              <a:rPr lang="en-US" sz="3200" dirty="0"/>
              <a:t> </a:t>
            </a:r>
            <a:r>
              <a:rPr lang="en-US" sz="3200" dirty="0" err="1"/>
              <a:t>üks</a:t>
            </a:r>
            <a:r>
              <a:rPr lang="en-US" sz="3200" dirty="0"/>
              <a:t> </a:t>
            </a:r>
            <a:r>
              <a:rPr lang="en-US" sz="3200" dirty="0" err="1"/>
              <a:t>loogiline</a:t>
            </a:r>
            <a:r>
              <a:rPr lang="en-US" sz="3200" dirty="0"/>
              <a:t> </a:t>
            </a:r>
            <a:r>
              <a:rPr lang="en-US" sz="3200" dirty="0" err="1"/>
              <a:t>korrutis</a:t>
            </a:r>
            <a:r>
              <a:rPr lang="en-US" sz="3200" dirty="0"/>
              <a:t> </a:t>
            </a:r>
            <a:r>
              <a:rPr lang="en-US" sz="3200" dirty="0" err="1"/>
              <a:t>sisaldab</a:t>
            </a:r>
            <a:r>
              <a:rPr lang="en-US" sz="3200" dirty="0"/>
              <a:t> </a:t>
            </a:r>
            <a:r>
              <a:rPr lang="en-US" sz="3200" dirty="0" err="1"/>
              <a:t>argumenti</a:t>
            </a:r>
            <a:r>
              <a:rPr lang="en-US" sz="3200" dirty="0"/>
              <a:t> b ja </a:t>
            </a:r>
            <a:r>
              <a:rPr lang="en-US" sz="3200" dirty="0" err="1"/>
              <a:t>teine</a:t>
            </a:r>
            <a:r>
              <a:rPr lang="en-US" sz="3200" dirty="0"/>
              <a:t> </a:t>
            </a:r>
            <a:r>
              <a:rPr lang="en-US" sz="3200" dirty="0" err="1"/>
              <a:t>selle</a:t>
            </a:r>
            <a:r>
              <a:rPr lang="en-US" sz="3200" dirty="0"/>
              <a:t> </a:t>
            </a:r>
            <a:r>
              <a:rPr lang="en-US" sz="3200" dirty="0" err="1"/>
              <a:t>eitust</a:t>
            </a:r>
            <a:r>
              <a:rPr lang="en-US" sz="3200" dirty="0"/>
              <a:t>, </a:t>
            </a:r>
            <a:r>
              <a:rPr lang="en-US" sz="3200" dirty="0" err="1"/>
              <a:t>siis</a:t>
            </a:r>
            <a:r>
              <a:rPr lang="et-EE" sz="3200" dirty="0"/>
              <a:t> </a:t>
            </a:r>
            <a:r>
              <a:rPr lang="en-US" sz="3200" dirty="0" err="1"/>
              <a:t>nende</a:t>
            </a:r>
            <a:r>
              <a:rPr lang="en-US" sz="3200" dirty="0"/>
              <a:t> </a:t>
            </a:r>
            <a:r>
              <a:rPr lang="en-US" sz="3200" dirty="0" err="1"/>
              <a:t>korrutiste</a:t>
            </a:r>
            <a:r>
              <a:rPr lang="en-US" sz="3200" dirty="0"/>
              <a:t> </a:t>
            </a:r>
            <a:r>
              <a:rPr lang="en-US" sz="3200" dirty="0" err="1"/>
              <a:t>loogilisel</a:t>
            </a:r>
            <a:r>
              <a:rPr lang="en-US" sz="3200" dirty="0"/>
              <a:t> </a:t>
            </a:r>
            <a:r>
              <a:rPr lang="en-US" sz="3200" dirty="0" err="1"/>
              <a:t>summeerimisel</a:t>
            </a:r>
            <a:r>
              <a:rPr lang="en-US" sz="3200" dirty="0"/>
              <a:t> argument </a:t>
            </a:r>
            <a:r>
              <a:rPr lang="en-US" sz="3200" dirty="0" err="1"/>
              <a:t>koondub</a:t>
            </a:r>
            <a:r>
              <a:rPr lang="en-US" sz="3200" dirty="0"/>
              <a:t>. </a:t>
            </a:r>
            <a:r>
              <a:rPr lang="en-US" sz="3200" dirty="0" err="1"/>
              <a:t>Kui</a:t>
            </a:r>
            <a:r>
              <a:rPr lang="en-US" sz="3200" dirty="0"/>
              <a:t> </a:t>
            </a:r>
            <a:r>
              <a:rPr lang="en-US" sz="3200" dirty="0" err="1"/>
              <a:t>üks</a:t>
            </a:r>
            <a:r>
              <a:rPr lang="en-US" sz="3200" dirty="0"/>
              <a:t> </a:t>
            </a:r>
            <a:r>
              <a:rPr lang="en-US" sz="3200" dirty="0" err="1"/>
              <a:t>loogiline</a:t>
            </a:r>
            <a:r>
              <a:rPr lang="en-US" sz="3200" dirty="0"/>
              <a:t> summa</a:t>
            </a:r>
          </a:p>
          <a:p>
            <a:r>
              <a:rPr lang="en-US" sz="3200" dirty="0" err="1"/>
              <a:t>sisaldab</a:t>
            </a:r>
            <a:r>
              <a:rPr lang="en-US" sz="3200" dirty="0"/>
              <a:t> </a:t>
            </a:r>
            <a:r>
              <a:rPr lang="en-US" sz="3200" dirty="0" err="1"/>
              <a:t>argumenti</a:t>
            </a:r>
            <a:r>
              <a:rPr lang="en-US" sz="3200" dirty="0"/>
              <a:t> b ja </a:t>
            </a:r>
            <a:r>
              <a:rPr lang="en-US" sz="3200" dirty="0" err="1"/>
              <a:t>teine</a:t>
            </a:r>
            <a:r>
              <a:rPr lang="en-US" sz="3200" dirty="0"/>
              <a:t> </a:t>
            </a:r>
            <a:r>
              <a:rPr lang="en-US" sz="3200" dirty="0" err="1"/>
              <a:t>selle</a:t>
            </a:r>
            <a:r>
              <a:rPr lang="en-US" sz="3200" dirty="0"/>
              <a:t> </a:t>
            </a:r>
            <a:r>
              <a:rPr lang="en-US" sz="3200" dirty="0" err="1"/>
              <a:t>eitust</a:t>
            </a:r>
            <a:r>
              <a:rPr lang="en-US" sz="3200" dirty="0"/>
              <a:t>, </a:t>
            </a:r>
            <a:r>
              <a:rPr lang="en-US" sz="3200" dirty="0" err="1"/>
              <a:t>siis</a:t>
            </a:r>
            <a:r>
              <a:rPr lang="en-US" sz="3200" dirty="0"/>
              <a:t> </a:t>
            </a:r>
            <a:r>
              <a:rPr lang="en-US" sz="3200" dirty="0" err="1"/>
              <a:t>nende</a:t>
            </a:r>
            <a:r>
              <a:rPr lang="et-EE" sz="3200" dirty="0"/>
              <a:t> </a:t>
            </a:r>
            <a:r>
              <a:rPr lang="en-US" sz="3200" dirty="0" err="1"/>
              <a:t>summade</a:t>
            </a:r>
            <a:r>
              <a:rPr lang="en-US" sz="3200" dirty="0"/>
              <a:t> </a:t>
            </a:r>
            <a:r>
              <a:rPr lang="en-US" sz="3200" dirty="0" err="1"/>
              <a:t>loogilisel</a:t>
            </a:r>
            <a:r>
              <a:rPr lang="en-US" sz="3200" dirty="0"/>
              <a:t> </a:t>
            </a:r>
            <a:r>
              <a:rPr lang="en-US" sz="3200" dirty="0" err="1"/>
              <a:t>korrutamisel</a:t>
            </a:r>
            <a:r>
              <a:rPr lang="et-EE" sz="3200" dirty="0"/>
              <a:t> </a:t>
            </a:r>
            <a:r>
              <a:rPr lang="en-US" sz="3200" dirty="0"/>
              <a:t>argument </a:t>
            </a:r>
            <a:r>
              <a:rPr lang="en-US" sz="3200" dirty="0" err="1"/>
              <a:t>koondub</a:t>
            </a:r>
            <a:r>
              <a:rPr lang="en-US" sz="32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978B7B-EF51-4BB8-B0DE-C5E6FC4C4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019" y="3312856"/>
            <a:ext cx="6656552" cy="255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7F3371-E0BF-4700-9D00-466D66811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35" y="1775012"/>
            <a:ext cx="11325648" cy="351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297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A5432D-8314-4753-B620-19F9B5465E2C}"/>
              </a:ext>
            </a:extLst>
          </p:cNvPr>
          <p:cNvSpPr txBox="1"/>
          <p:nvPr/>
        </p:nvSpPr>
        <p:spPr>
          <a:xfrm>
            <a:off x="931333" y="203167"/>
            <a:ext cx="1086273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De </a:t>
            </a:r>
            <a:r>
              <a:rPr lang="en-US" sz="2800" b="1" dirty="0" err="1"/>
              <a:t>Morgani</a:t>
            </a:r>
            <a:r>
              <a:rPr lang="en-US" sz="2800" b="1" dirty="0"/>
              <a:t> </a:t>
            </a:r>
            <a:r>
              <a:rPr lang="en-US" sz="2800" b="1" dirty="0" err="1"/>
              <a:t>seadused</a:t>
            </a:r>
            <a:r>
              <a:rPr lang="en-US" sz="2800" dirty="0"/>
              <a:t>. </a:t>
            </a:r>
            <a:r>
              <a:rPr lang="en-US" sz="2800" dirty="0" err="1"/>
              <a:t>Argumentide</a:t>
            </a:r>
            <a:r>
              <a:rPr lang="en-US" sz="2800" dirty="0"/>
              <a:t> </a:t>
            </a:r>
            <a:r>
              <a:rPr lang="en-US" sz="2800" dirty="0" err="1"/>
              <a:t>loogilise</a:t>
            </a:r>
            <a:r>
              <a:rPr lang="en-US" sz="2800" dirty="0"/>
              <a:t> </a:t>
            </a:r>
            <a:r>
              <a:rPr lang="en-US" sz="2800" dirty="0" err="1"/>
              <a:t>korrutise</a:t>
            </a:r>
            <a:r>
              <a:rPr lang="en-US" sz="2800" dirty="0"/>
              <a:t> </a:t>
            </a:r>
            <a:r>
              <a:rPr lang="en-US" sz="2800" dirty="0" err="1"/>
              <a:t>eitus</a:t>
            </a:r>
            <a:r>
              <a:rPr lang="en-US" sz="2800" dirty="0"/>
              <a:t> </a:t>
            </a:r>
            <a:r>
              <a:rPr lang="en-US" sz="2800" dirty="0" err="1"/>
              <a:t>võrdub</a:t>
            </a:r>
            <a:r>
              <a:rPr lang="en-US" sz="2800" dirty="0"/>
              <a:t> </a:t>
            </a:r>
            <a:r>
              <a:rPr lang="en-US" sz="2800" dirty="0" err="1"/>
              <a:t>nende</a:t>
            </a:r>
            <a:r>
              <a:rPr lang="en-US" sz="2800" dirty="0"/>
              <a:t> </a:t>
            </a:r>
            <a:r>
              <a:rPr lang="en-US" sz="2800" dirty="0" err="1"/>
              <a:t>argumentide</a:t>
            </a:r>
            <a:r>
              <a:rPr lang="et-EE" sz="2800" dirty="0"/>
              <a:t> </a:t>
            </a:r>
            <a:r>
              <a:rPr lang="en-US" sz="2800" dirty="0" err="1"/>
              <a:t>eituste</a:t>
            </a:r>
            <a:r>
              <a:rPr lang="en-US" sz="2800" dirty="0"/>
              <a:t> </a:t>
            </a:r>
            <a:r>
              <a:rPr lang="en-US" sz="2800" dirty="0" err="1"/>
              <a:t>loogilise</a:t>
            </a:r>
            <a:r>
              <a:rPr lang="en-US" sz="2800" dirty="0"/>
              <a:t> </a:t>
            </a:r>
            <a:r>
              <a:rPr lang="en-US" sz="2800" dirty="0" err="1"/>
              <a:t>summaga</a:t>
            </a:r>
            <a:r>
              <a:rPr lang="en-US" sz="2800" dirty="0"/>
              <a:t>. </a:t>
            </a:r>
            <a:r>
              <a:rPr lang="en-US" sz="2800" dirty="0" err="1"/>
              <a:t>Argumentide</a:t>
            </a:r>
            <a:r>
              <a:rPr lang="en-US" sz="2800" dirty="0"/>
              <a:t> </a:t>
            </a:r>
            <a:r>
              <a:rPr lang="en-US" sz="2800" dirty="0" err="1"/>
              <a:t>loogilise</a:t>
            </a:r>
            <a:r>
              <a:rPr lang="en-US" sz="2800" dirty="0"/>
              <a:t> summa </a:t>
            </a:r>
            <a:r>
              <a:rPr lang="en-US" sz="2800" dirty="0" err="1"/>
              <a:t>eitus</a:t>
            </a:r>
            <a:r>
              <a:rPr lang="en-US" sz="2800" dirty="0"/>
              <a:t> </a:t>
            </a:r>
            <a:r>
              <a:rPr lang="en-US" sz="2800" dirty="0" err="1"/>
              <a:t>võrdub</a:t>
            </a:r>
            <a:r>
              <a:rPr lang="en-US" sz="2800" dirty="0"/>
              <a:t> </a:t>
            </a:r>
            <a:r>
              <a:rPr lang="en-US" sz="2800" dirty="0" err="1"/>
              <a:t>nende</a:t>
            </a:r>
            <a:r>
              <a:rPr lang="et-EE" sz="2800" dirty="0"/>
              <a:t> </a:t>
            </a:r>
            <a:r>
              <a:rPr lang="en-US" sz="2800" dirty="0" err="1"/>
              <a:t>argumentide</a:t>
            </a:r>
            <a:r>
              <a:rPr lang="en-US" sz="2800" dirty="0"/>
              <a:t> </a:t>
            </a:r>
            <a:r>
              <a:rPr lang="en-US" sz="2800" dirty="0" err="1"/>
              <a:t>eituste</a:t>
            </a:r>
            <a:r>
              <a:rPr lang="en-US" sz="2800" dirty="0"/>
              <a:t> </a:t>
            </a:r>
            <a:r>
              <a:rPr lang="en-US" sz="2800" dirty="0" err="1"/>
              <a:t>loogilise</a:t>
            </a:r>
            <a:r>
              <a:rPr lang="en-US" sz="2800" dirty="0"/>
              <a:t> </a:t>
            </a:r>
            <a:r>
              <a:rPr lang="en-US" sz="2800" dirty="0" err="1"/>
              <a:t>korrutisega</a:t>
            </a:r>
            <a:r>
              <a:rPr lang="en-US" sz="2800" dirty="0"/>
              <a:t>. De </a:t>
            </a:r>
            <a:r>
              <a:rPr lang="en-US" sz="2800" dirty="0" err="1"/>
              <a:t>Morgani</a:t>
            </a:r>
            <a:r>
              <a:rPr lang="en-US" sz="2800" dirty="0"/>
              <a:t> </a:t>
            </a:r>
            <a:r>
              <a:rPr lang="en-US" sz="2800" dirty="0" err="1"/>
              <a:t>seadusi</a:t>
            </a:r>
            <a:r>
              <a:rPr lang="en-US" sz="2800" dirty="0"/>
              <a:t> </a:t>
            </a:r>
            <a:r>
              <a:rPr lang="en-US" sz="2800" dirty="0" err="1"/>
              <a:t>rakendades</a:t>
            </a:r>
            <a:r>
              <a:rPr lang="en-US" sz="2800" dirty="0"/>
              <a:t> </a:t>
            </a:r>
            <a:r>
              <a:rPr lang="en-US" sz="2800" dirty="0" err="1"/>
              <a:t>saab</a:t>
            </a:r>
            <a:r>
              <a:rPr lang="en-US" sz="2800" dirty="0"/>
              <a:t> </a:t>
            </a:r>
            <a:r>
              <a:rPr lang="en-US" sz="2800" dirty="0" err="1"/>
              <a:t>asendada</a:t>
            </a:r>
            <a:r>
              <a:rPr lang="et-EE" sz="2800" dirty="0"/>
              <a:t> </a:t>
            </a:r>
            <a:r>
              <a:rPr lang="en-US" sz="2800" dirty="0" err="1"/>
              <a:t>loogilise</a:t>
            </a:r>
            <a:r>
              <a:rPr lang="en-US" sz="2800" dirty="0"/>
              <a:t> </a:t>
            </a:r>
            <a:r>
              <a:rPr lang="en-US" sz="2800" dirty="0" err="1"/>
              <a:t>liitmistehte</a:t>
            </a:r>
            <a:r>
              <a:rPr lang="en-US" sz="2800" dirty="0"/>
              <a:t> </a:t>
            </a:r>
            <a:r>
              <a:rPr lang="en-US" sz="2800" dirty="0" err="1"/>
              <a:t>loogilise</a:t>
            </a:r>
            <a:r>
              <a:rPr lang="en-US" sz="2800" dirty="0"/>
              <a:t> </a:t>
            </a:r>
            <a:r>
              <a:rPr lang="en-US" sz="2800" dirty="0" err="1"/>
              <a:t>korrutamisega</a:t>
            </a:r>
            <a:r>
              <a:rPr lang="en-US" sz="2800" dirty="0"/>
              <a:t> </a:t>
            </a:r>
            <a:r>
              <a:rPr lang="en-US" sz="2800" dirty="0" err="1"/>
              <a:t>ning</a:t>
            </a:r>
            <a:r>
              <a:rPr lang="en-US" sz="2800" dirty="0"/>
              <a:t> </a:t>
            </a:r>
            <a:r>
              <a:rPr lang="en-US" sz="2800" dirty="0" err="1"/>
              <a:t>vastupidi</a:t>
            </a:r>
            <a:r>
              <a:rPr lang="en-US" sz="2800" dirty="0"/>
              <a:t> </a:t>
            </a:r>
            <a:r>
              <a:rPr lang="en-US" sz="2800" dirty="0" err="1"/>
              <a:t>loogilise</a:t>
            </a:r>
            <a:r>
              <a:rPr lang="en-US" sz="2800" dirty="0"/>
              <a:t> </a:t>
            </a:r>
            <a:r>
              <a:rPr lang="en-US" sz="2800" dirty="0" err="1"/>
              <a:t>korrutamise</a:t>
            </a:r>
            <a:r>
              <a:rPr lang="en-US" sz="2800" dirty="0"/>
              <a:t> </a:t>
            </a:r>
            <a:r>
              <a:rPr lang="en-US" sz="2800" dirty="0" err="1"/>
              <a:t>tehte</a:t>
            </a:r>
            <a:endParaRPr lang="en-US" sz="2800" dirty="0"/>
          </a:p>
          <a:p>
            <a:r>
              <a:rPr lang="en-US" sz="2800" dirty="0" err="1"/>
              <a:t>loogilise</a:t>
            </a:r>
            <a:r>
              <a:rPr lang="en-US" sz="2800" dirty="0"/>
              <a:t> </a:t>
            </a:r>
            <a:r>
              <a:rPr lang="en-US" sz="2800" dirty="0" err="1"/>
              <a:t>liitmisega</a:t>
            </a:r>
            <a:r>
              <a:rPr lang="en-US" sz="28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9822D5-7949-43C4-8CE6-A0F5CE74D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0857" y="3253350"/>
            <a:ext cx="6130285" cy="340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832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816426-C499-4A47-B043-771BB12993A7}"/>
              </a:ext>
            </a:extLst>
          </p:cNvPr>
          <p:cNvSpPr txBox="1"/>
          <p:nvPr/>
        </p:nvSpPr>
        <p:spPr>
          <a:xfrm>
            <a:off x="3048000" y="307505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4000" b="1" dirty="0"/>
              <a:t>„</a:t>
            </a:r>
            <a:r>
              <a:rPr lang="en-US" sz="4000" b="1" dirty="0" err="1"/>
              <a:t>binaarloogika</a:t>
            </a:r>
            <a:r>
              <a:rPr lang="en-US" sz="4000" b="1" dirty="0"/>
              <a:t> </a:t>
            </a:r>
            <a:r>
              <a:rPr lang="en-US" sz="4000" b="1" dirty="0" err="1"/>
              <a:t>aksioomid</a:t>
            </a:r>
            <a:r>
              <a:rPr lang="et-EE" sz="4000" b="1" dirty="0"/>
              <a:t>“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6984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7618C0-4A55-45FD-9D1D-A665D2192816}"/>
              </a:ext>
            </a:extLst>
          </p:cNvPr>
          <p:cNvSpPr txBox="1"/>
          <p:nvPr/>
        </p:nvSpPr>
        <p:spPr>
          <a:xfrm>
            <a:off x="880531" y="230199"/>
            <a:ext cx="80941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200" dirty="0" err="1"/>
              <a:t>Argumentide</a:t>
            </a:r>
            <a:r>
              <a:rPr lang="fi-FI" sz="3200" dirty="0"/>
              <a:t> </a:t>
            </a:r>
            <a:r>
              <a:rPr lang="fi-FI" sz="3200" dirty="0" err="1"/>
              <a:t>järjekorda</a:t>
            </a:r>
            <a:r>
              <a:rPr lang="fi-FI" sz="3200" dirty="0"/>
              <a:t> </a:t>
            </a:r>
            <a:r>
              <a:rPr lang="fi-FI" sz="3200" dirty="0" err="1"/>
              <a:t>võib</a:t>
            </a:r>
            <a:r>
              <a:rPr lang="fi-FI" sz="3200" dirty="0"/>
              <a:t> </a:t>
            </a:r>
            <a:r>
              <a:rPr lang="fi-FI" sz="3200" dirty="0" err="1"/>
              <a:t>tehtes</a:t>
            </a:r>
            <a:r>
              <a:rPr lang="fi-FI" sz="3200" dirty="0"/>
              <a:t> muuta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95AD9A-95D4-47DF-9D59-CCE426A8F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965" y="2583921"/>
            <a:ext cx="6644069" cy="169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269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66EA75-FC53-4288-98CB-348D74ADCFC3}"/>
              </a:ext>
            </a:extLst>
          </p:cNvPr>
          <p:cNvSpPr txBox="1"/>
          <p:nvPr/>
        </p:nvSpPr>
        <p:spPr>
          <a:xfrm>
            <a:off x="1083733" y="362635"/>
            <a:ext cx="1038013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Sulgusid</a:t>
            </a:r>
            <a:r>
              <a:rPr lang="en-US" sz="3200" dirty="0"/>
              <a:t> </a:t>
            </a:r>
            <a:r>
              <a:rPr lang="en-US" sz="3200" dirty="0" err="1"/>
              <a:t>võib</a:t>
            </a:r>
            <a:r>
              <a:rPr lang="en-US" sz="3200" dirty="0"/>
              <a:t> </a:t>
            </a:r>
            <a:r>
              <a:rPr lang="en-US" sz="3200" dirty="0" err="1"/>
              <a:t>avada</a:t>
            </a:r>
            <a:r>
              <a:rPr lang="en-US" sz="3200" dirty="0"/>
              <a:t> </a:t>
            </a:r>
            <a:r>
              <a:rPr lang="en-US" sz="3200" dirty="0" err="1"/>
              <a:t>ehk</a:t>
            </a:r>
            <a:r>
              <a:rPr lang="en-US" sz="3200" dirty="0"/>
              <a:t> </a:t>
            </a:r>
            <a:r>
              <a:rPr lang="en-US" sz="3200" dirty="0" err="1"/>
              <a:t>funktsiooni</a:t>
            </a:r>
            <a:r>
              <a:rPr lang="en-US" sz="3200" dirty="0"/>
              <a:t> </a:t>
            </a:r>
            <a:r>
              <a:rPr lang="en-US" sz="3200" dirty="0" err="1"/>
              <a:t>võib</a:t>
            </a:r>
            <a:r>
              <a:rPr lang="en-US" sz="3200" dirty="0"/>
              <a:t> </a:t>
            </a:r>
            <a:r>
              <a:rPr lang="en-US" sz="3200" dirty="0" err="1"/>
              <a:t>teisendada</a:t>
            </a:r>
            <a:r>
              <a:rPr lang="en-US" sz="3200" dirty="0"/>
              <a:t> </a:t>
            </a:r>
            <a:r>
              <a:rPr lang="en-US" sz="3200" dirty="0" err="1"/>
              <a:t>loogiliste</a:t>
            </a:r>
            <a:r>
              <a:rPr lang="en-US" sz="3200" dirty="0"/>
              <a:t> </a:t>
            </a:r>
            <a:r>
              <a:rPr lang="en-US" sz="3200" dirty="0" err="1"/>
              <a:t>osakorrutiste</a:t>
            </a:r>
            <a:r>
              <a:rPr lang="en-US" sz="3200" dirty="0"/>
              <a:t> </a:t>
            </a:r>
            <a:r>
              <a:rPr lang="en-US" sz="3200" dirty="0" err="1"/>
              <a:t>summaks</a:t>
            </a:r>
            <a:r>
              <a:rPr lang="en-US" sz="32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567FAB-02A7-4EF0-BB65-81FB837BE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128" y="2876384"/>
            <a:ext cx="8803744" cy="134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139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27B676-7C51-48C8-84D4-7D75ED5650C4}"/>
              </a:ext>
            </a:extLst>
          </p:cNvPr>
          <p:cNvSpPr txBox="1"/>
          <p:nvPr/>
        </p:nvSpPr>
        <p:spPr>
          <a:xfrm>
            <a:off x="982134" y="481168"/>
            <a:ext cx="1014306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Funktsiooni</a:t>
            </a:r>
            <a:r>
              <a:rPr lang="en-US" sz="3200" dirty="0"/>
              <a:t> </a:t>
            </a:r>
            <a:r>
              <a:rPr lang="en-US" sz="3200" dirty="0" err="1"/>
              <a:t>võib</a:t>
            </a:r>
            <a:r>
              <a:rPr lang="en-US" sz="3200" dirty="0"/>
              <a:t> </a:t>
            </a:r>
            <a:r>
              <a:rPr lang="en-US" sz="3200" dirty="0" err="1"/>
              <a:t>teisendada</a:t>
            </a:r>
            <a:r>
              <a:rPr lang="en-US" sz="3200" dirty="0"/>
              <a:t> </a:t>
            </a:r>
            <a:r>
              <a:rPr lang="en-US" sz="3200" dirty="0" err="1"/>
              <a:t>loogiliste</a:t>
            </a:r>
            <a:r>
              <a:rPr lang="en-US" sz="3200" dirty="0"/>
              <a:t> </a:t>
            </a:r>
            <a:r>
              <a:rPr lang="en-US" sz="3200" dirty="0" err="1"/>
              <a:t>osasummade</a:t>
            </a:r>
            <a:r>
              <a:rPr lang="en-US" sz="3200" dirty="0"/>
              <a:t> </a:t>
            </a:r>
            <a:r>
              <a:rPr lang="en-US" sz="3200" dirty="0" err="1"/>
              <a:t>korrutiseks</a:t>
            </a:r>
            <a:r>
              <a:rPr lang="en-US" sz="32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9A763C-DE73-4566-9E23-C4043231E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866" y="3315228"/>
            <a:ext cx="7994517" cy="115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875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A665F8-AD8D-4857-83ED-F74A95EB4B2F}"/>
              </a:ext>
            </a:extLst>
          </p:cNvPr>
          <p:cNvSpPr txBox="1"/>
          <p:nvPr/>
        </p:nvSpPr>
        <p:spPr>
          <a:xfrm>
            <a:off x="939799" y="351135"/>
            <a:ext cx="1063413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Argumendi</a:t>
            </a:r>
            <a:r>
              <a:rPr lang="en-US" sz="3200" dirty="0"/>
              <a:t> ja </a:t>
            </a:r>
            <a:r>
              <a:rPr lang="en-US" sz="3200" dirty="0" err="1"/>
              <a:t>tema</a:t>
            </a:r>
            <a:r>
              <a:rPr lang="en-US" sz="3200" dirty="0"/>
              <a:t> </a:t>
            </a:r>
            <a:r>
              <a:rPr lang="en-US" sz="3200" dirty="0" err="1"/>
              <a:t>eituse</a:t>
            </a:r>
            <a:r>
              <a:rPr lang="en-US" sz="3200" dirty="0"/>
              <a:t> </a:t>
            </a:r>
            <a:r>
              <a:rPr lang="en-US" sz="3200" dirty="0" err="1"/>
              <a:t>loogiline</a:t>
            </a:r>
            <a:r>
              <a:rPr lang="en-US" sz="3200" dirty="0"/>
              <a:t> </a:t>
            </a:r>
            <a:r>
              <a:rPr lang="en-US" sz="3200" dirty="0" err="1"/>
              <a:t>korrutis</a:t>
            </a:r>
            <a:r>
              <a:rPr lang="en-US" sz="3200" dirty="0"/>
              <a:t> </a:t>
            </a:r>
            <a:r>
              <a:rPr lang="en-US" sz="3200" dirty="0" err="1"/>
              <a:t>võrdub</a:t>
            </a:r>
            <a:r>
              <a:rPr lang="en-US" sz="3200" dirty="0"/>
              <a:t> </a:t>
            </a:r>
            <a:r>
              <a:rPr lang="en-US" sz="3200" dirty="0" err="1"/>
              <a:t>nulliga</a:t>
            </a:r>
            <a:r>
              <a:rPr lang="en-US" sz="3200" dirty="0"/>
              <a:t> </a:t>
            </a:r>
            <a:r>
              <a:rPr lang="en-US" sz="3200" dirty="0" err="1"/>
              <a:t>ega</a:t>
            </a:r>
            <a:r>
              <a:rPr lang="en-US" sz="3200" dirty="0"/>
              <a:t> </a:t>
            </a:r>
            <a:r>
              <a:rPr lang="en-US" sz="3200" dirty="0" err="1"/>
              <a:t>muuda</a:t>
            </a:r>
            <a:r>
              <a:rPr lang="en-US" sz="3200" dirty="0"/>
              <a:t> </a:t>
            </a:r>
            <a:r>
              <a:rPr lang="en-US" sz="3200" dirty="0" err="1"/>
              <a:t>loogilise</a:t>
            </a:r>
            <a:r>
              <a:rPr lang="et-EE" sz="3200" dirty="0"/>
              <a:t> </a:t>
            </a:r>
            <a:r>
              <a:rPr lang="en-US" sz="3200" dirty="0"/>
              <a:t>summa </a:t>
            </a:r>
            <a:r>
              <a:rPr lang="en-US" sz="3200" dirty="0" err="1"/>
              <a:t>väärtust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036C7A-D858-4335-B422-27EE9A27B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366" y="2951692"/>
            <a:ext cx="6911268" cy="159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77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2582D7C-1CEC-4981-928D-05E27DF0A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575" y="0"/>
            <a:ext cx="65452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200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A1E774-11A1-4825-B3DD-E4FE6021BCD1}"/>
              </a:ext>
            </a:extLst>
          </p:cNvPr>
          <p:cNvSpPr txBox="1"/>
          <p:nvPr/>
        </p:nvSpPr>
        <p:spPr>
          <a:xfrm>
            <a:off x="922867" y="472702"/>
            <a:ext cx="1060026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Suvalise</a:t>
            </a:r>
            <a:r>
              <a:rPr lang="en-US" sz="3200" dirty="0"/>
              <a:t> </a:t>
            </a:r>
            <a:r>
              <a:rPr lang="en-US" sz="3200" dirty="0" err="1"/>
              <a:t>argumendi</a:t>
            </a:r>
            <a:r>
              <a:rPr lang="en-US" sz="3200" dirty="0"/>
              <a:t> ja </a:t>
            </a:r>
            <a:r>
              <a:rPr lang="en-US" sz="3200" dirty="0" err="1"/>
              <a:t>tema</a:t>
            </a:r>
            <a:r>
              <a:rPr lang="en-US" sz="3200" dirty="0"/>
              <a:t> </a:t>
            </a:r>
            <a:r>
              <a:rPr lang="en-US" sz="3200" dirty="0" err="1"/>
              <a:t>eituse</a:t>
            </a:r>
            <a:r>
              <a:rPr lang="en-US" sz="3200" dirty="0"/>
              <a:t> </a:t>
            </a:r>
            <a:r>
              <a:rPr lang="en-US" sz="3200" dirty="0" err="1"/>
              <a:t>loogiline</a:t>
            </a:r>
            <a:r>
              <a:rPr lang="en-US" sz="3200" dirty="0"/>
              <a:t> summa </a:t>
            </a:r>
            <a:r>
              <a:rPr lang="en-US" sz="3200" dirty="0" err="1"/>
              <a:t>võrdub</a:t>
            </a:r>
            <a:r>
              <a:rPr lang="en-US" sz="3200" dirty="0"/>
              <a:t> </a:t>
            </a:r>
            <a:r>
              <a:rPr lang="en-US" sz="3200" dirty="0" err="1"/>
              <a:t>alati</a:t>
            </a:r>
            <a:r>
              <a:rPr lang="en-US" sz="3200" dirty="0"/>
              <a:t> </a:t>
            </a:r>
            <a:r>
              <a:rPr lang="en-US" sz="3200" dirty="0" err="1"/>
              <a:t>ühega</a:t>
            </a:r>
            <a:r>
              <a:rPr lang="en-US" sz="32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FFDB7E-28D3-45D3-8BA1-6DC2CCEBE1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672" y="2789237"/>
            <a:ext cx="8292656" cy="191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939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2ECCF2-0EE7-47CB-995C-3B4A0402351D}"/>
              </a:ext>
            </a:extLst>
          </p:cNvPr>
          <p:cNvSpPr txBox="1"/>
          <p:nvPr/>
        </p:nvSpPr>
        <p:spPr>
          <a:xfrm>
            <a:off x="888999" y="354169"/>
            <a:ext cx="1106593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Suvalise</a:t>
            </a:r>
            <a:r>
              <a:rPr lang="en-US" sz="3200" dirty="0"/>
              <a:t> </a:t>
            </a:r>
            <a:r>
              <a:rPr lang="en-US" sz="3200" dirty="0" err="1"/>
              <a:t>argumendi</a:t>
            </a:r>
            <a:r>
              <a:rPr lang="en-US" sz="3200" dirty="0"/>
              <a:t> ja </a:t>
            </a:r>
            <a:r>
              <a:rPr lang="en-US" sz="3200" dirty="0" err="1"/>
              <a:t>tema</a:t>
            </a:r>
            <a:r>
              <a:rPr lang="en-US" sz="3200" dirty="0"/>
              <a:t> </a:t>
            </a:r>
            <a:r>
              <a:rPr lang="en-US" sz="3200" dirty="0" err="1"/>
              <a:t>eituse</a:t>
            </a:r>
            <a:r>
              <a:rPr lang="en-US" sz="3200" dirty="0"/>
              <a:t> </a:t>
            </a:r>
            <a:r>
              <a:rPr lang="en-US" sz="3200" dirty="0" err="1"/>
              <a:t>loogiline</a:t>
            </a:r>
            <a:r>
              <a:rPr lang="en-US" sz="3200" dirty="0"/>
              <a:t> </a:t>
            </a:r>
            <a:r>
              <a:rPr lang="en-US" sz="3200" dirty="0" err="1"/>
              <a:t>korrutis</a:t>
            </a:r>
            <a:r>
              <a:rPr lang="en-US" sz="3200" dirty="0"/>
              <a:t> </a:t>
            </a:r>
            <a:r>
              <a:rPr lang="en-US" sz="3200" dirty="0" err="1"/>
              <a:t>võrdub</a:t>
            </a:r>
            <a:r>
              <a:rPr lang="en-US" sz="3200" dirty="0"/>
              <a:t> </a:t>
            </a:r>
            <a:r>
              <a:rPr lang="en-US" sz="3200" dirty="0" err="1"/>
              <a:t>alati</a:t>
            </a:r>
            <a:r>
              <a:rPr lang="en-US" sz="3200" dirty="0"/>
              <a:t> </a:t>
            </a:r>
            <a:r>
              <a:rPr lang="en-US" sz="3200" dirty="0" err="1"/>
              <a:t>nulliga</a:t>
            </a:r>
            <a:r>
              <a:rPr lang="en-US" sz="32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C146EC-5443-486B-90A2-A7F03F48A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5883" y="2840732"/>
            <a:ext cx="6100233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502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77FC18-5CE4-494C-984F-7A72B47052DF}"/>
              </a:ext>
            </a:extLst>
          </p:cNvPr>
          <p:cNvSpPr txBox="1"/>
          <p:nvPr/>
        </p:nvSpPr>
        <p:spPr>
          <a:xfrm>
            <a:off x="10972800" y="586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18.1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4DB12B-468D-4D5F-B5B8-A6E7D3CCD6D9}"/>
              </a:ext>
            </a:extLst>
          </p:cNvPr>
          <p:cNvSpPr txBox="1"/>
          <p:nvPr/>
        </p:nvSpPr>
        <p:spPr>
          <a:xfrm>
            <a:off x="83820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https://moodle.tktk.ee/mod/scorm/view.php?id=123134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5397C0EE-64AD-4324-BA5F-ADCC167E3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8542" y="489584"/>
            <a:ext cx="5034915" cy="503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22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68905E-B3C2-42FE-B407-F1C0C08B9ADB}"/>
              </a:ext>
            </a:extLst>
          </p:cNvPr>
          <p:cNvSpPr txBox="1"/>
          <p:nvPr/>
        </p:nvSpPr>
        <p:spPr>
          <a:xfrm>
            <a:off x="10972800" y="5867400"/>
            <a:ext cx="110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18.2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B7E734-0AC8-4E9D-B462-182A6A89447F}"/>
              </a:ext>
            </a:extLst>
          </p:cNvPr>
          <p:cNvSpPr txBox="1"/>
          <p:nvPr/>
        </p:nvSpPr>
        <p:spPr>
          <a:xfrm>
            <a:off x="71628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https://moodle.tktk.ee/mod/scorm/view.php?id=123135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5A1C4912-EB4C-4F8B-B895-B1E76C4291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454" y="344269"/>
            <a:ext cx="5203091" cy="520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32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C0BD81-38E6-4CA6-80A9-E4EA8D24B02F}"/>
              </a:ext>
            </a:extLst>
          </p:cNvPr>
          <p:cNvSpPr txBox="1"/>
          <p:nvPr/>
        </p:nvSpPr>
        <p:spPr>
          <a:xfrm>
            <a:off x="821266" y="230201"/>
            <a:ext cx="73490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 err="1"/>
              <a:t>Domineerimisseadus</a:t>
            </a:r>
            <a:r>
              <a:rPr lang="en-US" sz="2800" b="1" u="sng" dirty="0"/>
              <a:t> 1. (0*a*b*c...=0)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05BEE6-5D67-4851-B95A-A773C2DFB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0350" y="1259417"/>
            <a:ext cx="6591300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04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C0BD81-38E6-4CA6-80A9-E4EA8D24B02F}"/>
              </a:ext>
            </a:extLst>
          </p:cNvPr>
          <p:cNvSpPr txBox="1"/>
          <p:nvPr/>
        </p:nvSpPr>
        <p:spPr>
          <a:xfrm>
            <a:off x="821266" y="230201"/>
            <a:ext cx="734906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Domineerimisseadus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2.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(1+a+b+c+...=1)</a:t>
            </a:r>
            <a:r>
              <a:rPr lang="en-US" sz="4400" dirty="0"/>
              <a:t> </a:t>
            </a:r>
            <a:br>
              <a:rPr lang="en-US" sz="4400" dirty="0"/>
            </a:br>
            <a:endParaRPr lang="en-US" sz="4400" b="1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739314-EAB3-48C4-AFA0-43DAF1A480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025" y="1543050"/>
            <a:ext cx="6457950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77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DFC9F1-9FE9-4224-BB8D-C0476DECEC59}"/>
              </a:ext>
            </a:extLst>
          </p:cNvPr>
          <p:cNvSpPr txBox="1"/>
          <p:nvPr/>
        </p:nvSpPr>
        <p:spPr>
          <a:xfrm>
            <a:off x="855133" y="316468"/>
            <a:ext cx="108965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b="1" dirty="0"/>
              <a:t>Idempotentsus- ehk samaväärsusseadus. ( a*a=a a+a=a)</a:t>
            </a:r>
            <a:endParaRPr lang="en-US" sz="3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67C1BB-306B-4695-B243-0B2417097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037" y="1529292"/>
            <a:ext cx="6257925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039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5FEDA1-8D93-4EEC-97E7-3A5148E5D3EB}"/>
              </a:ext>
            </a:extLst>
          </p:cNvPr>
          <p:cNvSpPr txBox="1"/>
          <p:nvPr/>
        </p:nvSpPr>
        <p:spPr>
          <a:xfrm>
            <a:off x="846667" y="101025"/>
            <a:ext cx="7721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b="1" dirty="0"/>
              <a:t>Eituse eitamise seadus. (a=</a:t>
            </a:r>
            <a:r>
              <a:rPr lang="et-EE" sz="3200" b="1" dirty="0"/>
              <a:t>NOT, NOT (</a:t>
            </a:r>
            <a:r>
              <a:rPr lang="pt-BR" sz="3200" b="1" dirty="0"/>
              <a:t>a)</a:t>
            </a:r>
            <a:endParaRPr lang="en-US" sz="3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4BB618-92EB-44FA-9F84-58328D1AC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412" y="2576512"/>
            <a:ext cx="559117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5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BB7A92-BD20-4650-931B-6702E0CB93FB}"/>
              </a:ext>
            </a:extLst>
          </p:cNvPr>
          <p:cNvSpPr txBox="1"/>
          <p:nvPr/>
        </p:nvSpPr>
        <p:spPr>
          <a:xfrm>
            <a:off x="770467" y="101025"/>
            <a:ext cx="11963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/>
              <a:t>Komplemetaarsus</a:t>
            </a:r>
            <a:r>
              <a:rPr lang="en-US" sz="3200" b="1" dirty="0"/>
              <a:t>- </a:t>
            </a:r>
            <a:r>
              <a:rPr lang="en-US" sz="3200" b="1" dirty="0" err="1"/>
              <a:t>ehk</a:t>
            </a:r>
            <a:r>
              <a:rPr lang="en-US" sz="3200" b="1" dirty="0"/>
              <a:t> </a:t>
            </a:r>
            <a:r>
              <a:rPr lang="en-US" sz="3200" b="1" dirty="0" err="1"/>
              <a:t>täiendiseadus</a:t>
            </a:r>
            <a:r>
              <a:rPr lang="en-US" sz="3200" b="1" dirty="0"/>
              <a:t>. (a*</a:t>
            </a:r>
            <a:r>
              <a:rPr lang="et-EE" sz="3200" b="1" dirty="0" err="1"/>
              <a:t>Not</a:t>
            </a:r>
            <a:r>
              <a:rPr lang="et-EE" sz="3200" b="1" dirty="0"/>
              <a:t> </a:t>
            </a:r>
            <a:r>
              <a:rPr lang="en-US" sz="3200" b="1" dirty="0"/>
              <a:t>a=0; a+</a:t>
            </a:r>
            <a:r>
              <a:rPr lang="et-EE" sz="3200" b="1" dirty="0" err="1"/>
              <a:t>Not</a:t>
            </a:r>
            <a:r>
              <a:rPr lang="et-EE" sz="3200" b="1" dirty="0"/>
              <a:t> </a:t>
            </a:r>
            <a:r>
              <a:rPr lang="en-US" sz="3200" b="1" dirty="0"/>
              <a:t>a=1</a:t>
            </a:r>
            <a:r>
              <a:rPr lang="et-EE" sz="3200" b="1" dirty="0"/>
              <a:t>)</a:t>
            </a:r>
            <a:endParaRPr lang="en-US" sz="3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597031-361F-4B5F-B7D9-17BE2F9C9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47837"/>
            <a:ext cx="11348044" cy="362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544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62BB78-FBF9-422F-A1D1-5893C5AEE768}"/>
              </a:ext>
            </a:extLst>
          </p:cNvPr>
          <p:cNvSpPr txBox="1"/>
          <p:nvPr/>
        </p:nvSpPr>
        <p:spPr>
          <a:xfrm>
            <a:off x="880533" y="252569"/>
            <a:ext cx="902546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b="1" dirty="0"/>
              <a:t>Kommutatiivsusseadus. </a:t>
            </a:r>
            <a:r>
              <a:rPr lang="sv-SE" sz="3200" dirty="0"/>
              <a:t>Argumentide järjekorda loogikatehetes võib muuta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D42796-BF6E-4AFD-93D4-9331A0F08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206" y="3283115"/>
            <a:ext cx="7478352" cy="122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9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37ED87-901F-43CB-9C28-CC55BE21A147}"/>
              </a:ext>
            </a:extLst>
          </p:cNvPr>
          <p:cNvSpPr txBox="1"/>
          <p:nvPr/>
        </p:nvSpPr>
        <p:spPr>
          <a:xfrm>
            <a:off x="872066" y="274935"/>
            <a:ext cx="109135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/>
              <a:t>Assotsiatiivsusseadus</a:t>
            </a:r>
            <a:r>
              <a:rPr lang="en-US" sz="3200" b="1" dirty="0"/>
              <a:t>. </a:t>
            </a:r>
            <a:r>
              <a:rPr lang="en-US" sz="3200" dirty="0" err="1"/>
              <a:t>Mitme</a:t>
            </a:r>
            <a:r>
              <a:rPr lang="en-US" sz="3200" dirty="0"/>
              <a:t> </a:t>
            </a:r>
            <a:r>
              <a:rPr lang="en-US" sz="3200" dirty="0" err="1"/>
              <a:t>argumendi</a:t>
            </a:r>
            <a:r>
              <a:rPr lang="en-US" sz="3200" dirty="0"/>
              <a:t> </a:t>
            </a:r>
            <a:r>
              <a:rPr lang="en-US" sz="3200" dirty="0" err="1"/>
              <a:t>loogilist</a:t>
            </a:r>
            <a:r>
              <a:rPr lang="en-US" sz="3200" dirty="0"/>
              <a:t> </a:t>
            </a:r>
            <a:r>
              <a:rPr lang="en-US" sz="3200" dirty="0" err="1"/>
              <a:t>korrutamist</a:t>
            </a:r>
            <a:r>
              <a:rPr lang="en-US" sz="3200" dirty="0"/>
              <a:t> ja </a:t>
            </a:r>
            <a:r>
              <a:rPr lang="en-US" sz="3200" dirty="0" err="1"/>
              <a:t>loogilist</a:t>
            </a:r>
            <a:r>
              <a:rPr lang="en-US" sz="3200" dirty="0"/>
              <a:t> </a:t>
            </a:r>
            <a:r>
              <a:rPr lang="en-US" sz="3200" dirty="0" err="1"/>
              <a:t>liitmist</a:t>
            </a:r>
            <a:r>
              <a:rPr lang="en-US" sz="3200" dirty="0"/>
              <a:t> </a:t>
            </a:r>
            <a:r>
              <a:rPr lang="en-US" sz="3200" dirty="0" err="1"/>
              <a:t>võib</a:t>
            </a:r>
            <a:r>
              <a:rPr lang="et-EE" sz="3200" dirty="0"/>
              <a:t> </a:t>
            </a:r>
            <a:r>
              <a:rPr lang="en-US" sz="3200" dirty="0" err="1"/>
              <a:t>sooritada</a:t>
            </a:r>
            <a:r>
              <a:rPr lang="en-US" sz="3200" dirty="0"/>
              <a:t> </a:t>
            </a:r>
            <a:r>
              <a:rPr lang="en-US" sz="3200" dirty="0" err="1"/>
              <a:t>suvalises</a:t>
            </a:r>
            <a:r>
              <a:rPr lang="en-US" sz="3200" dirty="0"/>
              <a:t> </a:t>
            </a:r>
            <a:r>
              <a:rPr lang="en-US" sz="3200" dirty="0" err="1"/>
              <a:t>järjekorras</a:t>
            </a:r>
            <a:r>
              <a:rPr lang="en-US" sz="3200" dirty="0"/>
              <a:t> </a:t>
            </a:r>
            <a:r>
              <a:rPr lang="en-US" sz="3200" dirty="0" err="1"/>
              <a:t>või</a:t>
            </a:r>
            <a:r>
              <a:rPr lang="en-US" sz="3200" dirty="0"/>
              <a:t> </a:t>
            </a:r>
            <a:r>
              <a:rPr lang="en-US" sz="3200" dirty="0" err="1"/>
              <a:t>samaaegselt</a:t>
            </a:r>
            <a:r>
              <a:rPr lang="en-US" sz="32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54FF0E-5F1C-446D-8F29-7F16DD0277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644" y="2881312"/>
            <a:ext cx="8973335" cy="213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425796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valge slaideid</Template>
  <TotalTime>265</TotalTime>
  <Words>434</Words>
  <Application>Microsoft Office PowerPoint</Application>
  <PresentationFormat>Widescreen</PresentationFormat>
  <Paragraphs>29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Franklin Gothic Book</vt:lpstr>
      <vt:lpstr>Times New Roman</vt:lpstr>
      <vt:lpstr>valge slaideid</vt:lpstr>
      <vt:lpstr>18 loogikaseadused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 loogikaseadused</dc:title>
  <dc:creator>Andrei Rudz</dc:creator>
  <cp:lastModifiedBy>Andrei Rudz</cp:lastModifiedBy>
  <cp:revision>9</cp:revision>
  <dcterms:created xsi:type="dcterms:W3CDTF">2020-08-03T08:30:59Z</dcterms:created>
  <dcterms:modified xsi:type="dcterms:W3CDTF">2020-08-05T13:05:33Z</dcterms:modified>
</cp:coreProperties>
</file>