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5" r:id="rId3"/>
    <p:sldId id="311" r:id="rId4"/>
    <p:sldId id="306" r:id="rId5"/>
    <p:sldId id="307" r:id="rId6"/>
    <p:sldId id="309" r:id="rId7"/>
    <p:sldId id="310" r:id="rId8"/>
    <p:sldId id="295" r:id="rId9"/>
    <p:sldId id="296" r:id="rId10"/>
    <p:sldId id="297" r:id="rId11"/>
    <p:sldId id="298" r:id="rId12"/>
    <p:sldId id="299" r:id="rId13"/>
    <p:sldId id="300" r:id="rId14"/>
    <p:sldId id="301"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024" autoAdjust="0"/>
  </p:normalViewPr>
  <p:slideViewPr>
    <p:cSldViewPr snapToGrid="0">
      <p:cViewPr varScale="1">
        <p:scale>
          <a:sx n="88" d="100"/>
          <a:sy n="88" d="100"/>
        </p:scale>
        <p:origin x="984"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8E3D9-B9F4-41B8-9050-25407C93BD30}" type="datetimeFigureOut">
              <a:rPr lang="en-US" smtClean="0"/>
              <a:t>12/12/2023</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494A7-5A69-4213-B6D7-1AB2E3039B9C}" type="slidenum">
              <a:rPr lang="en-US" smtClean="0"/>
              <a:t>‹#›</a:t>
            </a:fld>
            <a:endParaRPr lang="en-US"/>
          </a:p>
        </p:txBody>
      </p:sp>
    </p:spTree>
    <p:extLst>
      <p:ext uri="{BB962C8B-B14F-4D97-AF65-F5344CB8AC3E}">
        <p14:creationId xmlns:p14="http://schemas.microsoft.com/office/powerpoint/2010/main" val="259538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err="1"/>
              <a:t>Bubonic</a:t>
            </a:r>
            <a:r>
              <a:rPr lang="et-EE" dirty="0"/>
              <a:t> </a:t>
            </a:r>
            <a:r>
              <a:rPr lang="et-EE" dirty="0" err="1"/>
              <a:t>plague</a:t>
            </a:r>
            <a:r>
              <a:rPr lang="et-EE" dirty="0"/>
              <a:t> – „must surm“</a:t>
            </a:r>
          </a:p>
          <a:p>
            <a:r>
              <a:rPr lang="et-EE" dirty="0"/>
              <a:t>Tähelepanu tasub juhtida, et (ellu jäänud) inimeste hulk meie planeedil on kasvanud oluliselt alates tööstusrevolutsioonist – rohkem inimesi jäi ellu, sest paremad hügieenitingimused koos meditsiini arenguga võimaldasid suremust vähendada ja tehnoloogia areng võimaldas paremini toitu toota.</a:t>
            </a:r>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3</a:t>
            </a:fld>
            <a:endParaRPr lang="en-US"/>
          </a:p>
        </p:txBody>
      </p:sp>
    </p:spTree>
    <p:extLst>
      <p:ext uri="{BB962C8B-B14F-4D97-AF65-F5344CB8AC3E}">
        <p14:creationId xmlns:p14="http://schemas.microsoft.com/office/powerpoint/2010/main" val="127735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Märkimisväärne</a:t>
            </a:r>
            <a:r>
              <a:rPr lang="en-US" dirty="0"/>
              <a:t> on Vana-</a:t>
            </a:r>
            <a:r>
              <a:rPr lang="en-US" dirty="0" err="1"/>
              <a:t>Rooma</a:t>
            </a:r>
            <a:r>
              <a:rPr lang="en-US" dirty="0"/>
              <a:t> </a:t>
            </a:r>
            <a:r>
              <a:rPr lang="en-US" dirty="0" err="1"/>
              <a:t>umbes</a:t>
            </a:r>
            <a:r>
              <a:rPr lang="en-US" dirty="0"/>
              <a:t> 500 </a:t>
            </a:r>
            <a:r>
              <a:rPr lang="en-US" dirty="0" err="1"/>
              <a:t>aastat</a:t>
            </a:r>
            <a:r>
              <a:rPr lang="en-US" dirty="0"/>
              <a:t> </a:t>
            </a:r>
            <a:r>
              <a:rPr lang="en-US" dirty="0" err="1"/>
              <a:t>eKr</a:t>
            </a:r>
            <a:r>
              <a:rPr lang="en-US" dirty="0"/>
              <a:t> </a:t>
            </a:r>
            <a:r>
              <a:rPr lang="en-US" dirty="0" err="1"/>
              <a:t>rajatud</a:t>
            </a:r>
            <a:r>
              <a:rPr lang="en-US" dirty="0"/>
              <a:t> </a:t>
            </a:r>
            <a:r>
              <a:rPr lang="en-US" dirty="0" err="1"/>
              <a:t>kanalisatsioonisüsteem</a:t>
            </a:r>
            <a:r>
              <a:rPr lang="en-US" dirty="0"/>
              <a:t>, </a:t>
            </a:r>
            <a:r>
              <a:rPr lang="en-US" dirty="0" err="1"/>
              <a:t>mille</a:t>
            </a:r>
            <a:r>
              <a:rPr lang="en-US" dirty="0"/>
              <a:t> </a:t>
            </a:r>
            <a:r>
              <a:rPr lang="en-US" dirty="0" err="1"/>
              <a:t>rohked</a:t>
            </a:r>
            <a:r>
              <a:rPr lang="en-US" dirty="0"/>
              <a:t> </a:t>
            </a:r>
            <a:r>
              <a:rPr lang="en-US" dirty="0" err="1"/>
              <a:t>kanalid</a:t>
            </a:r>
            <a:r>
              <a:rPr lang="en-US" dirty="0"/>
              <a:t> </a:t>
            </a:r>
            <a:r>
              <a:rPr lang="en-US" dirty="0" err="1"/>
              <a:t>juhtisid</a:t>
            </a:r>
            <a:r>
              <a:rPr lang="en-US" dirty="0"/>
              <a:t> vee </a:t>
            </a:r>
            <a:r>
              <a:rPr lang="en-US" dirty="0" err="1"/>
              <a:t>suurde</a:t>
            </a:r>
            <a:r>
              <a:rPr lang="en-US" dirty="0"/>
              <a:t> </a:t>
            </a:r>
            <a:r>
              <a:rPr lang="en-US" dirty="0" err="1"/>
              <a:t>võlvitud</a:t>
            </a:r>
            <a:r>
              <a:rPr lang="en-US" dirty="0"/>
              <a:t> </a:t>
            </a:r>
            <a:r>
              <a:rPr lang="en-US" dirty="0" err="1"/>
              <a:t>kloaaki</a:t>
            </a:r>
            <a:r>
              <a:rPr lang="en-US" dirty="0"/>
              <a:t> (</a:t>
            </a:r>
            <a:r>
              <a:rPr lang="en-US" b="1" i="1" dirty="0"/>
              <a:t>Cloaca Maxima</a:t>
            </a:r>
            <a:r>
              <a:rPr lang="en-US" dirty="0"/>
              <a:t>) ja </a:t>
            </a:r>
            <a:r>
              <a:rPr lang="en-US" dirty="0" err="1"/>
              <a:t>selle</a:t>
            </a:r>
            <a:r>
              <a:rPr lang="en-US" dirty="0"/>
              <a:t> </a:t>
            </a:r>
            <a:r>
              <a:rPr lang="en-US" dirty="0" err="1"/>
              <a:t>kaudu</a:t>
            </a:r>
            <a:r>
              <a:rPr lang="en-US" dirty="0"/>
              <a:t> Ponto Palatino </a:t>
            </a:r>
            <a:r>
              <a:rPr lang="en-US" dirty="0" err="1"/>
              <a:t>lähedal</a:t>
            </a:r>
            <a:r>
              <a:rPr lang="en-US" dirty="0"/>
              <a:t> </a:t>
            </a:r>
            <a:r>
              <a:rPr lang="en-US" dirty="0" err="1"/>
              <a:t>Tiberi</a:t>
            </a:r>
            <a:r>
              <a:rPr lang="en-US" dirty="0"/>
              <a:t> </a:t>
            </a:r>
            <a:r>
              <a:rPr lang="en-US" dirty="0" err="1"/>
              <a:t>jõkke</a:t>
            </a:r>
            <a:r>
              <a:rPr lang="et-EE" dirty="0"/>
              <a:t>. </a:t>
            </a:r>
            <a:r>
              <a:rPr lang="en-US" dirty="0" err="1"/>
              <a:t>Kivist</a:t>
            </a:r>
            <a:r>
              <a:rPr lang="en-US" dirty="0"/>
              <a:t> </a:t>
            </a:r>
            <a:r>
              <a:rPr lang="en-US" dirty="0" err="1"/>
              <a:t>ehitatud</a:t>
            </a:r>
            <a:r>
              <a:rPr lang="en-US" dirty="0"/>
              <a:t> </a:t>
            </a:r>
            <a:r>
              <a:rPr lang="en-US" dirty="0" err="1"/>
              <a:t>suurejoonelise</a:t>
            </a:r>
            <a:r>
              <a:rPr lang="en-US" dirty="0"/>
              <a:t> Cloaca Maxima, </a:t>
            </a:r>
            <a:r>
              <a:rPr lang="en-US" dirty="0" err="1"/>
              <a:t>ühe</a:t>
            </a:r>
            <a:r>
              <a:rPr lang="en-US" dirty="0"/>
              <a:t> </a:t>
            </a:r>
            <a:r>
              <a:rPr lang="en-US" dirty="0" err="1"/>
              <a:t>Rooma</a:t>
            </a:r>
            <a:r>
              <a:rPr lang="en-US" dirty="0"/>
              <a:t> </a:t>
            </a:r>
            <a:r>
              <a:rPr lang="en-US" dirty="0" err="1"/>
              <a:t>inseneritöö</a:t>
            </a:r>
            <a:r>
              <a:rPr lang="en-US" dirty="0"/>
              <a:t> </a:t>
            </a:r>
            <a:r>
              <a:rPr lang="en-US" dirty="0" err="1"/>
              <a:t>vanima</a:t>
            </a:r>
            <a:r>
              <a:rPr lang="en-US" dirty="0"/>
              <a:t> </a:t>
            </a:r>
            <a:r>
              <a:rPr lang="en-US" dirty="0" err="1"/>
              <a:t>mälestise</a:t>
            </a:r>
            <a:r>
              <a:rPr lang="en-US" dirty="0"/>
              <a:t> </a:t>
            </a:r>
            <a:r>
              <a:rPr lang="en-US" dirty="0" err="1"/>
              <a:t>kohale</a:t>
            </a:r>
            <a:r>
              <a:rPr lang="en-US" dirty="0"/>
              <a:t> </a:t>
            </a:r>
            <a:r>
              <a:rPr lang="en-US" dirty="0" err="1"/>
              <a:t>ehitati</a:t>
            </a:r>
            <a:r>
              <a:rPr lang="en-US" dirty="0"/>
              <a:t> </a:t>
            </a:r>
            <a:r>
              <a:rPr lang="en-US" dirty="0" err="1"/>
              <a:t>avalikud</a:t>
            </a:r>
            <a:r>
              <a:rPr lang="en-US" dirty="0"/>
              <a:t> </a:t>
            </a:r>
            <a:r>
              <a:rPr lang="en-US" dirty="0" err="1"/>
              <a:t>tualetid</a:t>
            </a:r>
            <a:r>
              <a:rPr lang="en-US" dirty="0"/>
              <a:t>. </a:t>
            </a:r>
            <a:r>
              <a:rPr lang="en-US" dirty="0" err="1"/>
              <a:t>Kuni</a:t>
            </a:r>
            <a:r>
              <a:rPr lang="en-US" dirty="0"/>
              <a:t> 3,2 m </a:t>
            </a:r>
            <a:r>
              <a:rPr lang="en-US" dirty="0" err="1"/>
              <a:t>laiuses</a:t>
            </a:r>
            <a:r>
              <a:rPr lang="en-US" dirty="0"/>
              <a:t> ja 4,2 m </a:t>
            </a:r>
            <a:r>
              <a:rPr lang="en-US" dirty="0" err="1"/>
              <a:t>kõrguses</a:t>
            </a:r>
            <a:r>
              <a:rPr lang="en-US" dirty="0"/>
              <a:t> </a:t>
            </a:r>
            <a:r>
              <a:rPr lang="en-US" dirty="0" err="1"/>
              <a:t>kanalis</a:t>
            </a:r>
            <a:r>
              <a:rPr lang="en-US" dirty="0"/>
              <a:t>, </a:t>
            </a:r>
            <a:r>
              <a:rPr lang="en-US" dirty="0" err="1"/>
              <a:t>millesse</a:t>
            </a:r>
            <a:r>
              <a:rPr lang="en-US" dirty="0"/>
              <a:t> </a:t>
            </a:r>
            <a:r>
              <a:rPr lang="en-US" dirty="0" err="1"/>
              <a:t>pääses</a:t>
            </a:r>
            <a:r>
              <a:rPr lang="en-US" dirty="0"/>
              <a:t> </a:t>
            </a:r>
            <a:r>
              <a:rPr lang="en-US" dirty="0" err="1"/>
              <a:t>kaevude</a:t>
            </a:r>
            <a:r>
              <a:rPr lang="en-US" dirty="0"/>
              <a:t> </a:t>
            </a:r>
            <a:r>
              <a:rPr lang="en-US" dirty="0" err="1"/>
              <a:t>kaudu</a:t>
            </a:r>
            <a:r>
              <a:rPr lang="en-US" dirty="0"/>
              <a:t>, </a:t>
            </a:r>
            <a:r>
              <a:rPr lang="en-US" dirty="0" err="1"/>
              <a:t>võis</a:t>
            </a:r>
            <a:r>
              <a:rPr lang="en-US" dirty="0"/>
              <a:t> </a:t>
            </a:r>
            <a:r>
              <a:rPr lang="en-US" dirty="0" err="1"/>
              <a:t>liikuda</a:t>
            </a:r>
            <a:r>
              <a:rPr lang="en-US" dirty="0"/>
              <a:t> </a:t>
            </a:r>
            <a:r>
              <a:rPr lang="en-US" dirty="0" err="1"/>
              <a:t>paadiga</a:t>
            </a:r>
            <a:r>
              <a:rPr lang="en-US" dirty="0"/>
              <a:t>  </a:t>
            </a: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8</a:t>
            </a:fld>
            <a:endParaRPr lang="en-US"/>
          </a:p>
        </p:txBody>
      </p:sp>
    </p:spTree>
    <p:extLst>
      <p:ext uri="{BB962C8B-B14F-4D97-AF65-F5344CB8AC3E}">
        <p14:creationId xmlns:p14="http://schemas.microsoft.com/office/powerpoint/2010/main" val="107498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err="1"/>
              <a:t>Pariisis</a:t>
            </a:r>
            <a:r>
              <a:rPr lang="en-US" dirty="0"/>
              <a:t> on </a:t>
            </a:r>
            <a:r>
              <a:rPr lang="et-EE" dirty="0"/>
              <a:t>kanaleid</a:t>
            </a:r>
            <a:r>
              <a:rPr lang="en-US" dirty="0"/>
              <a:t> </a:t>
            </a:r>
            <a:r>
              <a:rPr lang="en-US" dirty="0" err="1"/>
              <a:t>nimetatud</a:t>
            </a:r>
            <a:r>
              <a:rPr lang="en-US" dirty="0"/>
              <a:t> "</a:t>
            </a:r>
            <a:r>
              <a:rPr lang="en-US" dirty="0" err="1"/>
              <a:t>lõhestatud</a:t>
            </a:r>
            <a:r>
              <a:rPr lang="en-US" dirty="0"/>
              <a:t> </a:t>
            </a:r>
            <a:r>
              <a:rPr lang="en-US" dirty="0" err="1"/>
              <a:t>tänavateks</a:t>
            </a:r>
            <a:r>
              <a:rPr lang="en-US" dirty="0"/>
              <a:t>", </a:t>
            </a:r>
            <a:r>
              <a:rPr lang="en-US" dirty="0" err="1"/>
              <a:t>kuna</a:t>
            </a:r>
            <a:r>
              <a:rPr lang="en-US" dirty="0"/>
              <a:t> tee </a:t>
            </a:r>
            <a:r>
              <a:rPr lang="en-US" dirty="0" err="1"/>
              <a:t>keskel</a:t>
            </a:r>
            <a:r>
              <a:rPr lang="en-US" dirty="0"/>
              <a:t> </a:t>
            </a:r>
            <a:r>
              <a:rPr lang="en-US" dirty="0" err="1"/>
              <a:t>voolav</a:t>
            </a:r>
            <a:r>
              <a:rPr lang="en-US" dirty="0"/>
              <a:t> </a:t>
            </a:r>
            <a:r>
              <a:rPr lang="en-US" dirty="0" err="1"/>
              <a:t>reovesi</a:t>
            </a:r>
            <a:r>
              <a:rPr lang="en-US" dirty="0"/>
              <a:t> jagas </a:t>
            </a:r>
            <a:r>
              <a:rPr lang="en-US" dirty="0" err="1"/>
              <a:t>tänavad</a:t>
            </a:r>
            <a:r>
              <a:rPr lang="en-US" dirty="0"/>
              <a:t> </a:t>
            </a:r>
            <a:r>
              <a:rPr lang="en-US" dirty="0" err="1"/>
              <a:t>füüsiliselt</a:t>
            </a:r>
            <a:r>
              <a:rPr lang="en-US" dirty="0"/>
              <a:t> </a:t>
            </a:r>
            <a:r>
              <a:rPr lang="en-US" dirty="0" err="1"/>
              <a:t>kaheks</a:t>
            </a:r>
            <a:r>
              <a:rPr lang="en-US" dirty="0"/>
              <a:t> </a:t>
            </a:r>
            <a:r>
              <a:rPr lang="en-US" dirty="0" err="1"/>
              <a:t>pooleks</a:t>
            </a:r>
            <a:r>
              <a:rPr lang="en-US" dirty="0"/>
              <a:t> </a:t>
            </a:r>
          </a:p>
        </p:txBody>
      </p:sp>
      <p:sp>
        <p:nvSpPr>
          <p:cNvPr id="4" name="Slaidinumbri kohatäide 3"/>
          <p:cNvSpPr>
            <a:spLocks noGrp="1"/>
          </p:cNvSpPr>
          <p:nvPr>
            <p:ph type="sldNum" sz="quarter" idx="5"/>
          </p:nvPr>
        </p:nvSpPr>
        <p:spPr/>
        <p:txBody>
          <a:bodyPr/>
          <a:lstStyle/>
          <a:p>
            <a:fld id="{61C494A7-5A69-4213-B6D7-1AB2E3039B9C}" type="slidenum">
              <a:rPr lang="en-US" smtClean="0"/>
              <a:t>9</a:t>
            </a:fld>
            <a:endParaRPr lang="en-US"/>
          </a:p>
        </p:txBody>
      </p:sp>
    </p:spTree>
    <p:extLst>
      <p:ext uri="{BB962C8B-B14F-4D97-AF65-F5344CB8AC3E}">
        <p14:creationId xmlns:p14="http://schemas.microsoft.com/office/powerpoint/2010/main" val="59606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err="1"/>
              <a:t>Tööstuslik</a:t>
            </a:r>
            <a:r>
              <a:rPr lang="en-US" dirty="0"/>
              <a:t> </a:t>
            </a:r>
            <a:r>
              <a:rPr lang="en-US" dirty="0" err="1"/>
              <a:t>pööre</a:t>
            </a:r>
            <a:r>
              <a:rPr lang="en-US" dirty="0"/>
              <a:t> </a:t>
            </a:r>
            <a:r>
              <a:rPr lang="en-US" dirty="0" err="1"/>
              <a:t>ehk</a:t>
            </a:r>
            <a:r>
              <a:rPr lang="en-US" dirty="0"/>
              <a:t> I </a:t>
            </a:r>
            <a:r>
              <a:rPr lang="en-US" b="1" dirty="0" err="1"/>
              <a:t>tööstusrevolutsioon</a:t>
            </a:r>
            <a:r>
              <a:rPr lang="en-US" dirty="0"/>
              <a:t> </a:t>
            </a:r>
            <a:r>
              <a:rPr lang="en-US" dirty="0" err="1"/>
              <a:t>oli</a:t>
            </a:r>
            <a:r>
              <a:rPr lang="en-US" dirty="0"/>
              <a:t> </a:t>
            </a:r>
            <a:r>
              <a:rPr lang="en-US" dirty="0" err="1"/>
              <a:t>uusaja</a:t>
            </a:r>
            <a:r>
              <a:rPr lang="en-US" dirty="0"/>
              <a:t> </a:t>
            </a:r>
            <a:r>
              <a:rPr lang="en-US" dirty="0" err="1"/>
              <a:t>periood</a:t>
            </a:r>
            <a:r>
              <a:rPr lang="en-US" dirty="0"/>
              <a:t> 18. </a:t>
            </a:r>
            <a:r>
              <a:rPr lang="en-US" dirty="0" err="1"/>
              <a:t>sajandi</a:t>
            </a:r>
            <a:r>
              <a:rPr lang="en-US" dirty="0"/>
              <a:t> </a:t>
            </a:r>
            <a:r>
              <a:rPr lang="en-US" dirty="0" err="1"/>
              <a:t>lõpus</a:t>
            </a:r>
            <a:r>
              <a:rPr lang="en-US" dirty="0"/>
              <a:t> ja 19. </a:t>
            </a:r>
            <a:r>
              <a:rPr lang="en-US" dirty="0" err="1"/>
              <a:t>sajandil</a:t>
            </a:r>
            <a:r>
              <a:rPr lang="en-US" dirty="0"/>
              <a:t>, mil </a:t>
            </a:r>
            <a:r>
              <a:rPr lang="en-US" dirty="0" err="1"/>
              <a:t>toimusid</a:t>
            </a:r>
            <a:r>
              <a:rPr lang="en-US" dirty="0"/>
              <a:t> </a:t>
            </a:r>
            <a:r>
              <a:rPr lang="en-US" dirty="0" err="1"/>
              <a:t>suured</a:t>
            </a:r>
            <a:r>
              <a:rPr lang="en-US" dirty="0"/>
              <a:t> </a:t>
            </a:r>
            <a:r>
              <a:rPr lang="en-US" dirty="0" err="1"/>
              <a:t>tööstuse</a:t>
            </a:r>
            <a:r>
              <a:rPr lang="en-US" dirty="0"/>
              <a:t> </a:t>
            </a:r>
            <a:r>
              <a:rPr lang="en-US" dirty="0" err="1"/>
              <a:t>arenguga</a:t>
            </a:r>
            <a:r>
              <a:rPr lang="en-US" dirty="0"/>
              <a:t> </a:t>
            </a:r>
            <a:r>
              <a:rPr lang="en-US" dirty="0" err="1"/>
              <a:t>seotud</a:t>
            </a:r>
            <a:r>
              <a:rPr lang="en-US" dirty="0"/>
              <a:t> </a:t>
            </a:r>
            <a:r>
              <a:rPr lang="en-US" dirty="0" err="1"/>
              <a:t>muutused</a:t>
            </a:r>
            <a:r>
              <a:rPr lang="en-US" dirty="0"/>
              <a:t> </a:t>
            </a:r>
            <a:r>
              <a:rPr lang="en-US" dirty="0" err="1"/>
              <a:t>põllumajanduses</a:t>
            </a:r>
            <a:r>
              <a:rPr lang="en-US" dirty="0"/>
              <a:t>, </a:t>
            </a:r>
            <a:r>
              <a:rPr lang="en-US" dirty="0" err="1"/>
              <a:t>tootmises</a:t>
            </a:r>
            <a:r>
              <a:rPr lang="en-US" dirty="0"/>
              <a:t>, </a:t>
            </a:r>
            <a:r>
              <a:rPr lang="en-US" dirty="0" err="1"/>
              <a:t>kaevandamises</a:t>
            </a:r>
            <a:r>
              <a:rPr lang="en-US" dirty="0"/>
              <a:t> ja </a:t>
            </a:r>
            <a:r>
              <a:rPr lang="en-US" dirty="0" err="1"/>
              <a:t>transpordis</a:t>
            </a:r>
            <a:r>
              <a:rPr lang="en-US" dirty="0"/>
              <a:t>, mis </a:t>
            </a:r>
            <a:r>
              <a:rPr lang="en-US" dirty="0" err="1"/>
              <a:t>kõik</a:t>
            </a:r>
            <a:r>
              <a:rPr lang="en-US" dirty="0"/>
              <a:t> </a:t>
            </a:r>
            <a:r>
              <a:rPr lang="en-US" dirty="0" err="1"/>
              <a:t>mõjutasid</a:t>
            </a:r>
            <a:r>
              <a:rPr lang="en-US" dirty="0"/>
              <a:t> </a:t>
            </a:r>
            <a:r>
              <a:rPr lang="en-US" dirty="0" err="1"/>
              <a:t>ühiskonna</a:t>
            </a:r>
            <a:r>
              <a:rPr lang="en-US" dirty="0"/>
              <a:t> </a:t>
            </a:r>
            <a:r>
              <a:rPr lang="en-US" dirty="0" err="1"/>
              <a:t>sotsiaal-majanduslikku</a:t>
            </a:r>
            <a:r>
              <a:rPr lang="en-US" dirty="0"/>
              <a:t> ja </a:t>
            </a:r>
            <a:r>
              <a:rPr lang="en-US" dirty="0" err="1"/>
              <a:t>kultuurilist</a:t>
            </a:r>
            <a:r>
              <a:rPr lang="en-US" dirty="0"/>
              <a:t> </a:t>
            </a:r>
            <a:r>
              <a:rPr lang="en-US" dirty="0" err="1"/>
              <a:t>olukorda</a:t>
            </a:r>
            <a:r>
              <a:rPr lang="en-US" dirty="0"/>
              <a:t>. </a:t>
            </a:r>
            <a:r>
              <a:rPr lang="en-US" dirty="0" err="1"/>
              <a:t>Pööre</a:t>
            </a:r>
            <a:r>
              <a:rPr lang="en-US" dirty="0"/>
              <a:t> </a:t>
            </a:r>
            <a:r>
              <a:rPr lang="en-US" dirty="0" err="1"/>
              <a:t>sai</a:t>
            </a:r>
            <a:r>
              <a:rPr lang="en-US" dirty="0"/>
              <a:t> </a:t>
            </a:r>
            <a:r>
              <a:rPr lang="en-US" dirty="0" err="1"/>
              <a:t>alguse</a:t>
            </a:r>
            <a:r>
              <a:rPr lang="en-US" dirty="0"/>
              <a:t> </a:t>
            </a:r>
            <a:r>
              <a:rPr lang="en-US" dirty="0" err="1"/>
              <a:t>valgustusajastu</a:t>
            </a:r>
            <a:r>
              <a:rPr lang="en-US" dirty="0"/>
              <a:t> </a:t>
            </a:r>
            <a:r>
              <a:rPr lang="en-US" dirty="0" err="1"/>
              <a:t>järgsest</a:t>
            </a:r>
            <a:r>
              <a:rPr lang="en-US" dirty="0"/>
              <a:t> </a:t>
            </a:r>
            <a:r>
              <a:rPr lang="en-US" dirty="0" err="1"/>
              <a:t>imperiaalsest</a:t>
            </a:r>
            <a:r>
              <a:rPr lang="en-US" dirty="0"/>
              <a:t> </a:t>
            </a:r>
            <a:r>
              <a:rPr lang="en-US" dirty="0" err="1"/>
              <a:t>Suurbritanniast</a:t>
            </a:r>
            <a:r>
              <a:rPr lang="en-US" dirty="0"/>
              <a:t>, </a:t>
            </a:r>
            <a:r>
              <a:rPr lang="en-US" dirty="0" err="1"/>
              <a:t>levis</a:t>
            </a:r>
            <a:r>
              <a:rPr lang="en-US" dirty="0"/>
              <a:t> </a:t>
            </a:r>
            <a:r>
              <a:rPr lang="en-US" dirty="0" err="1"/>
              <a:t>sealt</a:t>
            </a:r>
            <a:r>
              <a:rPr lang="en-US" dirty="0"/>
              <a:t> </a:t>
            </a:r>
            <a:r>
              <a:rPr lang="en-US" dirty="0" err="1"/>
              <a:t>mujale</a:t>
            </a:r>
            <a:r>
              <a:rPr lang="en-US" dirty="0"/>
              <a:t> </a:t>
            </a:r>
            <a:r>
              <a:rPr lang="en-US" dirty="0" err="1"/>
              <a:t>Euroopasse</a:t>
            </a:r>
            <a:r>
              <a:rPr lang="en-US" dirty="0"/>
              <a:t> ja </a:t>
            </a:r>
            <a:r>
              <a:rPr lang="en-US" dirty="0" err="1"/>
              <a:t>Põhja-Ameerikasse</a:t>
            </a:r>
            <a:r>
              <a:rPr lang="en-US" dirty="0"/>
              <a:t> </a:t>
            </a:r>
            <a:r>
              <a:rPr lang="en-US" dirty="0" err="1"/>
              <a:t>ning</a:t>
            </a:r>
            <a:r>
              <a:rPr lang="en-US" dirty="0"/>
              <a:t> </a:t>
            </a:r>
            <a:r>
              <a:rPr lang="en-US" dirty="0" err="1"/>
              <a:t>lõpuks</a:t>
            </a:r>
            <a:r>
              <a:rPr lang="en-US" dirty="0"/>
              <a:t> </a:t>
            </a:r>
            <a:r>
              <a:rPr lang="en-US" dirty="0" err="1"/>
              <a:t>üle</a:t>
            </a:r>
            <a:r>
              <a:rPr lang="en-US" dirty="0"/>
              <a:t> </a:t>
            </a:r>
            <a:r>
              <a:rPr lang="en-US" dirty="0" err="1"/>
              <a:t>terve</a:t>
            </a:r>
            <a:r>
              <a:rPr lang="en-US" dirty="0"/>
              <a:t> </a:t>
            </a:r>
            <a:r>
              <a:rPr lang="en-US" dirty="0" err="1"/>
              <a:t>maailma</a:t>
            </a:r>
            <a:r>
              <a:rPr lang="en-US" dirty="0"/>
              <a:t>.</a:t>
            </a:r>
            <a:r>
              <a:rPr lang="et-EE" dirty="0"/>
              <a:t>ˇEsimesed vabrikud rajati 18. sajandi alguspoolel, kuid nende edasisele arengule andis hoo sisse 1850. alanud uute tarastamisaktide vastuvõtmine ja 1855. seaduse alusel 1861. aastal alanud kanalite ehitamise buum. Masinate kasutusele võtmine, ka põllumajanduses, vabastas aga hulgaliselt inimesi, kes leidsid rakendust uutes vabrikutes ja muutusid palgatöölisteks.</a:t>
            </a:r>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10</a:t>
            </a:fld>
            <a:endParaRPr lang="en-US"/>
          </a:p>
        </p:txBody>
      </p:sp>
    </p:spTree>
    <p:extLst>
      <p:ext uri="{BB962C8B-B14F-4D97-AF65-F5344CB8AC3E}">
        <p14:creationId xmlns:p14="http://schemas.microsoft.com/office/powerpoint/2010/main" val="74317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Inglismaal tegi Edward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Frankland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1870. aastatel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Croydonis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asuvas reoveefarmis sooritatud katsetega kindlaks, et reovee filtreerumisel läbi poorse kruusa lämmastikuühendid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nitrifitseeruvad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kusjuures filter püsis pikka aega ummistumata. See lõi toona revolutsioonilise mooduse reovee bioloogiliseks puhastamiseks, rakendades reoainete oksüdeerimiseks poorsele tugimaterjalile tekkivat biokilet. Selle reovee puhastamise mooduse võttis kasutusele Londoni töönõukogu peakeemik William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Libdin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Aastatel 1885–1891 ehitati sellel põhimõttel töötavaid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nõrgbiofiltreid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kogu Ühendkuningriigis (nt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Leicesteris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Sheffieldis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Manchesteris ja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Leedsis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ning idee võeti kasutusele ka USA-s Lawrence'i katsejaamas Massachusettsis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Aktiivmuda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Manchesteri ülikooli teadlane dr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Gilbert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Fowler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tegi 1912. aastal Massachusettsi Lawrence'i katsejaamas katseid, mis hõlmasid reovee õhustamist pudelites, mis olid kaetud vetikate arengu vältimiseks pruuni paberiga.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Fowleri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kolleegid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Ardern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Lockett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õhustasid reovett korduvalt tühjendatavates ja täidetavates pudelites, jättes sette eemaldamata. Nad õhustasid reovett pidevalt umbes kuu aega ja suutsid saavutada proovimaterjali täieliku nitrifikatsiooni. Uskudes, et muda on aktiveeritud (sarnaselt aktiivsöega), nimetasid nad protsessi aktiivmudaprotsessiks. Katsetulemused avaldati põhjapanevas artiklis 1914. aastal ja kaks aastat hiljem hakkas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Worchesteris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tööle esimene täismahus pidevvoolusüsteemiga aktiivmudapuhasti. Esimese maailmasõja järel levis uus puhastusmeetod kiiresti USA-sse, Taani, Saksamaale ja Kanadasse ning 1930. aastate lõpuks oli aktiivmudapuhastusest saanud üldtuntud bioloogiline reoveepuhastusprotsess.</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14</a:t>
            </a:fld>
            <a:endParaRPr lang="en-US"/>
          </a:p>
        </p:txBody>
      </p:sp>
    </p:spTree>
    <p:extLst>
      <p:ext uri="{BB962C8B-B14F-4D97-AF65-F5344CB8AC3E}">
        <p14:creationId xmlns:p14="http://schemas.microsoft.com/office/powerpoint/2010/main" val="1390452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slaid">
    <p:spTree>
      <p:nvGrpSpPr>
        <p:cNvPr id="1" name=""/>
        <p:cNvGrpSpPr/>
        <p:nvPr/>
      </p:nvGrpSpPr>
      <p:grpSpPr>
        <a:xfrm>
          <a:off x="0" y="0"/>
          <a:ext cx="0" cy="0"/>
          <a:chOff x="0" y="0"/>
          <a:chExt cx="0" cy="0"/>
        </a:xfrm>
      </p:grpSpPr>
      <p:sp>
        <p:nvSpPr>
          <p:cNvPr id="10" name="Rechthoek 6">
            <a:extLst>
              <a:ext uri="{FF2B5EF4-FFF2-40B4-BE49-F238E27FC236}">
                <a16:creationId xmlns:a16="http://schemas.microsoft.com/office/drawing/2014/main" id="{5AA4FBB1-5506-27E4-A9BD-12B7DE750747}"/>
              </a:ext>
            </a:extLst>
          </p:cNvPr>
          <p:cNvSpPr>
            <a:spLocks noGrp="1" noRot="1" noMove="1" noResize="1" noEditPoints="1" noAdjustHandles="1" noChangeArrowheads="1" noChangeShapeType="1"/>
          </p:cNvSpPr>
          <p:nvPr userDrawn="1"/>
        </p:nvSpPr>
        <p:spPr>
          <a:xfrm>
            <a:off x="-21646" y="3504401"/>
            <a:ext cx="12353924" cy="45719"/>
          </a:xfrm>
          <a:prstGeom prst="rect">
            <a:avLst/>
          </a:prstGeom>
          <a:solidFill>
            <a:srgbClr val="29A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Pealkiri 1">
            <a:extLst>
              <a:ext uri="{FF2B5EF4-FFF2-40B4-BE49-F238E27FC236}">
                <a16:creationId xmlns:a16="http://schemas.microsoft.com/office/drawing/2014/main" id="{99582804-93D3-5131-3FD5-577B69746DA4}"/>
              </a:ext>
            </a:extLst>
          </p:cNvPr>
          <p:cNvSpPr>
            <a:spLocks noGrp="1"/>
          </p:cNvSpPr>
          <p:nvPr>
            <p:ph type="ctrTitle"/>
          </p:nvPr>
        </p:nvSpPr>
        <p:spPr>
          <a:xfrm>
            <a:off x="5081451" y="965999"/>
            <a:ext cx="6096000" cy="2387600"/>
          </a:xfrm>
        </p:spPr>
        <p:txBody>
          <a:bodyPr anchor="b"/>
          <a:lstStyle>
            <a:lvl1pPr algn="ctr">
              <a:defRPr sz="6000">
                <a:solidFill>
                  <a:srgbClr val="1B1464"/>
                </a:solidFill>
              </a:defRPr>
            </a:lvl1pPr>
          </a:lstStyle>
          <a:p>
            <a:r>
              <a:rPr lang="et-EE" dirty="0"/>
              <a:t>Klõpsake juhteksemplari pealkirja laadi redigeerimiseks</a:t>
            </a:r>
            <a:endParaRPr lang="en-US" dirty="0"/>
          </a:p>
        </p:txBody>
      </p:sp>
      <p:pic>
        <p:nvPicPr>
          <p:cNvPr id="7" name="Pilt 6">
            <a:extLst>
              <a:ext uri="{FF2B5EF4-FFF2-40B4-BE49-F238E27FC236}">
                <a16:creationId xmlns:a16="http://schemas.microsoft.com/office/drawing/2014/main" id="{4A48FFAE-B35C-FD38-6EDE-76D5AD1EC72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4572000" cy="6858000"/>
          </a:xfrm>
          <a:prstGeom prst="rect">
            <a:avLst/>
          </a:prstGeom>
        </p:spPr>
      </p:pic>
      <p:pic>
        <p:nvPicPr>
          <p:cNvPr id="8" name="Afbeelding 9" descr="Afbeelding met tekst, Graphics, Lettertype, logo&#10;&#10;Automatisch gegenereerde beschrijving">
            <a:extLst>
              <a:ext uri="{FF2B5EF4-FFF2-40B4-BE49-F238E27FC236}">
                <a16:creationId xmlns:a16="http://schemas.microsoft.com/office/drawing/2014/main" id="{E75985B0-69D0-3CE2-70BA-0F0E90A157B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26066" y="1772254"/>
            <a:ext cx="2817233" cy="2817233"/>
          </a:xfrm>
          <a:prstGeom prst="rect">
            <a:avLst/>
          </a:prstGeom>
        </p:spPr>
      </p:pic>
      <p:pic>
        <p:nvPicPr>
          <p:cNvPr id="9" name="Afbeelding 11">
            <a:extLst>
              <a:ext uri="{FF2B5EF4-FFF2-40B4-BE49-F238E27FC236}">
                <a16:creationId xmlns:a16="http://schemas.microsoft.com/office/drawing/2014/main" id="{3AFC13EF-87F6-FD85-378B-506D356C5456}"/>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5253689" y="3549411"/>
            <a:ext cx="6375254" cy="3227120"/>
          </a:xfrm>
          <a:prstGeom prst="rect">
            <a:avLst/>
          </a:prstGeom>
        </p:spPr>
      </p:pic>
    </p:spTree>
    <p:extLst>
      <p:ext uri="{BB962C8B-B14F-4D97-AF65-F5344CB8AC3E}">
        <p14:creationId xmlns:p14="http://schemas.microsoft.com/office/powerpoint/2010/main" val="266116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3E6FE74-76CE-7205-C80A-16C6B8BBFD19}"/>
              </a:ext>
            </a:extLst>
          </p:cNvPr>
          <p:cNvSpPr>
            <a:spLocks noGrp="1"/>
          </p:cNvSpPr>
          <p:nvPr>
            <p:ph type="title"/>
          </p:nvPr>
        </p:nvSpPr>
        <p:spPr/>
        <p:txBody>
          <a:bodyPr/>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5BFFAC9D-03D3-D50F-4593-A63F1E1CB90B}"/>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20990359-452B-0EA8-BCF4-C161B831EA5D}"/>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5" name="Jaluse kohatäide 4">
            <a:extLst>
              <a:ext uri="{FF2B5EF4-FFF2-40B4-BE49-F238E27FC236}">
                <a16:creationId xmlns:a16="http://schemas.microsoft.com/office/drawing/2014/main" id="{2D54F2A6-AF10-1284-20BF-46DB01E7540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225BB77A-EB9C-9011-016E-20FA48F625F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73777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CF3640C7-65D3-ACE0-CE83-37E555D46253}"/>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F5784C3F-089D-18EE-54F5-6D20EA6A1A1E}"/>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108B0330-6BDA-1196-B811-916C89D610B5}"/>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5" name="Jaluse kohatäide 4">
            <a:extLst>
              <a:ext uri="{FF2B5EF4-FFF2-40B4-BE49-F238E27FC236}">
                <a16:creationId xmlns:a16="http://schemas.microsoft.com/office/drawing/2014/main" id="{DD43B0F0-7EA5-85E9-BC6B-FAD40FC79AB9}"/>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527A8FE-A9FB-89ED-DA59-96A42F912F8B}"/>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60340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9354-0C8E-394C-FC3E-9B172479F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ACDE9-8F39-8581-3A28-308BFD7FE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8ADF4-0758-F473-FE47-86C6D4470FF4}"/>
              </a:ext>
            </a:extLst>
          </p:cNvPr>
          <p:cNvSpPr>
            <a:spLocks noGrp="1"/>
          </p:cNvSpPr>
          <p:nvPr>
            <p:ph type="dt" sz="half" idx="10"/>
          </p:nvPr>
        </p:nvSpPr>
        <p:spPr/>
        <p:txBody>
          <a:bodyPr/>
          <a:lstStyle/>
          <a:p>
            <a:fld id="{AE2C03C6-53EE-4114-9B62-B653D014FEB1}" type="datetimeFigureOut">
              <a:rPr lang="en-US" smtClean="0"/>
              <a:t>12/12/2023</a:t>
            </a:fld>
            <a:endParaRPr lang="en-US"/>
          </a:p>
        </p:txBody>
      </p:sp>
      <p:sp>
        <p:nvSpPr>
          <p:cNvPr id="5" name="Footer Placeholder 4">
            <a:extLst>
              <a:ext uri="{FF2B5EF4-FFF2-40B4-BE49-F238E27FC236}">
                <a16:creationId xmlns:a16="http://schemas.microsoft.com/office/drawing/2014/main" id="{B806DA9B-6181-9CC1-8466-41053DA4E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4B3E7-A416-00A3-0C76-7B753F82C95B}"/>
              </a:ext>
            </a:extLst>
          </p:cNvPr>
          <p:cNvSpPr>
            <a:spLocks noGrp="1"/>
          </p:cNvSpPr>
          <p:nvPr>
            <p:ph type="sldNum" sz="quarter" idx="12"/>
          </p:nvPr>
        </p:nvSpPr>
        <p:spPr/>
        <p:txBody>
          <a:bodyPr/>
          <a:lstStyle/>
          <a:p>
            <a:fld id="{5D36D108-AD15-48DF-988B-545B3A6F74E0}" type="slidenum">
              <a:rPr lang="en-US" smtClean="0"/>
              <a:t>‹#›</a:t>
            </a:fld>
            <a:endParaRPr lang="en-US"/>
          </a:p>
        </p:txBody>
      </p:sp>
    </p:spTree>
    <p:extLst>
      <p:ext uri="{BB962C8B-B14F-4D97-AF65-F5344CB8AC3E}">
        <p14:creationId xmlns:p14="http://schemas.microsoft.com/office/powerpoint/2010/main" val="258939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alkiri ja sisu">
    <p:spTree>
      <p:nvGrpSpPr>
        <p:cNvPr id="1" name=""/>
        <p:cNvGrpSpPr/>
        <p:nvPr/>
      </p:nvGrpSpPr>
      <p:grpSpPr>
        <a:xfrm>
          <a:off x="0" y="0"/>
          <a:ext cx="0" cy="0"/>
          <a:chOff x="0" y="0"/>
          <a:chExt cx="0" cy="0"/>
        </a:xfrm>
      </p:grpSpPr>
      <p:pic>
        <p:nvPicPr>
          <p:cNvPr id="12" name="Pilt 11">
            <a:extLst>
              <a:ext uri="{FF2B5EF4-FFF2-40B4-BE49-F238E27FC236}">
                <a16:creationId xmlns:a16="http://schemas.microsoft.com/office/drawing/2014/main" id="{DFA90E0D-63B0-D385-F90D-BA4BC8415AF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763000" y="3292475"/>
            <a:ext cx="6858000" cy="6858000"/>
          </a:xfrm>
          <a:prstGeom prst="rect">
            <a:avLst/>
          </a:prstGeom>
        </p:spPr>
      </p:pic>
      <p:pic>
        <p:nvPicPr>
          <p:cNvPr id="11" name="Pilt 10">
            <a:extLst>
              <a:ext uri="{FF2B5EF4-FFF2-40B4-BE49-F238E27FC236}">
                <a16:creationId xmlns:a16="http://schemas.microsoft.com/office/drawing/2014/main" id="{13D858C2-BB30-7A0C-0EFB-D4F0C2EB3C5E}"/>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531176" y="-2499415"/>
            <a:ext cx="4013118" cy="4257572"/>
          </a:xfrm>
          <a:prstGeom prst="rect">
            <a:avLst/>
          </a:prstGeom>
        </p:spPr>
      </p:pic>
      <p:pic>
        <p:nvPicPr>
          <p:cNvPr id="10" name="Pilt 9">
            <a:extLst>
              <a:ext uri="{FF2B5EF4-FFF2-40B4-BE49-F238E27FC236}">
                <a16:creationId xmlns:a16="http://schemas.microsoft.com/office/drawing/2014/main" id="{A8BD7C0B-856D-069F-108C-20E2C0096FBF}"/>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0862957" y="0"/>
            <a:ext cx="1329043" cy="1329043"/>
          </a:xfrm>
          <a:prstGeom prst="rect">
            <a:avLst/>
          </a:prstGeom>
        </p:spPr>
      </p:pic>
      <p:sp>
        <p:nvSpPr>
          <p:cNvPr id="3" name="Sisu kohatäide 2">
            <a:extLst>
              <a:ext uri="{FF2B5EF4-FFF2-40B4-BE49-F238E27FC236}">
                <a16:creationId xmlns:a16="http://schemas.microsoft.com/office/drawing/2014/main" id="{8AB012C8-AFDF-8B76-8144-D3E7F9DC0A4E}"/>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a:extLst>
              <a:ext uri="{FF2B5EF4-FFF2-40B4-BE49-F238E27FC236}">
                <a16:creationId xmlns:a16="http://schemas.microsoft.com/office/drawing/2014/main" id="{B93C5F24-15AE-80E4-057C-9209E32EF09D}"/>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5" name="Jaluse kohatäide 4">
            <a:extLst>
              <a:ext uri="{FF2B5EF4-FFF2-40B4-BE49-F238E27FC236}">
                <a16:creationId xmlns:a16="http://schemas.microsoft.com/office/drawing/2014/main" id="{7BF49D09-E76F-F14D-C984-A2E6114C4DD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8B8A501-85D3-E34D-7B09-DF373B2E0A60}"/>
              </a:ext>
            </a:extLst>
          </p:cNvPr>
          <p:cNvSpPr>
            <a:spLocks noGrp="1"/>
          </p:cNvSpPr>
          <p:nvPr>
            <p:ph type="sldNum" sz="quarter" idx="12"/>
          </p:nvPr>
        </p:nvSpPr>
        <p:spPr/>
        <p:txBody>
          <a:bodyPr/>
          <a:lstStyle/>
          <a:p>
            <a:fld id="{163F45F2-9BBF-44CE-B127-3DEF04303735}" type="slidenum">
              <a:rPr lang="en-US" smtClean="0"/>
              <a:t>‹#›</a:t>
            </a:fld>
            <a:endParaRPr lang="en-US"/>
          </a:p>
        </p:txBody>
      </p:sp>
      <p:sp>
        <p:nvSpPr>
          <p:cNvPr id="13" name="Pealkiri 12">
            <a:extLst>
              <a:ext uri="{FF2B5EF4-FFF2-40B4-BE49-F238E27FC236}">
                <a16:creationId xmlns:a16="http://schemas.microsoft.com/office/drawing/2014/main" id="{CB383A54-C03F-B34E-16CA-4F33AD03A6F9}"/>
              </a:ext>
            </a:extLst>
          </p:cNvPr>
          <p:cNvSpPr>
            <a:spLocks noGrp="1"/>
          </p:cNvSpPr>
          <p:nvPr>
            <p:ph type="title"/>
          </p:nvPr>
        </p:nvSpPr>
        <p:spPr/>
        <p:txBody>
          <a:bodyPr/>
          <a:lstStyle>
            <a:lvl1pPr>
              <a:defRPr>
                <a:solidFill>
                  <a:srgbClr val="1B1464"/>
                </a:solidFill>
              </a:defRPr>
            </a:lvl1pPr>
          </a:lstStyle>
          <a:p>
            <a:r>
              <a:rPr lang="et-EE" dirty="0"/>
              <a:t>Klõpsake juhteksemplari pealkirja laadi redigeerimiseks</a:t>
            </a:r>
            <a:endParaRPr lang="en-US" dirty="0"/>
          </a:p>
        </p:txBody>
      </p:sp>
    </p:spTree>
    <p:extLst>
      <p:ext uri="{BB962C8B-B14F-4D97-AF65-F5344CB8AC3E}">
        <p14:creationId xmlns:p14="http://schemas.microsoft.com/office/powerpoint/2010/main" val="80156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0A57333-63FD-FF15-3D72-6F90AFCEBE0F}"/>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BE6DF0DE-915D-8EE6-9B73-EDB641A3C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EC082538-3236-83CD-0A2F-86361E26F33D}"/>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5" name="Jaluse kohatäide 4">
            <a:extLst>
              <a:ext uri="{FF2B5EF4-FFF2-40B4-BE49-F238E27FC236}">
                <a16:creationId xmlns:a16="http://schemas.microsoft.com/office/drawing/2014/main" id="{C48CB006-C571-19D2-F6DE-1D8EABCB1C4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63D7EE36-9693-6ABB-58A0-FB3F941E850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53038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C077AAF-A568-031C-2EAF-5CE3ABFDF457}"/>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4580B0A2-4A1A-4A15-A6F7-8DB8773C6A1A}"/>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84C9B8E6-AD3C-D8A6-DB4B-16F77A9150A2}"/>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3B295467-C605-FDA1-E576-DD6BD2C73481}"/>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6" name="Jaluse kohatäide 5">
            <a:extLst>
              <a:ext uri="{FF2B5EF4-FFF2-40B4-BE49-F238E27FC236}">
                <a16:creationId xmlns:a16="http://schemas.microsoft.com/office/drawing/2014/main" id="{A2658B16-D389-3817-BFD8-70E6ED87F05B}"/>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0297B14-D159-A83A-8045-A624D7F964F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23555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4B304EE-5970-FBA1-BE97-36C67218DB27}"/>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25A8B10-FC49-679F-72F8-B326105B2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69C95A38-3C7B-897E-AACF-045FB73530C8}"/>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id="{C5AF906A-782F-5191-5A2E-114C5D327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B29AF212-84E4-76C9-F5C4-45470013B102}"/>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id="{EA4161F0-C4FF-015C-7491-8725929C78C0}"/>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8" name="Jaluse kohatäide 7">
            <a:extLst>
              <a:ext uri="{FF2B5EF4-FFF2-40B4-BE49-F238E27FC236}">
                <a16:creationId xmlns:a16="http://schemas.microsoft.com/office/drawing/2014/main" id="{638588DA-E78E-59A3-ADA5-E4D08E932682}"/>
              </a:ext>
            </a:extLst>
          </p:cNvPr>
          <p:cNvSpPr>
            <a:spLocks noGrp="1"/>
          </p:cNvSpPr>
          <p:nvPr>
            <p:ph type="ftr" sz="quarter" idx="11"/>
          </p:nvPr>
        </p:nvSpPr>
        <p:spPr/>
        <p:txBody>
          <a:bodyPr/>
          <a:lstStyle/>
          <a:p>
            <a:endParaRPr lang="en-US"/>
          </a:p>
        </p:txBody>
      </p:sp>
      <p:sp>
        <p:nvSpPr>
          <p:cNvPr id="9" name="Slaidinumbri kohatäide 8">
            <a:extLst>
              <a:ext uri="{FF2B5EF4-FFF2-40B4-BE49-F238E27FC236}">
                <a16:creationId xmlns:a16="http://schemas.microsoft.com/office/drawing/2014/main" id="{84CC16AC-6C85-8985-53F8-3823C125934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43173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5D3562B-993E-DDBE-4E6E-38A7DF93021C}"/>
              </a:ext>
            </a:extLst>
          </p:cNvPr>
          <p:cNvSpPr>
            <a:spLocks noGrp="1"/>
          </p:cNvSpPr>
          <p:nvPr>
            <p:ph type="title"/>
          </p:nvPr>
        </p:nvSpPr>
        <p:spPr/>
        <p:txBody>
          <a:bodyPr/>
          <a:lstStyle/>
          <a:p>
            <a:r>
              <a:rPr lang="et-EE"/>
              <a:t>Klõpsake juhteksemplari pealkirja laadi redigeerimiseks</a:t>
            </a:r>
            <a:endParaRPr lang="en-US"/>
          </a:p>
        </p:txBody>
      </p:sp>
      <p:sp>
        <p:nvSpPr>
          <p:cNvPr id="3" name="Kuupäeva kohatäide 2">
            <a:extLst>
              <a:ext uri="{FF2B5EF4-FFF2-40B4-BE49-F238E27FC236}">
                <a16:creationId xmlns:a16="http://schemas.microsoft.com/office/drawing/2014/main" id="{BEFAB5EF-3F1B-5440-1257-44D8A334FEAD}"/>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4" name="Jaluse kohatäide 3">
            <a:extLst>
              <a:ext uri="{FF2B5EF4-FFF2-40B4-BE49-F238E27FC236}">
                <a16:creationId xmlns:a16="http://schemas.microsoft.com/office/drawing/2014/main" id="{D1AA65A9-0A49-294B-6944-D26ECC004311}"/>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6808BCC7-21CB-D79F-82CE-EE535ABE26D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8699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311B3DCC-63E6-50B0-22C6-C830C847F77D}"/>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3" name="Jaluse kohatäide 2">
            <a:extLst>
              <a:ext uri="{FF2B5EF4-FFF2-40B4-BE49-F238E27FC236}">
                <a16:creationId xmlns:a16="http://schemas.microsoft.com/office/drawing/2014/main" id="{2105A548-6E59-DDE9-80AE-9FF5994B1594}"/>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D8D01336-58A9-5CA0-FC93-4524BA0B5F9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3863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E20D50C-97DA-EE5A-F7E6-51FE97C4B5FF}"/>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E553D2EE-80F3-8250-A1DB-F93ED631F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id="{1D42C42A-8125-171E-A6BE-C2DDCF399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852C9851-1E8F-A16F-B2F0-DAE5EC6877F6}"/>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6" name="Jaluse kohatäide 5">
            <a:extLst>
              <a:ext uri="{FF2B5EF4-FFF2-40B4-BE49-F238E27FC236}">
                <a16:creationId xmlns:a16="http://schemas.microsoft.com/office/drawing/2014/main" id="{406C2419-EABE-E8BA-09EB-673B1E2D1B91}"/>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4F9153E-7E67-DB81-5F1E-80C4B0A15928}"/>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53406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62ED72C-5155-D144-EC8F-28767C8A61A7}"/>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ldi kohatäide 2">
            <a:extLst>
              <a:ext uri="{FF2B5EF4-FFF2-40B4-BE49-F238E27FC236}">
                <a16:creationId xmlns:a16="http://schemas.microsoft.com/office/drawing/2014/main" id="{5F9B3C62-B715-1C9F-5B3D-F22CC37F0B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id="{593DCB23-D367-1F2C-265C-7ABE8EBE1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CE0E0458-A975-9DDD-C65F-DF5E8374C1B3}"/>
              </a:ext>
            </a:extLst>
          </p:cNvPr>
          <p:cNvSpPr>
            <a:spLocks noGrp="1"/>
          </p:cNvSpPr>
          <p:nvPr>
            <p:ph type="dt" sz="half" idx="10"/>
          </p:nvPr>
        </p:nvSpPr>
        <p:spPr/>
        <p:txBody>
          <a:bodyPr/>
          <a:lstStyle/>
          <a:p>
            <a:fld id="{E34578CA-E2A7-486A-9962-21921D17257B}" type="datetimeFigureOut">
              <a:rPr lang="en-US" smtClean="0"/>
              <a:t>12/12/2023</a:t>
            </a:fld>
            <a:endParaRPr lang="en-US"/>
          </a:p>
        </p:txBody>
      </p:sp>
      <p:sp>
        <p:nvSpPr>
          <p:cNvPr id="6" name="Jaluse kohatäide 5">
            <a:extLst>
              <a:ext uri="{FF2B5EF4-FFF2-40B4-BE49-F238E27FC236}">
                <a16:creationId xmlns:a16="http://schemas.microsoft.com/office/drawing/2014/main" id="{ED4F76F2-10AD-9B5E-BA30-4BB2E36A6E43}"/>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E6DC0571-8F8D-32B0-71E9-CFA0BB7DB1E0}"/>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360721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2782D286-07F1-61B0-AC8B-D49686EE4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D8763EA-A035-653A-4AA6-C1B0D9A07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E81C2355-CAAB-B74D-82FA-FE9B0E4B6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578CA-E2A7-486A-9962-21921D17257B}" type="datetimeFigureOut">
              <a:rPr lang="en-US" smtClean="0"/>
              <a:t>12/12/2023</a:t>
            </a:fld>
            <a:endParaRPr lang="en-US"/>
          </a:p>
        </p:txBody>
      </p:sp>
      <p:sp>
        <p:nvSpPr>
          <p:cNvPr id="5" name="Jaluse kohatäide 4">
            <a:extLst>
              <a:ext uri="{FF2B5EF4-FFF2-40B4-BE49-F238E27FC236}">
                <a16:creationId xmlns:a16="http://schemas.microsoft.com/office/drawing/2014/main" id="{EAB0EF8A-09DD-D096-52D9-5ED55CCB4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6BCD2A40-C0CB-D903-6B9D-04B95C844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45F2-9BBF-44CE-B127-3DEF04303735}" type="slidenum">
              <a:rPr lang="en-US" smtClean="0"/>
              <a:t>‹#›</a:t>
            </a:fld>
            <a:endParaRPr lang="en-US"/>
          </a:p>
        </p:txBody>
      </p:sp>
    </p:spTree>
    <p:extLst>
      <p:ext uri="{BB962C8B-B14F-4D97-AF65-F5344CB8AC3E}">
        <p14:creationId xmlns:p14="http://schemas.microsoft.com/office/powerpoint/2010/main" val="47902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ityandwaterblog.wordpress.com/2014/11/02/the-great-stin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toryboardthat.com/storyboards/alexa_ibarra/water-pollution-fact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DF3EEF-CC2E-8155-C2A5-F337E2838566}"/>
              </a:ext>
            </a:extLst>
          </p:cNvPr>
          <p:cNvSpPr>
            <a:spLocks noGrp="1"/>
          </p:cNvSpPr>
          <p:nvPr>
            <p:ph type="ctrTitle"/>
          </p:nvPr>
        </p:nvSpPr>
        <p:spPr>
          <a:xfrm>
            <a:off x="5081450" y="965999"/>
            <a:ext cx="6554289" cy="2387600"/>
          </a:xfrm>
        </p:spPr>
        <p:txBody>
          <a:bodyPr/>
          <a:lstStyle/>
          <a:p>
            <a:r>
              <a:rPr lang="et-EE" dirty="0"/>
              <a:t>Reoveepuhastuse tähtsus</a:t>
            </a:r>
            <a:endParaRPr lang="en-US" dirty="0"/>
          </a:p>
        </p:txBody>
      </p:sp>
    </p:spTree>
    <p:extLst>
      <p:ext uri="{BB962C8B-B14F-4D97-AF65-F5344CB8AC3E}">
        <p14:creationId xmlns:p14="http://schemas.microsoft.com/office/powerpoint/2010/main" val="36169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A740B45E-C5F2-554F-6076-EA3D6864657A}"/>
              </a:ext>
            </a:extLst>
          </p:cNvPr>
          <p:cNvSpPr>
            <a:spLocks noGrp="1"/>
          </p:cNvSpPr>
          <p:nvPr>
            <p:ph idx="1"/>
          </p:nvPr>
        </p:nvSpPr>
        <p:spPr/>
        <p:txBody>
          <a:bodyPr>
            <a:normAutofit lnSpcReduction="10000"/>
          </a:bodyPr>
          <a:lstStyle/>
          <a:p>
            <a:r>
              <a:rPr lang="en-US" dirty="0"/>
              <a:t>Juba 19. </a:t>
            </a:r>
            <a:r>
              <a:rPr lang="en-US" dirty="0" err="1"/>
              <a:t>sajandi</a:t>
            </a:r>
            <a:r>
              <a:rPr lang="en-US" dirty="0"/>
              <a:t> </a:t>
            </a:r>
            <a:r>
              <a:rPr lang="en-US" dirty="0" err="1"/>
              <a:t>alguses</a:t>
            </a:r>
            <a:r>
              <a:rPr lang="en-US" dirty="0"/>
              <a:t> </a:t>
            </a:r>
            <a:r>
              <a:rPr lang="en-US" dirty="0" err="1"/>
              <a:t>varustati</a:t>
            </a:r>
            <a:r>
              <a:rPr lang="en-US" dirty="0"/>
              <a:t> </a:t>
            </a:r>
            <a:r>
              <a:rPr lang="en-US" dirty="0" err="1"/>
              <a:t>mõnede</a:t>
            </a:r>
            <a:r>
              <a:rPr lang="en-US" dirty="0"/>
              <a:t> </a:t>
            </a:r>
            <a:r>
              <a:rPr lang="en-US" dirty="0" err="1"/>
              <a:t>Euroopa</a:t>
            </a:r>
            <a:r>
              <a:rPr lang="en-US" dirty="0"/>
              <a:t> </a:t>
            </a:r>
            <a:r>
              <a:rPr lang="en-US" dirty="0" err="1"/>
              <a:t>linnade</a:t>
            </a:r>
            <a:r>
              <a:rPr lang="en-US" dirty="0"/>
              <a:t> </a:t>
            </a:r>
            <a:r>
              <a:rPr lang="en-US" dirty="0" err="1"/>
              <a:t>majad</a:t>
            </a:r>
            <a:r>
              <a:rPr lang="en-US" dirty="0"/>
              <a:t> </a:t>
            </a:r>
            <a:r>
              <a:rPr lang="en-US" dirty="0" err="1"/>
              <a:t>tualettruumidega</a:t>
            </a:r>
            <a:r>
              <a:rPr lang="en-US" dirty="0"/>
              <a:t> (</a:t>
            </a:r>
            <a:r>
              <a:rPr lang="en-US" dirty="0" err="1"/>
              <a:t>vesiklosettidega</a:t>
            </a:r>
            <a:r>
              <a:rPr lang="en-US" dirty="0"/>
              <a:t>), </a:t>
            </a:r>
            <a:r>
              <a:rPr lang="en-US" dirty="0" err="1"/>
              <a:t>millest</a:t>
            </a:r>
            <a:r>
              <a:rPr lang="en-US" dirty="0"/>
              <a:t> </a:t>
            </a:r>
            <a:r>
              <a:rPr lang="en-US" dirty="0" err="1"/>
              <a:t>reovesi</a:t>
            </a:r>
            <a:r>
              <a:rPr lang="en-US" dirty="0"/>
              <a:t> </a:t>
            </a:r>
            <a:r>
              <a:rPr lang="en-US" dirty="0" err="1"/>
              <a:t>juhiti</a:t>
            </a:r>
            <a:r>
              <a:rPr lang="en-US" dirty="0"/>
              <a:t> </a:t>
            </a:r>
            <a:r>
              <a:rPr lang="en-US" dirty="0" err="1"/>
              <a:t>tavaliselt</a:t>
            </a:r>
            <a:r>
              <a:rPr lang="en-US" dirty="0"/>
              <a:t> </a:t>
            </a:r>
            <a:r>
              <a:rPr lang="en-US" dirty="0" err="1"/>
              <a:t>kogumismahutitesse</a:t>
            </a:r>
            <a:r>
              <a:rPr lang="en-US" dirty="0"/>
              <a:t>.</a:t>
            </a:r>
            <a:endParaRPr lang="et-EE" dirty="0"/>
          </a:p>
          <a:p>
            <a:pPr lvl="1"/>
            <a:r>
              <a:rPr lang="en-US" dirty="0" err="1"/>
              <a:t>Tiheasustuspiirkondades</a:t>
            </a:r>
            <a:r>
              <a:rPr lang="en-US" dirty="0"/>
              <a:t> </a:t>
            </a:r>
            <a:r>
              <a:rPr lang="en-US" dirty="0" err="1"/>
              <a:t>muutusid</a:t>
            </a:r>
            <a:r>
              <a:rPr lang="en-US" dirty="0"/>
              <a:t> </a:t>
            </a:r>
            <a:r>
              <a:rPr lang="en-US" dirty="0" err="1"/>
              <a:t>kohalikud</a:t>
            </a:r>
            <a:r>
              <a:rPr lang="en-US" dirty="0"/>
              <a:t> </a:t>
            </a:r>
            <a:r>
              <a:rPr lang="en-US" dirty="0" err="1"/>
              <a:t>olud</a:t>
            </a:r>
            <a:r>
              <a:rPr lang="en-US" dirty="0"/>
              <a:t> </a:t>
            </a:r>
            <a:r>
              <a:rPr lang="en-US" dirty="0" err="1"/>
              <a:t>peagi</a:t>
            </a:r>
            <a:r>
              <a:rPr lang="en-US" dirty="0"/>
              <a:t> </a:t>
            </a:r>
            <a:r>
              <a:rPr lang="en-US" dirty="0" err="1"/>
              <a:t>talumatuks</a:t>
            </a:r>
            <a:r>
              <a:rPr lang="en-US" dirty="0"/>
              <a:t>, </a:t>
            </a:r>
            <a:r>
              <a:rPr lang="en-US" dirty="0" err="1"/>
              <a:t>sest</a:t>
            </a:r>
            <a:r>
              <a:rPr lang="en-US" dirty="0"/>
              <a:t> </a:t>
            </a:r>
            <a:r>
              <a:rPr lang="en-US" dirty="0" err="1"/>
              <a:t>kogumismahuteid</a:t>
            </a:r>
            <a:r>
              <a:rPr lang="en-US" dirty="0"/>
              <a:t> </a:t>
            </a:r>
            <a:r>
              <a:rPr lang="en-US" dirty="0" err="1"/>
              <a:t>tühjendati</a:t>
            </a:r>
            <a:r>
              <a:rPr lang="en-US" dirty="0"/>
              <a:t> </a:t>
            </a:r>
            <a:r>
              <a:rPr lang="en-US" dirty="0" err="1"/>
              <a:t>harva</a:t>
            </a:r>
            <a:r>
              <a:rPr lang="en-US" dirty="0"/>
              <a:t> ja </a:t>
            </a:r>
            <a:r>
              <a:rPr lang="en-US" dirty="0" err="1"/>
              <a:t>voolasid</a:t>
            </a:r>
            <a:r>
              <a:rPr lang="en-US" dirty="0"/>
              <a:t> </a:t>
            </a:r>
            <a:r>
              <a:rPr lang="en-US" dirty="0" err="1"/>
              <a:t>sageli</a:t>
            </a:r>
            <a:r>
              <a:rPr lang="en-US" dirty="0"/>
              <a:t> </a:t>
            </a:r>
            <a:r>
              <a:rPr lang="en-US" dirty="0" err="1"/>
              <a:t>üle</a:t>
            </a:r>
            <a:r>
              <a:rPr lang="en-US" dirty="0"/>
              <a:t>. </a:t>
            </a:r>
            <a:endParaRPr lang="et-EE" dirty="0"/>
          </a:p>
          <a:p>
            <a:pPr lvl="1"/>
            <a:r>
              <a:rPr lang="en-US" dirty="0" err="1"/>
              <a:t>Sellega</a:t>
            </a:r>
            <a:r>
              <a:rPr lang="en-US" dirty="0"/>
              <a:t> </a:t>
            </a:r>
            <a:r>
              <a:rPr lang="en-US" dirty="0" err="1"/>
              <a:t>kaasnes</a:t>
            </a:r>
            <a:r>
              <a:rPr lang="en-US" dirty="0"/>
              <a:t> </a:t>
            </a:r>
            <a:r>
              <a:rPr lang="en-US" dirty="0" err="1"/>
              <a:t>ümbruskonna</a:t>
            </a:r>
            <a:r>
              <a:rPr lang="en-US" dirty="0"/>
              <a:t> </a:t>
            </a:r>
            <a:r>
              <a:rPr lang="en-US" dirty="0" err="1"/>
              <a:t>reostamine</a:t>
            </a:r>
            <a:r>
              <a:rPr lang="en-US" dirty="0"/>
              <a:t> ja </a:t>
            </a:r>
            <a:r>
              <a:rPr lang="en-US" dirty="0" err="1"/>
              <a:t>oht</a:t>
            </a:r>
            <a:r>
              <a:rPr lang="en-US" dirty="0"/>
              <a:t> </a:t>
            </a:r>
            <a:r>
              <a:rPr lang="en-US" dirty="0" err="1"/>
              <a:t>rahva</a:t>
            </a:r>
            <a:r>
              <a:rPr lang="en-US" dirty="0"/>
              <a:t> </a:t>
            </a:r>
            <a:r>
              <a:rPr lang="en-US" dirty="0" err="1"/>
              <a:t>tervisele</a:t>
            </a:r>
            <a:r>
              <a:rPr lang="en-US" dirty="0"/>
              <a:t>. </a:t>
            </a:r>
            <a:endParaRPr lang="et-EE" dirty="0"/>
          </a:p>
          <a:p>
            <a:pPr lvl="1"/>
            <a:r>
              <a:rPr lang="en-US" dirty="0" err="1"/>
              <a:t>Reovee</a:t>
            </a:r>
            <a:r>
              <a:rPr lang="en-US" dirty="0"/>
              <a:t>- ja </a:t>
            </a:r>
            <a:r>
              <a:rPr lang="en-US" dirty="0" err="1"/>
              <a:t>jäätmekäitlussüsteeme</a:t>
            </a:r>
            <a:r>
              <a:rPr lang="en-US" dirty="0"/>
              <a:t> </a:t>
            </a:r>
            <a:r>
              <a:rPr lang="en-US" dirty="0" err="1"/>
              <a:t>hakati</a:t>
            </a:r>
            <a:r>
              <a:rPr lang="en-US" dirty="0"/>
              <a:t> </a:t>
            </a:r>
            <a:r>
              <a:rPr lang="en-US" dirty="0" err="1"/>
              <a:t>linnades</a:t>
            </a:r>
            <a:r>
              <a:rPr lang="en-US" dirty="0"/>
              <a:t> </a:t>
            </a:r>
            <a:r>
              <a:rPr lang="en-US" dirty="0" err="1"/>
              <a:t>arendama</a:t>
            </a:r>
            <a:r>
              <a:rPr lang="en-US" dirty="0"/>
              <a:t> </a:t>
            </a:r>
            <a:r>
              <a:rPr lang="en-US" dirty="0" err="1"/>
              <a:t>alles</a:t>
            </a:r>
            <a:r>
              <a:rPr lang="en-US" dirty="0"/>
              <a:t> 19. </a:t>
            </a:r>
            <a:r>
              <a:rPr lang="en-US" dirty="0" err="1"/>
              <a:t>sajandi</a:t>
            </a:r>
            <a:r>
              <a:rPr lang="en-US" dirty="0"/>
              <a:t> </a:t>
            </a:r>
            <a:r>
              <a:rPr lang="en-US" dirty="0" err="1"/>
              <a:t>keskpaigas</a:t>
            </a:r>
            <a:r>
              <a:rPr lang="en-US" dirty="0"/>
              <a:t>. </a:t>
            </a:r>
            <a:r>
              <a:rPr lang="en-US" dirty="0" err="1"/>
              <a:t>Kohati</a:t>
            </a:r>
            <a:r>
              <a:rPr lang="en-US" dirty="0"/>
              <a:t> </a:t>
            </a:r>
            <a:r>
              <a:rPr lang="en-US" dirty="0" err="1"/>
              <a:t>projekteeriti</a:t>
            </a:r>
            <a:r>
              <a:rPr lang="en-US" dirty="0"/>
              <a:t> </a:t>
            </a:r>
            <a:r>
              <a:rPr lang="en-US" dirty="0" err="1"/>
              <a:t>isegi</a:t>
            </a:r>
            <a:r>
              <a:rPr lang="en-US" dirty="0"/>
              <a:t> </a:t>
            </a:r>
            <a:r>
              <a:rPr lang="en-US" dirty="0" err="1"/>
              <a:t>lahkvoolseid</a:t>
            </a:r>
            <a:r>
              <a:rPr lang="en-US" dirty="0"/>
              <a:t> </a:t>
            </a:r>
            <a:r>
              <a:rPr lang="en-US" dirty="0" err="1"/>
              <a:t>kanalisatsioonisüsteeme</a:t>
            </a:r>
            <a:r>
              <a:rPr lang="en-US" dirty="0"/>
              <a:t>, </a:t>
            </a:r>
            <a:r>
              <a:rPr lang="en-US" dirty="0" err="1"/>
              <a:t>milles</a:t>
            </a:r>
            <a:r>
              <a:rPr lang="en-US" dirty="0"/>
              <a:t> </a:t>
            </a:r>
            <a:r>
              <a:rPr lang="en-US" dirty="0" err="1"/>
              <a:t>sademevesi</a:t>
            </a:r>
            <a:r>
              <a:rPr lang="en-US" dirty="0"/>
              <a:t> </a:t>
            </a:r>
            <a:r>
              <a:rPr lang="en-US" dirty="0" err="1"/>
              <a:t>lahutati</a:t>
            </a:r>
            <a:r>
              <a:rPr lang="en-US" dirty="0"/>
              <a:t> </a:t>
            </a:r>
            <a:r>
              <a:rPr lang="en-US" dirty="0" err="1"/>
              <a:t>olmereoveest</a:t>
            </a:r>
            <a:r>
              <a:rPr lang="en-US" dirty="0"/>
              <a:t>. </a:t>
            </a:r>
            <a:endParaRPr lang="et-EE" dirty="0"/>
          </a:p>
          <a:p>
            <a:pPr lvl="1"/>
            <a:r>
              <a:rPr lang="en-US" dirty="0" err="1"/>
              <a:t>Tööstusrevolutsiooni</a:t>
            </a:r>
            <a:r>
              <a:rPr lang="en-US" dirty="0"/>
              <a:t> </a:t>
            </a:r>
            <a:r>
              <a:rPr lang="en-US" dirty="0" err="1"/>
              <a:t>algus</a:t>
            </a:r>
            <a:r>
              <a:rPr lang="en-US" dirty="0"/>
              <a:t> ja </a:t>
            </a:r>
            <a:r>
              <a:rPr lang="en-US" dirty="0" err="1"/>
              <a:t>sellega</a:t>
            </a:r>
            <a:r>
              <a:rPr lang="en-US" dirty="0"/>
              <a:t> </a:t>
            </a:r>
            <a:r>
              <a:rPr lang="en-US" dirty="0" err="1"/>
              <a:t>kaasnev</a:t>
            </a:r>
            <a:r>
              <a:rPr lang="en-US" dirty="0"/>
              <a:t> </a:t>
            </a:r>
            <a:r>
              <a:rPr lang="en-US" dirty="0" err="1"/>
              <a:t>linnade</a:t>
            </a:r>
            <a:r>
              <a:rPr lang="en-US" dirty="0"/>
              <a:t> </a:t>
            </a:r>
            <a:r>
              <a:rPr lang="en-US" dirty="0" err="1"/>
              <a:t>kasv</a:t>
            </a:r>
            <a:r>
              <a:rPr lang="en-US" dirty="0"/>
              <a:t> </a:t>
            </a:r>
            <a:r>
              <a:rPr lang="en-US" dirty="0" err="1"/>
              <a:t>tekitas</a:t>
            </a:r>
            <a:r>
              <a:rPr lang="en-US" dirty="0"/>
              <a:t> </a:t>
            </a:r>
            <a:r>
              <a:rPr lang="en-US" dirty="0" err="1"/>
              <a:t>järk-järgult</a:t>
            </a:r>
            <a:r>
              <a:rPr lang="en-US" dirty="0"/>
              <a:t> </a:t>
            </a:r>
            <a:r>
              <a:rPr lang="en-US" dirty="0" err="1"/>
              <a:t>vajaduse</a:t>
            </a:r>
            <a:r>
              <a:rPr lang="en-US" dirty="0"/>
              <a:t> </a:t>
            </a:r>
            <a:r>
              <a:rPr lang="en-US" dirty="0" err="1"/>
              <a:t>tsentraliseeritud</a:t>
            </a:r>
            <a:r>
              <a:rPr lang="en-US" dirty="0"/>
              <a:t> </a:t>
            </a:r>
            <a:r>
              <a:rPr lang="en-US" dirty="0" err="1"/>
              <a:t>veevarustuse</a:t>
            </a:r>
            <a:r>
              <a:rPr lang="en-US" dirty="0"/>
              <a:t> ja </a:t>
            </a:r>
            <a:r>
              <a:rPr lang="en-US" dirty="0" err="1"/>
              <a:t>kanalisatsiooni</a:t>
            </a:r>
            <a:r>
              <a:rPr lang="en-US" dirty="0"/>
              <a:t> </a:t>
            </a:r>
            <a:r>
              <a:rPr lang="en-US" dirty="0" err="1"/>
              <a:t>järele</a:t>
            </a:r>
            <a:r>
              <a:rPr lang="en-US" dirty="0"/>
              <a:t>. </a:t>
            </a:r>
          </a:p>
        </p:txBody>
      </p:sp>
      <p:sp>
        <p:nvSpPr>
          <p:cNvPr id="3" name="Pealkiri 2">
            <a:extLst>
              <a:ext uri="{FF2B5EF4-FFF2-40B4-BE49-F238E27FC236}">
                <a16:creationId xmlns:a16="http://schemas.microsoft.com/office/drawing/2014/main" id="{6B868EC0-9E9B-1B1C-CBC4-C60F23D1CBBB}"/>
              </a:ext>
            </a:extLst>
          </p:cNvPr>
          <p:cNvSpPr>
            <a:spLocks noGrp="1"/>
          </p:cNvSpPr>
          <p:nvPr>
            <p:ph type="title"/>
          </p:nvPr>
        </p:nvSpPr>
        <p:spPr/>
        <p:txBody>
          <a:bodyPr/>
          <a:lstStyle/>
          <a:p>
            <a:r>
              <a:rPr lang="et-EE" dirty="0"/>
              <a:t>Tööstusrevolutsioon </a:t>
            </a:r>
            <a:endParaRPr lang="en-US" dirty="0"/>
          </a:p>
        </p:txBody>
      </p:sp>
      <p:pic>
        <p:nvPicPr>
          <p:cNvPr id="4" name="Pilt 3">
            <a:extLst>
              <a:ext uri="{FF2B5EF4-FFF2-40B4-BE49-F238E27FC236}">
                <a16:creationId xmlns:a16="http://schemas.microsoft.com/office/drawing/2014/main" id="{B99AA6BB-4BCB-9053-2F62-76C2EABDBE5F}"/>
              </a:ext>
            </a:extLst>
          </p:cNvPr>
          <p:cNvPicPr>
            <a:picLocks noChangeAspect="1"/>
          </p:cNvPicPr>
          <p:nvPr/>
        </p:nvPicPr>
        <p:blipFill>
          <a:blip r:embed="rId3"/>
          <a:stretch>
            <a:fillRect/>
          </a:stretch>
        </p:blipFill>
        <p:spPr>
          <a:xfrm>
            <a:off x="7760368" y="101233"/>
            <a:ext cx="2214077" cy="1666039"/>
          </a:xfrm>
          <a:prstGeom prst="rect">
            <a:avLst/>
          </a:prstGeom>
        </p:spPr>
      </p:pic>
    </p:spTree>
    <p:extLst>
      <p:ext uri="{BB962C8B-B14F-4D97-AF65-F5344CB8AC3E}">
        <p14:creationId xmlns:p14="http://schemas.microsoft.com/office/powerpoint/2010/main" val="321186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2D4C75A8-2174-47E0-C9E6-F77EE299745C}"/>
              </a:ext>
            </a:extLst>
          </p:cNvPr>
          <p:cNvSpPr>
            <a:spLocks noGrp="1"/>
          </p:cNvSpPr>
          <p:nvPr>
            <p:ph idx="1"/>
          </p:nvPr>
        </p:nvSpPr>
        <p:spPr/>
        <p:txBody>
          <a:bodyPr>
            <a:normAutofit fontScale="92500" lnSpcReduction="10000"/>
          </a:bodyPr>
          <a:lstStyle/>
          <a:p>
            <a:r>
              <a:rPr lang="en-US" dirty="0" err="1"/>
              <a:t>Kiiresti</a:t>
            </a:r>
            <a:r>
              <a:rPr lang="en-US" dirty="0"/>
              <a:t> </a:t>
            </a:r>
            <a:r>
              <a:rPr lang="en-US" dirty="0" err="1"/>
              <a:t>industrialiseeruva</a:t>
            </a:r>
            <a:r>
              <a:rPr lang="en-US" dirty="0"/>
              <a:t> </a:t>
            </a:r>
            <a:r>
              <a:rPr lang="en-US" dirty="0" err="1"/>
              <a:t>Ühendkuningriigi</a:t>
            </a:r>
            <a:r>
              <a:rPr lang="en-US" dirty="0"/>
              <a:t> </a:t>
            </a:r>
            <a:r>
              <a:rPr lang="en-US" dirty="0" err="1"/>
              <a:t>mõnes</a:t>
            </a:r>
            <a:r>
              <a:rPr lang="en-US" dirty="0"/>
              <a:t> </a:t>
            </a:r>
            <a:r>
              <a:rPr lang="en-US" dirty="0" err="1"/>
              <a:t>osas</a:t>
            </a:r>
            <a:r>
              <a:rPr lang="en-US" dirty="0"/>
              <a:t> </a:t>
            </a:r>
            <a:r>
              <a:rPr lang="en-US" dirty="0" err="1"/>
              <a:t>olid</a:t>
            </a:r>
            <a:r>
              <a:rPr lang="en-US" dirty="0"/>
              <a:t> 19. </a:t>
            </a:r>
            <a:r>
              <a:rPr lang="en-US" dirty="0" err="1"/>
              <a:t>sajandi</a:t>
            </a:r>
            <a:r>
              <a:rPr lang="en-US" dirty="0"/>
              <a:t> </a:t>
            </a:r>
            <a:r>
              <a:rPr lang="en-US" dirty="0" err="1"/>
              <a:t>lõpu</a:t>
            </a:r>
            <a:r>
              <a:rPr lang="en-US" dirty="0"/>
              <a:t> </a:t>
            </a:r>
            <a:r>
              <a:rPr lang="en-US" dirty="0" err="1"/>
              <a:t>kanalisatsioonisüsteemid</a:t>
            </a:r>
            <a:r>
              <a:rPr lang="en-US" dirty="0"/>
              <a:t> </a:t>
            </a:r>
            <a:r>
              <a:rPr lang="en-US" dirty="0" err="1"/>
              <a:t>nii</a:t>
            </a:r>
            <a:r>
              <a:rPr lang="en-US" dirty="0"/>
              <a:t> </a:t>
            </a:r>
            <a:r>
              <a:rPr lang="en-US" dirty="0" err="1"/>
              <a:t>algsel</a:t>
            </a:r>
            <a:r>
              <a:rPr lang="en-US" dirty="0"/>
              <a:t> </a:t>
            </a:r>
            <a:r>
              <a:rPr lang="en-US" dirty="0" err="1"/>
              <a:t>tasemel</a:t>
            </a:r>
            <a:r>
              <a:rPr lang="en-US" dirty="0"/>
              <a:t>, et vee </a:t>
            </a:r>
            <a:r>
              <a:rPr lang="en-US" dirty="0" err="1"/>
              <a:t>kaudu</a:t>
            </a:r>
            <a:r>
              <a:rPr lang="en-US" dirty="0"/>
              <a:t> </a:t>
            </a:r>
            <a:r>
              <a:rPr lang="en-US" dirty="0" err="1"/>
              <a:t>levivad</a:t>
            </a:r>
            <a:r>
              <a:rPr lang="en-US" dirty="0"/>
              <a:t> </a:t>
            </a:r>
            <a:r>
              <a:rPr lang="en-US" dirty="0" err="1"/>
              <a:t>haigused</a:t>
            </a:r>
            <a:r>
              <a:rPr lang="en-US" dirty="0"/>
              <a:t>, </a:t>
            </a:r>
            <a:r>
              <a:rPr lang="en-US" dirty="0" err="1"/>
              <a:t>nagu</a:t>
            </a:r>
            <a:r>
              <a:rPr lang="en-US" dirty="0"/>
              <a:t> </a:t>
            </a:r>
            <a:r>
              <a:rPr lang="en-US" dirty="0" err="1"/>
              <a:t>koolera</a:t>
            </a:r>
            <a:r>
              <a:rPr lang="en-US" dirty="0"/>
              <a:t> ja </a:t>
            </a:r>
            <a:r>
              <a:rPr lang="en-US" dirty="0" err="1"/>
              <a:t>tüüfus</a:t>
            </a:r>
            <a:r>
              <a:rPr lang="en-US" dirty="0"/>
              <a:t>, </a:t>
            </a:r>
            <a:r>
              <a:rPr lang="en-US" dirty="0" err="1"/>
              <a:t>olid</a:t>
            </a:r>
            <a:r>
              <a:rPr lang="en-US" dirty="0"/>
              <a:t> </a:t>
            </a:r>
            <a:r>
              <a:rPr lang="en-US" dirty="0" err="1"/>
              <a:t>elanikele</a:t>
            </a:r>
            <a:r>
              <a:rPr lang="en-US" dirty="0"/>
              <a:t> </a:t>
            </a:r>
            <a:r>
              <a:rPr lang="en-US" dirty="0" err="1"/>
              <a:t>suureks</a:t>
            </a:r>
            <a:r>
              <a:rPr lang="en-US" dirty="0"/>
              <a:t> </a:t>
            </a:r>
            <a:r>
              <a:rPr lang="en-US" dirty="0" err="1"/>
              <a:t>ohuks</a:t>
            </a:r>
            <a:r>
              <a:rPr lang="en-US" dirty="0"/>
              <a:t>. </a:t>
            </a:r>
            <a:endParaRPr lang="et-EE" dirty="0"/>
          </a:p>
          <a:p>
            <a:r>
              <a:rPr lang="en-US" dirty="0" err="1"/>
              <a:t>Thamesi</a:t>
            </a:r>
            <a:r>
              <a:rPr lang="en-US" dirty="0"/>
              <a:t> </a:t>
            </a:r>
            <a:r>
              <a:rPr lang="en-US" dirty="0" err="1"/>
              <a:t>jõgi</a:t>
            </a:r>
            <a:r>
              <a:rPr lang="en-US" dirty="0"/>
              <a:t> </a:t>
            </a:r>
            <a:r>
              <a:rPr lang="en-US" dirty="0" err="1"/>
              <a:t>oli</a:t>
            </a:r>
            <a:r>
              <a:rPr lang="en-US" dirty="0"/>
              <a:t> 19. </a:t>
            </a:r>
            <a:r>
              <a:rPr lang="en-US" dirty="0" err="1"/>
              <a:t>sajandi</a:t>
            </a:r>
            <a:r>
              <a:rPr lang="en-US" dirty="0"/>
              <a:t> </a:t>
            </a:r>
            <a:r>
              <a:rPr lang="en-US" dirty="0" err="1"/>
              <a:t>alguses</a:t>
            </a:r>
            <a:r>
              <a:rPr lang="en-US" dirty="0"/>
              <a:t> </a:t>
            </a:r>
            <a:r>
              <a:rPr lang="en-US" dirty="0" err="1"/>
              <a:t>tegelikult</a:t>
            </a:r>
            <a:r>
              <a:rPr lang="en-US" dirty="0"/>
              <a:t> </a:t>
            </a:r>
            <a:r>
              <a:rPr lang="en-US" dirty="0" err="1"/>
              <a:t>reoveekollektor</a:t>
            </a:r>
            <a:r>
              <a:rPr lang="en-US" dirty="0"/>
              <a:t>, </a:t>
            </a:r>
            <a:r>
              <a:rPr lang="en-US" dirty="0" err="1"/>
              <a:t>millesse</a:t>
            </a:r>
            <a:r>
              <a:rPr lang="en-US" dirty="0"/>
              <a:t> </a:t>
            </a:r>
            <a:r>
              <a:rPr lang="en-US" dirty="0" err="1"/>
              <a:t>heideti</a:t>
            </a:r>
            <a:r>
              <a:rPr lang="en-US" dirty="0"/>
              <a:t> </a:t>
            </a:r>
            <a:r>
              <a:rPr lang="en-US" dirty="0" err="1"/>
              <a:t>kogu</a:t>
            </a:r>
            <a:r>
              <a:rPr lang="en-US" dirty="0"/>
              <a:t> </a:t>
            </a:r>
            <a:r>
              <a:rPr lang="en-US" dirty="0" err="1"/>
              <a:t>tekkiv</a:t>
            </a:r>
            <a:r>
              <a:rPr lang="en-US" dirty="0"/>
              <a:t> </a:t>
            </a:r>
            <a:r>
              <a:rPr lang="en-US" dirty="0" err="1"/>
              <a:t>reovesi</a:t>
            </a:r>
            <a:r>
              <a:rPr lang="en-US" dirty="0"/>
              <a:t> ja </a:t>
            </a:r>
            <a:r>
              <a:rPr lang="en-US" dirty="0" err="1"/>
              <a:t>jäätmed</a:t>
            </a:r>
            <a:r>
              <a:rPr lang="en-US" dirty="0"/>
              <a:t>. </a:t>
            </a:r>
            <a:endParaRPr lang="et-EE" dirty="0"/>
          </a:p>
          <a:p>
            <a:r>
              <a:rPr lang="en-US" dirty="0" err="1"/>
              <a:t>Kanalisatsiooni</a:t>
            </a:r>
            <a:r>
              <a:rPr lang="en-US" dirty="0"/>
              <a:t> </a:t>
            </a:r>
            <a:r>
              <a:rPr lang="en-US" dirty="0" err="1"/>
              <a:t>rajamise</a:t>
            </a:r>
            <a:r>
              <a:rPr lang="en-US" dirty="0"/>
              <a:t> </a:t>
            </a:r>
            <a:r>
              <a:rPr lang="en-US" dirty="0" err="1"/>
              <a:t>ettepanekuid</a:t>
            </a:r>
            <a:r>
              <a:rPr lang="en-US" dirty="0"/>
              <a:t> </a:t>
            </a:r>
            <a:r>
              <a:rPr lang="en-US" dirty="0" err="1"/>
              <a:t>tehti</a:t>
            </a:r>
            <a:r>
              <a:rPr lang="en-US" dirty="0"/>
              <a:t> </a:t>
            </a:r>
            <a:r>
              <a:rPr lang="en-US" dirty="0" err="1"/>
              <a:t>küll</a:t>
            </a:r>
            <a:r>
              <a:rPr lang="en-US" dirty="0"/>
              <a:t> juba 1856. </a:t>
            </a:r>
            <a:r>
              <a:rPr lang="en-US" dirty="0" err="1"/>
              <a:t>aastal</a:t>
            </a:r>
            <a:r>
              <a:rPr lang="en-US" dirty="0"/>
              <a:t>, </a:t>
            </a:r>
            <a:r>
              <a:rPr lang="en-US" dirty="0" err="1"/>
              <a:t>kuid</a:t>
            </a:r>
            <a:r>
              <a:rPr lang="en-US" dirty="0"/>
              <a:t> </a:t>
            </a:r>
            <a:r>
              <a:rPr lang="en-US" dirty="0" err="1"/>
              <a:t>jäid</a:t>
            </a:r>
            <a:r>
              <a:rPr lang="en-US" dirty="0"/>
              <a:t> </a:t>
            </a:r>
            <a:r>
              <a:rPr lang="en-US" dirty="0" err="1"/>
              <a:t>rahapuudusel</a:t>
            </a:r>
            <a:r>
              <a:rPr lang="en-US" dirty="0"/>
              <a:t> </a:t>
            </a:r>
            <a:r>
              <a:rPr lang="en-US" dirty="0" err="1"/>
              <a:t>tähelepanuta</a:t>
            </a:r>
            <a:r>
              <a:rPr lang="en-US" dirty="0"/>
              <a:t>. </a:t>
            </a:r>
            <a:endParaRPr lang="et-EE" dirty="0"/>
          </a:p>
          <a:p>
            <a:r>
              <a:rPr lang="en-US" dirty="0" err="1"/>
              <a:t>Pärast</a:t>
            </a:r>
            <a:r>
              <a:rPr lang="en-US" dirty="0"/>
              <a:t> 1858. </a:t>
            </a:r>
            <a:r>
              <a:rPr lang="en-US" dirty="0" err="1"/>
              <a:t>aasta</a:t>
            </a:r>
            <a:r>
              <a:rPr lang="en-US" dirty="0"/>
              <a:t> “</a:t>
            </a:r>
            <a:r>
              <a:rPr lang="en-US" dirty="0" err="1"/>
              <a:t>suurt</a:t>
            </a:r>
            <a:r>
              <a:rPr lang="en-US" dirty="0"/>
              <a:t> </a:t>
            </a:r>
            <a:r>
              <a:rPr lang="en-US" dirty="0" err="1"/>
              <a:t>haisu</a:t>
            </a:r>
            <a:r>
              <a:rPr lang="en-US" dirty="0"/>
              <a:t>” </a:t>
            </a:r>
            <a:r>
              <a:rPr lang="en-US" dirty="0" err="1"/>
              <a:t>mõistis</a:t>
            </a:r>
            <a:r>
              <a:rPr lang="en-US" dirty="0"/>
              <a:t> </a:t>
            </a:r>
            <a:r>
              <a:rPr lang="en-US" dirty="0" err="1"/>
              <a:t>parlament</a:t>
            </a:r>
            <a:r>
              <a:rPr lang="en-US" dirty="0"/>
              <a:t> aga </a:t>
            </a:r>
            <a:r>
              <a:rPr lang="en-US" dirty="0" err="1"/>
              <a:t>probleemi</a:t>
            </a:r>
            <a:r>
              <a:rPr lang="en-US" dirty="0"/>
              <a:t> </a:t>
            </a:r>
            <a:r>
              <a:rPr lang="en-US" dirty="0" err="1"/>
              <a:t>kiireloomulisust</a:t>
            </a:r>
            <a:r>
              <a:rPr lang="en-US" dirty="0"/>
              <a:t> ja </a:t>
            </a:r>
            <a:r>
              <a:rPr lang="en-US" dirty="0" err="1"/>
              <a:t>otsustas</a:t>
            </a:r>
            <a:r>
              <a:rPr lang="en-US" dirty="0"/>
              <a:t> </a:t>
            </a:r>
            <a:r>
              <a:rPr lang="en-US" dirty="0" err="1"/>
              <a:t>ehitada</a:t>
            </a:r>
            <a:r>
              <a:rPr lang="en-US" dirty="0"/>
              <a:t> </a:t>
            </a:r>
            <a:r>
              <a:rPr lang="en-US" dirty="0" err="1"/>
              <a:t>Londonile</a:t>
            </a:r>
            <a:r>
              <a:rPr lang="en-US" dirty="0"/>
              <a:t> </a:t>
            </a:r>
            <a:r>
              <a:rPr lang="en-US" dirty="0" err="1"/>
              <a:t>kanalisatsioonisüsteemi</a:t>
            </a:r>
            <a:r>
              <a:rPr lang="en-US" dirty="0"/>
              <a:t> </a:t>
            </a:r>
          </a:p>
        </p:txBody>
      </p:sp>
      <p:sp>
        <p:nvSpPr>
          <p:cNvPr id="3" name="Pealkiri 2">
            <a:extLst>
              <a:ext uri="{FF2B5EF4-FFF2-40B4-BE49-F238E27FC236}">
                <a16:creationId xmlns:a16="http://schemas.microsoft.com/office/drawing/2014/main" id="{FF458AA1-FF81-E09F-D8B4-4823B9045C85}"/>
              </a:ext>
            </a:extLst>
          </p:cNvPr>
          <p:cNvSpPr>
            <a:spLocks noGrp="1"/>
          </p:cNvSpPr>
          <p:nvPr>
            <p:ph type="title"/>
          </p:nvPr>
        </p:nvSpPr>
        <p:spPr/>
        <p:txBody>
          <a:bodyPr/>
          <a:lstStyle/>
          <a:p>
            <a:r>
              <a:rPr lang="et-EE" dirty="0"/>
              <a:t>„Suur hais“</a:t>
            </a:r>
            <a:endParaRPr lang="en-US" dirty="0"/>
          </a:p>
        </p:txBody>
      </p:sp>
      <p:pic>
        <p:nvPicPr>
          <p:cNvPr id="4" name="Pilt 3">
            <a:extLst>
              <a:ext uri="{FF2B5EF4-FFF2-40B4-BE49-F238E27FC236}">
                <a16:creationId xmlns:a16="http://schemas.microsoft.com/office/drawing/2014/main" id="{DC8BAA35-8071-DA4C-BB12-FF60C4B5E479}"/>
              </a:ext>
            </a:extLst>
          </p:cNvPr>
          <p:cNvPicPr>
            <a:picLocks noChangeAspect="1"/>
          </p:cNvPicPr>
          <p:nvPr/>
        </p:nvPicPr>
        <p:blipFill>
          <a:blip r:embed="rId2"/>
          <a:stretch>
            <a:fillRect/>
          </a:stretch>
        </p:blipFill>
        <p:spPr>
          <a:xfrm>
            <a:off x="4587038" y="72458"/>
            <a:ext cx="2258548" cy="1724025"/>
          </a:xfrm>
          <a:prstGeom prst="rect">
            <a:avLst/>
          </a:prstGeom>
        </p:spPr>
      </p:pic>
      <p:sp>
        <p:nvSpPr>
          <p:cNvPr id="5" name="TextBox 4">
            <a:extLst>
              <a:ext uri="{FF2B5EF4-FFF2-40B4-BE49-F238E27FC236}">
                <a16:creationId xmlns:a16="http://schemas.microsoft.com/office/drawing/2014/main" id="{4402BF64-645D-AA72-C406-2609B9898B83}"/>
              </a:ext>
            </a:extLst>
          </p:cNvPr>
          <p:cNvSpPr txBox="1"/>
          <p:nvPr/>
        </p:nvSpPr>
        <p:spPr>
          <a:xfrm>
            <a:off x="9599607" y="5923047"/>
            <a:ext cx="2592393" cy="507831"/>
          </a:xfrm>
          <a:prstGeom prst="rect">
            <a:avLst/>
          </a:prstGeom>
          <a:noFill/>
        </p:spPr>
        <p:txBody>
          <a:bodyPr wrap="square" rtlCol="0">
            <a:spAutoFit/>
          </a:bodyPr>
          <a:lstStyle/>
          <a:p>
            <a:r>
              <a:rPr lang="en-US" sz="900" b="0" i="0" dirty="0">
                <a:solidFill>
                  <a:srgbClr val="54595D"/>
                </a:solidFill>
                <a:effectLst/>
                <a:latin typeface="Arial" panose="020B0604020202020204" pitchFamily="34" charset="0"/>
              </a:rPr>
              <a:t>Cartoon from </a:t>
            </a:r>
            <a:r>
              <a:rPr lang="en-US" sz="900" b="0" i="1" dirty="0">
                <a:solidFill>
                  <a:srgbClr val="54595D"/>
                </a:solidFill>
                <a:effectLst/>
                <a:latin typeface="Arial" panose="020B0604020202020204" pitchFamily="34" charset="0"/>
              </a:rPr>
              <a:t>Punch</a:t>
            </a:r>
            <a:r>
              <a:rPr lang="en-US" sz="900" b="0" i="0" dirty="0">
                <a:solidFill>
                  <a:srgbClr val="54595D"/>
                </a:solidFill>
                <a:effectLst/>
                <a:latin typeface="Arial" panose="020B0604020202020204" pitchFamily="34" charset="0"/>
              </a:rPr>
              <a:t> Magazine, Volume 35 Page 137; 10 July 1858 </a:t>
            </a:r>
            <a:r>
              <a:rPr lang="en-US" sz="900" b="1" i="0" dirty="0">
                <a:solidFill>
                  <a:srgbClr val="54595D"/>
                </a:solidFill>
                <a:effectLst/>
                <a:latin typeface="Arial" panose="020B0604020202020204" pitchFamily="34" charset="0"/>
              </a:rPr>
              <a:t>This copy</a:t>
            </a:r>
            <a:r>
              <a:rPr lang="en-US" sz="900" b="0" i="0" dirty="0">
                <a:solidFill>
                  <a:srgbClr val="54595D"/>
                </a:solidFill>
                <a:effectLst/>
                <a:latin typeface="Arial" panose="020B0604020202020204" pitchFamily="34" charset="0"/>
              </a:rPr>
              <a:t>: </a:t>
            </a:r>
            <a:r>
              <a:rPr lang="en-US" sz="900" b="0" i="0" u="none" strike="noStrike" dirty="0">
                <a:solidFill>
                  <a:srgbClr val="3366CC"/>
                </a:solidFill>
                <a:effectLst/>
                <a:latin typeface="Arial" panose="020B0604020202020204" pitchFamily="34" charset="0"/>
                <a:hlinkClick r:id="rId3"/>
              </a:rPr>
              <a:t>City and Water Blog</a:t>
            </a:r>
            <a:endParaRPr lang="en-US" sz="900" dirty="0"/>
          </a:p>
        </p:txBody>
      </p:sp>
    </p:spTree>
    <p:extLst>
      <p:ext uri="{BB962C8B-B14F-4D97-AF65-F5344CB8AC3E}">
        <p14:creationId xmlns:p14="http://schemas.microsoft.com/office/powerpoint/2010/main" val="238245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B750E8BF-F105-13C9-3237-583B22D9A6BB}"/>
              </a:ext>
            </a:extLst>
          </p:cNvPr>
          <p:cNvSpPr>
            <a:spLocks noGrp="1"/>
          </p:cNvSpPr>
          <p:nvPr>
            <p:ph idx="1"/>
          </p:nvPr>
        </p:nvSpPr>
        <p:spPr/>
        <p:txBody>
          <a:bodyPr>
            <a:normAutofit fontScale="92500" lnSpcReduction="20000"/>
          </a:bodyPr>
          <a:lstStyle/>
          <a:p>
            <a:r>
              <a:rPr lang="en-US" dirty="0" err="1"/>
              <a:t>Ühendkuningriigis</a:t>
            </a:r>
            <a:r>
              <a:rPr lang="en-US" dirty="0"/>
              <a:t> </a:t>
            </a:r>
            <a:r>
              <a:rPr lang="en-US" dirty="0" err="1"/>
              <a:t>prooviti</a:t>
            </a:r>
            <a:r>
              <a:rPr lang="en-US" dirty="0"/>
              <a:t> 19. </a:t>
            </a:r>
            <a:r>
              <a:rPr lang="en-US" dirty="0" err="1"/>
              <a:t>sajandil</a:t>
            </a:r>
            <a:r>
              <a:rPr lang="en-US" dirty="0"/>
              <a:t> </a:t>
            </a:r>
            <a:r>
              <a:rPr lang="en-US" dirty="0" err="1"/>
              <a:t>reovett</a:t>
            </a:r>
            <a:r>
              <a:rPr lang="en-US" dirty="0"/>
              <a:t> </a:t>
            </a:r>
            <a:r>
              <a:rPr lang="en-US" dirty="0" err="1"/>
              <a:t>puhastada</a:t>
            </a:r>
            <a:r>
              <a:rPr lang="en-US" dirty="0"/>
              <a:t> ka </a:t>
            </a:r>
            <a:r>
              <a:rPr lang="en-US" dirty="0" err="1"/>
              <a:t>põllumajandusmaal</a:t>
            </a:r>
            <a:r>
              <a:rPr lang="en-US" dirty="0"/>
              <a:t>:  </a:t>
            </a:r>
            <a:endParaRPr lang="et-EE" dirty="0"/>
          </a:p>
          <a:p>
            <a:pPr lvl="1"/>
            <a:r>
              <a:rPr lang="en-US" dirty="0"/>
              <a:t>1840. </a:t>
            </a:r>
            <a:r>
              <a:rPr lang="en-US" dirty="0" err="1"/>
              <a:t>aastal</a:t>
            </a:r>
            <a:r>
              <a:rPr lang="en-US" dirty="0"/>
              <a:t> </a:t>
            </a:r>
            <a:r>
              <a:rPr lang="en-US" dirty="0" err="1"/>
              <a:t>koguti</a:t>
            </a:r>
            <a:r>
              <a:rPr lang="en-US" dirty="0"/>
              <a:t> </a:t>
            </a:r>
            <a:r>
              <a:rPr lang="en-US" dirty="0" err="1"/>
              <a:t>puuvillatehase</a:t>
            </a:r>
            <a:r>
              <a:rPr lang="en-US" dirty="0"/>
              <a:t> </a:t>
            </a:r>
            <a:r>
              <a:rPr lang="en-US" dirty="0" err="1"/>
              <a:t>reovesi</a:t>
            </a:r>
            <a:r>
              <a:rPr lang="en-US" dirty="0"/>
              <a:t> </a:t>
            </a:r>
            <a:r>
              <a:rPr lang="en-US" dirty="0" err="1"/>
              <a:t>tiikidesse</a:t>
            </a:r>
            <a:r>
              <a:rPr lang="en-US" dirty="0"/>
              <a:t> ja </a:t>
            </a:r>
            <a:r>
              <a:rPr lang="en-US" dirty="0" err="1"/>
              <a:t>juhiti</a:t>
            </a:r>
            <a:r>
              <a:rPr lang="en-US" dirty="0"/>
              <a:t> </a:t>
            </a:r>
            <a:r>
              <a:rPr lang="en-US" dirty="0" err="1"/>
              <a:t>sealt</a:t>
            </a:r>
            <a:r>
              <a:rPr lang="en-US" dirty="0"/>
              <a:t> </a:t>
            </a:r>
            <a:r>
              <a:rPr lang="en-US" dirty="0" err="1"/>
              <a:t>torustikke</a:t>
            </a:r>
            <a:r>
              <a:rPr lang="en-US" dirty="0"/>
              <a:t> </a:t>
            </a:r>
            <a:r>
              <a:rPr lang="en-US" dirty="0" err="1"/>
              <a:t>pidi</a:t>
            </a:r>
            <a:r>
              <a:rPr lang="en-US" dirty="0"/>
              <a:t> </a:t>
            </a:r>
            <a:r>
              <a:rPr lang="en-US" dirty="0" err="1"/>
              <a:t>talude</a:t>
            </a:r>
            <a:r>
              <a:rPr lang="en-US" dirty="0"/>
              <a:t> </a:t>
            </a:r>
            <a:r>
              <a:rPr lang="en-US" dirty="0" err="1"/>
              <a:t>põldudele</a:t>
            </a:r>
            <a:r>
              <a:rPr lang="en-US" dirty="0"/>
              <a:t>. </a:t>
            </a:r>
            <a:r>
              <a:rPr lang="en-US" dirty="0" err="1"/>
              <a:t>Sellist</a:t>
            </a:r>
            <a:r>
              <a:rPr lang="en-US" dirty="0"/>
              <a:t> </a:t>
            </a:r>
            <a:r>
              <a:rPr lang="en-US" dirty="0" err="1"/>
              <a:t>reovee</a:t>
            </a:r>
            <a:r>
              <a:rPr lang="en-US" dirty="0"/>
              <a:t> </a:t>
            </a:r>
            <a:r>
              <a:rPr lang="en-US" dirty="0" err="1"/>
              <a:t>käitlemise</a:t>
            </a:r>
            <a:r>
              <a:rPr lang="en-US" dirty="0"/>
              <a:t> </a:t>
            </a:r>
            <a:r>
              <a:rPr lang="en-US" dirty="0" err="1"/>
              <a:t>moodust</a:t>
            </a:r>
            <a:r>
              <a:rPr lang="en-US" dirty="0"/>
              <a:t> (</a:t>
            </a:r>
            <a:r>
              <a:rPr lang="en-US" dirty="0" err="1"/>
              <a:t>sai</a:t>
            </a:r>
            <a:r>
              <a:rPr lang="en-US" dirty="0"/>
              <a:t> </a:t>
            </a:r>
            <a:r>
              <a:rPr lang="en-US" dirty="0" err="1"/>
              <a:t>tuntuks</a:t>
            </a:r>
            <a:r>
              <a:rPr lang="en-US" dirty="0"/>
              <a:t> </a:t>
            </a:r>
            <a:r>
              <a:rPr lang="en-US" dirty="0" err="1"/>
              <a:t>kui</a:t>
            </a:r>
            <a:r>
              <a:rPr lang="en-US" dirty="0"/>
              <a:t> </a:t>
            </a:r>
            <a:r>
              <a:rPr lang="en-US" dirty="0" err="1"/>
              <a:t>reoveefarmide</a:t>
            </a:r>
            <a:r>
              <a:rPr lang="en-US" dirty="0"/>
              <a:t> </a:t>
            </a:r>
            <a:r>
              <a:rPr lang="en-US" dirty="0" err="1"/>
              <a:t>süsteem</a:t>
            </a:r>
            <a:r>
              <a:rPr lang="en-US" dirty="0"/>
              <a:t>) </a:t>
            </a:r>
            <a:r>
              <a:rPr lang="en-US" dirty="0" err="1"/>
              <a:t>katsetasid</a:t>
            </a:r>
            <a:r>
              <a:rPr lang="en-US" dirty="0"/>
              <a:t> </a:t>
            </a:r>
            <a:r>
              <a:rPr lang="en-US" dirty="0" err="1"/>
              <a:t>järgmise</a:t>
            </a:r>
            <a:r>
              <a:rPr lang="en-US" dirty="0"/>
              <a:t> 50 </a:t>
            </a:r>
            <a:r>
              <a:rPr lang="en-US" dirty="0" err="1"/>
              <a:t>aasta</a:t>
            </a:r>
            <a:r>
              <a:rPr lang="en-US" dirty="0"/>
              <a:t> </a:t>
            </a:r>
            <a:r>
              <a:rPr lang="en-US" dirty="0" err="1"/>
              <a:t>jooksul</a:t>
            </a:r>
            <a:r>
              <a:rPr lang="en-US" dirty="0"/>
              <a:t> </a:t>
            </a:r>
            <a:r>
              <a:rPr lang="en-US" dirty="0" err="1"/>
              <a:t>mitmed</a:t>
            </a:r>
            <a:r>
              <a:rPr lang="en-US" dirty="0"/>
              <a:t> </a:t>
            </a:r>
            <a:r>
              <a:rPr lang="en-US" dirty="0" err="1"/>
              <a:t>omavalitsused</a:t>
            </a:r>
            <a:r>
              <a:rPr lang="en-US" dirty="0"/>
              <a:t> </a:t>
            </a:r>
            <a:r>
              <a:rPr lang="en-US" dirty="0" err="1"/>
              <a:t>ning</a:t>
            </a:r>
            <a:r>
              <a:rPr lang="en-US" dirty="0"/>
              <a:t> 1846. </a:t>
            </a:r>
            <a:r>
              <a:rPr lang="en-US" dirty="0" err="1"/>
              <a:t>aastal</a:t>
            </a:r>
            <a:r>
              <a:rPr lang="en-US" dirty="0"/>
              <a:t> </a:t>
            </a:r>
            <a:r>
              <a:rPr lang="en-US" dirty="0" err="1"/>
              <a:t>registreeris</a:t>
            </a:r>
            <a:r>
              <a:rPr lang="en-US" dirty="0"/>
              <a:t> William Higgs </a:t>
            </a:r>
            <a:r>
              <a:rPr lang="en-US" dirty="0" err="1"/>
              <a:t>nende</a:t>
            </a:r>
            <a:r>
              <a:rPr lang="en-US" dirty="0"/>
              <a:t> </a:t>
            </a:r>
            <a:r>
              <a:rPr lang="en-US" dirty="0" err="1"/>
              <a:t>kohta</a:t>
            </a:r>
            <a:r>
              <a:rPr lang="en-US" dirty="0"/>
              <a:t> </a:t>
            </a:r>
            <a:r>
              <a:rPr lang="en-US" dirty="0" err="1"/>
              <a:t>esimese</a:t>
            </a:r>
            <a:r>
              <a:rPr lang="en-US" dirty="0"/>
              <a:t> </a:t>
            </a:r>
            <a:r>
              <a:rPr lang="en-US" dirty="0" err="1"/>
              <a:t>patendi</a:t>
            </a:r>
            <a:r>
              <a:rPr lang="en-US" dirty="0"/>
              <a:t>. </a:t>
            </a:r>
            <a:endParaRPr lang="et-EE" dirty="0"/>
          </a:p>
          <a:p>
            <a:r>
              <a:rPr lang="en-US" dirty="0" err="1"/>
              <a:t>Aastal</a:t>
            </a:r>
            <a:r>
              <a:rPr lang="en-US" dirty="0"/>
              <a:t> 1850 </a:t>
            </a:r>
            <a:r>
              <a:rPr lang="en-US" dirty="0" err="1"/>
              <a:t>võeti</a:t>
            </a:r>
            <a:r>
              <a:rPr lang="en-US" dirty="0"/>
              <a:t> </a:t>
            </a:r>
            <a:r>
              <a:rPr lang="en-US" dirty="0" err="1"/>
              <a:t>kasutusele</a:t>
            </a:r>
            <a:r>
              <a:rPr lang="en-US" dirty="0"/>
              <a:t> </a:t>
            </a:r>
            <a:r>
              <a:rPr lang="en-US" dirty="0" err="1"/>
              <a:t>horisontaalvooluga</a:t>
            </a:r>
            <a:r>
              <a:rPr lang="en-US" dirty="0"/>
              <a:t> </a:t>
            </a:r>
            <a:r>
              <a:rPr lang="en-US" dirty="0" err="1"/>
              <a:t>kääritid</a:t>
            </a:r>
            <a:r>
              <a:rPr lang="en-US" dirty="0"/>
              <a:t> (</a:t>
            </a:r>
            <a:r>
              <a:rPr lang="en-US" dirty="0" err="1"/>
              <a:t>setitid</a:t>
            </a:r>
            <a:r>
              <a:rPr lang="en-US" dirty="0"/>
              <a:t>) </a:t>
            </a:r>
            <a:r>
              <a:rPr lang="en-US" dirty="0" err="1"/>
              <a:t>ning</a:t>
            </a:r>
            <a:r>
              <a:rPr lang="en-US" dirty="0"/>
              <a:t> </a:t>
            </a:r>
            <a:r>
              <a:rPr lang="en-US" dirty="0" err="1"/>
              <a:t>aastal</a:t>
            </a:r>
            <a:r>
              <a:rPr lang="en-US" dirty="0"/>
              <a:t> 1905 </a:t>
            </a:r>
            <a:r>
              <a:rPr lang="en-US" dirty="0" err="1"/>
              <a:t>radiaalvooluga</a:t>
            </a:r>
            <a:r>
              <a:rPr lang="en-US" dirty="0"/>
              <a:t> </a:t>
            </a:r>
            <a:r>
              <a:rPr lang="en-US" dirty="0" err="1"/>
              <a:t>kääritid</a:t>
            </a:r>
            <a:r>
              <a:rPr lang="en-US" dirty="0"/>
              <a:t>, </a:t>
            </a:r>
            <a:r>
              <a:rPr lang="en-US" dirty="0" err="1"/>
              <a:t>milles</a:t>
            </a:r>
            <a:r>
              <a:rPr lang="en-US" dirty="0"/>
              <a:t> </a:t>
            </a:r>
            <a:r>
              <a:rPr lang="en-US" dirty="0" err="1"/>
              <a:t>käideldi</a:t>
            </a:r>
            <a:r>
              <a:rPr lang="en-US" dirty="0"/>
              <a:t> </a:t>
            </a:r>
            <a:r>
              <a:rPr lang="en-US" dirty="0" err="1"/>
              <a:t>linnade</a:t>
            </a:r>
            <a:r>
              <a:rPr lang="en-US" dirty="0"/>
              <a:t>, </a:t>
            </a:r>
            <a:r>
              <a:rPr lang="en-US" dirty="0" err="1"/>
              <a:t>alevite</a:t>
            </a:r>
            <a:r>
              <a:rPr lang="en-US" dirty="0"/>
              <a:t> ja </a:t>
            </a:r>
            <a:r>
              <a:rPr lang="en-US" dirty="0" err="1"/>
              <a:t>külade</a:t>
            </a:r>
            <a:r>
              <a:rPr lang="en-US" dirty="0"/>
              <a:t> </a:t>
            </a:r>
            <a:r>
              <a:rPr lang="en-US" dirty="0" err="1"/>
              <a:t>reovett</a:t>
            </a:r>
            <a:r>
              <a:rPr lang="en-US" dirty="0"/>
              <a:t> </a:t>
            </a:r>
            <a:r>
              <a:rPr lang="en-US" dirty="0" err="1"/>
              <a:t>ning</a:t>
            </a:r>
            <a:r>
              <a:rPr lang="en-US" dirty="0"/>
              <a:t> </a:t>
            </a:r>
            <a:r>
              <a:rPr lang="en-US" dirty="0" err="1"/>
              <a:t>millest</a:t>
            </a:r>
            <a:r>
              <a:rPr lang="en-US" dirty="0"/>
              <a:t> </a:t>
            </a:r>
            <a:r>
              <a:rPr lang="en-US" dirty="0" err="1"/>
              <a:t>eemaldati</a:t>
            </a:r>
            <a:r>
              <a:rPr lang="en-US" dirty="0"/>
              <a:t> </a:t>
            </a:r>
            <a:r>
              <a:rPr lang="en-US" dirty="0" err="1"/>
              <a:t>regulaarselt</a:t>
            </a:r>
            <a:r>
              <a:rPr lang="en-US" dirty="0"/>
              <a:t> </a:t>
            </a:r>
            <a:r>
              <a:rPr lang="en-US" dirty="0" err="1"/>
              <a:t>setet</a:t>
            </a:r>
            <a:r>
              <a:rPr lang="en-US" dirty="0"/>
              <a:t>. </a:t>
            </a:r>
          </a:p>
          <a:p>
            <a:r>
              <a:rPr lang="en-US" dirty="0" err="1"/>
              <a:t>Mõned</a:t>
            </a:r>
            <a:r>
              <a:rPr lang="en-US" dirty="0"/>
              <a:t> </a:t>
            </a:r>
            <a:r>
              <a:rPr lang="en-US" dirty="0" err="1"/>
              <a:t>linnad</a:t>
            </a:r>
            <a:r>
              <a:rPr lang="en-US" dirty="0"/>
              <a:t> </a:t>
            </a:r>
            <a:r>
              <a:rPr lang="en-US" dirty="0" err="1"/>
              <a:t>hakkasid</a:t>
            </a:r>
            <a:r>
              <a:rPr lang="en-US" dirty="0"/>
              <a:t> 19. </a:t>
            </a:r>
            <a:r>
              <a:rPr lang="en-US" dirty="0" err="1"/>
              <a:t>sajandi</a:t>
            </a:r>
            <a:r>
              <a:rPr lang="en-US" dirty="0"/>
              <a:t> </a:t>
            </a:r>
            <a:r>
              <a:rPr lang="en-US" dirty="0" err="1"/>
              <a:t>lõpus</a:t>
            </a:r>
            <a:r>
              <a:rPr lang="en-US" dirty="0"/>
              <a:t> </a:t>
            </a:r>
            <a:r>
              <a:rPr lang="en-US" dirty="0" err="1"/>
              <a:t>kasutama</a:t>
            </a:r>
            <a:r>
              <a:rPr lang="en-US" dirty="0"/>
              <a:t> </a:t>
            </a:r>
            <a:r>
              <a:rPr lang="en-US" dirty="0" err="1"/>
              <a:t>reovee</a:t>
            </a:r>
            <a:r>
              <a:rPr lang="en-US" dirty="0"/>
              <a:t> </a:t>
            </a:r>
            <a:r>
              <a:rPr lang="en-US" dirty="0" err="1"/>
              <a:t>puhastamisel</a:t>
            </a:r>
            <a:r>
              <a:rPr lang="en-US" dirty="0"/>
              <a:t> </a:t>
            </a:r>
            <a:r>
              <a:rPr lang="en-US" dirty="0" err="1"/>
              <a:t>kemikaale</a:t>
            </a:r>
            <a:r>
              <a:rPr lang="en-US" dirty="0"/>
              <a:t>: </a:t>
            </a:r>
            <a:endParaRPr lang="et-EE" dirty="0"/>
          </a:p>
          <a:p>
            <a:pPr lvl="1"/>
            <a:r>
              <a:rPr lang="en-US" dirty="0"/>
              <a:t>1890. </a:t>
            </a:r>
            <a:r>
              <a:rPr lang="en-US" dirty="0" err="1"/>
              <a:t>aastal</a:t>
            </a:r>
            <a:r>
              <a:rPr lang="en-US" dirty="0"/>
              <a:t> </a:t>
            </a:r>
            <a:r>
              <a:rPr lang="en-US" dirty="0" err="1"/>
              <a:t>ehitati</a:t>
            </a:r>
            <a:r>
              <a:rPr lang="en-US" dirty="0"/>
              <a:t> </a:t>
            </a:r>
            <a:r>
              <a:rPr lang="en-US" dirty="0" err="1"/>
              <a:t>Ameerika</a:t>
            </a:r>
            <a:r>
              <a:rPr lang="en-US" dirty="0"/>
              <a:t> </a:t>
            </a:r>
            <a:r>
              <a:rPr lang="en-US" dirty="0" err="1"/>
              <a:t>Ühendriikides</a:t>
            </a:r>
            <a:r>
              <a:rPr lang="en-US" dirty="0"/>
              <a:t> </a:t>
            </a:r>
            <a:r>
              <a:rPr lang="en-US" dirty="0" err="1"/>
              <a:t>Massachusettsi</a:t>
            </a:r>
            <a:r>
              <a:rPr lang="en-US" dirty="0"/>
              <a:t> </a:t>
            </a:r>
            <a:r>
              <a:rPr lang="en-US" dirty="0" err="1"/>
              <a:t>osariigis</a:t>
            </a:r>
            <a:r>
              <a:rPr lang="en-US" dirty="0"/>
              <a:t> </a:t>
            </a:r>
            <a:r>
              <a:rPr lang="en-US" dirty="0" err="1"/>
              <a:t>Worchesteris</a:t>
            </a:r>
            <a:r>
              <a:rPr lang="en-US" dirty="0"/>
              <a:t> </a:t>
            </a:r>
            <a:r>
              <a:rPr lang="en-US" dirty="0" err="1"/>
              <a:t>esimene</a:t>
            </a:r>
            <a:r>
              <a:rPr lang="en-US" dirty="0"/>
              <a:t> </a:t>
            </a:r>
            <a:r>
              <a:rPr lang="en-US" dirty="0" err="1"/>
              <a:t>keemilise</a:t>
            </a:r>
            <a:r>
              <a:rPr lang="en-US" dirty="0"/>
              <a:t> </a:t>
            </a:r>
            <a:r>
              <a:rPr lang="en-US" dirty="0" err="1"/>
              <a:t>sadestamisega</a:t>
            </a:r>
            <a:r>
              <a:rPr lang="en-US" dirty="0"/>
              <a:t> </a:t>
            </a:r>
            <a:r>
              <a:rPr lang="en-US" dirty="0" err="1"/>
              <a:t>reoveepuhasti</a:t>
            </a:r>
            <a:r>
              <a:rPr lang="en-US" dirty="0"/>
              <a:t> </a:t>
            </a:r>
          </a:p>
          <a:p>
            <a:endParaRPr lang="en-US" dirty="0"/>
          </a:p>
        </p:txBody>
      </p:sp>
      <p:sp>
        <p:nvSpPr>
          <p:cNvPr id="3" name="Pealkiri 2">
            <a:extLst>
              <a:ext uri="{FF2B5EF4-FFF2-40B4-BE49-F238E27FC236}">
                <a16:creationId xmlns:a16="http://schemas.microsoft.com/office/drawing/2014/main" id="{B9654084-1674-2A8A-A65D-FAC463920471}"/>
              </a:ext>
            </a:extLst>
          </p:cNvPr>
          <p:cNvSpPr>
            <a:spLocks noGrp="1"/>
          </p:cNvSpPr>
          <p:nvPr>
            <p:ph type="title"/>
          </p:nvPr>
        </p:nvSpPr>
        <p:spPr/>
        <p:txBody>
          <a:bodyPr/>
          <a:lstStyle/>
          <a:p>
            <a:r>
              <a:rPr lang="et-EE" dirty="0"/>
              <a:t>Esimesed teadlikud katsed reovee puhastamiseks</a:t>
            </a:r>
            <a:endParaRPr lang="en-US" dirty="0"/>
          </a:p>
        </p:txBody>
      </p:sp>
    </p:spTree>
    <p:extLst>
      <p:ext uri="{BB962C8B-B14F-4D97-AF65-F5344CB8AC3E}">
        <p14:creationId xmlns:p14="http://schemas.microsoft.com/office/powerpoint/2010/main" val="118315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E3C71138-8C92-9373-3604-F2A8E3F0A38A}"/>
              </a:ext>
            </a:extLst>
          </p:cNvPr>
          <p:cNvSpPr>
            <a:spLocks noGrp="1"/>
          </p:cNvSpPr>
          <p:nvPr>
            <p:ph idx="1"/>
          </p:nvPr>
        </p:nvSpPr>
        <p:spPr/>
        <p:txBody>
          <a:bodyPr/>
          <a:lstStyle/>
          <a:p>
            <a:r>
              <a:rPr lang="en-US" dirty="0"/>
              <a:t>19. </a:t>
            </a:r>
            <a:r>
              <a:rPr lang="en-US" dirty="0" err="1"/>
              <a:t>sajandi</a:t>
            </a:r>
            <a:r>
              <a:rPr lang="en-US" dirty="0"/>
              <a:t> </a:t>
            </a:r>
            <a:r>
              <a:rPr lang="en-US" dirty="0" err="1"/>
              <a:t>lõpus</a:t>
            </a:r>
            <a:r>
              <a:rPr lang="en-US" dirty="0"/>
              <a:t> </a:t>
            </a:r>
            <a:r>
              <a:rPr lang="en-US" dirty="0" err="1"/>
              <a:t>avastati</a:t>
            </a:r>
            <a:r>
              <a:rPr lang="en-US" dirty="0"/>
              <a:t>, et </a:t>
            </a:r>
            <a:r>
              <a:rPr lang="en-US" dirty="0" err="1"/>
              <a:t>reovee</a:t>
            </a:r>
            <a:r>
              <a:rPr lang="en-US" dirty="0"/>
              <a:t> </a:t>
            </a:r>
            <a:r>
              <a:rPr lang="en-US" dirty="0" err="1"/>
              <a:t>halba</a:t>
            </a:r>
            <a:r>
              <a:rPr lang="en-US" dirty="0"/>
              <a:t> </a:t>
            </a:r>
            <a:r>
              <a:rPr lang="en-US" dirty="0" err="1"/>
              <a:t>lõhna</a:t>
            </a:r>
            <a:r>
              <a:rPr lang="en-US" dirty="0"/>
              <a:t> </a:t>
            </a:r>
            <a:r>
              <a:rPr lang="en-US" dirty="0" err="1"/>
              <a:t>saab</a:t>
            </a:r>
            <a:r>
              <a:rPr lang="en-US" dirty="0"/>
              <a:t> </a:t>
            </a:r>
            <a:r>
              <a:rPr lang="en-US" dirty="0" err="1"/>
              <a:t>pärast</a:t>
            </a:r>
            <a:r>
              <a:rPr lang="en-US" dirty="0"/>
              <a:t> </a:t>
            </a:r>
            <a:r>
              <a:rPr lang="en-US" dirty="0" err="1"/>
              <a:t>esmast</a:t>
            </a:r>
            <a:r>
              <a:rPr lang="en-US" dirty="0"/>
              <a:t> </a:t>
            </a:r>
            <a:r>
              <a:rPr lang="en-US" dirty="0" err="1"/>
              <a:t>ehk</a:t>
            </a:r>
            <a:r>
              <a:rPr lang="en-US" dirty="0"/>
              <a:t> </a:t>
            </a:r>
            <a:r>
              <a:rPr lang="en-US" dirty="0" err="1"/>
              <a:t>mehaanilist</a:t>
            </a:r>
            <a:r>
              <a:rPr lang="en-US" dirty="0"/>
              <a:t> </a:t>
            </a:r>
            <a:r>
              <a:rPr lang="en-US" dirty="0" err="1"/>
              <a:t>puhastamist</a:t>
            </a:r>
            <a:r>
              <a:rPr lang="en-US" dirty="0"/>
              <a:t> </a:t>
            </a:r>
            <a:r>
              <a:rPr lang="en-US" dirty="0" err="1"/>
              <a:t>ära</a:t>
            </a:r>
            <a:r>
              <a:rPr lang="en-US" dirty="0"/>
              <a:t> </a:t>
            </a:r>
            <a:r>
              <a:rPr lang="en-US" dirty="0" err="1"/>
              <a:t>hoida</a:t>
            </a:r>
            <a:r>
              <a:rPr lang="en-US" dirty="0"/>
              <a:t>, </a:t>
            </a:r>
            <a:r>
              <a:rPr lang="en-US" dirty="0" err="1"/>
              <a:t>kui</a:t>
            </a:r>
            <a:r>
              <a:rPr lang="en-US" dirty="0"/>
              <a:t> </a:t>
            </a:r>
            <a:r>
              <a:rPr lang="en-US" dirty="0" err="1"/>
              <a:t>reovette</a:t>
            </a:r>
            <a:r>
              <a:rPr lang="en-US" dirty="0"/>
              <a:t> </a:t>
            </a:r>
            <a:r>
              <a:rPr lang="en-US" dirty="0" err="1"/>
              <a:t>viia</a:t>
            </a:r>
            <a:r>
              <a:rPr lang="en-US" dirty="0"/>
              <a:t> </a:t>
            </a:r>
            <a:r>
              <a:rPr lang="en-US" dirty="0" err="1"/>
              <a:t>hapnikku</a:t>
            </a:r>
            <a:r>
              <a:rPr lang="en-US" dirty="0"/>
              <a:t>.</a:t>
            </a:r>
            <a:r>
              <a:rPr lang="fi-FI" dirty="0"/>
              <a:t> </a:t>
            </a:r>
            <a:r>
              <a:rPr lang="fi-FI" dirty="0" err="1"/>
              <a:t>Sellest</a:t>
            </a:r>
            <a:r>
              <a:rPr lang="fi-FI" dirty="0"/>
              <a:t> sai </a:t>
            </a:r>
            <a:r>
              <a:rPr lang="fi-FI" dirty="0" err="1"/>
              <a:t>alguse</a:t>
            </a:r>
            <a:r>
              <a:rPr lang="fi-FI" dirty="0"/>
              <a:t> </a:t>
            </a:r>
            <a:r>
              <a:rPr lang="fi-FI" b="1" dirty="0" err="1"/>
              <a:t>aeroobne</a:t>
            </a:r>
            <a:r>
              <a:rPr lang="fi-FI" b="1" dirty="0"/>
              <a:t> </a:t>
            </a:r>
            <a:r>
              <a:rPr lang="fi-FI" b="1" dirty="0" err="1"/>
              <a:t>bioloogiline</a:t>
            </a:r>
            <a:r>
              <a:rPr lang="fi-FI" b="1" dirty="0"/>
              <a:t> </a:t>
            </a:r>
            <a:r>
              <a:rPr lang="fi-FI" b="1" dirty="0" err="1"/>
              <a:t>puhastus</a:t>
            </a:r>
            <a:r>
              <a:rPr lang="fi-FI" b="1" dirty="0"/>
              <a:t>.</a:t>
            </a:r>
            <a:r>
              <a:rPr lang="fi-FI" dirty="0"/>
              <a:t> </a:t>
            </a:r>
            <a:r>
              <a:rPr lang="en-US" dirty="0"/>
              <a:t> </a:t>
            </a:r>
            <a:endParaRPr lang="et-EE" dirty="0"/>
          </a:p>
          <a:p>
            <a:r>
              <a:rPr lang="en-US" dirty="0" err="1"/>
              <a:t>Prantslane</a:t>
            </a:r>
            <a:r>
              <a:rPr lang="en-US" dirty="0"/>
              <a:t> L.H. </a:t>
            </a:r>
            <a:r>
              <a:rPr lang="en-US" dirty="0" err="1"/>
              <a:t>Mouras</a:t>
            </a:r>
            <a:r>
              <a:rPr lang="en-US" dirty="0"/>
              <a:t> </a:t>
            </a:r>
            <a:r>
              <a:rPr lang="en-US" dirty="0" err="1"/>
              <a:t>avastas</a:t>
            </a:r>
            <a:r>
              <a:rPr lang="en-US" dirty="0"/>
              <a:t> 1860. </a:t>
            </a:r>
            <a:r>
              <a:rPr lang="en-US" dirty="0" err="1"/>
              <a:t>aastatel</a:t>
            </a:r>
            <a:r>
              <a:rPr lang="en-US" dirty="0"/>
              <a:t>, et </a:t>
            </a:r>
            <a:r>
              <a:rPr lang="en-US" dirty="0" err="1"/>
              <a:t>reovees</a:t>
            </a:r>
            <a:r>
              <a:rPr lang="en-US" dirty="0"/>
              <a:t> </a:t>
            </a:r>
            <a:r>
              <a:rPr lang="en-US" dirty="0" err="1"/>
              <a:t>sisalduvad</a:t>
            </a:r>
            <a:r>
              <a:rPr lang="en-US" dirty="0"/>
              <a:t> </a:t>
            </a:r>
            <a:r>
              <a:rPr lang="en-US" dirty="0" err="1"/>
              <a:t>tahked</a:t>
            </a:r>
            <a:r>
              <a:rPr lang="en-US" dirty="0"/>
              <a:t> </a:t>
            </a:r>
            <a:r>
              <a:rPr lang="en-US" dirty="0" err="1"/>
              <a:t>ained</a:t>
            </a:r>
            <a:r>
              <a:rPr lang="en-US" dirty="0"/>
              <a:t> </a:t>
            </a:r>
            <a:r>
              <a:rPr lang="en-US" dirty="0" err="1"/>
              <a:t>lagunevad</a:t>
            </a:r>
            <a:r>
              <a:rPr lang="en-US" dirty="0"/>
              <a:t> </a:t>
            </a:r>
            <a:r>
              <a:rPr lang="en-US" dirty="0" err="1"/>
              <a:t>reoveekogumismahutis</a:t>
            </a:r>
            <a:r>
              <a:rPr lang="en-US" dirty="0"/>
              <a:t> </a:t>
            </a:r>
            <a:r>
              <a:rPr lang="en-US" dirty="0" err="1"/>
              <a:t>aeglaselt</a:t>
            </a:r>
            <a:r>
              <a:rPr lang="en-US" dirty="0"/>
              <a:t> </a:t>
            </a:r>
            <a:r>
              <a:rPr lang="en-US" b="1" dirty="0" err="1"/>
              <a:t>anaeroobse</a:t>
            </a:r>
            <a:r>
              <a:rPr lang="en-US" b="1" dirty="0"/>
              <a:t> </a:t>
            </a:r>
            <a:r>
              <a:rPr lang="en-US" b="1" dirty="0" err="1"/>
              <a:t>käärimise</a:t>
            </a:r>
            <a:r>
              <a:rPr lang="en-US" b="1" dirty="0"/>
              <a:t> </a:t>
            </a:r>
            <a:r>
              <a:rPr lang="en-US" dirty="0" err="1"/>
              <a:t>toimel</a:t>
            </a:r>
            <a:r>
              <a:rPr lang="en-US" dirty="0"/>
              <a:t>. </a:t>
            </a:r>
            <a:r>
              <a:rPr lang="en-US" dirty="0" err="1"/>
              <a:t>Exeteri</a:t>
            </a:r>
            <a:r>
              <a:rPr lang="en-US" dirty="0"/>
              <a:t> </a:t>
            </a:r>
            <a:r>
              <a:rPr lang="en-US" dirty="0" err="1"/>
              <a:t>linnamõõtja</a:t>
            </a:r>
            <a:r>
              <a:rPr lang="en-US" dirty="0"/>
              <a:t> Donald Cameron </a:t>
            </a:r>
            <a:r>
              <a:rPr lang="en-US" dirty="0" err="1"/>
              <a:t>patenteeris</a:t>
            </a:r>
            <a:r>
              <a:rPr lang="en-US" dirty="0"/>
              <a:t> 1895. </a:t>
            </a:r>
            <a:r>
              <a:rPr lang="en-US" dirty="0" err="1"/>
              <a:t>aastal</a:t>
            </a:r>
            <a:r>
              <a:rPr lang="en-US" dirty="0"/>
              <a:t> </a:t>
            </a:r>
            <a:r>
              <a:rPr lang="en-US" dirty="0" err="1"/>
              <a:t>täiustatud</a:t>
            </a:r>
            <a:r>
              <a:rPr lang="en-US" dirty="0"/>
              <a:t> </a:t>
            </a:r>
            <a:r>
              <a:rPr lang="en-US" dirty="0" err="1"/>
              <a:t>reovee</a:t>
            </a:r>
            <a:r>
              <a:rPr lang="en-US" dirty="0"/>
              <a:t> </a:t>
            </a:r>
            <a:r>
              <a:rPr lang="en-US" dirty="0" err="1"/>
              <a:t>kogumismahuti</a:t>
            </a:r>
            <a:r>
              <a:rPr lang="en-US" dirty="0"/>
              <a:t>, </a:t>
            </a:r>
            <a:r>
              <a:rPr lang="en-US" dirty="0" err="1"/>
              <a:t>mille</a:t>
            </a:r>
            <a:r>
              <a:rPr lang="en-US" dirty="0"/>
              <a:t> ta </a:t>
            </a:r>
            <a:r>
              <a:rPr lang="en-US" dirty="0" err="1"/>
              <a:t>nimetas</a:t>
            </a:r>
            <a:r>
              <a:rPr lang="en-US" dirty="0"/>
              <a:t> </a:t>
            </a:r>
            <a:r>
              <a:rPr lang="en-US" b="1" dirty="0" err="1"/>
              <a:t>septikuks</a:t>
            </a:r>
            <a:endParaRPr lang="en-US" b="1" dirty="0"/>
          </a:p>
        </p:txBody>
      </p:sp>
      <p:sp>
        <p:nvSpPr>
          <p:cNvPr id="3" name="Pealkiri 2">
            <a:extLst>
              <a:ext uri="{FF2B5EF4-FFF2-40B4-BE49-F238E27FC236}">
                <a16:creationId xmlns:a16="http://schemas.microsoft.com/office/drawing/2014/main" id="{E27A048C-0FDA-9402-E394-81E61EE39834}"/>
              </a:ext>
            </a:extLst>
          </p:cNvPr>
          <p:cNvSpPr>
            <a:spLocks noGrp="1"/>
          </p:cNvSpPr>
          <p:nvPr>
            <p:ph type="title"/>
          </p:nvPr>
        </p:nvSpPr>
        <p:spPr/>
        <p:txBody>
          <a:bodyPr/>
          <a:lstStyle/>
          <a:p>
            <a:r>
              <a:rPr lang="et-EE" dirty="0"/>
              <a:t>Bioloogiline töötlus</a:t>
            </a:r>
            <a:endParaRPr lang="en-US" dirty="0"/>
          </a:p>
        </p:txBody>
      </p:sp>
    </p:spTree>
    <p:extLst>
      <p:ext uri="{BB962C8B-B14F-4D97-AF65-F5344CB8AC3E}">
        <p14:creationId xmlns:p14="http://schemas.microsoft.com/office/powerpoint/2010/main" val="320706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3C563819-FBC8-CA16-0E56-0DDCC67EAC8E}"/>
              </a:ext>
            </a:extLst>
          </p:cNvPr>
          <p:cNvSpPr>
            <a:spLocks noGrp="1"/>
          </p:cNvSpPr>
          <p:nvPr>
            <p:ph idx="1"/>
          </p:nvPr>
        </p:nvSpPr>
        <p:spPr/>
        <p:txBody>
          <a:bodyPr>
            <a:normAutofit fontScale="92500" lnSpcReduction="20000"/>
          </a:bodyPr>
          <a:lstStyle/>
          <a:p>
            <a:r>
              <a:rPr lang="en-US" dirty="0" err="1"/>
              <a:t>Inglismaal</a:t>
            </a:r>
            <a:r>
              <a:rPr lang="en-US" dirty="0"/>
              <a:t> </a:t>
            </a:r>
            <a:r>
              <a:rPr lang="en-US" dirty="0" err="1"/>
              <a:t>tegi</a:t>
            </a:r>
            <a:r>
              <a:rPr lang="en-US" dirty="0"/>
              <a:t> Edward Frankland 1870. </a:t>
            </a:r>
            <a:r>
              <a:rPr lang="en-US" dirty="0" err="1"/>
              <a:t>aastatel</a:t>
            </a:r>
            <a:r>
              <a:rPr lang="en-US" dirty="0"/>
              <a:t> </a:t>
            </a:r>
            <a:r>
              <a:rPr lang="en-US" dirty="0" err="1"/>
              <a:t>Croydonis</a:t>
            </a:r>
            <a:r>
              <a:rPr lang="en-US" dirty="0"/>
              <a:t> </a:t>
            </a:r>
            <a:r>
              <a:rPr lang="en-US" dirty="0" err="1"/>
              <a:t>asuvas</a:t>
            </a:r>
            <a:r>
              <a:rPr lang="en-US" dirty="0"/>
              <a:t> </a:t>
            </a:r>
            <a:r>
              <a:rPr lang="en-US" dirty="0" err="1"/>
              <a:t>reoveefarmis</a:t>
            </a:r>
            <a:r>
              <a:rPr lang="en-US" dirty="0"/>
              <a:t> </a:t>
            </a:r>
            <a:r>
              <a:rPr lang="en-US" dirty="0" err="1"/>
              <a:t>sooritatud</a:t>
            </a:r>
            <a:r>
              <a:rPr lang="en-US" dirty="0"/>
              <a:t> </a:t>
            </a:r>
            <a:r>
              <a:rPr lang="en-US" dirty="0" err="1"/>
              <a:t>katsetega</a:t>
            </a:r>
            <a:r>
              <a:rPr lang="en-US" dirty="0"/>
              <a:t> </a:t>
            </a:r>
            <a:r>
              <a:rPr lang="en-US" dirty="0" err="1"/>
              <a:t>kindlaks</a:t>
            </a:r>
            <a:r>
              <a:rPr lang="en-US" dirty="0"/>
              <a:t>, et </a:t>
            </a:r>
            <a:r>
              <a:rPr lang="en-US" dirty="0" err="1"/>
              <a:t>reovee</a:t>
            </a:r>
            <a:r>
              <a:rPr lang="en-US" dirty="0"/>
              <a:t> </a:t>
            </a:r>
            <a:r>
              <a:rPr lang="en-US" dirty="0" err="1"/>
              <a:t>filtreerumisel</a:t>
            </a:r>
            <a:r>
              <a:rPr lang="en-US" dirty="0"/>
              <a:t> </a:t>
            </a:r>
            <a:r>
              <a:rPr lang="en-US" dirty="0" err="1"/>
              <a:t>läbi</a:t>
            </a:r>
            <a:r>
              <a:rPr lang="en-US" dirty="0"/>
              <a:t> </a:t>
            </a:r>
            <a:r>
              <a:rPr lang="en-US" dirty="0" err="1"/>
              <a:t>poorse</a:t>
            </a:r>
            <a:r>
              <a:rPr lang="en-US" dirty="0"/>
              <a:t> </a:t>
            </a:r>
            <a:r>
              <a:rPr lang="en-US" dirty="0" err="1"/>
              <a:t>kruusa</a:t>
            </a:r>
            <a:r>
              <a:rPr lang="en-US" dirty="0"/>
              <a:t> </a:t>
            </a:r>
            <a:r>
              <a:rPr lang="en-US" dirty="0" err="1"/>
              <a:t>lämmastikuühendid</a:t>
            </a:r>
            <a:r>
              <a:rPr lang="en-US" dirty="0"/>
              <a:t> </a:t>
            </a:r>
            <a:r>
              <a:rPr lang="en-US" dirty="0" err="1"/>
              <a:t>nitrifitseeruvad</a:t>
            </a:r>
            <a:r>
              <a:rPr lang="en-US" dirty="0"/>
              <a:t>, </a:t>
            </a:r>
            <a:r>
              <a:rPr lang="en-US" dirty="0" err="1"/>
              <a:t>kusjuures</a:t>
            </a:r>
            <a:r>
              <a:rPr lang="en-US" dirty="0"/>
              <a:t> filter </a:t>
            </a:r>
            <a:r>
              <a:rPr lang="en-US" dirty="0" err="1"/>
              <a:t>püsis</a:t>
            </a:r>
            <a:r>
              <a:rPr lang="en-US" dirty="0"/>
              <a:t> </a:t>
            </a:r>
            <a:r>
              <a:rPr lang="en-US" dirty="0" err="1"/>
              <a:t>pikka</a:t>
            </a:r>
            <a:r>
              <a:rPr lang="en-US" dirty="0"/>
              <a:t> </a:t>
            </a:r>
            <a:r>
              <a:rPr lang="en-US" dirty="0" err="1"/>
              <a:t>aega</a:t>
            </a:r>
            <a:r>
              <a:rPr lang="en-US" dirty="0"/>
              <a:t> </a:t>
            </a:r>
            <a:r>
              <a:rPr lang="en-US" dirty="0" err="1"/>
              <a:t>ummistumata</a:t>
            </a:r>
            <a:r>
              <a:rPr lang="et-EE" dirty="0"/>
              <a:t> – </a:t>
            </a:r>
            <a:r>
              <a:rPr lang="et-EE" b="1" dirty="0" err="1"/>
              <a:t>biokiletehnoologia</a:t>
            </a:r>
            <a:endParaRPr lang="et-EE" b="1" dirty="0"/>
          </a:p>
          <a:p>
            <a:r>
              <a:rPr lang="en-US" b="1" dirty="0" err="1"/>
              <a:t>Aktiivmudaprotsessi</a:t>
            </a:r>
            <a:r>
              <a:rPr lang="en-US" dirty="0"/>
              <a:t> </a:t>
            </a:r>
            <a:r>
              <a:rPr lang="en-US" dirty="0" err="1"/>
              <a:t>avastasid</a:t>
            </a:r>
            <a:r>
              <a:rPr lang="en-US" dirty="0"/>
              <a:t> 1913. </a:t>
            </a:r>
            <a:r>
              <a:rPr lang="en-US" dirty="0" err="1"/>
              <a:t>aastal</a:t>
            </a:r>
            <a:r>
              <a:rPr lang="en-US" dirty="0"/>
              <a:t> </a:t>
            </a:r>
            <a:r>
              <a:rPr lang="en-US" dirty="0" err="1"/>
              <a:t>Ühendkuningriigis</a:t>
            </a:r>
            <a:r>
              <a:rPr lang="en-US" dirty="0"/>
              <a:t> </a:t>
            </a:r>
            <a:r>
              <a:rPr lang="en-US" dirty="0" err="1"/>
              <a:t>insenerid</a:t>
            </a:r>
            <a:r>
              <a:rPr lang="en-US" dirty="0"/>
              <a:t> Edward Ardern ja W.T. Lockett. </a:t>
            </a:r>
            <a:endParaRPr lang="et-EE" dirty="0"/>
          </a:p>
          <a:p>
            <a:pPr eaLnBrk="1" hangingPunct="1"/>
            <a:r>
              <a:rPr lang="et-EE" sz="2800" dirty="0"/>
              <a:t>1960-datel oli selge, et puhastust on vaja täiustada (N,P – </a:t>
            </a:r>
            <a:r>
              <a:rPr lang="et-EE" sz="2800" dirty="0" err="1"/>
              <a:t>eutrofeerumine</a:t>
            </a:r>
            <a:r>
              <a:rPr lang="et-EE" sz="2800" dirty="0"/>
              <a:t>)</a:t>
            </a:r>
          </a:p>
          <a:p>
            <a:pPr eaLnBrk="1" hangingPunct="1"/>
            <a:r>
              <a:rPr lang="et-EE" sz="2800" dirty="0"/>
              <a:t>1964.a. Baseerudes Monod’ kineetikale tõestas A.L. </a:t>
            </a:r>
            <a:r>
              <a:rPr lang="et-EE" sz="2800" dirty="0" err="1"/>
              <a:t>Downing</a:t>
            </a:r>
            <a:r>
              <a:rPr lang="et-EE" sz="2800" dirty="0"/>
              <a:t> jt, et </a:t>
            </a:r>
            <a:r>
              <a:rPr lang="et-EE" sz="2800" dirty="0" err="1"/>
              <a:t>nitrifikatsioon</a:t>
            </a:r>
            <a:r>
              <a:rPr lang="et-EE" sz="2800" dirty="0"/>
              <a:t> sõltub </a:t>
            </a:r>
            <a:r>
              <a:rPr lang="et-EE" sz="2800" dirty="0" err="1"/>
              <a:t>autortoofsete</a:t>
            </a:r>
            <a:r>
              <a:rPr lang="et-EE" sz="2800" dirty="0"/>
              <a:t> </a:t>
            </a:r>
            <a:r>
              <a:rPr lang="et-EE" sz="2800" dirty="0" err="1"/>
              <a:t>nitrifitseerivate</a:t>
            </a:r>
            <a:r>
              <a:rPr lang="et-EE" sz="2800" dirty="0"/>
              <a:t> organismide maksimaalsest spetsiifilisest kasvukiirusest, mis on aga aeglasem kui heterotroofsetel organismidel. </a:t>
            </a:r>
          </a:p>
          <a:p>
            <a:endParaRPr lang="en-US" dirty="0"/>
          </a:p>
        </p:txBody>
      </p:sp>
      <p:sp>
        <p:nvSpPr>
          <p:cNvPr id="3" name="Pealkiri 2">
            <a:extLst>
              <a:ext uri="{FF2B5EF4-FFF2-40B4-BE49-F238E27FC236}">
                <a16:creationId xmlns:a16="http://schemas.microsoft.com/office/drawing/2014/main" id="{83F269C1-51A6-A386-2BA1-FE4A37186CCC}"/>
              </a:ext>
            </a:extLst>
          </p:cNvPr>
          <p:cNvSpPr>
            <a:spLocks noGrp="1"/>
          </p:cNvSpPr>
          <p:nvPr>
            <p:ph type="title"/>
          </p:nvPr>
        </p:nvSpPr>
        <p:spPr/>
        <p:txBody>
          <a:bodyPr/>
          <a:lstStyle/>
          <a:p>
            <a:r>
              <a:rPr lang="et-EE" dirty="0"/>
              <a:t>Tänapäevaste tehnoloogiate algus</a:t>
            </a:r>
            <a:endParaRPr lang="en-US" dirty="0"/>
          </a:p>
        </p:txBody>
      </p:sp>
      <p:pic>
        <p:nvPicPr>
          <p:cNvPr id="4" name="Pilt 3">
            <a:extLst>
              <a:ext uri="{FF2B5EF4-FFF2-40B4-BE49-F238E27FC236}">
                <a16:creationId xmlns:a16="http://schemas.microsoft.com/office/drawing/2014/main" id="{04CEBF6E-7D69-7B93-04E9-C9A6F50776D3}"/>
              </a:ext>
            </a:extLst>
          </p:cNvPr>
          <p:cNvPicPr>
            <a:picLocks noChangeAspect="1"/>
          </p:cNvPicPr>
          <p:nvPr/>
        </p:nvPicPr>
        <p:blipFill>
          <a:blip r:embed="rId3"/>
          <a:stretch>
            <a:fillRect/>
          </a:stretch>
        </p:blipFill>
        <p:spPr>
          <a:xfrm>
            <a:off x="9822478" y="24885"/>
            <a:ext cx="1419225" cy="1481137"/>
          </a:xfrm>
          <a:prstGeom prst="rect">
            <a:avLst/>
          </a:prstGeom>
        </p:spPr>
      </p:pic>
      <p:sp>
        <p:nvSpPr>
          <p:cNvPr id="7" name="TextBox 6">
            <a:extLst>
              <a:ext uri="{FF2B5EF4-FFF2-40B4-BE49-F238E27FC236}">
                <a16:creationId xmlns:a16="http://schemas.microsoft.com/office/drawing/2014/main" id="{A64FF5F4-1FF7-45EC-F872-5C0FFF558318}"/>
              </a:ext>
            </a:extLst>
          </p:cNvPr>
          <p:cNvSpPr txBox="1"/>
          <p:nvPr/>
        </p:nvSpPr>
        <p:spPr>
          <a:xfrm>
            <a:off x="9710383" y="1506022"/>
            <a:ext cx="1643417" cy="261610"/>
          </a:xfrm>
          <a:prstGeom prst="rect">
            <a:avLst/>
          </a:prstGeom>
          <a:noFill/>
        </p:spPr>
        <p:txBody>
          <a:bodyPr wrap="square" rtlCol="0">
            <a:spAutoFit/>
          </a:bodyPr>
          <a:lstStyle/>
          <a:p>
            <a:r>
              <a:rPr lang="en-US" sz="1100" dirty="0"/>
              <a:t>Edward Frankland</a:t>
            </a:r>
            <a:endParaRPr lang="en-US" sz="900" dirty="0"/>
          </a:p>
        </p:txBody>
      </p:sp>
    </p:spTree>
    <p:extLst>
      <p:ext uri="{BB962C8B-B14F-4D97-AF65-F5344CB8AC3E}">
        <p14:creationId xmlns:p14="http://schemas.microsoft.com/office/powerpoint/2010/main" val="130979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64D6A64D-59EA-70BB-8E75-E2B744521CD3}"/>
              </a:ext>
            </a:extLst>
          </p:cNvPr>
          <p:cNvSpPr>
            <a:spLocks noGrp="1"/>
          </p:cNvSpPr>
          <p:nvPr>
            <p:ph type="title"/>
          </p:nvPr>
        </p:nvSpPr>
        <p:spPr/>
        <p:txBody>
          <a:bodyPr/>
          <a:lstStyle/>
          <a:p>
            <a:r>
              <a:rPr lang="et-EE" dirty="0"/>
              <a:t>Tänan!</a:t>
            </a:r>
            <a:endParaRPr lang="en-US" dirty="0"/>
          </a:p>
        </p:txBody>
      </p:sp>
      <p:pic>
        <p:nvPicPr>
          <p:cNvPr id="1026" name="Picture 2" descr="undefined">
            <a:extLst>
              <a:ext uri="{FF2B5EF4-FFF2-40B4-BE49-F238E27FC236}">
                <a16:creationId xmlns:a16="http://schemas.microsoft.com/office/drawing/2014/main" id="{EBC61798-23F1-F5C3-461B-8E219F6902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456" y="1690688"/>
            <a:ext cx="2925513" cy="22233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ty of Pasadena Activated Sludge Pilot Plant">
            <a:extLst>
              <a:ext uri="{FF2B5EF4-FFF2-40B4-BE49-F238E27FC236}">
                <a16:creationId xmlns:a16="http://schemas.microsoft.com/office/drawing/2014/main" id="{FB0FF495-137F-028E-C78A-08E0B82DE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676" y="468351"/>
            <a:ext cx="5115119" cy="36018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552477-8C7E-924A-35EF-1F38DDEB5F13}"/>
              </a:ext>
            </a:extLst>
          </p:cNvPr>
          <p:cNvSpPr txBox="1"/>
          <p:nvPr/>
        </p:nvSpPr>
        <p:spPr>
          <a:xfrm>
            <a:off x="4008147" y="3988755"/>
            <a:ext cx="4806176" cy="369332"/>
          </a:xfrm>
          <a:prstGeom prst="rect">
            <a:avLst/>
          </a:prstGeom>
          <a:noFill/>
        </p:spPr>
        <p:txBody>
          <a:bodyPr wrap="square" rtlCol="0">
            <a:spAutoFit/>
          </a:bodyPr>
          <a:lstStyle/>
          <a:p>
            <a:r>
              <a:rPr lang="en-US" sz="900" b="0" i="0" dirty="0">
                <a:solidFill>
                  <a:srgbClr val="7F736F"/>
                </a:solidFill>
                <a:effectLst/>
                <a:latin typeface="HCo_Gotham-Book"/>
              </a:rPr>
              <a:t>City of Pasadena Activated Sludge Pilot Plant, 1917 (From Engineering News Record, November 29, 1917)</a:t>
            </a:r>
            <a:endParaRPr lang="en-US" sz="900" dirty="0"/>
          </a:p>
        </p:txBody>
      </p:sp>
      <p:sp>
        <p:nvSpPr>
          <p:cNvPr id="5" name="TextBox 4">
            <a:extLst>
              <a:ext uri="{FF2B5EF4-FFF2-40B4-BE49-F238E27FC236}">
                <a16:creationId xmlns:a16="http://schemas.microsoft.com/office/drawing/2014/main" id="{5DDA4258-AEC8-854E-F6AE-72EDCDA3D354}"/>
              </a:ext>
            </a:extLst>
          </p:cNvPr>
          <p:cNvSpPr txBox="1"/>
          <p:nvPr/>
        </p:nvSpPr>
        <p:spPr>
          <a:xfrm>
            <a:off x="718456" y="4070195"/>
            <a:ext cx="2764973" cy="507831"/>
          </a:xfrm>
          <a:prstGeom prst="rect">
            <a:avLst/>
          </a:prstGeom>
          <a:noFill/>
        </p:spPr>
        <p:txBody>
          <a:bodyPr wrap="square" rtlCol="0">
            <a:spAutoFit/>
          </a:bodyPr>
          <a:lstStyle/>
          <a:p>
            <a:r>
              <a:rPr lang="en-US" sz="900" dirty="0"/>
              <a:t>The </a:t>
            </a:r>
            <a:r>
              <a:rPr lang="en-US" sz="900" dirty="0" err="1"/>
              <a:t>Davyhulme</a:t>
            </a:r>
            <a:r>
              <a:rPr lang="en-US" sz="900" dirty="0"/>
              <a:t> Sewage Works Laboratory, where the activated sludge process was developed in the early 20th century</a:t>
            </a:r>
          </a:p>
        </p:txBody>
      </p:sp>
      <p:pic>
        <p:nvPicPr>
          <p:cNvPr id="1030" name="Picture 6">
            <a:extLst>
              <a:ext uri="{FF2B5EF4-FFF2-40B4-BE49-F238E27FC236}">
                <a16:creationId xmlns:a16="http://schemas.microsoft.com/office/drawing/2014/main" id="{F3465C21-F3B3-2FB9-C527-187418636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8502" y="2482526"/>
            <a:ext cx="286288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16C0F7F8-8EF6-5A6B-5F92-06041ADD4053}"/>
              </a:ext>
            </a:extLst>
          </p:cNvPr>
          <p:cNvSpPr/>
          <p:nvPr/>
        </p:nvSpPr>
        <p:spPr>
          <a:xfrm>
            <a:off x="9332974" y="2727535"/>
            <a:ext cx="859971" cy="11865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624DEF-E7BA-4313-A413-2F4A3A4972E3}"/>
              </a:ext>
            </a:extLst>
          </p:cNvPr>
          <p:cNvSpPr txBox="1"/>
          <p:nvPr/>
        </p:nvSpPr>
        <p:spPr>
          <a:xfrm>
            <a:off x="7613031" y="4862033"/>
            <a:ext cx="1719943" cy="646331"/>
          </a:xfrm>
          <a:prstGeom prst="rect">
            <a:avLst/>
          </a:prstGeom>
          <a:noFill/>
        </p:spPr>
        <p:txBody>
          <a:bodyPr wrap="square" rtlCol="0">
            <a:spAutoFit/>
          </a:bodyPr>
          <a:lstStyle/>
          <a:p>
            <a:r>
              <a:rPr lang="et-EE" dirty="0" err="1"/>
              <a:t>E.Arden</a:t>
            </a:r>
            <a:r>
              <a:rPr lang="et-EE" dirty="0"/>
              <a:t> </a:t>
            </a:r>
          </a:p>
          <a:p>
            <a:r>
              <a:rPr lang="et-EE" dirty="0"/>
              <a:t>W.T. </a:t>
            </a:r>
            <a:r>
              <a:rPr lang="et-EE" dirty="0" err="1"/>
              <a:t>Locket</a:t>
            </a:r>
            <a:endParaRPr lang="en-US" dirty="0"/>
          </a:p>
        </p:txBody>
      </p:sp>
      <p:cxnSp>
        <p:nvCxnSpPr>
          <p:cNvPr id="9" name="Sirge noolkonnektor 8">
            <a:extLst>
              <a:ext uri="{FF2B5EF4-FFF2-40B4-BE49-F238E27FC236}">
                <a16:creationId xmlns:a16="http://schemas.microsoft.com/office/drawing/2014/main" id="{CB585A9F-0882-1663-7813-F4052567C0F8}"/>
              </a:ext>
            </a:extLst>
          </p:cNvPr>
          <p:cNvCxnSpPr>
            <a:stCxn id="7" idx="0"/>
          </p:cNvCxnSpPr>
          <p:nvPr/>
        </p:nvCxnSpPr>
        <p:spPr>
          <a:xfrm flipV="1">
            <a:off x="8473003" y="3722914"/>
            <a:ext cx="859971" cy="11391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Ovaal 9">
            <a:extLst>
              <a:ext uri="{FF2B5EF4-FFF2-40B4-BE49-F238E27FC236}">
                <a16:creationId xmlns:a16="http://schemas.microsoft.com/office/drawing/2014/main" id="{8E5CC136-9998-F338-05C1-A3BAEB451DD9}"/>
              </a:ext>
            </a:extLst>
          </p:cNvPr>
          <p:cNvSpPr/>
          <p:nvPr/>
        </p:nvSpPr>
        <p:spPr>
          <a:xfrm>
            <a:off x="10557124" y="3320806"/>
            <a:ext cx="859971" cy="11865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irge noolkonnektor 10">
            <a:extLst>
              <a:ext uri="{FF2B5EF4-FFF2-40B4-BE49-F238E27FC236}">
                <a16:creationId xmlns:a16="http://schemas.microsoft.com/office/drawing/2014/main" id="{74B8B1B2-D9E6-E9AE-4195-825A1B9EA292}"/>
              </a:ext>
            </a:extLst>
          </p:cNvPr>
          <p:cNvCxnSpPr>
            <a:cxnSpLocks/>
          </p:cNvCxnSpPr>
          <p:nvPr/>
        </p:nvCxnSpPr>
        <p:spPr>
          <a:xfrm flipV="1">
            <a:off x="8814323" y="4336036"/>
            <a:ext cx="1795619" cy="9394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2409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B482A5E0-3F5F-AC6B-ED5B-A28B5E95BD09}"/>
              </a:ext>
            </a:extLst>
          </p:cNvPr>
          <p:cNvSpPr>
            <a:spLocks noGrp="1"/>
          </p:cNvSpPr>
          <p:nvPr>
            <p:ph idx="1"/>
          </p:nvPr>
        </p:nvSpPr>
        <p:spPr/>
        <p:txBody>
          <a:bodyPr/>
          <a:lstStyle/>
          <a:p>
            <a:r>
              <a:rPr lang="et-EE" dirty="0"/>
              <a:t>Inimene ei saa elada ilma veeta. </a:t>
            </a:r>
          </a:p>
          <a:p>
            <a:r>
              <a:rPr lang="et-EE" dirty="0"/>
              <a:t>Me vajame vett nii joomiseks, söögitegemiseks kui ka hügieeniks ja muudeks tegevusteks. </a:t>
            </a:r>
          </a:p>
          <a:p>
            <a:r>
              <a:rPr lang="et-EE" dirty="0"/>
              <a:t>Kuigi ligi 71% meie planeedist on kaetud veega, kõlbab vaid 1% sellest joogiveeks. </a:t>
            </a:r>
          </a:p>
          <a:p>
            <a:r>
              <a:rPr lang="et-EE" dirty="0"/>
              <a:t>Nõudlus puhta mageda vee järele on viimastel aastakümnetel rahvastiku kasvu ja keskkonnaprobleemide tõttu hüppeliselt kasvanud. </a:t>
            </a:r>
          </a:p>
        </p:txBody>
      </p:sp>
      <p:sp>
        <p:nvSpPr>
          <p:cNvPr id="3" name="Pealkiri 2">
            <a:extLst>
              <a:ext uri="{FF2B5EF4-FFF2-40B4-BE49-F238E27FC236}">
                <a16:creationId xmlns:a16="http://schemas.microsoft.com/office/drawing/2014/main" id="{00972239-DB14-D7CA-43FF-0694F363B7FD}"/>
              </a:ext>
            </a:extLst>
          </p:cNvPr>
          <p:cNvSpPr>
            <a:spLocks noGrp="1"/>
          </p:cNvSpPr>
          <p:nvPr>
            <p:ph type="title"/>
          </p:nvPr>
        </p:nvSpPr>
        <p:spPr/>
        <p:txBody>
          <a:bodyPr/>
          <a:lstStyle/>
          <a:p>
            <a:r>
              <a:rPr lang="et-EE" dirty="0"/>
              <a:t>Puhas vesi on kriitiline ressurss</a:t>
            </a:r>
            <a:endParaRPr lang="en-US" dirty="0"/>
          </a:p>
        </p:txBody>
      </p:sp>
    </p:spTree>
    <p:extLst>
      <p:ext uri="{BB962C8B-B14F-4D97-AF65-F5344CB8AC3E}">
        <p14:creationId xmlns:p14="http://schemas.microsoft.com/office/powerpoint/2010/main" val="73777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u kohatäide 4">
            <a:extLst>
              <a:ext uri="{FF2B5EF4-FFF2-40B4-BE49-F238E27FC236}">
                <a16:creationId xmlns:a16="http://schemas.microsoft.com/office/drawing/2014/main" id="{B94833C7-8259-E6AF-FB16-B42774461173}"/>
              </a:ext>
            </a:extLst>
          </p:cNvPr>
          <p:cNvPicPr>
            <a:picLocks noGrp="1" noChangeAspect="1"/>
          </p:cNvPicPr>
          <p:nvPr>
            <p:ph idx="1"/>
          </p:nvPr>
        </p:nvPicPr>
        <p:blipFill>
          <a:blip r:embed="rId3"/>
          <a:stretch>
            <a:fillRect/>
          </a:stretch>
        </p:blipFill>
        <p:spPr>
          <a:xfrm>
            <a:off x="348343" y="2191864"/>
            <a:ext cx="10515600" cy="4085354"/>
          </a:xfrm>
          <a:prstGeom prst="rect">
            <a:avLst/>
          </a:prstGeom>
        </p:spPr>
      </p:pic>
      <p:sp>
        <p:nvSpPr>
          <p:cNvPr id="3" name="Pealkiri 2">
            <a:extLst>
              <a:ext uri="{FF2B5EF4-FFF2-40B4-BE49-F238E27FC236}">
                <a16:creationId xmlns:a16="http://schemas.microsoft.com/office/drawing/2014/main" id="{99387AA5-D80A-6ABC-55EE-564F2378C752}"/>
              </a:ext>
            </a:extLst>
          </p:cNvPr>
          <p:cNvSpPr>
            <a:spLocks noGrp="1"/>
          </p:cNvSpPr>
          <p:nvPr>
            <p:ph type="title"/>
          </p:nvPr>
        </p:nvSpPr>
        <p:spPr>
          <a:xfrm>
            <a:off x="838200" y="365125"/>
            <a:ext cx="7892143" cy="1703161"/>
          </a:xfrm>
        </p:spPr>
        <p:txBody>
          <a:bodyPr/>
          <a:lstStyle/>
          <a:p>
            <a:r>
              <a:rPr lang="et-EE" dirty="0"/>
              <a:t>Inimeste arv läbi ajaloo</a:t>
            </a:r>
            <a:br>
              <a:rPr lang="et-EE" dirty="0"/>
            </a:br>
            <a:r>
              <a:rPr lang="et-EE" sz="3200" dirty="0"/>
              <a:t>ehk miks on veepuhastus muutunud aina olulisemaks </a:t>
            </a:r>
            <a:endParaRPr lang="en-US" sz="3200" dirty="0"/>
          </a:p>
        </p:txBody>
      </p:sp>
      <p:pic>
        <p:nvPicPr>
          <p:cNvPr id="6" name="Pilt 5">
            <a:extLst>
              <a:ext uri="{FF2B5EF4-FFF2-40B4-BE49-F238E27FC236}">
                <a16:creationId xmlns:a16="http://schemas.microsoft.com/office/drawing/2014/main" id="{4575ACB3-687A-9A2F-F419-D500AE5156CC}"/>
              </a:ext>
            </a:extLst>
          </p:cNvPr>
          <p:cNvPicPr>
            <a:picLocks noChangeAspect="1"/>
          </p:cNvPicPr>
          <p:nvPr/>
        </p:nvPicPr>
        <p:blipFill>
          <a:blip r:embed="rId4"/>
          <a:stretch>
            <a:fillRect/>
          </a:stretch>
        </p:blipFill>
        <p:spPr>
          <a:xfrm>
            <a:off x="8596975" y="0"/>
            <a:ext cx="3595025" cy="2191864"/>
          </a:xfrm>
          <a:prstGeom prst="rect">
            <a:avLst/>
          </a:prstGeom>
        </p:spPr>
      </p:pic>
      <p:sp>
        <p:nvSpPr>
          <p:cNvPr id="2" name="Paremlooksulg 1">
            <a:extLst>
              <a:ext uri="{FF2B5EF4-FFF2-40B4-BE49-F238E27FC236}">
                <a16:creationId xmlns:a16="http://schemas.microsoft.com/office/drawing/2014/main" id="{C936D518-2F1E-320B-6D44-300435FDABE9}"/>
              </a:ext>
            </a:extLst>
          </p:cNvPr>
          <p:cNvSpPr/>
          <p:nvPr/>
        </p:nvSpPr>
        <p:spPr>
          <a:xfrm rot="5400000">
            <a:off x="7207369" y="6149399"/>
            <a:ext cx="259204" cy="37011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 name="Paremlooksulg 3">
            <a:extLst>
              <a:ext uri="{FF2B5EF4-FFF2-40B4-BE49-F238E27FC236}">
                <a16:creationId xmlns:a16="http://schemas.microsoft.com/office/drawing/2014/main" id="{03B7CF57-2514-93FA-C147-5FB6C985A9C8}"/>
              </a:ext>
            </a:extLst>
          </p:cNvPr>
          <p:cNvSpPr/>
          <p:nvPr/>
        </p:nvSpPr>
        <p:spPr>
          <a:xfrm rot="5400000">
            <a:off x="3940628" y="3189510"/>
            <a:ext cx="195943" cy="622663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5963F92-5221-D4D5-9D15-D7043D99FB2A}"/>
              </a:ext>
            </a:extLst>
          </p:cNvPr>
          <p:cNvSpPr txBox="1"/>
          <p:nvPr/>
        </p:nvSpPr>
        <p:spPr>
          <a:xfrm>
            <a:off x="1763487" y="6444734"/>
            <a:ext cx="4702629" cy="369332"/>
          </a:xfrm>
          <a:prstGeom prst="rect">
            <a:avLst/>
          </a:prstGeom>
          <a:noFill/>
        </p:spPr>
        <p:txBody>
          <a:bodyPr wrap="square" rtlCol="0">
            <a:spAutoFit/>
          </a:bodyPr>
          <a:lstStyle/>
          <a:p>
            <a:r>
              <a:rPr lang="et-EE" dirty="0"/>
              <a:t>Valdav osa inimestest elas hajutatult</a:t>
            </a:r>
            <a:endParaRPr lang="en-US" dirty="0"/>
          </a:p>
        </p:txBody>
      </p:sp>
      <p:sp>
        <p:nvSpPr>
          <p:cNvPr id="8" name="TextBox 7">
            <a:extLst>
              <a:ext uri="{FF2B5EF4-FFF2-40B4-BE49-F238E27FC236}">
                <a16:creationId xmlns:a16="http://schemas.microsoft.com/office/drawing/2014/main" id="{C1377044-202D-9B4B-3490-B0F3127AB3F2}"/>
              </a:ext>
            </a:extLst>
          </p:cNvPr>
          <p:cNvSpPr txBox="1"/>
          <p:nvPr/>
        </p:nvSpPr>
        <p:spPr>
          <a:xfrm>
            <a:off x="6945085" y="6473162"/>
            <a:ext cx="3657601" cy="369332"/>
          </a:xfrm>
          <a:prstGeom prst="rect">
            <a:avLst/>
          </a:prstGeom>
          <a:noFill/>
        </p:spPr>
        <p:txBody>
          <a:bodyPr wrap="square" rtlCol="0">
            <a:spAutoFit/>
          </a:bodyPr>
          <a:lstStyle/>
          <a:p>
            <a:r>
              <a:rPr lang="et-EE" dirty="0">
                <a:solidFill>
                  <a:srgbClr val="FF0000"/>
                </a:solidFill>
              </a:rPr>
              <a:t>Valdav osa inimestest elab linnades</a:t>
            </a:r>
            <a:endParaRPr lang="en-US" dirty="0">
              <a:solidFill>
                <a:srgbClr val="FF0000"/>
              </a:solidFill>
            </a:endParaRPr>
          </a:p>
        </p:txBody>
      </p:sp>
    </p:spTree>
    <p:extLst>
      <p:ext uri="{BB962C8B-B14F-4D97-AF65-F5344CB8AC3E}">
        <p14:creationId xmlns:p14="http://schemas.microsoft.com/office/powerpoint/2010/main" val="79399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82F1BB09-6D72-8733-12AB-F1A86205641F}"/>
              </a:ext>
            </a:extLst>
          </p:cNvPr>
          <p:cNvSpPr>
            <a:spLocks noGrp="1"/>
          </p:cNvSpPr>
          <p:nvPr>
            <p:ph idx="1"/>
          </p:nvPr>
        </p:nvSpPr>
        <p:spPr>
          <a:xfrm>
            <a:off x="838200" y="1825625"/>
            <a:ext cx="5257800" cy="4351338"/>
          </a:xfrm>
        </p:spPr>
        <p:txBody>
          <a:bodyPr>
            <a:normAutofit lnSpcReduction="10000"/>
          </a:bodyPr>
          <a:lstStyle/>
          <a:p>
            <a:r>
              <a:rPr lang="en-US" dirty="0" err="1"/>
              <a:t>Vesi</a:t>
            </a:r>
            <a:r>
              <a:rPr lang="en-US" dirty="0"/>
              <a:t> on </a:t>
            </a:r>
            <a:r>
              <a:rPr lang="en-US" dirty="0" err="1"/>
              <a:t>pidevas</a:t>
            </a:r>
            <a:r>
              <a:rPr lang="en-US" dirty="0"/>
              <a:t> </a:t>
            </a:r>
            <a:r>
              <a:rPr lang="en-US" dirty="0" err="1"/>
              <a:t>ringluses</a:t>
            </a:r>
            <a:r>
              <a:rPr lang="en-US" dirty="0"/>
              <a:t>. </a:t>
            </a:r>
            <a:r>
              <a:rPr lang="en-US" dirty="0" err="1"/>
              <a:t>Veeringe</a:t>
            </a:r>
            <a:r>
              <a:rPr lang="en-US" dirty="0"/>
              <a:t> </a:t>
            </a:r>
            <a:r>
              <a:rPr lang="en-US" dirty="0" err="1"/>
              <a:t>kirjeldab</a:t>
            </a:r>
            <a:r>
              <a:rPr lang="en-US" dirty="0"/>
              <a:t> vee </a:t>
            </a:r>
            <a:r>
              <a:rPr lang="en-US" dirty="0" err="1"/>
              <a:t>olemasolu</a:t>
            </a:r>
            <a:r>
              <a:rPr lang="en-US" dirty="0"/>
              <a:t> ja </a:t>
            </a:r>
            <a:r>
              <a:rPr lang="en-US" dirty="0" err="1"/>
              <a:t>liikumist</a:t>
            </a:r>
            <a:r>
              <a:rPr lang="en-US" dirty="0"/>
              <a:t> Maa peal, sees ja </a:t>
            </a:r>
            <a:r>
              <a:rPr lang="en-US" dirty="0" err="1"/>
              <a:t>kohal</a:t>
            </a:r>
            <a:r>
              <a:rPr lang="en-US" dirty="0"/>
              <a:t>. </a:t>
            </a:r>
            <a:endParaRPr lang="et-EE" dirty="0"/>
          </a:p>
          <a:p>
            <a:r>
              <a:rPr lang="en-US" dirty="0" err="1"/>
              <a:t>Maakeral</a:t>
            </a:r>
            <a:r>
              <a:rPr lang="en-US" dirty="0"/>
              <a:t> on </a:t>
            </a:r>
            <a:r>
              <a:rPr lang="en-US" dirty="0" err="1"/>
              <a:t>vesi</a:t>
            </a:r>
            <a:r>
              <a:rPr lang="en-US" dirty="0"/>
              <a:t> </a:t>
            </a:r>
            <a:r>
              <a:rPr lang="en-US" dirty="0" err="1"/>
              <a:t>alati</a:t>
            </a:r>
            <a:r>
              <a:rPr lang="en-US" dirty="0"/>
              <a:t> </a:t>
            </a:r>
            <a:r>
              <a:rPr lang="en-US" dirty="0" err="1"/>
              <a:t>liikvel</a:t>
            </a:r>
            <a:r>
              <a:rPr lang="en-US" dirty="0"/>
              <a:t> </a:t>
            </a:r>
            <a:r>
              <a:rPr lang="en-US" dirty="0" err="1"/>
              <a:t>ning</a:t>
            </a:r>
            <a:r>
              <a:rPr lang="en-US" dirty="0"/>
              <a:t> </a:t>
            </a:r>
            <a:r>
              <a:rPr lang="en-US" dirty="0" err="1"/>
              <a:t>oma</a:t>
            </a:r>
            <a:r>
              <a:rPr lang="en-US" dirty="0"/>
              <a:t> </a:t>
            </a:r>
            <a:r>
              <a:rPr lang="en-US" dirty="0" err="1"/>
              <a:t>olekut</a:t>
            </a:r>
            <a:r>
              <a:rPr lang="en-US" dirty="0"/>
              <a:t> </a:t>
            </a:r>
            <a:r>
              <a:rPr lang="en-US" dirty="0" err="1"/>
              <a:t>muutmas</a:t>
            </a:r>
            <a:r>
              <a:rPr lang="en-US" dirty="0"/>
              <a:t> − </a:t>
            </a:r>
            <a:r>
              <a:rPr lang="en-US" dirty="0" err="1"/>
              <a:t>vedelast</a:t>
            </a:r>
            <a:r>
              <a:rPr lang="en-US" dirty="0"/>
              <a:t> </a:t>
            </a:r>
            <a:r>
              <a:rPr lang="en-US" dirty="0" err="1"/>
              <a:t>auruks</a:t>
            </a:r>
            <a:r>
              <a:rPr lang="en-US" dirty="0"/>
              <a:t> ja </a:t>
            </a:r>
            <a:r>
              <a:rPr lang="en-US" dirty="0" err="1"/>
              <a:t>tahkeks</a:t>
            </a:r>
            <a:r>
              <a:rPr lang="en-US" dirty="0"/>
              <a:t> (</a:t>
            </a:r>
            <a:r>
              <a:rPr lang="en-US" dirty="0" err="1"/>
              <a:t>jääks</a:t>
            </a:r>
            <a:r>
              <a:rPr lang="en-US" dirty="0"/>
              <a:t>) </a:t>
            </a:r>
            <a:r>
              <a:rPr lang="en-US" dirty="0" err="1"/>
              <a:t>ning</a:t>
            </a:r>
            <a:r>
              <a:rPr lang="en-US" dirty="0"/>
              <a:t> </a:t>
            </a:r>
            <a:r>
              <a:rPr lang="en-US" dirty="0" err="1"/>
              <a:t>uuesti</a:t>
            </a:r>
            <a:r>
              <a:rPr lang="en-US" dirty="0"/>
              <a:t> </a:t>
            </a:r>
            <a:r>
              <a:rPr lang="en-US" dirty="0" err="1"/>
              <a:t>vedelaks</a:t>
            </a:r>
            <a:r>
              <a:rPr lang="en-US" dirty="0"/>
              <a:t>. </a:t>
            </a:r>
            <a:endParaRPr lang="et-EE" dirty="0"/>
          </a:p>
          <a:p>
            <a:r>
              <a:rPr lang="en-US" dirty="0" err="1"/>
              <a:t>Veeringe</a:t>
            </a:r>
            <a:r>
              <a:rPr lang="en-US" dirty="0"/>
              <a:t> on </a:t>
            </a:r>
            <a:r>
              <a:rPr lang="en-US" dirty="0" err="1"/>
              <a:t>toiminud</a:t>
            </a:r>
            <a:r>
              <a:rPr lang="en-US" dirty="0"/>
              <a:t> </a:t>
            </a:r>
            <a:r>
              <a:rPr lang="en-US" dirty="0" err="1"/>
              <a:t>miljardeid</a:t>
            </a:r>
            <a:r>
              <a:rPr lang="en-US" dirty="0"/>
              <a:t> </a:t>
            </a:r>
            <a:r>
              <a:rPr lang="en-US" dirty="0" err="1"/>
              <a:t>aastaid</a:t>
            </a:r>
            <a:r>
              <a:rPr lang="en-US" dirty="0"/>
              <a:t> </a:t>
            </a:r>
            <a:r>
              <a:rPr lang="en-US" dirty="0" err="1"/>
              <a:t>ning</a:t>
            </a:r>
            <a:r>
              <a:rPr lang="en-US" dirty="0"/>
              <a:t> </a:t>
            </a:r>
            <a:r>
              <a:rPr lang="en-US" dirty="0" err="1"/>
              <a:t>sellest</a:t>
            </a:r>
            <a:r>
              <a:rPr lang="en-US" dirty="0"/>
              <a:t> </a:t>
            </a:r>
            <a:r>
              <a:rPr lang="en-US" dirty="0" err="1"/>
              <a:t>oleneb</a:t>
            </a:r>
            <a:r>
              <a:rPr lang="en-US" dirty="0"/>
              <a:t> </a:t>
            </a:r>
            <a:r>
              <a:rPr lang="en-US" dirty="0" err="1"/>
              <a:t>kogu</a:t>
            </a:r>
            <a:r>
              <a:rPr lang="en-US" dirty="0"/>
              <a:t> </a:t>
            </a:r>
            <a:r>
              <a:rPr lang="en-US" dirty="0" err="1"/>
              <a:t>elu</a:t>
            </a:r>
            <a:r>
              <a:rPr lang="en-US" dirty="0"/>
              <a:t> Maal.</a:t>
            </a:r>
          </a:p>
        </p:txBody>
      </p:sp>
      <p:sp>
        <p:nvSpPr>
          <p:cNvPr id="3" name="Pealkiri 2">
            <a:extLst>
              <a:ext uri="{FF2B5EF4-FFF2-40B4-BE49-F238E27FC236}">
                <a16:creationId xmlns:a16="http://schemas.microsoft.com/office/drawing/2014/main" id="{5B7A2FD4-F832-6E33-4FC7-41849B8EB964}"/>
              </a:ext>
            </a:extLst>
          </p:cNvPr>
          <p:cNvSpPr>
            <a:spLocks noGrp="1"/>
          </p:cNvSpPr>
          <p:nvPr>
            <p:ph type="title"/>
          </p:nvPr>
        </p:nvSpPr>
        <p:spPr/>
        <p:txBody>
          <a:bodyPr/>
          <a:lstStyle/>
          <a:p>
            <a:r>
              <a:rPr lang="et-EE" dirty="0"/>
              <a:t>Veeringe</a:t>
            </a:r>
            <a:endParaRPr lang="en-US" dirty="0"/>
          </a:p>
        </p:txBody>
      </p:sp>
      <p:pic>
        <p:nvPicPr>
          <p:cNvPr id="6" name="Pilt 5">
            <a:extLst>
              <a:ext uri="{FF2B5EF4-FFF2-40B4-BE49-F238E27FC236}">
                <a16:creationId xmlns:a16="http://schemas.microsoft.com/office/drawing/2014/main" id="{B125D8F6-4C6B-8A2E-AC71-0181E2BF0DDB}"/>
              </a:ext>
            </a:extLst>
          </p:cNvPr>
          <p:cNvPicPr>
            <a:picLocks noChangeAspect="1"/>
          </p:cNvPicPr>
          <p:nvPr/>
        </p:nvPicPr>
        <p:blipFill>
          <a:blip r:embed="rId2"/>
          <a:stretch>
            <a:fillRect/>
          </a:stretch>
        </p:blipFill>
        <p:spPr>
          <a:xfrm>
            <a:off x="6285161" y="1377525"/>
            <a:ext cx="5761219" cy="3950550"/>
          </a:xfrm>
          <a:prstGeom prst="rect">
            <a:avLst/>
          </a:prstGeom>
        </p:spPr>
      </p:pic>
    </p:spTree>
    <p:extLst>
      <p:ext uri="{BB962C8B-B14F-4D97-AF65-F5344CB8AC3E}">
        <p14:creationId xmlns:p14="http://schemas.microsoft.com/office/powerpoint/2010/main" val="310221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B90340B8-04D8-D788-0A3A-A454507C295D}"/>
              </a:ext>
            </a:extLst>
          </p:cNvPr>
          <p:cNvSpPr>
            <a:spLocks noGrp="1"/>
          </p:cNvSpPr>
          <p:nvPr>
            <p:ph idx="1"/>
          </p:nvPr>
        </p:nvSpPr>
        <p:spPr>
          <a:xfrm>
            <a:off x="838200" y="1825625"/>
            <a:ext cx="5551714" cy="4351338"/>
          </a:xfrm>
        </p:spPr>
        <p:txBody>
          <a:bodyPr>
            <a:normAutofit lnSpcReduction="10000"/>
          </a:bodyPr>
          <a:lstStyle/>
          <a:p>
            <a:r>
              <a:rPr lang="en-US" dirty="0" err="1"/>
              <a:t>Inimene</a:t>
            </a:r>
            <a:r>
              <a:rPr lang="en-US" dirty="0"/>
              <a:t> </a:t>
            </a:r>
            <a:r>
              <a:rPr lang="en-US" dirty="0" err="1"/>
              <a:t>vajab</a:t>
            </a:r>
            <a:r>
              <a:rPr lang="en-US" dirty="0"/>
              <a:t> </a:t>
            </a:r>
            <a:r>
              <a:rPr lang="en-US" dirty="0" err="1"/>
              <a:t>vett</a:t>
            </a:r>
            <a:r>
              <a:rPr lang="en-US" dirty="0"/>
              <a:t> </a:t>
            </a:r>
            <a:r>
              <a:rPr lang="en-US" dirty="0" err="1"/>
              <a:t>nii</a:t>
            </a:r>
            <a:r>
              <a:rPr lang="en-US" dirty="0"/>
              <a:t> </a:t>
            </a:r>
            <a:r>
              <a:rPr lang="en-US" dirty="0" err="1"/>
              <a:t>joomiseks</a:t>
            </a:r>
            <a:r>
              <a:rPr lang="en-US" dirty="0"/>
              <a:t> </a:t>
            </a:r>
            <a:r>
              <a:rPr lang="en-US" dirty="0" err="1"/>
              <a:t>kui</a:t>
            </a:r>
            <a:r>
              <a:rPr lang="en-US" dirty="0"/>
              <a:t> ka </a:t>
            </a:r>
            <a:r>
              <a:rPr lang="en-US" dirty="0" err="1"/>
              <a:t>niisutamiseks</a:t>
            </a:r>
            <a:r>
              <a:rPr lang="en-US" dirty="0"/>
              <a:t> </a:t>
            </a:r>
            <a:r>
              <a:rPr lang="en-US" dirty="0" err="1"/>
              <a:t>või</a:t>
            </a:r>
            <a:r>
              <a:rPr lang="en-US" dirty="0"/>
              <a:t> </a:t>
            </a:r>
            <a:r>
              <a:rPr lang="en-US" dirty="0" err="1"/>
              <a:t>millegi</a:t>
            </a:r>
            <a:r>
              <a:rPr lang="en-US" dirty="0"/>
              <a:t> </a:t>
            </a:r>
            <a:r>
              <a:rPr lang="en-US" dirty="0" err="1"/>
              <a:t>tootmiseks</a:t>
            </a:r>
            <a:r>
              <a:rPr lang="en-US" dirty="0"/>
              <a:t>.</a:t>
            </a:r>
            <a:endParaRPr lang="et-EE" dirty="0"/>
          </a:p>
          <a:p>
            <a:r>
              <a:rPr lang="en-US" dirty="0" err="1"/>
              <a:t>Valdavalt</a:t>
            </a:r>
            <a:r>
              <a:rPr lang="en-US" dirty="0"/>
              <a:t> </a:t>
            </a:r>
            <a:r>
              <a:rPr lang="en-US" dirty="0" err="1"/>
              <a:t>pärineb</a:t>
            </a:r>
            <a:r>
              <a:rPr lang="en-US" dirty="0"/>
              <a:t> </a:t>
            </a:r>
            <a:r>
              <a:rPr lang="en-US" dirty="0" err="1"/>
              <a:t>kasutusse</a:t>
            </a:r>
            <a:r>
              <a:rPr lang="en-US" dirty="0"/>
              <a:t> </a:t>
            </a:r>
            <a:r>
              <a:rPr lang="en-US" dirty="0" err="1"/>
              <a:t>minev</a:t>
            </a:r>
            <a:r>
              <a:rPr lang="en-US" dirty="0"/>
              <a:t> </a:t>
            </a:r>
            <a:r>
              <a:rPr lang="en-US" dirty="0" err="1"/>
              <a:t>vesi</a:t>
            </a:r>
            <a:r>
              <a:rPr lang="en-US" dirty="0"/>
              <a:t> kas pinna- </a:t>
            </a:r>
            <a:r>
              <a:rPr lang="en-US" dirty="0" err="1"/>
              <a:t>või</a:t>
            </a:r>
            <a:r>
              <a:rPr lang="en-US" dirty="0"/>
              <a:t> </a:t>
            </a:r>
            <a:r>
              <a:rPr lang="en-US" dirty="0" err="1"/>
              <a:t>põhjaveest</a:t>
            </a:r>
            <a:r>
              <a:rPr lang="en-US" dirty="0"/>
              <a:t> </a:t>
            </a:r>
            <a:r>
              <a:rPr lang="en-US" dirty="0" err="1"/>
              <a:t>ning</a:t>
            </a:r>
            <a:r>
              <a:rPr lang="en-US" dirty="0"/>
              <a:t> </a:t>
            </a:r>
            <a:r>
              <a:rPr lang="en-US" dirty="0" err="1"/>
              <a:t>piiratud</a:t>
            </a:r>
            <a:r>
              <a:rPr lang="en-US" dirty="0"/>
              <a:t> </a:t>
            </a:r>
            <a:r>
              <a:rPr lang="en-US" dirty="0" err="1"/>
              <a:t>ressursside</a:t>
            </a:r>
            <a:r>
              <a:rPr lang="en-US" dirty="0"/>
              <a:t> </a:t>
            </a:r>
            <a:r>
              <a:rPr lang="en-US" dirty="0" err="1"/>
              <a:t>korral</a:t>
            </a:r>
            <a:r>
              <a:rPr lang="en-US" dirty="0"/>
              <a:t> </a:t>
            </a:r>
            <a:r>
              <a:rPr lang="en-US" dirty="0" err="1"/>
              <a:t>seab</a:t>
            </a:r>
            <a:r>
              <a:rPr lang="en-US" dirty="0"/>
              <a:t> </a:t>
            </a:r>
            <a:r>
              <a:rPr lang="en-US" dirty="0" err="1"/>
              <a:t>veekasutus</a:t>
            </a:r>
            <a:r>
              <a:rPr lang="en-US" dirty="0"/>
              <a:t> </a:t>
            </a:r>
            <a:r>
              <a:rPr lang="en-US" dirty="0" err="1"/>
              <a:t>veekogumid</a:t>
            </a:r>
            <a:r>
              <a:rPr lang="en-US" dirty="0"/>
              <a:t> </a:t>
            </a:r>
            <a:r>
              <a:rPr lang="en-US" dirty="0" err="1"/>
              <a:t>surve</a:t>
            </a:r>
            <a:r>
              <a:rPr lang="en-US" dirty="0"/>
              <a:t> </a:t>
            </a:r>
            <a:r>
              <a:rPr lang="en-US" dirty="0" err="1"/>
              <a:t>alla</a:t>
            </a:r>
            <a:r>
              <a:rPr lang="et-EE" dirty="0"/>
              <a:t>:</a:t>
            </a:r>
          </a:p>
          <a:p>
            <a:pPr lvl="1"/>
            <a:r>
              <a:rPr lang="et-EE" dirty="0"/>
              <a:t>veekogus</a:t>
            </a:r>
          </a:p>
          <a:p>
            <a:pPr lvl="1"/>
            <a:r>
              <a:rPr lang="et-EE" dirty="0"/>
              <a:t>veekvaliteet </a:t>
            </a:r>
          </a:p>
        </p:txBody>
      </p:sp>
      <p:sp>
        <p:nvSpPr>
          <p:cNvPr id="3" name="Pealkiri 2">
            <a:extLst>
              <a:ext uri="{FF2B5EF4-FFF2-40B4-BE49-F238E27FC236}">
                <a16:creationId xmlns:a16="http://schemas.microsoft.com/office/drawing/2014/main" id="{98C02A0D-7701-0BC5-0719-EA5EC3C41503}"/>
              </a:ext>
            </a:extLst>
          </p:cNvPr>
          <p:cNvSpPr>
            <a:spLocks noGrp="1"/>
          </p:cNvSpPr>
          <p:nvPr>
            <p:ph type="title"/>
          </p:nvPr>
        </p:nvSpPr>
        <p:spPr/>
        <p:txBody>
          <a:bodyPr/>
          <a:lstStyle/>
          <a:p>
            <a:r>
              <a:rPr lang="et-EE" dirty="0"/>
              <a:t>Inimese mõju veeringele</a:t>
            </a:r>
            <a:endParaRPr lang="en-US" dirty="0"/>
          </a:p>
        </p:txBody>
      </p:sp>
      <p:pic>
        <p:nvPicPr>
          <p:cNvPr id="4" name="Pilt 3">
            <a:extLst>
              <a:ext uri="{FF2B5EF4-FFF2-40B4-BE49-F238E27FC236}">
                <a16:creationId xmlns:a16="http://schemas.microsoft.com/office/drawing/2014/main" id="{0A8EC121-6E9E-FEC5-6918-FBB072AF439D}"/>
              </a:ext>
            </a:extLst>
          </p:cNvPr>
          <p:cNvPicPr>
            <a:picLocks noChangeAspect="1"/>
          </p:cNvPicPr>
          <p:nvPr/>
        </p:nvPicPr>
        <p:blipFill>
          <a:blip r:embed="rId2"/>
          <a:stretch>
            <a:fillRect/>
          </a:stretch>
        </p:blipFill>
        <p:spPr>
          <a:xfrm>
            <a:off x="6558030" y="2155371"/>
            <a:ext cx="5633970" cy="3057283"/>
          </a:xfrm>
          <a:prstGeom prst="rect">
            <a:avLst/>
          </a:prstGeom>
        </p:spPr>
      </p:pic>
    </p:spTree>
    <p:extLst>
      <p:ext uri="{BB962C8B-B14F-4D97-AF65-F5344CB8AC3E}">
        <p14:creationId xmlns:p14="http://schemas.microsoft.com/office/powerpoint/2010/main" val="136977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1773EBF9-2742-707D-0574-F679EC36F474}"/>
              </a:ext>
            </a:extLst>
          </p:cNvPr>
          <p:cNvSpPr>
            <a:spLocks noGrp="1"/>
          </p:cNvSpPr>
          <p:nvPr>
            <p:ph idx="1"/>
          </p:nvPr>
        </p:nvSpPr>
        <p:spPr/>
        <p:txBody>
          <a:bodyPr>
            <a:normAutofit fontScale="92500"/>
          </a:bodyPr>
          <a:lstStyle/>
          <a:p>
            <a:r>
              <a:rPr lang="en-US" dirty="0" err="1"/>
              <a:t>Tekkinud</a:t>
            </a:r>
            <a:r>
              <a:rPr lang="en-US" dirty="0"/>
              <a:t> </a:t>
            </a:r>
            <a:r>
              <a:rPr lang="en-US" dirty="0" err="1"/>
              <a:t>surve</a:t>
            </a:r>
            <a:r>
              <a:rPr lang="en-US" dirty="0"/>
              <a:t> </a:t>
            </a:r>
            <a:r>
              <a:rPr lang="en-US" dirty="0" err="1"/>
              <a:t>väljendub</a:t>
            </a:r>
            <a:r>
              <a:rPr lang="et-EE" dirty="0"/>
              <a:t> eelkõige</a:t>
            </a:r>
            <a:r>
              <a:rPr lang="en-US" dirty="0"/>
              <a:t> </a:t>
            </a:r>
            <a:r>
              <a:rPr lang="en-US" dirty="0" err="1"/>
              <a:t>saasteainete</a:t>
            </a:r>
            <a:r>
              <a:rPr lang="en-US" dirty="0"/>
              <a:t> </a:t>
            </a:r>
            <a:r>
              <a:rPr lang="en-US" dirty="0" err="1"/>
              <a:t>heites</a:t>
            </a:r>
            <a:r>
              <a:rPr lang="et-EE" dirty="0"/>
              <a:t> ja</a:t>
            </a:r>
            <a:r>
              <a:rPr lang="en-US" dirty="0"/>
              <a:t> vee </a:t>
            </a:r>
            <a:r>
              <a:rPr lang="en-US" dirty="0" err="1"/>
              <a:t>liigses</a:t>
            </a:r>
            <a:r>
              <a:rPr lang="en-US" dirty="0"/>
              <a:t> </a:t>
            </a:r>
            <a:r>
              <a:rPr lang="en-US" dirty="0" err="1"/>
              <a:t>kasutamises</a:t>
            </a:r>
            <a:r>
              <a:rPr lang="en-US" dirty="0"/>
              <a:t> (</a:t>
            </a:r>
            <a:r>
              <a:rPr lang="en-US" dirty="0" err="1"/>
              <a:t>veestress</a:t>
            </a:r>
            <a:r>
              <a:rPr lang="en-US" dirty="0"/>
              <a:t>) </a:t>
            </a:r>
            <a:endParaRPr lang="et-EE" dirty="0"/>
          </a:p>
          <a:p>
            <a:pPr lvl="1"/>
            <a:r>
              <a:rPr lang="en-US" b="1" dirty="0" err="1"/>
              <a:t>Saastunud</a:t>
            </a:r>
            <a:r>
              <a:rPr lang="en-US" b="1" dirty="0"/>
              <a:t> vee </a:t>
            </a:r>
            <a:r>
              <a:rPr lang="en-US" b="1" dirty="0" err="1"/>
              <a:t>keskkonda</a:t>
            </a:r>
            <a:r>
              <a:rPr lang="en-US" b="1" dirty="0"/>
              <a:t> </a:t>
            </a:r>
            <a:r>
              <a:rPr lang="en-US" b="1" dirty="0" err="1"/>
              <a:t>juhtimisega</a:t>
            </a:r>
            <a:r>
              <a:rPr lang="en-US" b="1" dirty="0"/>
              <a:t> </a:t>
            </a:r>
            <a:r>
              <a:rPr lang="en-US" dirty="0" err="1"/>
              <a:t>kaasnevad</a:t>
            </a:r>
            <a:r>
              <a:rPr lang="en-US" dirty="0"/>
              <a:t> </a:t>
            </a:r>
            <a:r>
              <a:rPr lang="en-US" dirty="0" err="1"/>
              <a:t>negatiivsed</a:t>
            </a:r>
            <a:r>
              <a:rPr lang="en-US" dirty="0"/>
              <a:t> </a:t>
            </a:r>
            <a:r>
              <a:rPr lang="en-US" dirty="0" err="1"/>
              <a:t>mõjud</a:t>
            </a:r>
            <a:r>
              <a:rPr lang="en-US" dirty="0"/>
              <a:t> </a:t>
            </a:r>
            <a:r>
              <a:rPr lang="en-US" dirty="0" err="1"/>
              <a:t>võivad</a:t>
            </a:r>
            <a:r>
              <a:rPr lang="en-US" dirty="0"/>
              <a:t> olla </a:t>
            </a:r>
            <a:r>
              <a:rPr lang="en-US" dirty="0" err="1"/>
              <a:t>nii</a:t>
            </a:r>
            <a:r>
              <a:rPr lang="en-US" dirty="0"/>
              <a:t> </a:t>
            </a:r>
            <a:r>
              <a:rPr lang="en-US" dirty="0" err="1"/>
              <a:t>otsesed</a:t>
            </a:r>
            <a:r>
              <a:rPr lang="en-US" dirty="0"/>
              <a:t> (</a:t>
            </a:r>
            <a:r>
              <a:rPr lang="en-US" dirty="0" err="1"/>
              <a:t>nt</a:t>
            </a:r>
            <a:r>
              <a:rPr lang="en-US" dirty="0"/>
              <a:t> </a:t>
            </a:r>
            <a:r>
              <a:rPr lang="en-US" dirty="0" err="1"/>
              <a:t>põhjavee</a:t>
            </a:r>
            <a:r>
              <a:rPr lang="en-US" dirty="0"/>
              <a:t> </a:t>
            </a:r>
            <a:r>
              <a:rPr lang="en-US" dirty="0" err="1"/>
              <a:t>reostumine</a:t>
            </a:r>
            <a:r>
              <a:rPr lang="en-US" dirty="0"/>
              <a:t>, vee-</a:t>
            </a:r>
            <a:r>
              <a:rPr lang="en-US" dirty="0" err="1"/>
              <a:t>elustiku</a:t>
            </a:r>
            <a:r>
              <a:rPr lang="en-US" dirty="0"/>
              <a:t> </a:t>
            </a:r>
            <a:r>
              <a:rPr lang="en-US" dirty="0" err="1"/>
              <a:t>hukkumine</a:t>
            </a:r>
            <a:r>
              <a:rPr lang="en-US" dirty="0"/>
              <a:t> </a:t>
            </a:r>
            <a:r>
              <a:rPr lang="en-US" dirty="0" err="1"/>
              <a:t>mürkide</a:t>
            </a:r>
            <a:r>
              <a:rPr lang="en-US" dirty="0"/>
              <a:t> </a:t>
            </a:r>
            <a:r>
              <a:rPr lang="en-US" dirty="0" err="1"/>
              <a:t>tõttu</a:t>
            </a:r>
            <a:r>
              <a:rPr lang="en-US" dirty="0"/>
              <a:t>) </a:t>
            </a:r>
            <a:r>
              <a:rPr lang="en-US" dirty="0" err="1"/>
              <a:t>kui</a:t>
            </a:r>
            <a:r>
              <a:rPr lang="en-US" dirty="0"/>
              <a:t> ka </a:t>
            </a:r>
            <a:r>
              <a:rPr lang="en-US" dirty="0" err="1"/>
              <a:t>kumuleeruvat</a:t>
            </a:r>
            <a:r>
              <a:rPr lang="en-US" dirty="0"/>
              <a:t> </a:t>
            </a:r>
            <a:r>
              <a:rPr lang="en-US" dirty="0" err="1"/>
              <a:t>laadi</a:t>
            </a:r>
            <a:r>
              <a:rPr lang="en-US" dirty="0"/>
              <a:t> (</a:t>
            </a:r>
            <a:r>
              <a:rPr lang="en-US" dirty="0" err="1"/>
              <a:t>nt</a:t>
            </a:r>
            <a:r>
              <a:rPr lang="en-US" dirty="0"/>
              <a:t> </a:t>
            </a:r>
            <a:r>
              <a:rPr lang="en-US" dirty="0" err="1"/>
              <a:t>võib</a:t>
            </a:r>
            <a:r>
              <a:rPr lang="en-US" dirty="0"/>
              <a:t> </a:t>
            </a:r>
            <a:r>
              <a:rPr lang="en-US" dirty="0" err="1"/>
              <a:t>toitainetega</a:t>
            </a:r>
            <a:r>
              <a:rPr lang="en-US" dirty="0"/>
              <a:t> </a:t>
            </a:r>
            <a:r>
              <a:rPr lang="en-US" dirty="0" err="1"/>
              <a:t>saastunud</a:t>
            </a:r>
            <a:r>
              <a:rPr lang="en-US" dirty="0"/>
              <a:t> vee </a:t>
            </a:r>
            <a:r>
              <a:rPr lang="en-US" dirty="0" err="1"/>
              <a:t>juhtimine</a:t>
            </a:r>
            <a:r>
              <a:rPr lang="en-US" dirty="0"/>
              <a:t> </a:t>
            </a:r>
            <a:r>
              <a:rPr lang="en-US" dirty="0" err="1"/>
              <a:t>pinnaveekogudesse</a:t>
            </a:r>
            <a:r>
              <a:rPr lang="en-US" dirty="0"/>
              <a:t> </a:t>
            </a:r>
            <a:r>
              <a:rPr lang="en-US" dirty="0" err="1"/>
              <a:t>põhjustada</a:t>
            </a:r>
            <a:r>
              <a:rPr lang="en-US" dirty="0"/>
              <a:t> </a:t>
            </a:r>
            <a:r>
              <a:rPr lang="en-US" dirty="0" err="1"/>
              <a:t>nende</a:t>
            </a:r>
            <a:r>
              <a:rPr lang="en-US" dirty="0"/>
              <a:t> eutrofeerumist </a:t>
            </a:r>
            <a:r>
              <a:rPr lang="en-US" dirty="0" err="1"/>
              <a:t>ning</a:t>
            </a:r>
            <a:r>
              <a:rPr lang="en-US" dirty="0"/>
              <a:t> </a:t>
            </a:r>
            <a:r>
              <a:rPr lang="en-US" dirty="0" err="1"/>
              <a:t>öist</a:t>
            </a:r>
            <a:r>
              <a:rPr lang="en-US" dirty="0"/>
              <a:t> </a:t>
            </a:r>
            <a:r>
              <a:rPr lang="en-US" dirty="0" err="1"/>
              <a:t>anoksiat</a:t>
            </a:r>
            <a:r>
              <a:rPr lang="en-US" dirty="0"/>
              <a:t> </a:t>
            </a:r>
            <a:r>
              <a:rPr lang="en-US" dirty="0">
                <a:latin typeface="Montserrat Light" panose="00000400000000000000" pitchFamily="2" charset="0"/>
              </a:rPr>
              <a:t>→</a:t>
            </a:r>
            <a:r>
              <a:rPr lang="en-US" dirty="0"/>
              <a:t> </a:t>
            </a:r>
            <a:r>
              <a:rPr lang="en-US" dirty="0" err="1"/>
              <a:t>veeorganismide</a:t>
            </a:r>
            <a:r>
              <a:rPr lang="en-US" dirty="0"/>
              <a:t> </a:t>
            </a:r>
            <a:r>
              <a:rPr lang="en-US" dirty="0" err="1"/>
              <a:t>hukkumist</a:t>
            </a:r>
            <a:r>
              <a:rPr lang="en-US" dirty="0"/>
              <a:t> </a:t>
            </a:r>
            <a:r>
              <a:rPr lang="en-US" dirty="0" err="1"/>
              <a:t>hapnikupuuduse</a:t>
            </a:r>
            <a:r>
              <a:rPr lang="en-US" dirty="0"/>
              <a:t> </a:t>
            </a:r>
            <a:r>
              <a:rPr lang="en-US" dirty="0" err="1"/>
              <a:t>tõttu</a:t>
            </a:r>
            <a:r>
              <a:rPr lang="en-US" dirty="0"/>
              <a:t>). </a:t>
            </a:r>
            <a:endParaRPr lang="et-EE" dirty="0"/>
          </a:p>
          <a:p>
            <a:pPr lvl="1"/>
            <a:r>
              <a:rPr lang="en-US" dirty="0" err="1"/>
              <a:t>Isegi</a:t>
            </a:r>
            <a:r>
              <a:rPr lang="en-US" dirty="0"/>
              <a:t> </a:t>
            </a:r>
            <a:r>
              <a:rPr lang="en-US" dirty="0" err="1"/>
              <a:t>kui</a:t>
            </a:r>
            <a:r>
              <a:rPr lang="en-US" dirty="0"/>
              <a:t> </a:t>
            </a:r>
            <a:r>
              <a:rPr lang="en-US" dirty="0" err="1"/>
              <a:t>vette</a:t>
            </a:r>
            <a:r>
              <a:rPr lang="en-US" dirty="0"/>
              <a:t> </a:t>
            </a:r>
            <a:r>
              <a:rPr lang="en-US" dirty="0" err="1"/>
              <a:t>juhitud</a:t>
            </a:r>
            <a:r>
              <a:rPr lang="en-US" dirty="0"/>
              <a:t> </a:t>
            </a:r>
            <a:r>
              <a:rPr lang="en-US" dirty="0" err="1"/>
              <a:t>saaste</a:t>
            </a:r>
            <a:r>
              <a:rPr lang="en-US" dirty="0"/>
              <a:t> </a:t>
            </a:r>
            <a:r>
              <a:rPr lang="en-US" dirty="0" err="1"/>
              <a:t>kogused</a:t>
            </a:r>
            <a:r>
              <a:rPr lang="en-US" dirty="0"/>
              <a:t> </a:t>
            </a:r>
            <a:r>
              <a:rPr lang="en-US" dirty="0" err="1"/>
              <a:t>ei</a:t>
            </a:r>
            <a:r>
              <a:rPr lang="en-US" dirty="0"/>
              <a:t> ole </a:t>
            </a:r>
            <a:r>
              <a:rPr lang="en-US" dirty="0" err="1"/>
              <a:t>nii</a:t>
            </a:r>
            <a:r>
              <a:rPr lang="en-US" dirty="0"/>
              <a:t> </a:t>
            </a:r>
            <a:r>
              <a:rPr lang="en-US" dirty="0" err="1"/>
              <a:t>suured</a:t>
            </a:r>
            <a:r>
              <a:rPr lang="en-US" dirty="0"/>
              <a:t>, et </a:t>
            </a:r>
            <a:r>
              <a:rPr lang="en-US" dirty="0" err="1"/>
              <a:t>nad</a:t>
            </a:r>
            <a:r>
              <a:rPr lang="en-US" dirty="0"/>
              <a:t> </a:t>
            </a:r>
            <a:r>
              <a:rPr lang="en-US" dirty="0" err="1"/>
              <a:t>põhjustaksid</a:t>
            </a:r>
            <a:r>
              <a:rPr lang="en-US" dirty="0"/>
              <a:t> vee-</a:t>
            </a:r>
            <a:r>
              <a:rPr lang="en-US" dirty="0" err="1"/>
              <a:t>elustiku</a:t>
            </a:r>
            <a:r>
              <a:rPr lang="en-US" dirty="0"/>
              <a:t> </a:t>
            </a:r>
            <a:r>
              <a:rPr lang="en-US" dirty="0" err="1"/>
              <a:t>hukkumist</a:t>
            </a:r>
            <a:r>
              <a:rPr lang="en-US" dirty="0"/>
              <a:t>, </a:t>
            </a:r>
            <a:r>
              <a:rPr lang="en-US" dirty="0" err="1"/>
              <a:t>pidevas</a:t>
            </a:r>
            <a:r>
              <a:rPr lang="en-US" dirty="0"/>
              <a:t> </a:t>
            </a:r>
            <a:r>
              <a:rPr lang="en-US" dirty="0" err="1"/>
              <a:t>stressis</a:t>
            </a:r>
            <a:r>
              <a:rPr lang="en-US" dirty="0"/>
              <a:t> </a:t>
            </a:r>
            <a:r>
              <a:rPr lang="en-US" dirty="0" err="1"/>
              <a:t>elavad</a:t>
            </a:r>
            <a:r>
              <a:rPr lang="en-US" dirty="0"/>
              <a:t> </a:t>
            </a:r>
            <a:r>
              <a:rPr lang="en-US" dirty="0" err="1"/>
              <a:t>organismid</a:t>
            </a:r>
            <a:r>
              <a:rPr lang="en-US" dirty="0"/>
              <a:t> </a:t>
            </a:r>
            <a:r>
              <a:rPr lang="en-US" dirty="0" err="1"/>
              <a:t>nõrgenevad</a:t>
            </a:r>
            <a:r>
              <a:rPr lang="en-US" dirty="0"/>
              <a:t> </a:t>
            </a:r>
            <a:r>
              <a:rPr lang="en-US" dirty="0" err="1"/>
              <a:t>ning</a:t>
            </a:r>
            <a:r>
              <a:rPr lang="en-US" dirty="0"/>
              <a:t> </a:t>
            </a:r>
            <a:r>
              <a:rPr lang="en-US" dirty="0" err="1"/>
              <a:t>muutuvad</a:t>
            </a:r>
            <a:r>
              <a:rPr lang="en-US" dirty="0"/>
              <a:t> </a:t>
            </a:r>
            <a:r>
              <a:rPr lang="en-US" dirty="0" err="1"/>
              <a:t>haigustele</a:t>
            </a:r>
            <a:r>
              <a:rPr lang="en-US" dirty="0"/>
              <a:t> </a:t>
            </a:r>
            <a:r>
              <a:rPr lang="en-US" dirty="0" err="1"/>
              <a:t>vastuvõtlikumaks</a:t>
            </a:r>
            <a:r>
              <a:rPr lang="en-US" dirty="0"/>
              <a:t>. </a:t>
            </a:r>
            <a:endParaRPr lang="et-EE" dirty="0"/>
          </a:p>
          <a:p>
            <a:pPr lvl="1"/>
            <a:r>
              <a:rPr lang="en-US" dirty="0" err="1"/>
              <a:t>Saasteainete</a:t>
            </a:r>
            <a:r>
              <a:rPr lang="en-US" dirty="0"/>
              <a:t> </a:t>
            </a:r>
            <a:r>
              <a:rPr lang="en-US" dirty="0" err="1"/>
              <a:t>mõju</a:t>
            </a:r>
            <a:r>
              <a:rPr lang="en-US" dirty="0"/>
              <a:t> </a:t>
            </a:r>
            <a:r>
              <a:rPr lang="en-US" dirty="0" err="1"/>
              <a:t>võib</a:t>
            </a:r>
            <a:r>
              <a:rPr lang="en-US" dirty="0"/>
              <a:t> </a:t>
            </a:r>
            <a:r>
              <a:rPr lang="en-US" dirty="0" err="1"/>
              <a:t>avalduda</a:t>
            </a:r>
            <a:r>
              <a:rPr lang="en-US" dirty="0"/>
              <a:t> ka </a:t>
            </a:r>
            <a:r>
              <a:rPr lang="en-US" dirty="0" err="1"/>
              <a:t>väärarengutes</a:t>
            </a:r>
            <a:r>
              <a:rPr lang="en-US" dirty="0"/>
              <a:t> ja </a:t>
            </a:r>
            <a:r>
              <a:rPr lang="en-US" dirty="0" err="1"/>
              <a:t>paljunemisprobleemides</a:t>
            </a:r>
            <a:r>
              <a:rPr lang="en-US" dirty="0"/>
              <a:t>. </a:t>
            </a:r>
          </a:p>
        </p:txBody>
      </p:sp>
      <p:sp>
        <p:nvSpPr>
          <p:cNvPr id="3" name="Pealkiri 2">
            <a:extLst>
              <a:ext uri="{FF2B5EF4-FFF2-40B4-BE49-F238E27FC236}">
                <a16:creationId xmlns:a16="http://schemas.microsoft.com/office/drawing/2014/main" id="{CD54DDCA-C308-D88A-5F52-99B02F625BA6}"/>
              </a:ext>
            </a:extLst>
          </p:cNvPr>
          <p:cNvSpPr>
            <a:spLocks noGrp="1"/>
          </p:cNvSpPr>
          <p:nvPr>
            <p:ph type="title"/>
          </p:nvPr>
        </p:nvSpPr>
        <p:spPr/>
        <p:txBody>
          <a:bodyPr/>
          <a:lstStyle/>
          <a:p>
            <a:r>
              <a:rPr lang="et-EE" dirty="0"/>
              <a:t>Veekasutuse mõjud</a:t>
            </a:r>
            <a:endParaRPr lang="en-US" dirty="0"/>
          </a:p>
        </p:txBody>
      </p:sp>
    </p:spTree>
    <p:extLst>
      <p:ext uri="{BB962C8B-B14F-4D97-AF65-F5344CB8AC3E}">
        <p14:creationId xmlns:p14="http://schemas.microsoft.com/office/powerpoint/2010/main" val="182929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a:extLst>
              <a:ext uri="{FF2B5EF4-FFF2-40B4-BE49-F238E27FC236}">
                <a16:creationId xmlns:a16="http://schemas.microsoft.com/office/drawing/2014/main" id="{D641B96D-63B7-C70A-1FAA-4640E7BEBB9C}"/>
              </a:ext>
            </a:extLst>
          </p:cNvPr>
          <p:cNvPicPr>
            <a:picLocks noGrp="1" noChangeAspect="1"/>
          </p:cNvPicPr>
          <p:nvPr>
            <p:ph idx="1"/>
          </p:nvPr>
        </p:nvPicPr>
        <p:blipFill>
          <a:blip r:embed="rId2"/>
          <a:stretch>
            <a:fillRect/>
          </a:stretch>
        </p:blipFill>
        <p:spPr>
          <a:xfrm>
            <a:off x="1474470" y="0"/>
            <a:ext cx="7059417" cy="6586771"/>
          </a:xfrm>
          <a:prstGeom prst="rect">
            <a:avLst/>
          </a:prstGeom>
        </p:spPr>
      </p:pic>
      <p:sp>
        <p:nvSpPr>
          <p:cNvPr id="5" name="TextBox 4">
            <a:extLst>
              <a:ext uri="{FF2B5EF4-FFF2-40B4-BE49-F238E27FC236}">
                <a16:creationId xmlns:a16="http://schemas.microsoft.com/office/drawing/2014/main" id="{9106E434-F6B5-7EDB-5C92-A60443C62842}"/>
              </a:ext>
            </a:extLst>
          </p:cNvPr>
          <p:cNvSpPr txBox="1"/>
          <p:nvPr/>
        </p:nvSpPr>
        <p:spPr>
          <a:xfrm>
            <a:off x="1474471" y="6478982"/>
            <a:ext cx="4936489" cy="230832"/>
          </a:xfrm>
          <a:prstGeom prst="rect">
            <a:avLst/>
          </a:prstGeom>
          <a:noFill/>
        </p:spPr>
        <p:txBody>
          <a:bodyPr wrap="square" rtlCol="0">
            <a:spAutoFit/>
          </a:bodyPr>
          <a:lstStyle/>
          <a:p>
            <a:r>
              <a:rPr lang="en-US" sz="900" dirty="0">
                <a:hlinkClick r:id="rId3"/>
              </a:rPr>
              <a:t>https://www.storyboardthat.com/storyboards/alexa_ibarra/water-pollution-facts</a:t>
            </a:r>
            <a:r>
              <a:rPr lang="et-EE" sz="900" dirty="0"/>
              <a:t> </a:t>
            </a:r>
            <a:endParaRPr lang="en-US" sz="900" dirty="0"/>
          </a:p>
        </p:txBody>
      </p:sp>
    </p:spTree>
    <p:extLst>
      <p:ext uri="{BB962C8B-B14F-4D97-AF65-F5344CB8AC3E}">
        <p14:creationId xmlns:p14="http://schemas.microsoft.com/office/powerpoint/2010/main" val="323884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337B2AE7-F1BF-D05C-37E2-1C624F7F5291}"/>
              </a:ext>
            </a:extLst>
          </p:cNvPr>
          <p:cNvSpPr>
            <a:spLocks noGrp="1"/>
          </p:cNvSpPr>
          <p:nvPr>
            <p:ph idx="1"/>
          </p:nvPr>
        </p:nvSpPr>
        <p:spPr>
          <a:xfrm>
            <a:off x="838199" y="1825625"/>
            <a:ext cx="10515599" cy="3203575"/>
          </a:xfrm>
        </p:spPr>
        <p:txBody>
          <a:bodyPr>
            <a:normAutofit fontScale="92500" lnSpcReduction="20000"/>
          </a:bodyPr>
          <a:lstStyle/>
          <a:p>
            <a:r>
              <a:rPr lang="en-US" dirty="0" err="1"/>
              <a:t>Vajadus</a:t>
            </a:r>
            <a:r>
              <a:rPr lang="en-US" dirty="0"/>
              <a:t> </a:t>
            </a:r>
            <a:r>
              <a:rPr lang="en-US" dirty="0" err="1"/>
              <a:t>puhta</a:t>
            </a:r>
            <a:r>
              <a:rPr lang="en-US" dirty="0"/>
              <a:t> vee </a:t>
            </a:r>
            <a:r>
              <a:rPr lang="en-US" dirty="0" err="1"/>
              <a:t>saamiseks</a:t>
            </a:r>
            <a:r>
              <a:rPr lang="en-US" dirty="0"/>
              <a:t> ja </a:t>
            </a:r>
            <a:r>
              <a:rPr lang="en-US" dirty="0" err="1"/>
              <a:t>reovee</a:t>
            </a:r>
            <a:r>
              <a:rPr lang="en-US" dirty="0"/>
              <a:t> </a:t>
            </a:r>
            <a:r>
              <a:rPr lang="en-US" u="sng" dirty="0" err="1"/>
              <a:t>ärajuhtimiseks</a:t>
            </a:r>
            <a:r>
              <a:rPr lang="en-US" dirty="0"/>
              <a:t> </a:t>
            </a:r>
            <a:r>
              <a:rPr lang="en-US" dirty="0" err="1"/>
              <a:t>tekkis</a:t>
            </a:r>
            <a:r>
              <a:rPr lang="en-US" dirty="0"/>
              <a:t> </a:t>
            </a:r>
            <a:r>
              <a:rPr lang="en-US" dirty="0" err="1"/>
              <a:t>siis</a:t>
            </a:r>
            <a:r>
              <a:rPr lang="en-US" dirty="0"/>
              <a:t>, </a:t>
            </a:r>
            <a:r>
              <a:rPr lang="en-US" dirty="0" err="1"/>
              <a:t>kui</a:t>
            </a:r>
            <a:r>
              <a:rPr lang="en-US" dirty="0"/>
              <a:t> </a:t>
            </a:r>
            <a:r>
              <a:rPr lang="en-US" dirty="0" err="1"/>
              <a:t>inimesed</a:t>
            </a:r>
            <a:r>
              <a:rPr lang="en-US" dirty="0"/>
              <a:t> </a:t>
            </a:r>
            <a:r>
              <a:rPr lang="en-US" dirty="0" err="1"/>
              <a:t>koondusid</a:t>
            </a:r>
            <a:r>
              <a:rPr lang="en-US" dirty="0"/>
              <a:t> </a:t>
            </a:r>
            <a:r>
              <a:rPr lang="en-US" dirty="0" err="1"/>
              <a:t>suurematesse</a:t>
            </a:r>
            <a:r>
              <a:rPr lang="en-US" dirty="0"/>
              <a:t> </a:t>
            </a:r>
            <a:r>
              <a:rPr lang="en-US" dirty="0" err="1"/>
              <a:t>asulatesse</a:t>
            </a:r>
            <a:r>
              <a:rPr lang="en-US" dirty="0"/>
              <a:t>. </a:t>
            </a:r>
            <a:endParaRPr lang="et-EE" dirty="0"/>
          </a:p>
          <a:p>
            <a:pPr lvl="1"/>
            <a:r>
              <a:rPr lang="en-US" dirty="0" err="1"/>
              <a:t>Algul</a:t>
            </a:r>
            <a:r>
              <a:rPr lang="en-US" dirty="0"/>
              <a:t> </a:t>
            </a:r>
            <a:r>
              <a:rPr lang="en-US" dirty="0" err="1"/>
              <a:t>heideti</a:t>
            </a:r>
            <a:r>
              <a:rPr lang="en-US" dirty="0"/>
              <a:t> </a:t>
            </a:r>
            <a:r>
              <a:rPr lang="en-US" dirty="0" err="1"/>
              <a:t>reovesi</a:t>
            </a:r>
            <a:r>
              <a:rPr lang="en-US" dirty="0"/>
              <a:t> ja </a:t>
            </a:r>
            <a:r>
              <a:rPr lang="en-US" dirty="0" err="1"/>
              <a:t>jäätmed</a:t>
            </a:r>
            <a:r>
              <a:rPr lang="en-US" dirty="0"/>
              <a:t> </a:t>
            </a:r>
            <a:r>
              <a:rPr lang="en-US" dirty="0" err="1"/>
              <a:t>lihtsalt</a:t>
            </a:r>
            <a:r>
              <a:rPr lang="en-US" dirty="0"/>
              <a:t> </a:t>
            </a:r>
            <a:r>
              <a:rPr lang="en-US" dirty="0" err="1"/>
              <a:t>tänavale</a:t>
            </a:r>
            <a:r>
              <a:rPr lang="en-US" dirty="0"/>
              <a:t>, </a:t>
            </a:r>
            <a:r>
              <a:rPr lang="en-US" dirty="0" err="1"/>
              <a:t>kust</a:t>
            </a:r>
            <a:r>
              <a:rPr lang="en-US" dirty="0"/>
              <a:t> </a:t>
            </a:r>
            <a:r>
              <a:rPr lang="en-US" dirty="0" err="1"/>
              <a:t>sademevesi</a:t>
            </a:r>
            <a:r>
              <a:rPr lang="en-US" dirty="0"/>
              <a:t> </a:t>
            </a:r>
            <a:r>
              <a:rPr lang="en-US" dirty="0" err="1"/>
              <a:t>nad</a:t>
            </a:r>
            <a:r>
              <a:rPr lang="en-US" dirty="0"/>
              <a:t> </a:t>
            </a:r>
            <a:r>
              <a:rPr lang="en-US" dirty="0" err="1"/>
              <a:t>veekogudesse</a:t>
            </a:r>
            <a:r>
              <a:rPr lang="en-US" dirty="0"/>
              <a:t> </a:t>
            </a:r>
            <a:r>
              <a:rPr lang="en-US" dirty="0" err="1"/>
              <a:t>uhtus</a:t>
            </a:r>
            <a:r>
              <a:rPr lang="en-US" dirty="0"/>
              <a:t>. </a:t>
            </a:r>
            <a:endParaRPr lang="et-EE" dirty="0"/>
          </a:p>
          <a:p>
            <a:pPr lvl="1"/>
            <a:r>
              <a:rPr lang="en-US" dirty="0" err="1"/>
              <a:t>Esimesed</a:t>
            </a:r>
            <a:r>
              <a:rPr lang="en-US" dirty="0"/>
              <a:t> </a:t>
            </a:r>
            <a:r>
              <a:rPr lang="en-US" dirty="0" err="1"/>
              <a:t>äravoolusüsteemid</a:t>
            </a:r>
            <a:r>
              <a:rPr lang="en-US" dirty="0"/>
              <a:t> (</a:t>
            </a:r>
            <a:r>
              <a:rPr lang="en-US" dirty="0" err="1"/>
              <a:t>rennid</a:t>
            </a:r>
            <a:r>
              <a:rPr lang="en-US" dirty="0"/>
              <a:t>, </a:t>
            </a:r>
            <a:r>
              <a:rPr lang="en-US" dirty="0" err="1"/>
              <a:t>kanalid</a:t>
            </a:r>
            <a:r>
              <a:rPr lang="en-US" dirty="0"/>
              <a:t> ja </a:t>
            </a:r>
            <a:r>
              <a:rPr lang="en-US" dirty="0" err="1"/>
              <a:t>tunnelid</a:t>
            </a:r>
            <a:r>
              <a:rPr lang="en-US" dirty="0"/>
              <a:t>) </a:t>
            </a:r>
            <a:r>
              <a:rPr lang="en-US" dirty="0" err="1"/>
              <a:t>rajati</a:t>
            </a:r>
            <a:r>
              <a:rPr lang="en-US" dirty="0"/>
              <a:t> Vana-</a:t>
            </a:r>
            <a:r>
              <a:rPr lang="en-US" dirty="0" err="1"/>
              <a:t>Kreeka</a:t>
            </a:r>
            <a:r>
              <a:rPr lang="en-US" dirty="0"/>
              <a:t> </a:t>
            </a:r>
            <a:r>
              <a:rPr lang="en-US" dirty="0" err="1"/>
              <a:t>linnadesse</a:t>
            </a:r>
            <a:r>
              <a:rPr lang="en-US" dirty="0"/>
              <a:t>, </a:t>
            </a:r>
            <a:r>
              <a:rPr lang="en-US" dirty="0" err="1"/>
              <a:t>Rooma</a:t>
            </a:r>
            <a:r>
              <a:rPr lang="en-US" dirty="0"/>
              <a:t> ja </a:t>
            </a:r>
            <a:r>
              <a:rPr lang="en-US" dirty="0" err="1"/>
              <a:t>Pariisi</a:t>
            </a:r>
            <a:r>
              <a:rPr lang="en-US" dirty="0"/>
              <a:t>. </a:t>
            </a:r>
            <a:endParaRPr lang="et-EE" dirty="0"/>
          </a:p>
          <a:p>
            <a:pPr lvl="1"/>
            <a:r>
              <a:rPr lang="et-EE" dirty="0"/>
              <a:t>Esimesed savitorud Vana-Kreekas (</a:t>
            </a:r>
            <a:r>
              <a:rPr lang="et-EE" dirty="0" err="1"/>
              <a:t>Knossos</a:t>
            </a:r>
            <a:r>
              <a:rPr lang="et-EE" dirty="0"/>
              <a:t>)</a:t>
            </a:r>
          </a:p>
          <a:p>
            <a:pPr lvl="1"/>
            <a:r>
              <a:rPr lang="en-US" dirty="0" err="1"/>
              <a:t>Üks</a:t>
            </a:r>
            <a:r>
              <a:rPr lang="en-US" dirty="0"/>
              <a:t> </a:t>
            </a:r>
            <a:r>
              <a:rPr lang="en-US" dirty="0" err="1"/>
              <a:t>maailma</a:t>
            </a:r>
            <a:r>
              <a:rPr lang="en-US" dirty="0"/>
              <a:t> </a:t>
            </a:r>
            <a:r>
              <a:rPr lang="en-US" dirty="0" err="1"/>
              <a:t>vanimaid</a:t>
            </a:r>
            <a:r>
              <a:rPr lang="en-US" dirty="0"/>
              <a:t> Mohenjo-Daro </a:t>
            </a:r>
            <a:r>
              <a:rPr lang="en-US" dirty="0" err="1"/>
              <a:t>reoveekäitlussüsteeme</a:t>
            </a:r>
            <a:r>
              <a:rPr lang="en-US" dirty="0"/>
              <a:t> </a:t>
            </a:r>
            <a:r>
              <a:rPr lang="en-US" dirty="0" err="1"/>
              <a:t>rajati</a:t>
            </a:r>
            <a:r>
              <a:rPr lang="en-US" dirty="0"/>
              <a:t> </a:t>
            </a:r>
            <a:r>
              <a:rPr lang="en-US" dirty="0" err="1"/>
              <a:t>umbes</a:t>
            </a:r>
            <a:r>
              <a:rPr lang="en-US" dirty="0"/>
              <a:t> 1500 </a:t>
            </a:r>
            <a:r>
              <a:rPr lang="en-US" dirty="0" err="1"/>
              <a:t>aastat</a:t>
            </a:r>
            <a:r>
              <a:rPr lang="en-US" dirty="0"/>
              <a:t> </a:t>
            </a:r>
            <a:r>
              <a:rPr lang="en-US" dirty="0" err="1"/>
              <a:t>eKr</a:t>
            </a:r>
            <a:r>
              <a:rPr lang="en-US" dirty="0"/>
              <a:t> </a:t>
            </a:r>
            <a:r>
              <a:rPr lang="en-US" dirty="0" err="1"/>
              <a:t>Induse</a:t>
            </a:r>
            <a:r>
              <a:rPr lang="en-US" dirty="0"/>
              <a:t> </a:t>
            </a:r>
            <a:r>
              <a:rPr lang="en-US" dirty="0" err="1"/>
              <a:t>jõe</a:t>
            </a:r>
            <a:r>
              <a:rPr lang="en-US" dirty="0"/>
              <a:t> </a:t>
            </a:r>
            <a:r>
              <a:rPr lang="en-US" dirty="0" err="1"/>
              <a:t>lähedale</a:t>
            </a:r>
            <a:r>
              <a:rPr lang="en-US" dirty="0"/>
              <a:t> (</a:t>
            </a:r>
            <a:r>
              <a:rPr lang="en-US" dirty="0" err="1"/>
              <a:t>praeguses</a:t>
            </a:r>
            <a:r>
              <a:rPr lang="en-US" dirty="0"/>
              <a:t> Pakistanis)</a:t>
            </a:r>
            <a:endParaRPr lang="et-EE" dirty="0"/>
          </a:p>
          <a:p>
            <a:pPr lvl="1"/>
            <a:r>
              <a:rPr lang="et-EE" dirty="0"/>
              <a:t>500 a. eKr rajati Vana-Rooma </a:t>
            </a:r>
            <a:r>
              <a:rPr lang="en-US" dirty="0" err="1"/>
              <a:t>kanalisatsioonisüsteem</a:t>
            </a:r>
            <a:r>
              <a:rPr lang="en-US" dirty="0"/>
              <a:t>, </a:t>
            </a:r>
            <a:r>
              <a:rPr lang="en-US" dirty="0" err="1"/>
              <a:t>mille</a:t>
            </a:r>
            <a:r>
              <a:rPr lang="en-US" dirty="0"/>
              <a:t> </a:t>
            </a:r>
            <a:r>
              <a:rPr lang="en-US" dirty="0" err="1"/>
              <a:t>rohked</a:t>
            </a:r>
            <a:r>
              <a:rPr lang="en-US" dirty="0"/>
              <a:t> </a:t>
            </a:r>
            <a:r>
              <a:rPr lang="en-US" dirty="0" err="1"/>
              <a:t>kanalid</a:t>
            </a:r>
            <a:r>
              <a:rPr lang="en-US" dirty="0"/>
              <a:t> </a:t>
            </a:r>
            <a:r>
              <a:rPr lang="en-US" dirty="0" err="1"/>
              <a:t>juhtisid</a:t>
            </a:r>
            <a:r>
              <a:rPr lang="en-US" dirty="0"/>
              <a:t> vee </a:t>
            </a:r>
            <a:r>
              <a:rPr lang="en-US" dirty="0" err="1"/>
              <a:t>suurde</a:t>
            </a:r>
            <a:r>
              <a:rPr lang="en-US" dirty="0"/>
              <a:t> </a:t>
            </a:r>
            <a:r>
              <a:rPr lang="en-US" dirty="0" err="1"/>
              <a:t>võlvitud</a:t>
            </a:r>
            <a:r>
              <a:rPr lang="en-US" dirty="0"/>
              <a:t> </a:t>
            </a:r>
            <a:r>
              <a:rPr lang="en-US" dirty="0" err="1"/>
              <a:t>kloaaki</a:t>
            </a:r>
            <a:r>
              <a:rPr lang="en-US" dirty="0"/>
              <a:t> (</a:t>
            </a:r>
            <a:r>
              <a:rPr lang="en-US" b="1" i="1" dirty="0"/>
              <a:t>Cloaca Maxima</a:t>
            </a:r>
            <a:r>
              <a:rPr lang="en-US" dirty="0"/>
              <a:t>) </a:t>
            </a:r>
            <a:endParaRPr lang="et-EE" dirty="0"/>
          </a:p>
        </p:txBody>
      </p:sp>
      <p:sp>
        <p:nvSpPr>
          <p:cNvPr id="3" name="Pealkiri 2">
            <a:extLst>
              <a:ext uri="{FF2B5EF4-FFF2-40B4-BE49-F238E27FC236}">
                <a16:creationId xmlns:a16="http://schemas.microsoft.com/office/drawing/2014/main" id="{267780E5-C9BD-884F-98D7-C0CE629A420B}"/>
              </a:ext>
            </a:extLst>
          </p:cNvPr>
          <p:cNvSpPr>
            <a:spLocks noGrp="1"/>
          </p:cNvSpPr>
          <p:nvPr>
            <p:ph type="title"/>
          </p:nvPr>
        </p:nvSpPr>
        <p:spPr/>
        <p:txBody>
          <a:bodyPr/>
          <a:lstStyle/>
          <a:p>
            <a:r>
              <a:rPr lang="et-EE" dirty="0"/>
              <a:t>Kuidas on inimene proovinud läbi ajaloo vett puhastada?</a:t>
            </a:r>
            <a:endParaRPr lang="en-US" dirty="0"/>
          </a:p>
        </p:txBody>
      </p:sp>
      <p:pic>
        <p:nvPicPr>
          <p:cNvPr id="4" name="Picture 9" descr="http://classconnection.s3.amazonaws.com/442/flashcards/377442/jpg/picture231347319236034.jpg">
            <a:extLst>
              <a:ext uri="{FF2B5EF4-FFF2-40B4-BE49-F238E27FC236}">
                <a16:creationId xmlns:a16="http://schemas.microsoft.com/office/drawing/2014/main" id="{F4EB9950-0272-6A77-7B98-AF0D80E2EC83}"/>
              </a:ext>
            </a:extLst>
          </p:cNvPr>
          <p:cNvPicPr>
            <a:picLocks noChangeAspect="1" noChangeArrowheads="1"/>
          </p:cNvPicPr>
          <p:nvPr/>
        </p:nvPicPr>
        <p:blipFill>
          <a:blip r:embed="rId3" cstate="print"/>
          <a:srcRect/>
          <a:stretch>
            <a:fillRect/>
          </a:stretch>
        </p:blipFill>
        <p:spPr bwMode="auto">
          <a:xfrm>
            <a:off x="1" y="4940629"/>
            <a:ext cx="2971800" cy="1917371"/>
          </a:xfrm>
          <a:prstGeom prst="rect">
            <a:avLst/>
          </a:prstGeom>
          <a:noFill/>
          <a:ln w="9525">
            <a:noFill/>
            <a:miter lim="800000"/>
            <a:headEnd/>
            <a:tailEnd/>
          </a:ln>
        </p:spPr>
      </p:pic>
    </p:spTree>
    <p:extLst>
      <p:ext uri="{BB962C8B-B14F-4D97-AF65-F5344CB8AC3E}">
        <p14:creationId xmlns:p14="http://schemas.microsoft.com/office/powerpoint/2010/main" val="415273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0B2C3280-4D68-4869-EB66-C07997C9B243}"/>
              </a:ext>
            </a:extLst>
          </p:cNvPr>
          <p:cNvSpPr>
            <a:spLocks noGrp="1"/>
          </p:cNvSpPr>
          <p:nvPr>
            <p:ph idx="1"/>
          </p:nvPr>
        </p:nvSpPr>
        <p:spPr>
          <a:xfrm>
            <a:off x="838200" y="1825625"/>
            <a:ext cx="7899400" cy="4351338"/>
          </a:xfrm>
        </p:spPr>
        <p:txBody>
          <a:bodyPr>
            <a:normAutofit fontScale="85000" lnSpcReduction="20000"/>
          </a:bodyPr>
          <a:lstStyle/>
          <a:p>
            <a:r>
              <a:rPr lang="en-US" dirty="0" err="1"/>
              <a:t>Keskajal</a:t>
            </a:r>
            <a:r>
              <a:rPr lang="en-US" dirty="0"/>
              <a:t> </a:t>
            </a:r>
            <a:r>
              <a:rPr lang="en-US" dirty="0" err="1"/>
              <a:t>oli</a:t>
            </a:r>
            <a:r>
              <a:rPr lang="en-US" dirty="0"/>
              <a:t> </a:t>
            </a:r>
            <a:r>
              <a:rPr lang="en-US" dirty="0" err="1"/>
              <a:t>linnade</a:t>
            </a:r>
            <a:r>
              <a:rPr lang="en-US" dirty="0"/>
              <a:t> </a:t>
            </a:r>
            <a:r>
              <a:rPr lang="en-US" dirty="0" err="1"/>
              <a:t>kanalisatsioonisüsteemide</a:t>
            </a:r>
            <a:r>
              <a:rPr lang="en-US" dirty="0"/>
              <a:t> </a:t>
            </a:r>
            <a:r>
              <a:rPr lang="en-US" dirty="0" err="1"/>
              <a:t>areng</a:t>
            </a:r>
            <a:r>
              <a:rPr lang="en-US" dirty="0"/>
              <a:t> </a:t>
            </a:r>
            <a:r>
              <a:rPr lang="en-US" dirty="0" err="1"/>
              <a:t>üsna</a:t>
            </a:r>
            <a:r>
              <a:rPr lang="en-US" dirty="0"/>
              <a:t> </a:t>
            </a:r>
            <a:r>
              <a:rPr lang="en-US" dirty="0" err="1"/>
              <a:t>aeglane</a:t>
            </a:r>
            <a:r>
              <a:rPr lang="en-US" dirty="0"/>
              <a:t>. </a:t>
            </a:r>
            <a:r>
              <a:rPr lang="en-US" dirty="0" err="1"/>
              <a:t>Enamik</a:t>
            </a:r>
            <a:r>
              <a:rPr lang="en-US" dirty="0"/>
              <a:t> </a:t>
            </a:r>
            <a:r>
              <a:rPr lang="en-US" dirty="0" err="1"/>
              <a:t>jäätmeid</a:t>
            </a:r>
            <a:r>
              <a:rPr lang="en-US" dirty="0"/>
              <a:t> </a:t>
            </a:r>
            <a:r>
              <a:rPr lang="en-US" dirty="0" err="1"/>
              <a:t>visati</a:t>
            </a:r>
            <a:r>
              <a:rPr lang="en-US" dirty="0"/>
              <a:t> </a:t>
            </a:r>
            <a:r>
              <a:rPr lang="en-US" dirty="0" err="1"/>
              <a:t>vihmaveerennidesse</a:t>
            </a:r>
            <a:r>
              <a:rPr lang="en-US" dirty="0"/>
              <a:t> ja -</a:t>
            </a:r>
            <a:r>
              <a:rPr lang="en-US" dirty="0" err="1"/>
              <a:t>kanalitesse</a:t>
            </a:r>
            <a:r>
              <a:rPr lang="en-US" dirty="0"/>
              <a:t>, </a:t>
            </a:r>
            <a:r>
              <a:rPr lang="en-US" dirty="0" err="1"/>
              <a:t>kust</a:t>
            </a:r>
            <a:r>
              <a:rPr lang="en-US" dirty="0"/>
              <a:t> </a:t>
            </a:r>
            <a:r>
              <a:rPr lang="en-US" dirty="0" err="1"/>
              <a:t>nad</a:t>
            </a:r>
            <a:r>
              <a:rPr lang="en-US" dirty="0"/>
              <a:t> </a:t>
            </a:r>
            <a:r>
              <a:rPr lang="en-US" dirty="0" err="1"/>
              <a:t>uhuti</a:t>
            </a:r>
            <a:r>
              <a:rPr lang="en-US" dirty="0"/>
              <a:t> </a:t>
            </a:r>
            <a:r>
              <a:rPr lang="en-US" dirty="0" err="1"/>
              <a:t>sademete</a:t>
            </a:r>
            <a:r>
              <a:rPr lang="en-US" dirty="0"/>
              <a:t> </a:t>
            </a:r>
            <a:r>
              <a:rPr lang="en-US" dirty="0" err="1"/>
              <a:t>ajal</a:t>
            </a:r>
            <a:r>
              <a:rPr lang="en-US" dirty="0"/>
              <a:t> </a:t>
            </a:r>
            <a:r>
              <a:rPr lang="en-US" dirty="0" err="1"/>
              <a:t>suublasse</a:t>
            </a:r>
            <a:r>
              <a:rPr lang="en-US" dirty="0"/>
              <a:t>. </a:t>
            </a:r>
            <a:r>
              <a:rPr lang="en-US" dirty="0" err="1"/>
              <a:t>Mõnel</a:t>
            </a:r>
            <a:r>
              <a:rPr lang="en-US" dirty="0"/>
              <a:t> pool </a:t>
            </a:r>
            <a:r>
              <a:rPr lang="en-US" dirty="0" err="1"/>
              <a:t>olid</a:t>
            </a:r>
            <a:r>
              <a:rPr lang="en-US" dirty="0"/>
              <a:t> </a:t>
            </a:r>
            <a:r>
              <a:rPr lang="en-US" dirty="0" err="1"/>
              <a:t>tänavate</a:t>
            </a:r>
            <a:r>
              <a:rPr lang="en-US" dirty="0"/>
              <a:t> </a:t>
            </a:r>
            <a:r>
              <a:rPr lang="en-US" dirty="0" err="1"/>
              <a:t>keskel</a:t>
            </a:r>
            <a:r>
              <a:rPr lang="en-US" dirty="0"/>
              <a:t> </a:t>
            </a:r>
            <a:r>
              <a:rPr lang="en-US" dirty="0" err="1"/>
              <a:t>reovee</a:t>
            </a:r>
            <a:r>
              <a:rPr lang="en-US" dirty="0"/>
              <a:t> </a:t>
            </a:r>
            <a:r>
              <a:rPr lang="en-US" dirty="0" err="1"/>
              <a:t>äravoolukanalid</a:t>
            </a:r>
            <a:r>
              <a:rPr lang="en-US" dirty="0"/>
              <a:t> </a:t>
            </a:r>
            <a:r>
              <a:rPr lang="en-US" dirty="0" err="1"/>
              <a:t>või</a:t>
            </a:r>
            <a:r>
              <a:rPr lang="en-US" dirty="0"/>
              <a:t> </a:t>
            </a:r>
            <a:r>
              <a:rPr lang="en-US" dirty="0" err="1"/>
              <a:t>vihmaveerennid</a:t>
            </a:r>
            <a:r>
              <a:rPr lang="en-US" dirty="0"/>
              <a:t>. </a:t>
            </a:r>
            <a:endParaRPr lang="et-EE" dirty="0"/>
          </a:p>
          <a:p>
            <a:r>
              <a:rPr lang="en-US" dirty="0" err="1"/>
              <a:t>Kuni</a:t>
            </a:r>
            <a:r>
              <a:rPr lang="en-US" dirty="0"/>
              <a:t> </a:t>
            </a:r>
            <a:r>
              <a:rPr lang="en-US" dirty="0" err="1"/>
              <a:t>kõrgkeskajani</a:t>
            </a:r>
            <a:r>
              <a:rPr lang="en-US" dirty="0"/>
              <a:t> on </a:t>
            </a:r>
            <a:r>
              <a:rPr lang="en-US" dirty="0" err="1"/>
              <a:t>enamiku</a:t>
            </a:r>
            <a:r>
              <a:rPr lang="en-US" dirty="0"/>
              <a:t> </a:t>
            </a:r>
            <a:r>
              <a:rPr lang="en-US" dirty="0" err="1"/>
              <a:t>Euroopa</a:t>
            </a:r>
            <a:r>
              <a:rPr lang="en-US" dirty="0"/>
              <a:t> </a:t>
            </a:r>
            <a:r>
              <a:rPr lang="en-US" dirty="0" err="1"/>
              <a:t>riikide</a:t>
            </a:r>
            <a:r>
              <a:rPr lang="en-US" dirty="0"/>
              <a:t> </a:t>
            </a:r>
            <a:r>
              <a:rPr lang="en-US" dirty="0" err="1"/>
              <a:t>kanalisatsioonisüsteemide</a:t>
            </a:r>
            <a:r>
              <a:rPr lang="en-US" dirty="0"/>
              <a:t> </a:t>
            </a:r>
            <a:r>
              <a:rPr lang="en-US" dirty="0" err="1"/>
              <a:t>kohta</a:t>
            </a:r>
            <a:r>
              <a:rPr lang="en-US" dirty="0"/>
              <a:t> </a:t>
            </a:r>
            <a:r>
              <a:rPr lang="en-US" dirty="0" err="1"/>
              <a:t>vähe</a:t>
            </a:r>
            <a:r>
              <a:rPr lang="en-US" dirty="0"/>
              <a:t> </a:t>
            </a:r>
            <a:r>
              <a:rPr lang="en-US" dirty="0" err="1"/>
              <a:t>andmeid</a:t>
            </a:r>
            <a:r>
              <a:rPr lang="en-US" dirty="0"/>
              <a:t>. </a:t>
            </a:r>
            <a:endParaRPr lang="et-EE" dirty="0"/>
          </a:p>
          <a:p>
            <a:r>
              <a:rPr lang="en-US" dirty="0" err="1"/>
              <a:t>Linnade</a:t>
            </a:r>
            <a:r>
              <a:rPr lang="en-US" dirty="0"/>
              <a:t> </a:t>
            </a:r>
            <a:r>
              <a:rPr lang="en-US" dirty="0" err="1"/>
              <a:t>ebasanitaarsed</a:t>
            </a:r>
            <a:r>
              <a:rPr lang="en-US" dirty="0"/>
              <a:t> </a:t>
            </a:r>
            <a:r>
              <a:rPr lang="en-US" dirty="0" err="1"/>
              <a:t>tingimused</a:t>
            </a:r>
            <a:r>
              <a:rPr lang="en-US" dirty="0"/>
              <a:t> ja </a:t>
            </a:r>
            <a:r>
              <a:rPr lang="en-US" dirty="0" err="1"/>
              <a:t>ülerahvastatus</a:t>
            </a:r>
            <a:r>
              <a:rPr lang="en-US" dirty="0"/>
              <a:t> </a:t>
            </a:r>
            <a:r>
              <a:rPr lang="en-US" dirty="0" err="1"/>
              <a:t>olid</a:t>
            </a:r>
            <a:r>
              <a:rPr lang="en-US" dirty="0"/>
              <a:t> </a:t>
            </a:r>
            <a:r>
              <a:rPr lang="en-US" dirty="0" err="1"/>
              <a:t>keskajal</a:t>
            </a:r>
            <a:r>
              <a:rPr lang="en-US" dirty="0"/>
              <a:t> </a:t>
            </a:r>
            <a:r>
              <a:rPr lang="en-US" dirty="0" err="1"/>
              <a:t>levinud</a:t>
            </a:r>
            <a:r>
              <a:rPr lang="en-US" dirty="0"/>
              <a:t> </a:t>
            </a:r>
            <a:r>
              <a:rPr lang="en-US" dirty="0" err="1"/>
              <a:t>kogu</a:t>
            </a:r>
            <a:r>
              <a:rPr lang="en-US" dirty="0"/>
              <a:t> </a:t>
            </a:r>
            <a:r>
              <a:rPr lang="en-US" dirty="0" err="1"/>
              <a:t>Euroopas</a:t>
            </a:r>
            <a:r>
              <a:rPr lang="en-US" dirty="0"/>
              <a:t> ja </a:t>
            </a:r>
            <a:r>
              <a:rPr lang="en-US" dirty="0" err="1"/>
              <a:t>Aasias</a:t>
            </a:r>
            <a:r>
              <a:rPr lang="en-US" dirty="0"/>
              <a:t>. </a:t>
            </a:r>
            <a:endParaRPr lang="et-EE" dirty="0"/>
          </a:p>
          <a:p>
            <a:pPr lvl="1"/>
            <a:r>
              <a:rPr lang="en-US" dirty="0" err="1"/>
              <a:t>Tagajärjeks</a:t>
            </a:r>
            <a:r>
              <a:rPr lang="en-US" dirty="0"/>
              <a:t> </a:t>
            </a:r>
            <a:r>
              <a:rPr lang="en-US" dirty="0" err="1"/>
              <a:t>olid</a:t>
            </a:r>
            <a:r>
              <a:rPr lang="en-US" dirty="0"/>
              <a:t> </a:t>
            </a:r>
            <a:r>
              <a:rPr lang="en-US" b="1" dirty="0" err="1"/>
              <a:t>pandeemiad</a:t>
            </a:r>
            <a:r>
              <a:rPr lang="en-US" dirty="0"/>
              <a:t>, </a:t>
            </a:r>
            <a:r>
              <a:rPr lang="en-US" dirty="0" err="1"/>
              <a:t>nagu</a:t>
            </a:r>
            <a:r>
              <a:rPr lang="en-US" dirty="0"/>
              <a:t> </a:t>
            </a:r>
            <a:r>
              <a:rPr lang="en-US" dirty="0" err="1"/>
              <a:t>aastatel</a:t>
            </a:r>
            <a:r>
              <a:rPr lang="en-US" dirty="0"/>
              <a:t> 541–542 </a:t>
            </a:r>
            <a:r>
              <a:rPr lang="en-US" dirty="0" err="1"/>
              <a:t>Justinianuse</a:t>
            </a:r>
            <a:r>
              <a:rPr lang="en-US" dirty="0"/>
              <a:t> </a:t>
            </a:r>
            <a:r>
              <a:rPr lang="en-US" dirty="0" err="1"/>
              <a:t>katk</a:t>
            </a:r>
            <a:r>
              <a:rPr lang="en-US" dirty="0"/>
              <a:t> ja </a:t>
            </a:r>
            <a:r>
              <a:rPr lang="en-US" dirty="0" err="1"/>
              <a:t>aastatel</a:t>
            </a:r>
            <a:r>
              <a:rPr lang="en-US" dirty="0"/>
              <a:t> 1347–1351 must </a:t>
            </a:r>
            <a:r>
              <a:rPr lang="en-US" dirty="0" err="1"/>
              <a:t>surm</a:t>
            </a:r>
            <a:r>
              <a:rPr lang="en-US" dirty="0"/>
              <a:t>, mis </a:t>
            </a:r>
            <a:r>
              <a:rPr lang="en-US" dirty="0" err="1"/>
              <a:t>tapsid</a:t>
            </a:r>
            <a:r>
              <a:rPr lang="en-US" dirty="0"/>
              <a:t> </a:t>
            </a:r>
            <a:r>
              <a:rPr lang="en-US" dirty="0" err="1"/>
              <a:t>kümneid</a:t>
            </a:r>
            <a:r>
              <a:rPr lang="en-US" dirty="0"/>
              <a:t> </a:t>
            </a:r>
            <a:r>
              <a:rPr lang="en-US" dirty="0" err="1"/>
              <a:t>miljoneid</a:t>
            </a:r>
            <a:r>
              <a:rPr lang="en-US" dirty="0"/>
              <a:t> </a:t>
            </a:r>
            <a:r>
              <a:rPr lang="en-US" dirty="0" err="1"/>
              <a:t>inimesi</a:t>
            </a:r>
            <a:r>
              <a:rPr lang="en-US" dirty="0"/>
              <a:t>. </a:t>
            </a:r>
            <a:endParaRPr lang="et-EE" dirty="0"/>
          </a:p>
          <a:p>
            <a:pPr lvl="1"/>
            <a:r>
              <a:rPr lang="en-US" dirty="0" err="1"/>
              <a:t>Halbade</a:t>
            </a:r>
            <a:r>
              <a:rPr lang="en-US" dirty="0"/>
              <a:t> </a:t>
            </a:r>
            <a:r>
              <a:rPr lang="en-US" dirty="0" err="1"/>
              <a:t>sanitaartingimuste</a:t>
            </a:r>
            <a:r>
              <a:rPr lang="en-US" dirty="0"/>
              <a:t> </a:t>
            </a:r>
            <a:r>
              <a:rPr lang="en-US" dirty="0" err="1"/>
              <a:t>tõttu</a:t>
            </a:r>
            <a:r>
              <a:rPr lang="en-US" dirty="0"/>
              <a:t> </a:t>
            </a:r>
            <a:r>
              <a:rPr lang="en-US" dirty="0" err="1"/>
              <a:t>oli</a:t>
            </a:r>
            <a:r>
              <a:rPr lang="en-US" dirty="0"/>
              <a:t> </a:t>
            </a:r>
            <a:r>
              <a:rPr lang="en-US" dirty="0" err="1"/>
              <a:t>imikute</a:t>
            </a:r>
            <a:r>
              <a:rPr lang="en-US" dirty="0"/>
              <a:t> ja </a:t>
            </a:r>
            <a:r>
              <a:rPr lang="en-US" b="1" dirty="0" err="1"/>
              <a:t>laste</a:t>
            </a:r>
            <a:r>
              <a:rPr lang="en-US" b="1" dirty="0"/>
              <a:t> </a:t>
            </a:r>
            <a:r>
              <a:rPr lang="en-US" b="1" dirty="0" err="1"/>
              <a:t>suremus</a:t>
            </a:r>
            <a:r>
              <a:rPr lang="en-US" b="1" dirty="0"/>
              <a:t> </a:t>
            </a:r>
            <a:r>
              <a:rPr lang="en-US" dirty="0" err="1"/>
              <a:t>Euroopas</a:t>
            </a:r>
            <a:r>
              <a:rPr lang="en-US" dirty="0"/>
              <a:t> </a:t>
            </a:r>
            <a:r>
              <a:rPr lang="en-US" dirty="0" err="1"/>
              <a:t>keskajal</a:t>
            </a:r>
            <a:r>
              <a:rPr lang="en-US" dirty="0"/>
              <a:t> </a:t>
            </a:r>
            <a:r>
              <a:rPr lang="en-US" b="1" dirty="0" err="1"/>
              <a:t>suur</a:t>
            </a:r>
            <a:r>
              <a:rPr lang="en-US" dirty="0"/>
              <a:t> </a:t>
            </a:r>
          </a:p>
        </p:txBody>
      </p:sp>
      <p:sp>
        <p:nvSpPr>
          <p:cNvPr id="3" name="Pealkiri 2">
            <a:extLst>
              <a:ext uri="{FF2B5EF4-FFF2-40B4-BE49-F238E27FC236}">
                <a16:creationId xmlns:a16="http://schemas.microsoft.com/office/drawing/2014/main" id="{2DAFDD5E-B635-0D11-A9D5-81AFF03952E8}"/>
              </a:ext>
            </a:extLst>
          </p:cNvPr>
          <p:cNvSpPr>
            <a:spLocks noGrp="1"/>
          </p:cNvSpPr>
          <p:nvPr>
            <p:ph type="title"/>
          </p:nvPr>
        </p:nvSpPr>
        <p:spPr/>
        <p:txBody>
          <a:bodyPr/>
          <a:lstStyle/>
          <a:p>
            <a:r>
              <a:rPr lang="et-EE" dirty="0"/>
              <a:t>Keskaeg</a:t>
            </a:r>
            <a:endParaRPr lang="en-US" dirty="0"/>
          </a:p>
        </p:txBody>
      </p:sp>
      <p:pic>
        <p:nvPicPr>
          <p:cNvPr id="4" name="Pilt 3">
            <a:extLst>
              <a:ext uri="{FF2B5EF4-FFF2-40B4-BE49-F238E27FC236}">
                <a16:creationId xmlns:a16="http://schemas.microsoft.com/office/drawing/2014/main" id="{7D036257-31F6-42A2-6C80-74F1AB443055}"/>
              </a:ext>
            </a:extLst>
          </p:cNvPr>
          <p:cNvPicPr>
            <a:picLocks noChangeAspect="1"/>
          </p:cNvPicPr>
          <p:nvPr/>
        </p:nvPicPr>
        <p:blipFill rotWithShape="1">
          <a:blip r:embed="rId3"/>
          <a:srcRect l="12639" r="14976"/>
          <a:stretch/>
        </p:blipFill>
        <p:spPr>
          <a:xfrm>
            <a:off x="8794614" y="82030"/>
            <a:ext cx="3204029" cy="2736083"/>
          </a:xfrm>
          <a:prstGeom prst="rect">
            <a:avLst/>
          </a:prstGeom>
        </p:spPr>
      </p:pic>
      <p:sp>
        <p:nvSpPr>
          <p:cNvPr id="5" name="TextBox 4">
            <a:extLst>
              <a:ext uri="{FF2B5EF4-FFF2-40B4-BE49-F238E27FC236}">
                <a16:creationId xmlns:a16="http://schemas.microsoft.com/office/drawing/2014/main" id="{6772DE77-0B49-09C2-6663-088DEF4DDEDA}"/>
              </a:ext>
            </a:extLst>
          </p:cNvPr>
          <p:cNvSpPr txBox="1"/>
          <p:nvPr/>
        </p:nvSpPr>
        <p:spPr>
          <a:xfrm>
            <a:off x="8737600" y="2837634"/>
            <a:ext cx="3147015" cy="230832"/>
          </a:xfrm>
          <a:prstGeom prst="rect">
            <a:avLst/>
          </a:prstGeom>
          <a:noFill/>
        </p:spPr>
        <p:txBody>
          <a:bodyPr wrap="none" rtlCol="0">
            <a:spAutoFit/>
          </a:bodyPr>
          <a:lstStyle/>
          <a:p>
            <a:r>
              <a:rPr lang="en-US" sz="900" dirty="0"/>
              <a:t>https://www.thefactsite.com/medieval-age-unhygienic-habits/</a:t>
            </a:r>
          </a:p>
        </p:txBody>
      </p:sp>
      <p:pic>
        <p:nvPicPr>
          <p:cNvPr id="6" name="Pilt 5">
            <a:extLst>
              <a:ext uri="{FF2B5EF4-FFF2-40B4-BE49-F238E27FC236}">
                <a16:creationId xmlns:a16="http://schemas.microsoft.com/office/drawing/2014/main" id="{B8D4DC31-C33C-E600-4FF4-BB469288D456}"/>
              </a:ext>
            </a:extLst>
          </p:cNvPr>
          <p:cNvPicPr>
            <a:picLocks noChangeAspect="1"/>
          </p:cNvPicPr>
          <p:nvPr/>
        </p:nvPicPr>
        <p:blipFill>
          <a:blip r:embed="rId4"/>
          <a:stretch>
            <a:fillRect/>
          </a:stretch>
        </p:blipFill>
        <p:spPr>
          <a:xfrm>
            <a:off x="8870814" y="3117276"/>
            <a:ext cx="2112872" cy="3353766"/>
          </a:xfrm>
          <a:prstGeom prst="rect">
            <a:avLst/>
          </a:prstGeom>
        </p:spPr>
      </p:pic>
      <p:sp>
        <p:nvSpPr>
          <p:cNvPr id="7" name="TextBox 6">
            <a:extLst>
              <a:ext uri="{FF2B5EF4-FFF2-40B4-BE49-F238E27FC236}">
                <a16:creationId xmlns:a16="http://schemas.microsoft.com/office/drawing/2014/main" id="{DC01F076-5E52-46F2-4DAE-69EF97AE2EFA}"/>
              </a:ext>
            </a:extLst>
          </p:cNvPr>
          <p:cNvSpPr txBox="1"/>
          <p:nvPr/>
        </p:nvSpPr>
        <p:spPr>
          <a:xfrm>
            <a:off x="8680585" y="6477091"/>
            <a:ext cx="3261043" cy="369332"/>
          </a:xfrm>
          <a:prstGeom prst="rect">
            <a:avLst/>
          </a:prstGeom>
          <a:noFill/>
        </p:spPr>
        <p:txBody>
          <a:bodyPr wrap="square" rtlCol="0">
            <a:spAutoFit/>
          </a:bodyPr>
          <a:lstStyle/>
          <a:p>
            <a:r>
              <a:rPr lang="en-US" sz="900" dirty="0"/>
              <a:t>https://upload.wikimedia.org/wikipedia/commons/1/11/Burg_Campen_Aborterker.jpg</a:t>
            </a:r>
          </a:p>
        </p:txBody>
      </p:sp>
    </p:spTree>
    <p:extLst>
      <p:ext uri="{BB962C8B-B14F-4D97-AF65-F5344CB8AC3E}">
        <p14:creationId xmlns:p14="http://schemas.microsoft.com/office/powerpoint/2010/main" val="3192762361"/>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handatud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1494</Words>
  <Application>Microsoft Office PowerPoint</Application>
  <PresentationFormat>Laiekraan</PresentationFormat>
  <Paragraphs>83</Paragraphs>
  <Slides>15</Slides>
  <Notes>5</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15</vt:i4>
      </vt:variant>
    </vt:vector>
  </HeadingPairs>
  <TitlesOfParts>
    <vt:vector size="21" baseType="lpstr">
      <vt:lpstr>Arial</vt:lpstr>
      <vt:lpstr>Calibri</vt:lpstr>
      <vt:lpstr>HCo_Gotham-Book</vt:lpstr>
      <vt:lpstr>Montserrat Light</vt:lpstr>
      <vt:lpstr>Open Sans</vt:lpstr>
      <vt:lpstr>Office'i kujundus</vt:lpstr>
      <vt:lpstr>Reoveepuhastuse tähtsus</vt:lpstr>
      <vt:lpstr>Puhas vesi on kriitiline ressurss</vt:lpstr>
      <vt:lpstr>Inimeste arv läbi ajaloo ehk miks on veepuhastus muutunud aina olulisemaks </vt:lpstr>
      <vt:lpstr>Veeringe</vt:lpstr>
      <vt:lpstr>Inimese mõju veeringele</vt:lpstr>
      <vt:lpstr>Veekasutuse mõjud</vt:lpstr>
      <vt:lpstr>PowerPointi esitlus</vt:lpstr>
      <vt:lpstr>Kuidas on inimene proovinud läbi ajaloo vett puhastada?</vt:lpstr>
      <vt:lpstr>Keskaeg</vt:lpstr>
      <vt:lpstr>Tööstusrevolutsioon </vt:lpstr>
      <vt:lpstr>„Suur hais“</vt:lpstr>
      <vt:lpstr>Esimesed teadlikud katsed reovee puhastamiseks</vt:lpstr>
      <vt:lpstr>Bioloogiline töötlus</vt:lpstr>
      <vt:lpstr>Tänapäevaste tehnoloogiate algus</vt:lpstr>
      <vt:lpstr>Tänan!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Vallo Kõrgmaa</dc:creator>
  <cp:lastModifiedBy>Vallo Kõrgmaa</cp:lastModifiedBy>
  <cp:revision>11</cp:revision>
  <dcterms:created xsi:type="dcterms:W3CDTF">2023-11-13T11:57:45Z</dcterms:created>
  <dcterms:modified xsi:type="dcterms:W3CDTF">2023-12-12T14:54:04Z</dcterms:modified>
</cp:coreProperties>
</file>