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media/image25.jpg" ContentType="image/jpg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media/image26.jpg" ContentType="image/jpg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29"/>
  </p:notesMasterIdLst>
  <p:sldIdLst>
    <p:sldId id="256" r:id="rId2"/>
    <p:sldId id="257" r:id="rId3"/>
    <p:sldId id="293" r:id="rId4"/>
    <p:sldId id="294" r:id="rId5"/>
    <p:sldId id="260" r:id="rId6"/>
    <p:sldId id="262" r:id="rId7"/>
    <p:sldId id="263" r:id="rId8"/>
    <p:sldId id="287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65" r:id="rId17"/>
    <p:sldId id="273" r:id="rId18"/>
    <p:sldId id="288" r:id="rId19"/>
    <p:sldId id="289" r:id="rId20"/>
    <p:sldId id="290" r:id="rId21"/>
    <p:sldId id="276" r:id="rId22"/>
    <p:sldId id="291" r:id="rId23"/>
    <p:sldId id="292" r:id="rId24"/>
    <p:sldId id="278" r:id="rId25"/>
    <p:sldId id="279" r:id="rId26"/>
    <p:sldId id="280" r:id="rId27"/>
    <p:sldId id="285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5" autoAdjust="0"/>
    <p:restoredTop sz="73540" autoAdjust="0"/>
  </p:normalViewPr>
  <p:slideViewPr>
    <p:cSldViewPr snapToGrid="0" showGuides="1">
      <p:cViewPr varScale="1">
        <p:scale>
          <a:sx n="115" d="100"/>
          <a:sy n="115" d="100"/>
        </p:scale>
        <p:origin x="2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AA0218-2B68-4F15-A6FA-DA4954298794}" type="datetimeFigureOut">
              <a:rPr lang="en-US" smtClean="0"/>
              <a:t>9/3/2025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1EF0FA-C6E7-4568-9D40-E9406FBB7F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8070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Hertz#cite_note-3" TargetMode="External"/><Relationship Id="rId3" Type="http://schemas.openxmlformats.org/officeDocument/2006/relationships/hyperlink" Target="https://en.wikipedia.org/wiki/Cycle_per_second" TargetMode="External"/><Relationship Id="rId7" Type="http://schemas.openxmlformats.org/officeDocument/2006/relationships/hyperlink" Target="https://en.wikipedia.org/wiki/Hertz#cite_note-2" TargetMode="External"/><Relationship Id="rId12" Type="http://schemas.openxmlformats.org/officeDocument/2006/relationships/hyperlink" Target="https://en.wikipedia.org/wiki/Hertz#cite_note-7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n.wikipedia.org/wiki/Caesium" TargetMode="External"/><Relationship Id="rId11" Type="http://schemas.openxmlformats.org/officeDocument/2006/relationships/hyperlink" Target="https://en.wikipedia.org/wiki/Hertz#cite_note-6" TargetMode="External"/><Relationship Id="rId5" Type="http://schemas.openxmlformats.org/officeDocument/2006/relationships/hyperlink" Target="https://en.wikipedia.org/wiki/Second" TargetMode="External"/><Relationship Id="rId10" Type="http://schemas.openxmlformats.org/officeDocument/2006/relationships/hyperlink" Target="https://en.wikipedia.org/wiki/Hertz#cite_note-5" TargetMode="External"/><Relationship Id="rId4" Type="http://schemas.openxmlformats.org/officeDocument/2006/relationships/hyperlink" Target="https://en.wikipedia.org/wiki/International_Committee_for_Weights_and_Measures" TargetMode="External"/><Relationship Id="rId9" Type="http://schemas.openxmlformats.org/officeDocument/2006/relationships/hyperlink" Target="https://en.wikipedia.org/wiki/Hertz#cite_note-4" TargetMode="Externa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Räägin</a:t>
            </a:r>
            <a:r>
              <a:rPr lang="et-EE" baseline="0" dirty="0"/>
              <a:t> sellest teises tunnis.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EF0FA-C6E7-4568-9D40-E9406FBB7F8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37470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KIVI, SISENDID TEHTED JA VÄLJUNDID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EF0FA-C6E7-4568-9D40-E9406FBB7F8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01908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Mis on pildil?</a:t>
            </a:r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EF0FA-C6E7-4568-9D40-E9406FBB7F8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542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KÜMNENDSÜSTEEM</a:t>
            </a:r>
          </a:p>
          <a:p>
            <a:endParaRPr lang="et-EE" dirty="0"/>
          </a:p>
          <a:p>
            <a:r>
              <a:rPr lang="et-EE" dirty="0"/>
              <a:t>Loogika,</a:t>
            </a:r>
            <a:r>
              <a:rPr lang="et-EE" baseline="0" dirty="0"/>
              <a:t> 10 näppu, võetud elust enesest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EF0FA-C6E7-4568-9D40-E9406FBB7F8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2216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r>
              <a:rPr lang="en-US" b="1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Signaal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   -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andmekandja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mida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kasutatakse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sõnumite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edastamiseks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sidesüsteemi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kaudu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.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Signaali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saab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erinevalt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sõnumist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genereerida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kuid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selle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vastuvõtmine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pole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vajalik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(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sõnumi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peab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vastu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võtma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vastuvõttev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osapool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vastasel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juhul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pole see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teade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vaid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lihtsalt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signaal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).</a:t>
            </a:r>
          </a:p>
          <a:p>
            <a:pPr algn="just"/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Artiklis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käsitletakse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digitaalset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diskreetset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signaali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. See on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signaal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millel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on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mitu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taset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.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Ilmselt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on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kahendsignaalil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kaks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taset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- ja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neid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võetakse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kui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0 ja 1.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Kui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kõrget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taset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tähistab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ühtsus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ja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madalat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taset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null -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nimetatakse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seda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loogikat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positiivseks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muidu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negatiivseks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.</a:t>
            </a:r>
          </a:p>
          <a:p>
            <a:endParaRPr lang="et-EE" dirty="0"/>
          </a:p>
          <a:p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 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käsitletakse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1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digitaalset</a:t>
            </a:r>
            <a:r>
              <a:rPr lang="en-US" b="1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1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diskreetset</a:t>
            </a:r>
            <a:r>
              <a:rPr lang="en-US" b="1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1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signaali</a:t>
            </a:r>
            <a:r>
              <a:rPr lang="en-US" b="1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. See 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on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signaal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millel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on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mitu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taset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.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Ilmselt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on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kahendsignaalil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kaks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taset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- ja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neid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võetakse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kui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0 ja 1.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Kui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kõrget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taset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tähistab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ühtsus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ja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madalat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taset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null -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nimetatakse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seda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loogikat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positiivseks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,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muidu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negatiivseks</a:t>
            </a:r>
            <a:r>
              <a:rPr lang="en-US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D918A4-7B94-47DE-BE13-69783800C66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1687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DIGITAALNE SIGNAAL VAHELDUVA MADALA JA KÕRGE TASEMEGA</a:t>
            </a:r>
            <a:br>
              <a:rPr lang="en-US" dirty="0"/>
            </a:br>
            <a:r>
              <a:rPr lang="en-US" dirty="0"/>
              <a:t>MADAL TASE TÄHISTAB LOOGILIST NULLI, KÕRGE TASE LOOGILIST ÜHTE</a:t>
            </a:r>
            <a:br>
              <a:rPr lang="en-US" dirty="0"/>
            </a:br>
            <a:r>
              <a:rPr lang="en-US" dirty="0"/>
              <a:t>SIGNAALE </a:t>
            </a:r>
            <a:r>
              <a:rPr lang="en-US" dirty="0" err="1"/>
              <a:t>ISeloomustAVAD</a:t>
            </a:r>
            <a:r>
              <a:rPr lang="en-US" dirty="0"/>
              <a:t> TÕUSUD JA LANGUSED, MIS NÄITAVAD ÜLEMINEKUID</a:t>
            </a:r>
            <a:br>
              <a:rPr lang="en-US" dirty="0"/>
            </a:br>
            <a:r>
              <a:rPr lang="en-US" dirty="0"/>
              <a:t>TÕUS MÄRGIB NULLIST ÜHELE LIIKUMIST, LANGUS ÜHEST NULLILE</a:t>
            </a:r>
            <a:br>
              <a:rPr lang="en-US" dirty="0"/>
            </a:br>
            <a:r>
              <a:rPr lang="en-US" dirty="0"/>
              <a:t>REAALNE </a:t>
            </a:r>
            <a:r>
              <a:rPr lang="en-US" dirty="0" err="1"/>
              <a:t>SIGNaal</a:t>
            </a:r>
            <a:r>
              <a:rPr lang="en-US" dirty="0"/>
              <a:t> EI OLE IDEAALNE RUUTLAINE, VAID ÜLEMINEKUD ON KALDUSED</a:t>
            </a:r>
            <a:br>
              <a:rPr lang="en-US" dirty="0"/>
            </a:br>
            <a:r>
              <a:rPr lang="en-US" dirty="0"/>
              <a:t>SEE SKEEM ON BAASARUSAAM, MILLE PEALT SELGITADA LOOGIKAELEMENTIDE TÖÖD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1EF0FA-C6E7-4568-9D40-E9406FBB7F8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64182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46C11A-19C0-456E-5D25-54FA960F1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326C9B7-6563-E789-7011-FF112FCA19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6869D3-DCFC-863F-FD9E-CEF20427258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Binaarsignaal</a:t>
            </a:r>
            <a:r>
              <a:rPr lang="en-US" dirty="0"/>
              <a:t> on </a:t>
            </a:r>
            <a:r>
              <a:rPr lang="en-US" dirty="0" err="1"/>
              <a:t>ainult</a:t>
            </a:r>
            <a:r>
              <a:rPr lang="en-US" dirty="0"/>
              <a:t> </a:t>
            </a:r>
            <a:r>
              <a:rPr lang="en-US" dirty="0" err="1"/>
              <a:t>kaks</a:t>
            </a:r>
            <a:r>
              <a:rPr lang="en-US" dirty="0"/>
              <a:t> </a:t>
            </a:r>
            <a:r>
              <a:rPr lang="en-US" dirty="0" err="1"/>
              <a:t>väärtust</a:t>
            </a:r>
            <a:r>
              <a:rPr lang="en-US" dirty="0"/>
              <a:t>. </a:t>
            </a:r>
            <a:r>
              <a:rPr lang="en-US" dirty="0" err="1"/>
              <a:t>Loogiline</a:t>
            </a:r>
            <a:r>
              <a:rPr lang="en-US" dirty="0"/>
              <a:t> null </a:t>
            </a:r>
            <a:r>
              <a:rPr lang="en-US" dirty="0" err="1"/>
              <a:t>ehk</a:t>
            </a:r>
            <a:r>
              <a:rPr lang="en-US" dirty="0"/>
              <a:t> </a:t>
            </a:r>
            <a:r>
              <a:rPr lang="en-US" dirty="0" err="1"/>
              <a:t>madal</a:t>
            </a:r>
            <a:r>
              <a:rPr lang="en-US" dirty="0"/>
              <a:t> </a:t>
            </a:r>
            <a:r>
              <a:rPr lang="en-US" dirty="0" err="1"/>
              <a:t>nivoo</a:t>
            </a:r>
            <a:r>
              <a:rPr lang="en-US" dirty="0"/>
              <a:t> = </a:t>
            </a:r>
            <a:r>
              <a:rPr lang="en-US" dirty="0" err="1"/>
              <a:t>väär</a:t>
            </a:r>
            <a:r>
              <a:rPr lang="en-US" dirty="0"/>
              <a:t> </a:t>
            </a:r>
          </a:p>
          <a:p>
            <a:r>
              <a:rPr lang="en-US" dirty="0" err="1"/>
              <a:t>ning</a:t>
            </a:r>
            <a:r>
              <a:rPr lang="en-US" dirty="0"/>
              <a:t> </a:t>
            </a:r>
            <a:r>
              <a:rPr lang="en-US" dirty="0" err="1"/>
              <a:t>loogiline</a:t>
            </a:r>
            <a:r>
              <a:rPr lang="en-US" dirty="0"/>
              <a:t> </a:t>
            </a:r>
            <a:r>
              <a:rPr lang="en-US" dirty="0" err="1"/>
              <a:t>üks</a:t>
            </a:r>
            <a:r>
              <a:rPr lang="en-US" dirty="0"/>
              <a:t> </a:t>
            </a:r>
            <a:r>
              <a:rPr lang="en-US" dirty="0" err="1"/>
              <a:t>ehk</a:t>
            </a:r>
            <a:r>
              <a:rPr lang="en-US" dirty="0"/>
              <a:t> </a:t>
            </a:r>
            <a:r>
              <a:rPr lang="en-US" dirty="0" err="1"/>
              <a:t>kõrge</a:t>
            </a:r>
            <a:r>
              <a:rPr lang="en-US" dirty="0"/>
              <a:t> </a:t>
            </a:r>
            <a:r>
              <a:rPr lang="en-US" dirty="0" err="1"/>
              <a:t>nivoo</a:t>
            </a:r>
            <a:r>
              <a:rPr lang="en-US" dirty="0"/>
              <a:t> = </a:t>
            </a:r>
            <a:r>
              <a:rPr lang="en-US" dirty="0" err="1"/>
              <a:t>tõene</a:t>
            </a:r>
            <a:r>
              <a:rPr lang="en-US" dirty="0"/>
              <a:t>. </a:t>
            </a:r>
          </a:p>
          <a:p>
            <a:r>
              <a:rPr lang="en-US" dirty="0"/>
              <a:t>Iga </a:t>
            </a:r>
            <a:r>
              <a:rPr lang="en-US" dirty="0" err="1"/>
              <a:t>binaarsignaal</a:t>
            </a:r>
            <a:r>
              <a:rPr lang="en-US" dirty="0"/>
              <a:t> </a:t>
            </a:r>
            <a:r>
              <a:rPr lang="en-US" dirty="0" err="1"/>
              <a:t>moodustab</a:t>
            </a:r>
            <a:r>
              <a:rPr lang="en-US" dirty="0"/>
              <a:t> 1 </a:t>
            </a:r>
            <a:r>
              <a:rPr lang="en-US" dirty="0" err="1"/>
              <a:t>biti</a:t>
            </a:r>
            <a:r>
              <a:rPr lang="en-US" dirty="0"/>
              <a:t> </a:t>
            </a:r>
            <a:r>
              <a:rPr lang="en-US" dirty="0" err="1"/>
              <a:t>digitaalsignaali</a:t>
            </a:r>
            <a:r>
              <a:rPr lang="en-US" dirty="0"/>
              <a:t> </a:t>
            </a:r>
            <a:r>
              <a:rPr lang="en-US" dirty="0" err="1"/>
              <a:t>tervikus</a:t>
            </a:r>
            <a:r>
              <a:rPr lang="en-US" dirty="0"/>
              <a:t>.</a:t>
            </a:r>
          </a:p>
          <a:p>
            <a:r>
              <a:rPr lang="en-US" dirty="0" err="1"/>
              <a:t>Binaarsignaali</a:t>
            </a:r>
            <a:r>
              <a:rPr lang="en-US" dirty="0"/>
              <a:t> </a:t>
            </a:r>
            <a:r>
              <a:rPr lang="en-US" dirty="0" err="1"/>
              <a:t>positiivne</a:t>
            </a:r>
            <a:r>
              <a:rPr lang="en-US" dirty="0"/>
              <a:t> </a:t>
            </a:r>
            <a:r>
              <a:rPr lang="en-US" dirty="0" err="1"/>
              <a:t>aktiveerimisimpulss</a:t>
            </a:r>
            <a:r>
              <a:rPr lang="en-US" dirty="0"/>
              <a:t> </a:t>
            </a:r>
            <a:r>
              <a:rPr lang="en-US" dirty="0" err="1"/>
              <a:t>genereeritakse</a:t>
            </a:r>
            <a:r>
              <a:rPr lang="en-US" dirty="0"/>
              <a:t> </a:t>
            </a:r>
            <a:r>
              <a:rPr lang="en-US" dirty="0" err="1"/>
              <a:t>kui</a:t>
            </a:r>
            <a:r>
              <a:rPr lang="en-US" dirty="0"/>
              <a:t> </a:t>
            </a:r>
            <a:r>
              <a:rPr lang="en-US" dirty="0" err="1"/>
              <a:t>binaarsignaal</a:t>
            </a:r>
            <a:r>
              <a:rPr lang="en-US" dirty="0"/>
              <a:t> </a:t>
            </a:r>
            <a:r>
              <a:rPr lang="en-US" dirty="0" err="1"/>
              <a:t>läheb</a:t>
            </a:r>
            <a:r>
              <a:rPr lang="en-US" dirty="0"/>
              <a:t> </a:t>
            </a:r>
            <a:r>
              <a:rPr lang="en-US" dirty="0" err="1"/>
              <a:t>normaalsest</a:t>
            </a:r>
            <a:endParaRPr lang="en-US" dirty="0"/>
          </a:p>
          <a:p>
            <a:r>
              <a:rPr lang="en-US" dirty="0" err="1"/>
              <a:t>madalast</a:t>
            </a:r>
            <a:r>
              <a:rPr lang="en-US" dirty="0"/>
              <a:t> </a:t>
            </a:r>
            <a:r>
              <a:rPr lang="en-US" dirty="0" err="1"/>
              <a:t>nivoost</a:t>
            </a:r>
            <a:r>
              <a:rPr lang="en-US" dirty="0"/>
              <a:t> </a:t>
            </a:r>
            <a:r>
              <a:rPr lang="en-US" dirty="0" err="1"/>
              <a:t>kõrgeks</a:t>
            </a:r>
            <a:r>
              <a:rPr lang="en-US" dirty="0"/>
              <a:t> ja </a:t>
            </a:r>
            <a:r>
              <a:rPr lang="en-US" dirty="0" err="1"/>
              <a:t>siis</a:t>
            </a:r>
            <a:r>
              <a:rPr lang="en-US" dirty="0"/>
              <a:t> </a:t>
            </a:r>
            <a:r>
              <a:rPr lang="en-US" dirty="0" err="1"/>
              <a:t>tagasi</a:t>
            </a:r>
            <a:r>
              <a:rPr lang="en-US" dirty="0"/>
              <a:t> </a:t>
            </a:r>
            <a:r>
              <a:rPr lang="en-US" dirty="0" err="1"/>
              <a:t>madalaks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2A25677-A673-55BB-FDA6-C1EAD6D42B7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D918A4-7B94-47DE-BE13-69783800C66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9137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D04C4F-AED0-8D1D-4798-8C5EA62D8B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021ED3-C254-1A16-6D48-834DC5F1EF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53AB4C0-4DAC-A99E-5F19-ABB8AFC2D3F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SIIN ON KUVATUD KAKS </a:t>
            </a:r>
            <a:r>
              <a:rPr lang="en-US" dirty="0" err="1"/>
              <a:t>SIGNaALI</a:t>
            </a:r>
            <a:br>
              <a:rPr lang="en-US" dirty="0"/>
            </a:br>
            <a:r>
              <a:rPr lang="en-US" dirty="0"/>
              <a:t>ESIMENE ON SININE IMPULSS, MIS TÕUSEB ÜLES TSÜKLIS 1 JA KAOB TSÜKLIS 2</a:t>
            </a:r>
            <a:br>
              <a:rPr lang="en-US" dirty="0"/>
            </a:br>
            <a:r>
              <a:rPr lang="en-US" dirty="0"/>
              <a:t>TEINE ON PUNANE </a:t>
            </a:r>
            <a:r>
              <a:rPr lang="en-US" dirty="0" err="1"/>
              <a:t>SIGNaAL</a:t>
            </a:r>
            <a:r>
              <a:rPr lang="en-US" dirty="0"/>
              <a:t>, MIS LÜLITUB SISSE ESIMESE TÕUSVAL SERVAL JA JÄÄB PÜSIVALT KÕRGELE</a:t>
            </a:r>
            <a:br>
              <a:rPr lang="en-US" dirty="0"/>
            </a:br>
            <a:r>
              <a:rPr lang="en-US" dirty="0"/>
              <a:t>X-TELG EI NÄITA AJAVOO, VAID PLC SKÄNNITSÜKLI SAMME</a:t>
            </a:r>
            <a:br>
              <a:rPr lang="en-US" dirty="0"/>
            </a:br>
            <a:r>
              <a:rPr lang="en-US" dirty="0"/>
              <a:t>IGAL TSÜKLIL LOETAKSE SISENDID, TÄIDETAKSE PROGRAMM JA UUENDATAKSE VÄLJUNDID</a:t>
            </a:r>
            <a:br>
              <a:rPr lang="en-US" dirty="0"/>
            </a:br>
            <a:r>
              <a:rPr lang="en-US" dirty="0"/>
              <a:t>NII SAAB RÕHUTADA, ET PLC TÖÖTAB TSÜKLITE KAUPA, MITTE JOOKSVA AJAGA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5C73EF-A177-31B5-7BC8-C7E2F8F343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D918A4-7B94-47DE-BE13-69783800C66E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0221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BINAARSIGNAALI NEGATIIVNE AKTIVEERIMISIMPULSS TEKIB SIIS, KUI SIGNAAL LÄHEB “NORMAALSELT KÕRGE” NIVOOLT “MADALAKS” JA SIIS TAGASI “KÕRGEKS”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D918A4-7B94-47DE-BE13-69783800C66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3058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Põhitase</a:t>
            </a:r>
            <a:r>
              <a:rPr lang="en-US" b="1" dirty="0"/>
              <a:t> (Base line)</a:t>
            </a:r>
            <a:r>
              <a:rPr lang="en-US" dirty="0"/>
              <a:t> – </a:t>
            </a:r>
            <a:r>
              <a:rPr lang="en-US" dirty="0" err="1"/>
              <a:t>signaali</a:t>
            </a:r>
            <a:r>
              <a:rPr lang="en-US" dirty="0"/>
              <a:t> </a:t>
            </a:r>
            <a:r>
              <a:rPr lang="en-US" dirty="0" err="1"/>
              <a:t>alusjoon</a:t>
            </a:r>
            <a:r>
              <a:rPr lang="en-US" dirty="0"/>
              <a:t>, </a:t>
            </a:r>
            <a:r>
              <a:rPr lang="en-US" dirty="0" err="1"/>
              <a:t>kust</a:t>
            </a:r>
            <a:r>
              <a:rPr lang="en-US" dirty="0"/>
              <a:t> </a:t>
            </a:r>
            <a:r>
              <a:rPr lang="en-US" dirty="0" err="1"/>
              <a:t>mõõdetakse</a:t>
            </a:r>
            <a:r>
              <a:rPr lang="en-US" dirty="0"/>
              <a:t>.</a:t>
            </a:r>
          </a:p>
          <a:p>
            <a:r>
              <a:rPr lang="en-US" b="1" dirty="0" err="1"/>
              <a:t>Amplituud</a:t>
            </a:r>
            <a:r>
              <a:rPr lang="en-US" b="1" dirty="0"/>
              <a:t> (Amplitude)</a:t>
            </a:r>
            <a:r>
              <a:rPr lang="en-US" dirty="0"/>
              <a:t> – </a:t>
            </a:r>
            <a:r>
              <a:rPr lang="en-US" dirty="0" err="1"/>
              <a:t>signaali</a:t>
            </a:r>
            <a:r>
              <a:rPr lang="en-US" dirty="0"/>
              <a:t> </a:t>
            </a:r>
            <a:r>
              <a:rPr lang="en-US" dirty="0" err="1"/>
              <a:t>kõrgus</a:t>
            </a:r>
            <a:r>
              <a:rPr lang="en-US" dirty="0"/>
              <a:t>, </a:t>
            </a:r>
            <a:r>
              <a:rPr lang="en-US" dirty="0" err="1"/>
              <a:t>taseme</a:t>
            </a:r>
            <a:r>
              <a:rPr lang="en-US" dirty="0"/>
              <a:t> </a:t>
            </a:r>
            <a:r>
              <a:rPr lang="en-US" dirty="0" err="1"/>
              <a:t>erinevus</a:t>
            </a:r>
            <a:r>
              <a:rPr lang="en-US" dirty="0"/>
              <a:t> </a:t>
            </a:r>
            <a:r>
              <a:rPr lang="en-US" dirty="0" err="1"/>
              <a:t>nulljoonest</a:t>
            </a:r>
            <a:r>
              <a:rPr lang="en-US" dirty="0"/>
              <a:t>.</a:t>
            </a:r>
          </a:p>
          <a:p>
            <a:r>
              <a:rPr lang="en-US" b="1" dirty="0" err="1"/>
              <a:t>Tõusuaeg</a:t>
            </a:r>
            <a:r>
              <a:rPr lang="en-US" b="1" dirty="0"/>
              <a:t> (tᵣ, Rise time)</a:t>
            </a:r>
            <a:r>
              <a:rPr lang="en-US" dirty="0"/>
              <a:t> – </a:t>
            </a:r>
            <a:r>
              <a:rPr lang="en-US" dirty="0" err="1"/>
              <a:t>aeg</a:t>
            </a:r>
            <a:r>
              <a:rPr lang="en-US" dirty="0"/>
              <a:t>, mis </a:t>
            </a:r>
            <a:r>
              <a:rPr lang="en-US" dirty="0" err="1"/>
              <a:t>kulub</a:t>
            </a:r>
            <a:r>
              <a:rPr lang="en-US" dirty="0"/>
              <a:t> </a:t>
            </a:r>
            <a:r>
              <a:rPr lang="en-US" dirty="0" err="1"/>
              <a:t>signaalil</a:t>
            </a:r>
            <a:r>
              <a:rPr lang="en-US" dirty="0"/>
              <a:t> </a:t>
            </a:r>
            <a:r>
              <a:rPr lang="en-US" dirty="0" err="1"/>
              <a:t>madalalt</a:t>
            </a:r>
            <a:r>
              <a:rPr lang="en-US" dirty="0"/>
              <a:t> </a:t>
            </a:r>
            <a:r>
              <a:rPr lang="en-US" dirty="0" err="1"/>
              <a:t>kõrgele</a:t>
            </a:r>
            <a:r>
              <a:rPr lang="en-US" dirty="0"/>
              <a:t> </a:t>
            </a:r>
            <a:r>
              <a:rPr lang="en-US" dirty="0" err="1"/>
              <a:t>tasemele</a:t>
            </a:r>
            <a:r>
              <a:rPr lang="en-US" dirty="0"/>
              <a:t> </a:t>
            </a:r>
            <a:r>
              <a:rPr lang="en-US" dirty="0" err="1"/>
              <a:t>tõusmiseks</a:t>
            </a:r>
            <a:r>
              <a:rPr lang="en-US" dirty="0"/>
              <a:t>.</a:t>
            </a:r>
          </a:p>
          <a:p>
            <a:r>
              <a:rPr lang="en-US" b="1" dirty="0" err="1"/>
              <a:t>Impulsi</a:t>
            </a:r>
            <a:r>
              <a:rPr lang="en-US" b="1" dirty="0"/>
              <a:t> </a:t>
            </a:r>
            <a:r>
              <a:rPr lang="en-US" b="1" dirty="0" err="1"/>
              <a:t>laius</a:t>
            </a:r>
            <a:r>
              <a:rPr lang="en-US" b="1" dirty="0"/>
              <a:t> (</a:t>
            </a:r>
            <a:r>
              <a:rPr lang="en-US" b="1" dirty="0" err="1"/>
              <a:t>tʷ</a:t>
            </a:r>
            <a:r>
              <a:rPr lang="en-US" b="1" dirty="0"/>
              <a:t>, Pulse width)</a:t>
            </a:r>
            <a:r>
              <a:rPr lang="en-US" dirty="0"/>
              <a:t> – </a:t>
            </a:r>
            <a:r>
              <a:rPr lang="en-US" dirty="0" err="1"/>
              <a:t>aeg</a:t>
            </a:r>
            <a:r>
              <a:rPr lang="en-US" dirty="0"/>
              <a:t>, </a:t>
            </a:r>
            <a:r>
              <a:rPr lang="en-US" dirty="0" err="1"/>
              <a:t>mille</a:t>
            </a:r>
            <a:r>
              <a:rPr lang="en-US" dirty="0"/>
              <a:t> </a:t>
            </a:r>
            <a:r>
              <a:rPr lang="en-US" dirty="0" err="1"/>
              <a:t>jooksul</a:t>
            </a:r>
            <a:r>
              <a:rPr lang="en-US" dirty="0"/>
              <a:t> </a:t>
            </a:r>
            <a:r>
              <a:rPr lang="en-US" dirty="0" err="1"/>
              <a:t>signaal</a:t>
            </a:r>
            <a:r>
              <a:rPr lang="en-US" dirty="0"/>
              <a:t> </a:t>
            </a:r>
            <a:r>
              <a:rPr lang="en-US" dirty="0" err="1"/>
              <a:t>püsib</a:t>
            </a:r>
            <a:r>
              <a:rPr lang="en-US" dirty="0"/>
              <a:t> </a:t>
            </a:r>
            <a:r>
              <a:rPr lang="en-US" dirty="0" err="1"/>
              <a:t>kõrgel</a:t>
            </a:r>
            <a:r>
              <a:rPr lang="en-US" dirty="0"/>
              <a:t> </a:t>
            </a:r>
            <a:r>
              <a:rPr lang="en-US" dirty="0" err="1"/>
              <a:t>tasemel</a:t>
            </a:r>
            <a:r>
              <a:rPr lang="en-US" dirty="0"/>
              <a:t>.</a:t>
            </a:r>
          </a:p>
          <a:p>
            <a:r>
              <a:rPr lang="en-US" b="1" dirty="0" err="1"/>
              <a:t>Langusaeg</a:t>
            </a:r>
            <a:r>
              <a:rPr lang="en-US" b="1" dirty="0"/>
              <a:t> (t𝒇, Fall time)</a:t>
            </a:r>
            <a:r>
              <a:rPr lang="en-US" dirty="0"/>
              <a:t> – </a:t>
            </a:r>
            <a:r>
              <a:rPr lang="en-US" dirty="0" err="1"/>
              <a:t>aeg</a:t>
            </a:r>
            <a:r>
              <a:rPr lang="en-US" dirty="0"/>
              <a:t>, mis </a:t>
            </a:r>
            <a:r>
              <a:rPr lang="en-US" dirty="0" err="1"/>
              <a:t>kulub</a:t>
            </a:r>
            <a:r>
              <a:rPr lang="en-US" dirty="0"/>
              <a:t> </a:t>
            </a:r>
            <a:r>
              <a:rPr lang="en-US" dirty="0" err="1"/>
              <a:t>signaalil</a:t>
            </a:r>
            <a:r>
              <a:rPr lang="en-US" dirty="0"/>
              <a:t> </a:t>
            </a:r>
            <a:r>
              <a:rPr lang="en-US" dirty="0" err="1"/>
              <a:t>kõrge</a:t>
            </a:r>
            <a:r>
              <a:rPr lang="en-US" dirty="0"/>
              <a:t> </a:t>
            </a:r>
            <a:r>
              <a:rPr lang="en-US" dirty="0" err="1"/>
              <a:t>taseme</a:t>
            </a:r>
            <a:r>
              <a:rPr lang="en-US" dirty="0"/>
              <a:t> </a:t>
            </a:r>
            <a:r>
              <a:rPr lang="en-US" dirty="0" err="1"/>
              <a:t>langemiseks</a:t>
            </a:r>
            <a:r>
              <a:rPr lang="en-US" dirty="0"/>
              <a:t> </a:t>
            </a:r>
            <a:r>
              <a:rPr lang="en-US" dirty="0" err="1"/>
              <a:t>madalale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Kuna </a:t>
            </a:r>
            <a:r>
              <a:rPr lang="en-US" dirty="0" err="1"/>
              <a:t>elektriseadmete</a:t>
            </a:r>
            <a:r>
              <a:rPr lang="en-US" dirty="0"/>
              <a:t> </a:t>
            </a:r>
            <a:r>
              <a:rPr lang="en-US" dirty="0" err="1"/>
              <a:t>täpsuses</a:t>
            </a:r>
            <a:r>
              <a:rPr lang="en-US" dirty="0"/>
              <a:t> </a:t>
            </a:r>
            <a:r>
              <a:rPr lang="en-US" dirty="0" err="1"/>
              <a:t>esinevad</a:t>
            </a:r>
            <a:r>
              <a:rPr lang="en-US" dirty="0"/>
              <a:t> </a:t>
            </a:r>
            <a:r>
              <a:rPr lang="en-US" dirty="0" err="1"/>
              <a:t>hälbed</a:t>
            </a:r>
            <a:r>
              <a:rPr lang="en-US" dirty="0"/>
              <a:t>, </a:t>
            </a:r>
            <a:r>
              <a:rPr lang="en-US" dirty="0" err="1"/>
              <a:t>määrab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 EVS-EN 61131-2</a:t>
            </a:r>
          </a:p>
          <a:p>
            <a:r>
              <a:rPr lang="en-US" dirty="0" err="1"/>
              <a:t>loogikasignaalidele</a:t>
            </a:r>
            <a:r>
              <a:rPr lang="en-US" dirty="0"/>
              <a:t> </a:t>
            </a:r>
            <a:r>
              <a:rPr lang="en-US" dirty="0" err="1"/>
              <a:t>kindlad</a:t>
            </a:r>
            <a:r>
              <a:rPr lang="en-US" dirty="0"/>
              <a:t> </a:t>
            </a:r>
            <a:r>
              <a:rPr lang="en-US" dirty="0" err="1"/>
              <a:t>vahemikud</a:t>
            </a:r>
            <a:r>
              <a:rPr lang="en-US" dirty="0"/>
              <a:t>. </a:t>
            </a:r>
            <a:r>
              <a:rPr lang="en-US" dirty="0" err="1"/>
              <a:t>Näiteks</a:t>
            </a:r>
            <a:r>
              <a:rPr lang="en-US" dirty="0"/>
              <a:t> </a:t>
            </a:r>
            <a:r>
              <a:rPr lang="en-US" dirty="0" err="1"/>
              <a:t>nimipinge</a:t>
            </a:r>
            <a:r>
              <a:rPr lang="en-US" dirty="0"/>
              <a:t> 230 V </a:t>
            </a:r>
            <a:r>
              <a:rPr lang="en-US" dirty="0" err="1"/>
              <a:t>korral</a:t>
            </a:r>
            <a:r>
              <a:rPr lang="en-US" dirty="0"/>
              <a:t> </a:t>
            </a:r>
            <a:r>
              <a:rPr lang="en-US" dirty="0" err="1"/>
              <a:t>loetakse</a:t>
            </a:r>
            <a:endParaRPr lang="en-US" dirty="0"/>
          </a:p>
          <a:p>
            <a:r>
              <a:rPr lang="en-US" dirty="0" err="1"/>
              <a:t>pingevahemikku</a:t>
            </a:r>
            <a:r>
              <a:rPr lang="en-US" dirty="0"/>
              <a:t> 0-40 V </a:t>
            </a:r>
            <a:r>
              <a:rPr lang="en-US" dirty="0" err="1"/>
              <a:t>loogiliseks</a:t>
            </a:r>
            <a:r>
              <a:rPr lang="en-US" dirty="0"/>
              <a:t> </a:t>
            </a:r>
            <a:r>
              <a:rPr lang="en-US" dirty="0" err="1"/>
              <a:t>nulliks</a:t>
            </a:r>
            <a:r>
              <a:rPr lang="en-US" dirty="0"/>
              <a:t> ja </a:t>
            </a:r>
            <a:r>
              <a:rPr lang="en-US" dirty="0" err="1"/>
              <a:t>vahemikku</a:t>
            </a:r>
            <a:r>
              <a:rPr lang="en-US" dirty="0"/>
              <a:t> 164-253 </a:t>
            </a:r>
            <a:r>
              <a:rPr lang="en-US" dirty="0" err="1"/>
              <a:t>loogiliseks</a:t>
            </a:r>
            <a:r>
              <a:rPr lang="en-US" dirty="0"/>
              <a:t> </a:t>
            </a:r>
            <a:r>
              <a:rPr lang="en-US" dirty="0" err="1"/>
              <a:t>üheks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D918A4-7B94-47DE-BE13-69783800C66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521728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75FE67-4BD4-D170-F153-79EE6ABB9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4937A5-48A9-77BA-7A1D-A0A742C783D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28AE8AC-A262-FFB2-DD1B-3DE4034981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dirty="0" err="1"/>
              <a:t>Põhitase</a:t>
            </a:r>
            <a:r>
              <a:rPr lang="en-US" b="1" dirty="0"/>
              <a:t> (Base line)</a:t>
            </a:r>
            <a:r>
              <a:rPr lang="en-US" dirty="0"/>
              <a:t> – </a:t>
            </a:r>
            <a:r>
              <a:rPr lang="en-US" dirty="0" err="1"/>
              <a:t>signaali</a:t>
            </a:r>
            <a:r>
              <a:rPr lang="en-US" dirty="0"/>
              <a:t> </a:t>
            </a:r>
            <a:r>
              <a:rPr lang="en-US" dirty="0" err="1"/>
              <a:t>alusjoon</a:t>
            </a:r>
            <a:r>
              <a:rPr lang="en-US" dirty="0"/>
              <a:t>, </a:t>
            </a:r>
            <a:r>
              <a:rPr lang="en-US" dirty="0" err="1"/>
              <a:t>kust</a:t>
            </a:r>
            <a:r>
              <a:rPr lang="en-US" dirty="0"/>
              <a:t> </a:t>
            </a:r>
            <a:r>
              <a:rPr lang="en-US" dirty="0" err="1"/>
              <a:t>mõõdetakse</a:t>
            </a:r>
            <a:r>
              <a:rPr lang="en-US" dirty="0"/>
              <a:t>.</a:t>
            </a:r>
          </a:p>
          <a:p>
            <a:r>
              <a:rPr lang="en-US" b="1" dirty="0" err="1"/>
              <a:t>Amplituud</a:t>
            </a:r>
            <a:r>
              <a:rPr lang="en-US" b="1" dirty="0"/>
              <a:t> (Amplitude)</a:t>
            </a:r>
            <a:r>
              <a:rPr lang="en-US" dirty="0"/>
              <a:t> – </a:t>
            </a:r>
            <a:r>
              <a:rPr lang="en-US" dirty="0" err="1"/>
              <a:t>signaali</a:t>
            </a:r>
            <a:r>
              <a:rPr lang="en-US" dirty="0"/>
              <a:t> </a:t>
            </a:r>
            <a:r>
              <a:rPr lang="en-US" dirty="0" err="1"/>
              <a:t>kõrgus</a:t>
            </a:r>
            <a:r>
              <a:rPr lang="en-US" dirty="0"/>
              <a:t>, </a:t>
            </a:r>
            <a:r>
              <a:rPr lang="en-US" dirty="0" err="1"/>
              <a:t>taseme</a:t>
            </a:r>
            <a:r>
              <a:rPr lang="en-US" dirty="0"/>
              <a:t> </a:t>
            </a:r>
            <a:r>
              <a:rPr lang="en-US" dirty="0" err="1"/>
              <a:t>erinevus</a:t>
            </a:r>
            <a:r>
              <a:rPr lang="en-US" dirty="0"/>
              <a:t> </a:t>
            </a:r>
            <a:r>
              <a:rPr lang="en-US" dirty="0" err="1"/>
              <a:t>nulljoonest</a:t>
            </a:r>
            <a:r>
              <a:rPr lang="en-US" dirty="0"/>
              <a:t>.</a:t>
            </a:r>
          </a:p>
          <a:p>
            <a:r>
              <a:rPr lang="en-US" b="1" dirty="0" err="1"/>
              <a:t>Tõusuaeg</a:t>
            </a:r>
            <a:r>
              <a:rPr lang="en-US" b="1" dirty="0"/>
              <a:t> (tᵣ, Rise time)</a:t>
            </a:r>
            <a:r>
              <a:rPr lang="en-US" dirty="0"/>
              <a:t> – </a:t>
            </a:r>
            <a:r>
              <a:rPr lang="en-US" dirty="0" err="1"/>
              <a:t>aeg</a:t>
            </a:r>
            <a:r>
              <a:rPr lang="en-US" dirty="0"/>
              <a:t>, mis </a:t>
            </a:r>
            <a:r>
              <a:rPr lang="en-US" dirty="0" err="1"/>
              <a:t>kulub</a:t>
            </a:r>
            <a:r>
              <a:rPr lang="en-US" dirty="0"/>
              <a:t> </a:t>
            </a:r>
            <a:r>
              <a:rPr lang="en-US" dirty="0" err="1"/>
              <a:t>signaalil</a:t>
            </a:r>
            <a:r>
              <a:rPr lang="en-US" dirty="0"/>
              <a:t> </a:t>
            </a:r>
            <a:r>
              <a:rPr lang="en-US" dirty="0" err="1"/>
              <a:t>madalalt</a:t>
            </a:r>
            <a:r>
              <a:rPr lang="en-US" dirty="0"/>
              <a:t> </a:t>
            </a:r>
            <a:r>
              <a:rPr lang="en-US" dirty="0" err="1"/>
              <a:t>kõrgele</a:t>
            </a:r>
            <a:r>
              <a:rPr lang="en-US" dirty="0"/>
              <a:t> </a:t>
            </a:r>
            <a:r>
              <a:rPr lang="en-US" dirty="0" err="1"/>
              <a:t>tasemele</a:t>
            </a:r>
            <a:r>
              <a:rPr lang="en-US" dirty="0"/>
              <a:t> </a:t>
            </a:r>
            <a:r>
              <a:rPr lang="en-US" dirty="0" err="1"/>
              <a:t>tõusmiseks</a:t>
            </a:r>
            <a:r>
              <a:rPr lang="en-US" dirty="0"/>
              <a:t>.</a:t>
            </a:r>
          </a:p>
          <a:p>
            <a:r>
              <a:rPr lang="en-US" b="1" dirty="0" err="1"/>
              <a:t>Impulsi</a:t>
            </a:r>
            <a:r>
              <a:rPr lang="en-US" b="1" dirty="0"/>
              <a:t> </a:t>
            </a:r>
            <a:r>
              <a:rPr lang="en-US" b="1" dirty="0" err="1"/>
              <a:t>laius</a:t>
            </a:r>
            <a:r>
              <a:rPr lang="en-US" b="1" dirty="0"/>
              <a:t> (</a:t>
            </a:r>
            <a:r>
              <a:rPr lang="en-US" b="1" dirty="0" err="1"/>
              <a:t>tʷ</a:t>
            </a:r>
            <a:r>
              <a:rPr lang="en-US" b="1" dirty="0"/>
              <a:t>, Pulse width)</a:t>
            </a:r>
            <a:r>
              <a:rPr lang="en-US" dirty="0"/>
              <a:t> – </a:t>
            </a:r>
            <a:r>
              <a:rPr lang="en-US" dirty="0" err="1"/>
              <a:t>aeg</a:t>
            </a:r>
            <a:r>
              <a:rPr lang="en-US" dirty="0"/>
              <a:t>, </a:t>
            </a:r>
            <a:r>
              <a:rPr lang="en-US" dirty="0" err="1"/>
              <a:t>mille</a:t>
            </a:r>
            <a:r>
              <a:rPr lang="en-US" dirty="0"/>
              <a:t> </a:t>
            </a:r>
            <a:r>
              <a:rPr lang="en-US" dirty="0" err="1"/>
              <a:t>jooksul</a:t>
            </a:r>
            <a:r>
              <a:rPr lang="en-US" dirty="0"/>
              <a:t> </a:t>
            </a:r>
            <a:r>
              <a:rPr lang="en-US" dirty="0" err="1"/>
              <a:t>signaal</a:t>
            </a:r>
            <a:r>
              <a:rPr lang="en-US" dirty="0"/>
              <a:t> </a:t>
            </a:r>
            <a:r>
              <a:rPr lang="en-US" dirty="0" err="1"/>
              <a:t>püsib</a:t>
            </a:r>
            <a:r>
              <a:rPr lang="en-US" dirty="0"/>
              <a:t> </a:t>
            </a:r>
            <a:r>
              <a:rPr lang="en-US" dirty="0" err="1"/>
              <a:t>kõrgel</a:t>
            </a:r>
            <a:r>
              <a:rPr lang="en-US" dirty="0"/>
              <a:t> </a:t>
            </a:r>
            <a:r>
              <a:rPr lang="en-US" dirty="0" err="1"/>
              <a:t>tasemel</a:t>
            </a:r>
            <a:r>
              <a:rPr lang="en-US" dirty="0"/>
              <a:t>.</a:t>
            </a:r>
          </a:p>
          <a:p>
            <a:r>
              <a:rPr lang="en-US" b="1" dirty="0" err="1"/>
              <a:t>Langusaeg</a:t>
            </a:r>
            <a:r>
              <a:rPr lang="en-US" b="1" dirty="0"/>
              <a:t> (t𝒇, Fall time)</a:t>
            </a:r>
            <a:r>
              <a:rPr lang="en-US" dirty="0"/>
              <a:t> – </a:t>
            </a:r>
            <a:r>
              <a:rPr lang="en-US" dirty="0" err="1"/>
              <a:t>aeg</a:t>
            </a:r>
            <a:r>
              <a:rPr lang="en-US" dirty="0"/>
              <a:t>, mis </a:t>
            </a:r>
            <a:r>
              <a:rPr lang="en-US" dirty="0" err="1"/>
              <a:t>kulub</a:t>
            </a:r>
            <a:r>
              <a:rPr lang="en-US" dirty="0"/>
              <a:t> </a:t>
            </a:r>
            <a:r>
              <a:rPr lang="en-US" dirty="0" err="1"/>
              <a:t>signaalil</a:t>
            </a:r>
            <a:r>
              <a:rPr lang="en-US" dirty="0"/>
              <a:t> </a:t>
            </a:r>
            <a:r>
              <a:rPr lang="en-US" dirty="0" err="1"/>
              <a:t>kõrge</a:t>
            </a:r>
            <a:r>
              <a:rPr lang="en-US" dirty="0"/>
              <a:t> </a:t>
            </a:r>
            <a:r>
              <a:rPr lang="en-US" dirty="0" err="1"/>
              <a:t>taseme</a:t>
            </a:r>
            <a:r>
              <a:rPr lang="en-US" dirty="0"/>
              <a:t> </a:t>
            </a:r>
            <a:r>
              <a:rPr lang="en-US" dirty="0" err="1"/>
              <a:t>langemiseks</a:t>
            </a:r>
            <a:r>
              <a:rPr lang="en-US" dirty="0"/>
              <a:t> </a:t>
            </a:r>
            <a:r>
              <a:rPr lang="en-US" dirty="0" err="1"/>
              <a:t>madalale</a:t>
            </a:r>
            <a:r>
              <a:rPr lang="en-US" dirty="0"/>
              <a:t>.</a:t>
            </a:r>
          </a:p>
          <a:p>
            <a:endParaRPr lang="en-US" dirty="0"/>
          </a:p>
          <a:p>
            <a:r>
              <a:rPr lang="en-US" dirty="0"/>
              <a:t>Kuna </a:t>
            </a:r>
            <a:r>
              <a:rPr lang="en-US" dirty="0" err="1"/>
              <a:t>elektriseadmete</a:t>
            </a:r>
            <a:r>
              <a:rPr lang="en-US" dirty="0"/>
              <a:t> </a:t>
            </a:r>
            <a:r>
              <a:rPr lang="en-US" dirty="0" err="1"/>
              <a:t>täpsuses</a:t>
            </a:r>
            <a:r>
              <a:rPr lang="en-US" dirty="0"/>
              <a:t> </a:t>
            </a:r>
            <a:r>
              <a:rPr lang="en-US" dirty="0" err="1"/>
              <a:t>esinevad</a:t>
            </a:r>
            <a:r>
              <a:rPr lang="en-US" dirty="0"/>
              <a:t> </a:t>
            </a:r>
            <a:r>
              <a:rPr lang="en-US" dirty="0" err="1"/>
              <a:t>hälbed</a:t>
            </a:r>
            <a:r>
              <a:rPr lang="en-US" dirty="0"/>
              <a:t>, </a:t>
            </a:r>
            <a:r>
              <a:rPr lang="en-US" dirty="0" err="1"/>
              <a:t>määrab</a:t>
            </a:r>
            <a:r>
              <a:rPr lang="en-US" dirty="0"/>
              <a:t> </a:t>
            </a:r>
            <a:r>
              <a:rPr lang="en-US" dirty="0" err="1"/>
              <a:t>standardi</a:t>
            </a:r>
            <a:r>
              <a:rPr lang="en-US" dirty="0"/>
              <a:t> EVS-EN 61131-2</a:t>
            </a:r>
          </a:p>
          <a:p>
            <a:r>
              <a:rPr lang="en-US" dirty="0" err="1"/>
              <a:t>loogikasignaalidele</a:t>
            </a:r>
            <a:r>
              <a:rPr lang="en-US" dirty="0"/>
              <a:t> </a:t>
            </a:r>
            <a:r>
              <a:rPr lang="en-US" dirty="0" err="1"/>
              <a:t>kindlad</a:t>
            </a:r>
            <a:r>
              <a:rPr lang="en-US" dirty="0"/>
              <a:t> </a:t>
            </a:r>
            <a:r>
              <a:rPr lang="en-US" dirty="0" err="1"/>
              <a:t>vahemikud</a:t>
            </a:r>
            <a:r>
              <a:rPr lang="en-US" dirty="0"/>
              <a:t>. </a:t>
            </a:r>
            <a:r>
              <a:rPr lang="en-US" dirty="0" err="1"/>
              <a:t>Näiteks</a:t>
            </a:r>
            <a:r>
              <a:rPr lang="en-US" dirty="0"/>
              <a:t> </a:t>
            </a:r>
            <a:r>
              <a:rPr lang="en-US" dirty="0" err="1"/>
              <a:t>nimipinge</a:t>
            </a:r>
            <a:r>
              <a:rPr lang="en-US" dirty="0"/>
              <a:t> 230 V </a:t>
            </a:r>
            <a:r>
              <a:rPr lang="en-US" dirty="0" err="1"/>
              <a:t>korral</a:t>
            </a:r>
            <a:r>
              <a:rPr lang="en-US" dirty="0"/>
              <a:t> </a:t>
            </a:r>
            <a:r>
              <a:rPr lang="en-US" dirty="0" err="1"/>
              <a:t>loetakse</a:t>
            </a:r>
            <a:endParaRPr lang="en-US" dirty="0"/>
          </a:p>
          <a:p>
            <a:r>
              <a:rPr lang="en-US" dirty="0" err="1"/>
              <a:t>pingevahemikku</a:t>
            </a:r>
            <a:r>
              <a:rPr lang="en-US" dirty="0"/>
              <a:t> 0-40 V </a:t>
            </a:r>
            <a:r>
              <a:rPr lang="en-US" dirty="0" err="1"/>
              <a:t>loogiliseks</a:t>
            </a:r>
            <a:r>
              <a:rPr lang="en-US" dirty="0"/>
              <a:t> </a:t>
            </a:r>
            <a:r>
              <a:rPr lang="en-US" dirty="0" err="1"/>
              <a:t>nulliks</a:t>
            </a:r>
            <a:r>
              <a:rPr lang="en-US" dirty="0"/>
              <a:t> ja </a:t>
            </a:r>
            <a:r>
              <a:rPr lang="en-US" dirty="0" err="1"/>
              <a:t>vahemikku</a:t>
            </a:r>
            <a:r>
              <a:rPr lang="en-US" dirty="0"/>
              <a:t> 164-253 </a:t>
            </a:r>
            <a:r>
              <a:rPr lang="en-US" dirty="0" err="1"/>
              <a:t>loogiliseks</a:t>
            </a:r>
            <a:r>
              <a:rPr lang="en-US" dirty="0"/>
              <a:t> </a:t>
            </a:r>
            <a:r>
              <a:rPr lang="en-US" dirty="0" err="1"/>
              <a:t>üheks</a:t>
            </a:r>
            <a:r>
              <a:rPr lang="en-US" dirty="0"/>
              <a:t>.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810FD2B-4FDF-77E1-E929-E78D95C34F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D918A4-7B94-47DE-BE13-69783800C66E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8278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Miks oli vanasti analoogsignaal?</a:t>
            </a:r>
          </a:p>
          <a:p>
            <a:r>
              <a:rPr lang="et-EE" dirty="0"/>
              <a:t>Miks nüüd on peamiselt digitaalsignaal?</a:t>
            </a:r>
          </a:p>
          <a:p>
            <a:r>
              <a:rPr lang="et-EE" dirty="0"/>
              <a:t>Mis digitaalsignaal</a:t>
            </a:r>
            <a:r>
              <a:rPr lang="et-EE" baseline="0" dirty="0"/>
              <a:t> meile annab?</a:t>
            </a:r>
          </a:p>
          <a:p>
            <a:endParaRPr lang="et-EE" baseline="0" dirty="0"/>
          </a:p>
          <a:p>
            <a:r>
              <a:rPr lang="et-EE" baseline="0" dirty="0"/>
              <a:t>Analoogsignaal sumbub</a:t>
            </a:r>
          </a:p>
          <a:p>
            <a:r>
              <a:rPr lang="et-EE" baseline="0" dirty="0"/>
              <a:t>Keegi audioga tegeleb?</a:t>
            </a:r>
          </a:p>
          <a:p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EF0FA-C6E7-4568-9D40-E9406FBB7F8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6992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The hertz (symbol: Hz) is the derived unit of frequency in the International System of Units (SI) and is defined as one cycle per second.[1] It is named after Heinrich Rudolf Hertz, the first person to provide conclusive proof of the existence of electromagnetic waves. Hertz are commonly expressed in multiples: kilohertz (103 Hz, kHz), megahertz (106 Hz, MHz), gigahertz (109 Hz, GHz), terahertz (1012 Hz, THz), petahertz (1015 Hz, PHz), exahertz (1018 Hz, EHz), and zettahertz (1021 Hz, </a:t>
            </a:r>
            <a:r>
              <a:rPr lang="en-US" dirty="0" err="1"/>
              <a:t>ZHz</a:t>
            </a:r>
            <a:r>
              <a:rPr lang="en-US" dirty="0"/>
              <a:t>).</a:t>
            </a:r>
            <a:endParaRPr lang="et-EE" dirty="0"/>
          </a:p>
          <a:p>
            <a:endParaRPr lang="et-EE" dirty="0"/>
          </a:p>
          <a:p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The hertz is defined as one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3" tooltip="Cycle per second"/>
              </a:rPr>
              <a:t>cycle per second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. The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4" tooltip="International Committee for Weights and Measures"/>
              </a:rPr>
              <a:t>International Committee for Weights and Measures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defined the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5" tooltip="Second"/>
              </a:rPr>
              <a:t>second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as "the duration of 9 192 631 770 periods of the radiation corresponding to the transition between the two hyperfine levels of the ground state of the </a:t>
            </a:r>
            <a:r>
              <a:rPr lang="en-US" b="0" i="0" u="none" strike="noStrike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6" tooltip="Caesium"/>
              </a:rPr>
              <a:t>caesium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-133 atom"</a:t>
            </a:r>
            <a:r>
              <a:rPr lang="en-US" b="0" i="0" u="none" strike="noStrike" baseline="30000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7"/>
              </a:rPr>
              <a:t>[2]</a:t>
            </a:r>
            <a:r>
              <a:rPr lang="en-US" b="0" i="0" u="none" strike="noStrike" baseline="30000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8"/>
              </a:rPr>
              <a:t>[3]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 and then adds: "It follows that the hyperfine splitting in the ground state of the 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caesium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133 atom is exactly 9 192 631 770 hertz, ν(</a:t>
            </a:r>
            <a:r>
              <a:rPr lang="en-US" b="0" i="0" dirty="0" err="1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hfs</a:t>
            </a:r>
            <a:r>
              <a:rPr lang="en-US" b="0" i="0" dirty="0">
                <a:solidFill>
                  <a:srgbClr val="202122"/>
                </a:solidFill>
                <a:effectLst/>
                <a:latin typeface="Arial" panose="020B0604020202020204" pitchFamily="34" charset="0"/>
              </a:rPr>
              <a:t> Cs) = 9 192 631 770 Hz." The dimension of the unit hertz is 1/time (1/T). Expressed in base SI units it is 1/second (1/s).Problems can arise because the units of angular measure (cycle or radian) are omitted in SI.</a:t>
            </a:r>
            <a:r>
              <a:rPr lang="en-US" b="0" i="0" u="none" strike="noStrike" baseline="30000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9"/>
              </a:rPr>
              <a:t>[4]</a:t>
            </a:r>
            <a:r>
              <a:rPr lang="en-US" b="0" i="0" u="none" strike="noStrike" baseline="30000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10"/>
              </a:rPr>
              <a:t>[5]</a:t>
            </a:r>
            <a:r>
              <a:rPr lang="en-US" b="0" i="0" u="none" strike="noStrike" baseline="30000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11"/>
              </a:rPr>
              <a:t>[6]</a:t>
            </a:r>
            <a:r>
              <a:rPr lang="en-US" b="0" i="0" u="none" strike="noStrike" baseline="30000" dirty="0">
                <a:solidFill>
                  <a:srgbClr val="0B0080"/>
                </a:solidFill>
                <a:effectLst/>
                <a:latin typeface="Arial" panose="020B0604020202020204" pitchFamily="34" charset="0"/>
                <a:hlinkClick r:id="rId12"/>
              </a:rPr>
              <a:t>[7]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D918A4-7B94-47DE-BE13-69783800C66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36793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D918A4-7B94-47DE-BE13-69783800C66E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355355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4D918A4-7B94-47DE-BE13-69783800C66E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557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74C05C-7E29-DE5C-6F06-FBAFECF63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8F1CC5D-A3FD-A485-7021-4630DD5DB76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BFB97F2-203C-3677-8A6C-0670F1390F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Altpoolt lugeda</a:t>
            </a:r>
            <a:r>
              <a:rPr lang="et-EE" baseline="0" dirty="0"/>
              <a:t> ajaloo käik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CACB16-3C85-BD3D-FD54-11A09470A2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EF0FA-C6E7-4568-9D40-E9406FBB7F8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750504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18C8AC-DB39-1251-370A-ACBA516E5A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654D910-59B5-3864-2CA2-B258053BF5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1B6864-7E52-E327-AF3A-AFC09DCDD4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Altpoolt lugeda</a:t>
            </a:r>
            <a:r>
              <a:rPr lang="et-EE" baseline="0" dirty="0"/>
              <a:t> ajaloo käik</a:t>
            </a:r>
            <a:endParaRPr lang="et-E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BE6F0B9-7446-71B8-CCAB-DD60C2900A7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EF0FA-C6E7-4568-9D40-E9406FBB7F8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0235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LIHTSALT</a:t>
            </a:r>
            <a:r>
              <a:rPr lang="et-EE" baseline="0" dirty="0"/>
              <a:t> PILT</a:t>
            </a:r>
          </a:p>
          <a:p>
            <a:endParaRPr lang="et-EE" baseline="0" dirty="0"/>
          </a:p>
          <a:p>
            <a:r>
              <a:rPr lang="et-EE" baseline="0" dirty="0"/>
              <a:t>Inimesed mõtlesid välja masina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EF0FA-C6E7-4568-9D40-E9406FBB7F8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0963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Mis on pildil?</a:t>
            </a:r>
          </a:p>
          <a:p>
            <a:endParaRPr lang="et-EE" dirty="0"/>
          </a:p>
          <a:p>
            <a:r>
              <a:rPr lang="et-EE" dirty="0"/>
              <a:t>Eeldame et analoogsignaal on ilus, ei ole, kui võimendada siis on ikka väga kole</a:t>
            </a:r>
          </a:p>
          <a:p>
            <a:endParaRPr lang="et-EE" dirty="0"/>
          </a:p>
          <a:p>
            <a:r>
              <a:rPr lang="et-EE" dirty="0"/>
              <a:t>Näide halva kvaliteediga audiolugu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EF0FA-C6E7-4568-9D40-E9406FBB7F8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3418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DIGI SIGNAAL  ---  MÜRANE DIGISIGNAAL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EF0FA-C6E7-4568-9D40-E9406FBB7F8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98540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MILLISEID NEIST SIGNAALIDEST TEATE?</a:t>
            </a:r>
          </a:p>
          <a:p>
            <a:r>
              <a:rPr lang="en-US" dirty="0"/>
              <a:t>MIS ON VEEL KASUTUSES JA MIS ENAM MITTE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1EF0FA-C6E7-4568-9D40-E9406FBB7F8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3285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t-EE" dirty="0"/>
              <a:t>ESIMENE:</a:t>
            </a:r>
            <a:r>
              <a:rPr lang="et-EE" baseline="0" dirty="0"/>
              <a:t> KÜMNENDKOOD</a:t>
            </a:r>
            <a:endParaRPr lang="et-E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A1EF0FA-C6E7-4568-9D40-E9406FBB7F8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4576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9/3/2025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9/3/2025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fi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moodle.tktk.ee/mod/scorm/view.php?id=123073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6B4A10-BFCB-4CB8-BB16-799BD2284A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t-EE" dirty="0"/>
              <a:t>1 esimene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99016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6AAC047C-C683-421B-A931-860EB7F6461A}"/>
              </a:ext>
            </a:extLst>
          </p:cNvPr>
          <p:cNvGrpSpPr/>
          <p:nvPr/>
        </p:nvGrpSpPr>
        <p:grpSpPr>
          <a:xfrm>
            <a:off x="4417199" y="325966"/>
            <a:ext cx="4311934" cy="1960034"/>
            <a:chOff x="4027733" y="1223433"/>
            <a:chExt cx="4311934" cy="1960034"/>
          </a:xfrm>
        </p:grpSpPr>
        <p:pic>
          <p:nvPicPr>
            <p:cNvPr id="3" name="Graphic 2" descr="Toggle">
              <a:extLst>
                <a:ext uri="{FF2B5EF4-FFF2-40B4-BE49-F238E27FC236}">
                  <a16:creationId xmlns:a16="http://schemas.microsoft.com/office/drawing/2014/main" id="{DB864923-E85A-4A96-9B3F-87F943C797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027733" y="2269067"/>
              <a:ext cx="914400" cy="914400"/>
            </a:xfrm>
            <a:prstGeom prst="rect">
              <a:avLst/>
            </a:prstGeom>
          </p:spPr>
        </p:pic>
        <p:pic>
          <p:nvPicPr>
            <p:cNvPr id="5" name="Graphic 4" descr="Toggle">
              <a:extLst>
                <a:ext uri="{FF2B5EF4-FFF2-40B4-BE49-F238E27FC236}">
                  <a16:creationId xmlns:a16="http://schemas.microsoft.com/office/drawing/2014/main" id="{BE39B2ED-B751-48D3-A1A4-B8195B888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27733" y="1223433"/>
              <a:ext cx="914400" cy="914400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F866DE5-B29A-4054-996E-9350FC2EB7B8}"/>
                </a:ext>
              </a:extLst>
            </p:cNvPr>
            <p:cNvSpPr txBox="1"/>
            <p:nvPr/>
          </p:nvSpPr>
          <p:spPr>
            <a:xfrm>
              <a:off x="5503333" y="1456267"/>
              <a:ext cx="2836334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dirty="0" err="1"/>
                <a:t>Off</a:t>
              </a:r>
              <a:r>
                <a:rPr lang="et-EE" dirty="0"/>
                <a:t> = 0 ( 0 V/DC)</a:t>
              </a:r>
              <a:endParaRPr lang="en-US" dirty="0"/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8906F1E-5BC3-4A31-ACAC-4DE24F7DA420}"/>
                </a:ext>
              </a:extLst>
            </p:cNvPr>
            <p:cNvSpPr txBox="1"/>
            <p:nvPr/>
          </p:nvSpPr>
          <p:spPr>
            <a:xfrm>
              <a:off x="5503333" y="2535767"/>
              <a:ext cx="2836334" cy="3810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dirty="0"/>
                <a:t>ON = 1 (+5 v/DC)</a:t>
              </a:r>
              <a:endParaRPr lang="en-US" dirty="0"/>
            </a:p>
          </p:txBody>
        </p:sp>
      </p:grpSp>
      <p:pic>
        <p:nvPicPr>
          <p:cNvPr id="30" name="Picture 29">
            <a:extLst>
              <a:ext uri="{FF2B5EF4-FFF2-40B4-BE49-F238E27FC236}">
                <a16:creationId xmlns:a16="http://schemas.microsoft.com/office/drawing/2014/main" id="{41DCE088-E643-4440-BBE2-C137E9692E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82638" y="3313643"/>
            <a:ext cx="3034561" cy="263842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FE1271E0-B97A-4CA3-83B0-3293476117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8050" y="3429000"/>
            <a:ext cx="3714750" cy="2114550"/>
          </a:xfrm>
          <a:prstGeom prst="rect">
            <a:avLst/>
          </a:prstGeom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003C32DA-CB83-49B8-BB2C-E47EC4F5B149}"/>
              </a:ext>
            </a:extLst>
          </p:cNvPr>
          <p:cNvSpPr txBox="1"/>
          <p:nvPr/>
        </p:nvSpPr>
        <p:spPr>
          <a:xfrm>
            <a:off x="8246533" y="5600700"/>
            <a:ext cx="1837267" cy="381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dirty="0"/>
              <a:t>1958.a.</a:t>
            </a:r>
            <a:endParaRPr lang="en-US" dirty="0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668D2FA0-22F6-4487-8845-C27F5E9F27A8}"/>
              </a:ext>
            </a:extLst>
          </p:cNvPr>
          <p:cNvSpPr txBox="1"/>
          <p:nvPr/>
        </p:nvSpPr>
        <p:spPr>
          <a:xfrm>
            <a:off x="8083833" y="1314450"/>
            <a:ext cx="2413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0-4mA; 1-20mA;</a:t>
            </a:r>
          </a:p>
          <a:p>
            <a:r>
              <a:rPr lang="et-EE" dirty="0"/>
              <a:t>0-0.5V; </a:t>
            </a:r>
          </a:p>
          <a:p>
            <a:r>
              <a:rPr lang="et-EE" dirty="0"/>
              <a:t>1-2.4 V </a:t>
            </a:r>
          </a:p>
          <a:p>
            <a:r>
              <a:rPr lang="et-EE" dirty="0"/>
              <a:t>3.3V</a:t>
            </a:r>
          </a:p>
          <a:p>
            <a:r>
              <a:rPr lang="et-EE" dirty="0"/>
              <a:t>5 V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8186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" name="Group 33">
            <a:extLst>
              <a:ext uri="{FF2B5EF4-FFF2-40B4-BE49-F238E27FC236}">
                <a16:creationId xmlns:a16="http://schemas.microsoft.com/office/drawing/2014/main" id="{B49BCB86-604D-4354-AA55-82CD58D6C76D}"/>
              </a:ext>
            </a:extLst>
          </p:cNvPr>
          <p:cNvGrpSpPr/>
          <p:nvPr/>
        </p:nvGrpSpPr>
        <p:grpSpPr>
          <a:xfrm>
            <a:off x="903533" y="541866"/>
            <a:ext cx="5192467" cy="885799"/>
            <a:chOff x="1022066" y="355600"/>
            <a:chExt cx="7753066" cy="1283732"/>
          </a:xfrm>
        </p:grpSpPr>
        <p:pic>
          <p:nvPicPr>
            <p:cNvPr id="3" name="Graphic 2" descr="Toggle">
              <a:extLst>
                <a:ext uri="{FF2B5EF4-FFF2-40B4-BE49-F238E27FC236}">
                  <a16:creationId xmlns:a16="http://schemas.microsoft.com/office/drawing/2014/main" id="{1DEE8AE3-F1BE-498F-A814-97DAE5097AE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22066" y="685800"/>
              <a:ext cx="914400" cy="914400"/>
            </a:xfrm>
            <a:prstGeom prst="rect">
              <a:avLst/>
            </a:prstGeom>
          </p:spPr>
        </p:pic>
        <p:pic>
          <p:nvPicPr>
            <p:cNvPr id="5" name="Graphic 4" descr="Toggle">
              <a:extLst>
                <a:ext uri="{FF2B5EF4-FFF2-40B4-BE49-F238E27FC236}">
                  <a16:creationId xmlns:a16="http://schemas.microsoft.com/office/drawing/2014/main" id="{DDC91F90-3906-44D3-A1B8-5E386506F04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2046533" y="685800"/>
              <a:ext cx="914400" cy="914400"/>
            </a:xfrm>
            <a:prstGeom prst="rect">
              <a:avLst/>
            </a:prstGeom>
          </p:spPr>
        </p:pic>
        <p:pic>
          <p:nvPicPr>
            <p:cNvPr id="7" name="Graphic 6" descr="Toggle">
              <a:extLst>
                <a:ext uri="{FF2B5EF4-FFF2-40B4-BE49-F238E27FC236}">
                  <a16:creationId xmlns:a16="http://schemas.microsoft.com/office/drawing/2014/main" id="{DD92F951-E96C-4854-A03B-1EC728CAF63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984199" y="685800"/>
              <a:ext cx="914400" cy="914400"/>
            </a:xfrm>
            <a:prstGeom prst="rect">
              <a:avLst/>
            </a:prstGeom>
          </p:spPr>
        </p:pic>
        <p:pic>
          <p:nvPicPr>
            <p:cNvPr id="9" name="Graphic 8" descr="Toggle">
              <a:extLst>
                <a:ext uri="{FF2B5EF4-FFF2-40B4-BE49-F238E27FC236}">
                  <a16:creationId xmlns:a16="http://schemas.microsoft.com/office/drawing/2014/main" id="{E9C510A2-A333-4553-9BBD-DA1B2AAC030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3069799" y="685800"/>
              <a:ext cx="914400" cy="914400"/>
            </a:xfrm>
            <a:prstGeom prst="rect">
              <a:avLst/>
            </a:prstGeom>
          </p:spPr>
        </p:pic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B2C0574-E13E-412B-9388-673D4934AE4B}"/>
                </a:ext>
              </a:extLst>
            </p:cNvPr>
            <p:cNvSpPr txBox="1"/>
            <p:nvPr/>
          </p:nvSpPr>
          <p:spPr>
            <a:xfrm>
              <a:off x="1259133" y="355600"/>
              <a:ext cx="40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dirty="0"/>
                <a:t>1</a:t>
              </a:r>
              <a:endParaRPr lang="en-US" dirty="0"/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02D5FF4-B45D-498D-8F62-B574E2C95630}"/>
                </a:ext>
              </a:extLst>
            </p:cNvPr>
            <p:cNvSpPr txBox="1"/>
            <p:nvPr/>
          </p:nvSpPr>
          <p:spPr>
            <a:xfrm>
              <a:off x="2299933" y="355600"/>
              <a:ext cx="40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dirty="0"/>
                <a:t>1</a:t>
              </a:r>
              <a:endParaRPr lang="en-US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944FB176-3D18-4055-8C45-27A3C68DA575}"/>
                </a:ext>
              </a:extLst>
            </p:cNvPr>
            <p:cNvSpPr txBox="1"/>
            <p:nvPr/>
          </p:nvSpPr>
          <p:spPr>
            <a:xfrm>
              <a:off x="3340733" y="381000"/>
              <a:ext cx="40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dirty="0"/>
                <a:t>1</a:t>
              </a:r>
              <a:endParaRPr lang="en-US" dirty="0"/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672EE39-C803-4481-BFC5-B4512E6A5C86}"/>
                </a:ext>
              </a:extLst>
            </p:cNvPr>
            <p:cNvSpPr txBox="1"/>
            <p:nvPr/>
          </p:nvSpPr>
          <p:spPr>
            <a:xfrm>
              <a:off x="4288999" y="381000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dirty="0"/>
                <a:t>1</a:t>
              </a:r>
              <a:endParaRPr lang="en-US" dirty="0"/>
            </a:p>
          </p:txBody>
        </p:sp>
        <p:pic>
          <p:nvPicPr>
            <p:cNvPr id="19" name="Graphic 18" descr="Toggle">
              <a:extLst>
                <a:ext uri="{FF2B5EF4-FFF2-40B4-BE49-F238E27FC236}">
                  <a16:creationId xmlns:a16="http://schemas.microsoft.com/office/drawing/2014/main" id="{90D8741C-0E96-4FEF-8503-CEEBA4E42F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4898599" y="724932"/>
              <a:ext cx="914400" cy="914400"/>
            </a:xfrm>
            <a:prstGeom prst="rect">
              <a:avLst/>
            </a:prstGeom>
          </p:spPr>
        </p:pic>
        <p:pic>
          <p:nvPicPr>
            <p:cNvPr id="21" name="Graphic 20" descr="Toggle">
              <a:extLst>
                <a:ext uri="{FF2B5EF4-FFF2-40B4-BE49-F238E27FC236}">
                  <a16:creationId xmlns:a16="http://schemas.microsoft.com/office/drawing/2014/main" id="{7E17D4E9-D9E8-4E50-AF49-55A0F34B78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5923066" y="724932"/>
              <a:ext cx="914400" cy="914400"/>
            </a:xfrm>
            <a:prstGeom prst="rect">
              <a:avLst/>
            </a:prstGeom>
          </p:spPr>
        </p:pic>
        <p:pic>
          <p:nvPicPr>
            <p:cNvPr id="23" name="Graphic 22" descr="Toggle">
              <a:extLst>
                <a:ext uri="{FF2B5EF4-FFF2-40B4-BE49-F238E27FC236}">
                  <a16:creationId xmlns:a16="http://schemas.microsoft.com/office/drawing/2014/main" id="{9EF1F4A9-1ADC-4C3C-82F0-BECB2354DF9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7860732" y="724932"/>
              <a:ext cx="914400" cy="914400"/>
            </a:xfrm>
            <a:prstGeom prst="rect">
              <a:avLst/>
            </a:prstGeom>
          </p:spPr>
        </p:pic>
        <p:pic>
          <p:nvPicPr>
            <p:cNvPr id="25" name="Graphic 24" descr="Toggle">
              <a:extLst>
                <a:ext uri="{FF2B5EF4-FFF2-40B4-BE49-F238E27FC236}">
                  <a16:creationId xmlns:a16="http://schemas.microsoft.com/office/drawing/2014/main" id="{3EDD098B-B197-42A4-9607-483F4BAD26C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6946332" y="724932"/>
              <a:ext cx="914400" cy="914400"/>
            </a:xfrm>
            <a:prstGeom prst="rect">
              <a:avLst/>
            </a:prstGeom>
          </p:spPr>
        </p:pic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B9A279A2-DB09-400C-B24E-013A4DC45898}"/>
                </a:ext>
              </a:extLst>
            </p:cNvPr>
            <p:cNvSpPr txBox="1"/>
            <p:nvPr/>
          </p:nvSpPr>
          <p:spPr>
            <a:xfrm>
              <a:off x="5135666" y="394732"/>
              <a:ext cx="40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dirty="0"/>
                <a:t>1</a:t>
              </a:r>
              <a:endParaRPr lang="en-US" dirty="0"/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B2686137-299C-4059-834F-1B5299B4EB83}"/>
                </a:ext>
              </a:extLst>
            </p:cNvPr>
            <p:cNvSpPr txBox="1"/>
            <p:nvPr/>
          </p:nvSpPr>
          <p:spPr>
            <a:xfrm>
              <a:off x="6176466" y="394732"/>
              <a:ext cx="40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dirty="0"/>
                <a:t>1</a:t>
              </a:r>
              <a:endParaRPr lang="en-US" dirty="0"/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1E556454-83A2-478D-875D-B056AC00D1DC}"/>
                </a:ext>
              </a:extLst>
            </p:cNvPr>
            <p:cNvSpPr txBox="1"/>
            <p:nvPr/>
          </p:nvSpPr>
          <p:spPr>
            <a:xfrm>
              <a:off x="7217266" y="420132"/>
              <a:ext cx="4076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dirty="0"/>
                <a:t>1</a:t>
              </a:r>
              <a:endParaRPr lang="en-US" dirty="0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4AE1BFE-A25A-4563-8F29-9DFB42E1D9C6}"/>
                </a:ext>
              </a:extLst>
            </p:cNvPr>
            <p:cNvSpPr txBox="1"/>
            <p:nvPr/>
          </p:nvSpPr>
          <p:spPr>
            <a:xfrm>
              <a:off x="8165532" y="420132"/>
              <a:ext cx="304800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t-EE" dirty="0"/>
                <a:t>1</a:t>
              </a:r>
              <a:endParaRPr lang="en-US" dirty="0"/>
            </a:p>
          </p:txBody>
        </p:sp>
      </p:grpSp>
      <p:sp>
        <p:nvSpPr>
          <p:cNvPr id="35" name="TextBox 34">
            <a:extLst>
              <a:ext uri="{FF2B5EF4-FFF2-40B4-BE49-F238E27FC236}">
                <a16:creationId xmlns:a16="http://schemas.microsoft.com/office/drawing/2014/main" id="{8C1B3B85-010D-4948-85F0-D73276E8A936}"/>
              </a:ext>
            </a:extLst>
          </p:cNvPr>
          <p:cNvSpPr txBox="1"/>
          <p:nvPr/>
        </p:nvSpPr>
        <p:spPr>
          <a:xfrm>
            <a:off x="6587066" y="841240"/>
            <a:ext cx="28276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8 x 1 </a:t>
            </a:r>
            <a:r>
              <a:rPr lang="et-EE" dirty="0" err="1"/>
              <a:t>bit</a:t>
            </a:r>
            <a:r>
              <a:rPr lang="et-EE" dirty="0"/>
              <a:t> = 1 </a:t>
            </a:r>
            <a:r>
              <a:rPr lang="et-EE" dirty="0" err="1"/>
              <a:t>Byte</a:t>
            </a:r>
            <a:endParaRPr lang="en-US" dirty="0"/>
          </a:p>
        </p:txBody>
      </p:sp>
      <p:pic>
        <p:nvPicPr>
          <p:cNvPr id="1026" name="Picture 2" descr="Decimal Numbering System and its conversion into Binary System">
            <a:extLst>
              <a:ext uri="{FF2B5EF4-FFF2-40B4-BE49-F238E27FC236}">
                <a16:creationId xmlns:a16="http://schemas.microsoft.com/office/drawing/2014/main" id="{12101413-18F1-4174-A2E4-21895C67F9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3464" y="1803400"/>
            <a:ext cx="2821482" cy="4651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0593015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2DEC975-62F3-4B86-8F65-75FE738C0675}"/>
              </a:ext>
            </a:extLst>
          </p:cNvPr>
          <p:cNvSpPr txBox="1"/>
          <p:nvPr/>
        </p:nvSpPr>
        <p:spPr>
          <a:xfrm>
            <a:off x="990600" y="3164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1963. </a:t>
            </a:r>
            <a:r>
              <a:rPr lang="en-US" dirty="0" err="1"/>
              <a:t>aastal</a:t>
            </a:r>
            <a:r>
              <a:rPr lang="en-US" dirty="0"/>
              <a:t> </a:t>
            </a:r>
            <a:r>
              <a:rPr lang="en-US" dirty="0" err="1"/>
              <a:t>loodi</a:t>
            </a:r>
            <a:r>
              <a:rPr lang="en-US" dirty="0"/>
              <a:t> keel AS</a:t>
            </a:r>
            <a:r>
              <a:rPr lang="et-EE" dirty="0"/>
              <a:t>C</a:t>
            </a:r>
            <a:r>
              <a:rPr lang="en-US" dirty="0"/>
              <a:t>II – </a:t>
            </a:r>
            <a:r>
              <a:rPr lang="en-US" dirty="0" err="1"/>
              <a:t>Ameerika</a:t>
            </a:r>
            <a:r>
              <a:rPr lang="en-US" dirty="0"/>
              <a:t> Standard </a:t>
            </a:r>
            <a:r>
              <a:rPr lang="en-US" dirty="0" err="1"/>
              <a:t>kood</a:t>
            </a:r>
            <a:endParaRPr lang="en-US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8D68CCA-14BE-4CDD-99B8-0828831934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0571" y="844524"/>
            <a:ext cx="7290858" cy="5917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265671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64AD4F4-B4CD-43C7-8913-73FC3CCAE7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287" y="1514475"/>
            <a:ext cx="6829425" cy="38290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1EEEB72-A152-47B5-91D1-112517C9A000}"/>
              </a:ext>
            </a:extLst>
          </p:cNvPr>
          <p:cNvSpPr txBox="1"/>
          <p:nvPr/>
        </p:nvSpPr>
        <p:spPr>
          <a:xfrm>
            <a:off x="5181600" y="5558118"/>
            <a:ext cx="2250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dirty="0"/>
              <a:t>1982.a.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784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A4A70FFB-DEF4-40C3-BADE-9815E1988FE1}"/>
              </a:ext>
            </a:extLst>
          </p:cNvPr>
          <p:cNvGrpSpPr/>
          <p:nvPr/>
        </p:nvGrpSpPr>
        <p:grpSpPr>
          <a:xfrm>
            <a:off x="1783976" y="1214967"/>
            <a:ext cx="8624048" cy="3588692"/>
            <a:chOff x="1783977" y="2171700"/>
            <a:chExt cx="8624048" cy="3588692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D1B5A27-E810-4789-84A0-B85F4927E3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25738" y="2171700"/>
              <a:ext cx="3740524" cy="2450043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1481FC0E-A618-4F30-A760-E6CD641DEF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167778" y="2841531"/>
              <a:ext cx="1974777" cy="1174937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C25F07F5-BD16-4342-B0E3-3BBEC54E60D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8099051" y="2877751"/>
              <a:ext cx="1925171" cy="1102496"/>
            </a:xfrm>
            <a:prstGeom prst="rect">
              <a:avLst/>
            </a:prstGeom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99CAF1E6-A31F-4C26-A18F-9B8F0AA8FE6C}"/>
                </a:ext>
              </a:extLst>
            </p:cNvPr>
            <p:cNvSpPr txBox="1"/>
            <p:nvPr/>
          </p:nvSpPr>
          <p:spPr>
            <a:xfrm>
              <a:off x="1783977" y="5342964"/>
              <a:ext cx="19094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t-EE" dirty="0"/>
                <a:t>Sisend</a:t>
              </a:r>
              <a:endParaRPr lang="en-US" dirty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D169FBC5-46B2-4368-8110-8F1D09A2BBD8}"/>
                </a:ext>
              </a:extLst>
            </p:cNvPr>
            <p:cNvSpPr txBox="1"/>
            <p:nvPr/>
          </p:nvSpPr>
          <p:spPr>
            <a:xfrm>
              <a:off x="8498543" y="5342964"/>
              <a:ext cx="19094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t-EE" dirty="0"/>
                <a:t>Väljund</a:t>
              </a:r>
              <a:endParaRPr lang="en-US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918CB915-E320-46AA-A370-5008FCC3E393}"/>
                </a:ext>
              </a:extLst>
            </p:cNvPr>
            <p:cNvSpPr txBox="1"/>
            <p:nvPr/>
          </p:nvSpPr>
          <p:spPr>
            <a:xfrm>
              <a:off x="5141259" y="5391060"/>
              <a:ext cx="19094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t-EE" dirty="0"/>
                <a:t>Tehted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4102295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CE96B4F-E788-4CF4-A6D4-4F21F24BF1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1600" y="364287"/>
            <a:ext cx="8795808" cy="517873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2759EB6-4B43-46DF-AA24-D9E1FE9F8DED}"/>
              </a:ext>
            </a:extLst>
          </p:cNvPr>
          <p:cNvSpPr txBox="1"/>
          <p:nvPr/>
        </p:nvSpPr>
        <p:spPr>
          <a:xfrm>
            <a:off x="3155950" y="5795201"/>
            <a:ext cx="58801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 err="1"/>
              <a:t>Oluline</a:t>
            </a:r>
            <a:r>
              <a:rPr lang="en-US" dirty="0"/>
              <a:t> on, et </a:t>
            </a:r>
            <a:r>
              <a:rPr lang="en-US" dirty="0" err="1"/>
              <a:t>signaale</a:t>
            </a:r>
            <a:r>
              <a:rPr lang="en-US" dirty="0"/>
              <a:t> </a:t>
            </a:r>
            <a:r>
              <a:rPr lang="en-US" dirty="0" err="1"/>
              <a:t>töötlevad</a:t>
            </a:r>
            <a:r>
              <a:rPr lang="en-US" dirty="0"/>
              <a:t> </a:t>
            </a:r>
            <a:r>
              <a:rPr lang="en-US" dirty="0" err="1"/>
              <a:t>komponendid</a:t>
            </a:r>
            <a:r>
              <a:rPr lang="en-US" dirty="0"/>
              <a:t> „</a:t>
            </a:r>
            <a:r>
              <a:rPr lang="en-US" dirty="0" err="1"/>
              <a:t>kinnitaks</a:t>
            </a:r>
            <a:r>
              <a:rPr lang="en-US" dirty="0"/>
              <a:t>“</a:t>
            </a:r>
          </a:p>
          <a:p>
            <a:r>
              <a:rPr lang="en-US" dirty="0" err="1"/>
              <a:t>olekut</a:t>
            </a:r>
            <a:r>
              <a:rPr lang="en-US" dirty="0"/>
              <a:t> </a:t>
            </a:r>
            <a:r>
              <a:rPr lang="en-US" dirty="0" err="1"/>
              <a:t>ehk</a:t>
            </a:r>
            <a:r>
              <a:rPr lang="en-US" dirty="0"/>
              <a:t> </a:t>
            </a:r>
            <a:r>
              <a:rPr lang="en-US" dirty="0" err="1"/>
              <a:t>viiks</a:t>
            </a:r>
            <a:r>
              <a:rPr lang="en-US" dirty="0"/>
              <a:t> </a:t>
            </a:r>
            <a:r>
              <a:rPr lang="en-US" dirty="0" err="1"/>
              <a:t>muutuja</a:t>
            </a:r>
            <a:r>
              <a:rPr lang="en-US" dirty="0"/>
              <a:t> </a:t>
            </a:r>
            <a:r>
              <a:rPr lang="en-US" dirty="0" err="1"/>
              <a:t>võimalikult</a:t>
            </a:r>
            <a:r>
              <a:rPr lang="en-US" dirty="0"/>
              <a:t> </a:t>
            </a:r>
            <a:r>
              <a:rPr lang="en-US" dirty="0" err="1"/>
              <a:t>kindlalt</a:t>
            </a:r>
            <a:r>
              <a:rPr lang="en-US" dirty="0"/>
              <a:t> ja </a:t>
            </a:r>
            <a:r>
              <a:rPr lang="en-US" dirty="0" err="1"/>
              <a:t>kiiresti</a:t>
            </a:r>
            <a:endParaRPr lang="en-US" dirty="0"/>
          </a:p>
          <a:p>
            <a:r>
              <a:rPr lang="en-US" dirty="0" err="1"/>
              <a:t>vajalikku</a:t>
            </a:r>
            <a:r>
              <a:rPr lang="en-US" dirty="0"/>
              <a:t> </a:t>
            </a:r>
            <a:r>
              <a:rPr lang="en-US" dirty="0" err="1"/>
              <a:t>olekusse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61472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DB5AD27-A78E-4B6F-A4ED-32A6D137F0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753" y="109817"/>
            <a:ext cx="11000728" cy="476698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4441E75-8E0C-4D94-B4C7-62151C3A08BE}"/>
              </a:ext>
            </a:extLst>
          </p:cNvPr>
          <p:cNvSpPr txBox="1"/>
          <p:nvPr/>
        </p:nvSpPr>
        <p:spPr>
          <a:xfrm>
            <a:off x="3165058" y="5867400"/>
            <a:ext cx="63201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4000" b="1" dirty="0" err="1"/>
              <a:t>Dec</a:t>
            </a:r>
            <a:r>
              <a:rPr lang="et-EE" sz="4000" dirty="0" err="1"/>
              <a:t>imal</a:t>
            </a:r>
            <a:r>
              <a:rPr lang="et-EE" sz="4000" dirty="0"/>
              <a:t> </a:t>
            </a:r>
            <a:r>
              <a:rPr lang="et-EE" sz="4000" dirty="0" err="1"/>
              <a:t>system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27270004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F1B169-5F3B-496D-837B-C5ECD8DD5C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965" y="440634"/>
            <a:ext cx="7334250" cy="838200"/>
          </a:xfrm>
        </p:spPr>
        <p:txBody>
          <a:bodyPr>
            <a:normAutofit/>
          </a:bodyPr>
          <a:lstStyle/>
          <a:p>
            <a:r>
              <a:rPr lang="et-EE" sz="3200" dirty="0" err="1"/>
              <a:t>Sinaal</a:t>
            </a:r>
            <a:r>
              <a:rPr lang="et-EE" sz="3200" dirty="0"/>
              <a:t> – info edastamise viis</a:t>
            </a:r>
            <a:endParaRPr lang="en-US" sz="3200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9CB65E8F-BB41-451F-BAB6-50329D268E53}"/>
              </a:ext>
            </a:extLst>
          </p:cNvPr>
          <p:cNvSpPr txBox="1">
            <a:spLocks/>
          </p:cNvSpPr>
          <p:nvPr/>
        </p:nvSpPr>
        <p:spPr>
          <a:xfrm>
            <a:off x="1653208" y="1585291"/>
            <a:ext cx="8352182" cy="8382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8EFA89-736A-4A3D-A708-8ACA74188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207" y="4478125"/>
            <a:ext cx="8846654" cy="2304786"/>
          </a:xfrm>
          <a:prstGeom prst="rect">
            <a:avLst/>
          </a:prstGeom>
        </p:spPr>
      </p:pic>
      <p:sp>
        <p:nvSpPr>
          <p:cNvPr id="7" name="Callout: Down Arrow 6">
            <a:extLst>
              <a:ext uri="{FF2B5EF4-FFF2-40B4-BE49-F238E27FC236}">
                <a16:creationId xmlns:a16="http://schemas.microsoft.com/office/drawing/2014/main" id="{CE16BD4B-2184-4077-9AA8-5372451BF8B1}"/>
              </a:ext>
            </a:extLst>
          </p:cNvPr>
          <p:cNvSpPr/>
          <p:nvPr/>
        </p:nvSpPr>
        <p:spPr>
          <a:xfrm>
            <a:off x="3430574" y="1585291"/>
            <a:ext cx="8502346" cy="2129127"/>
          </a:xfrm>
          <a:prstGeom prst="downArrowCallou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sz="4400" dirty="0"/>
              <a:t>Diskreetne digitaalne signaal</a:t>
            </a:r>
            <a:endParaRPr lang="en-US" sz="4400" dirty="0"/>
          </a:p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7993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ignal_clean.png">
            <a:extLst>
              <a:ext uri="{FF2B5EF4-FFF2-40B4-BE49-F238E27FC236}">
                <a16:creationId xmlns:a16="http://schemas.microsoft.com/office/drawing/2014/main" id="{EEB8A7BB-DFC4-4242-F1D9-B8486A47F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4565" y="1054164"/>
            <a:ext cx="11230454" cy="524663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EC795ED-97B5-69BD-4344-2FE5EFA2640F}"/>
              </a:ext>
            </a:extLst>
          </p:cNvPr>
          <p:cNvSpPr txBox="1"/>
          <p:nvPr/>
        </p:nvSpPr>
        <p:spPr>
          <a:xfrm>
            <a:off x="2239788" y="5016419"/>
            <a:ext cx="2286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0000C8"/>
                </a:solidFill>
              </a:defRPr>
            </a:pPr>
            <a:r>
              <a:rPr dirty="0" err="1"/>
              <a:t>madal</a:t>
            </a:r>
            <a:r>
              <a:rPr dirty="0"/>
              <a:t> </a:t>
            </a:r>
            <a:r>
              <a:rPr dirty="0" err="1"/>
              <a:t>signaalitase</a:t>
            </a:r>
            <a:endParaRPr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144B72-979E-B8A0-181A-20D3A95054C6}"/>
              </a:ext>
            </a:extLst>
          </p:cNvPr>
          <p:cNvSpPr txBox="1"/>
          <p:nvPr/>
        </p:nvSpPr>
        <p:spPr>
          <a:xfrm>
            <a:off x="2455919" y="1700381"/>
            <a:ext cx="22860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009600"/>
                </a:solidFill>
              </a:defRPr>
            </a:pPr>
            <a:r>
              <a:rPr dirty="0" err="1"/>
              <a:t>kõrge</a:t>
            </a:r>
            <a:r>
              <a:rPr dirty="0"/>
              <a:t> </a:t>
            </a:r>
            <a:r>
              <a:rPr dirty="0" err="1"/>
              <a:t>signaalitase</a:t>
            </a:r>
            <a:endParaRPr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68FAFB1-1189-302D-4029-6D0D6D69A898}"/>
              </a:ext>
            </a:extLst>
          </p:cNvPr>
          <p:cNvSpPr txBox="1"/>
          <p:nvPr/>
        </p:nvSpPr>
        <p:spPr>
          <a:xfrm>
            <a:off x="6258723" y="4689639"/>
            <a:ext cx="20116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FF8C00"/>
                </a:solidFill>
              </a:defRPr>
            </a:pPr>
            <a:r>
              <a:rPr dirty="0" err="1"/>
              <a:t>signaali</a:t>
            </a:r>
            <a:r>
              <a:rPr dirty="0"/>
              <a:t> </a:t>
            </a:r>
            <a:r>
              <a:rPr dirty="0" err="1"/>
              <a:t>tõus</a:t>
            </a:r>
            <a:endParaRPr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7630B58-56ED-95F8-B0DE-281119A6EF46}"/>
              </a:ext>
            </a:extLst>
          </p:cNvPr>
          <p:cNvSpPr txBox="1"/>
          <p:nvPr/>
        </p:nvSpPr>
        <p:spPr>
          <a:xfrm>
            <a:off x="8862797" y="1616669"/>
            <a:ext cx="201168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C80000"/>
                </a:solidFill>
              </a:defRPr>
            </a:pPr>
            <a:r>
              <a:rPr dirty="0" err="1"/>
              <a:t>signaali</a:t>
            </a:r>
            <a:r>
              <a:rPr dirty="0"/>
              <a:t> </a:t>
            </a:r>
            <a:r>
              <a:rPr dirty="0" err="1"/>
              <a:t>langus</a:t>
            </a:r>
            <a:endParaRPr dirty="0"/>
          </a:p>
        </p:txBody>
      </p:sp>
      <p:cxnSp>
        <p:nvCxnSpPr>
          <p:cNvPr id="10" name="Connector 7">
            <a:extLst>
              <a:ext uri="{FF2B5EF4-FFF2-40B4-BE49-F238E27FC236}">
                <a16:creationId xmlns:a16="http://schemas.microsoft.com/office/drawing/2014/main" id="{EC3454B9-8528-F29A-8A7A-AAC8653D3599}"/>
              </a:ext>
            </a:extLst>
          </p:cNvPr>
          <p:cNvCxnSpPr/>
          <p:nvPr/>
        </p:nvCxnSpPr>
        <p:spPr>
          <a:xfrm flipH="1" flipV="1">
            <a:off x="6125472" y="3535681"/>
            <a:ext cx="548640" cy="1188720"/>
          </a:xfrm>
          <a:prstGeom prst="line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1" name="Connector 8">
            <a:extLst>
              <a:ext uri="{FF2B5EF4-FFF2-40B4-BE49-F238E27FC236}">
                <a16:creationId xmlns:a16="http://schemas.microsoft.com/office/drawing/2014/main" id="{2A2CE6B6-1C68-33F4-1AC9-433B9B995F90}"/>
              </a:ext>
            </a:extLst>
          </p:cNvPr>
          <p:cNvCxnSpPr>
            <a:cxnSpLocks/>
          </p:cNvCxnSpPr>
          <p:nvPr/>
        </p:nvCxnSpPr>
        <p:spPr>
          <a:xfrm>
            <a:off x="9319997" y="1875534"/>
            <a:ext cx="182880" cy="746975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2391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7C0798-3D2A-A4EF-24FD-32248E4D1D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47C971CF-5CAC-AFB2-223D-65A9A8A9ED2B}"/>
              </a:ext>
            </a:extLst>
          </p:cNvPr>
          <p:cNvSpPr txBox="1"/>
          <p:nvPr/>
        </p:nvSpPr>
        <p:spPr>
          <a:xfrm>
            <a:off x="1077650" y="134636"/>
            <a:ext cx="60979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/>
              <a:t>Positiivne</a:t>
            </a:r>
            <a:r>
              <a:rPr lang="en-US" sz="3200" b="1" dirty="0"/>
              <a:t> </a:t>
            </a:r>
            <a:r>
              <a:rPr lang="en-US" sz="3200" b="1" dirty="0" err="1"/>
              <a:t>impulss</a:t>
            </a:r>
            <a:r>
              <a:rPr lang="en-US" sz="3200" b="1" dirty="0"/>
              <a:t>.</a:t>
            </a:r>
          </a:p>
        </p:txBody>
      </p:sp>
      <p:pic>
        <p:nvPicPr>
          <p:cNvPr id="5" name="Picture 4" descr="A blue line graph with white text&#10;&#10;AI-generated content may be incorrect.">
            <a:extLst>
              <a:ext uri="{FF2B5EF4-FFF2-40B4-BE49-F238E27FC236}">
                <a16:creationId xmlns:a16="http://schemas.microsoft.com/office/drawing/2014/main" id="{92A962D9-7DAF-7D74-2B21-3D240E04D9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7650" y="1124249"/>
            <a:ext cx="10036700" cy="5392637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23F8147-68DD-E6A5-C8EC-58F10AF83BBC}"/>
              </a:ext>
            </a:extLst>
          </p:cNvPr>
          <p:cNvSpPr txBox="1"/>
          <p:nvPr/>
        </p:nvSpPr>
        <p:spPr>
          <a:xfrm>
            <a:off x="3780994" y="4335677"/>
            <a:ext cx="1695016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FF8C00"/>
                </a:solidFill>
              </a:defRPr>
            </a:pPr>
            <a:r>
              <a:rPr lang="en-US" sz="2000" dirty="0"/>
              <a:t>TÕUSEV SERV</a:t>
            </a:r>
            <a:endParaRPr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FE08904-704C-9BA4-CCE2-509586A9CE4C}"/>
              </a:ext>
            </a:extLst>
          </p:cNvPr>
          <p:cNvSpPr txBox="1"/>
          <p:nvPr/>
        </p:nvSpPr>
        <p:spPr>
          <a:xfrm>
            <a:off x="7279804" y="2491834"/>
            <a:ext cx="170463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200">
                <a:solidFill>
                  <a:srgbClr val="C80000"/>
                </a:solidFill>
              </a:defRPr>
            </a:pPr>
            <a:r>
              <a:rPr lang="en-US" sz="2000" dirty="0"/>
              <a:t>LANGEV SERV</a:t>
            </a:r>
          </a:p>
        </p:txBody>
      </p:sp>
      <p:cxnSp>
        <p:nvCxnSpPr>
          <p:cNvPr id="8" name="Connector 7">
            <a:extLst>
              <a:ext uri="{FF2B5EF4-FFF2-40B4-BE49-F238E27FC236}">
                <a16:creationId xmlns:a16="http://schemas.microsoft.com/office/drawing/2014/main" id="{2C79E178-E6EC-E8EA-F750-589AD012CC5C}"/>
              </a:ext>
            </a:extLst>
          </p:cNvPr>
          <p:cNvCxnSpPr/>
          <p:nvPr/>
        </p:nvCxnSpPr>
        <p:spPr>
          <a:xfrm flipH="1" flipV="1">
            <a:off x="3647743" y="3181719"/>
            <a:ext cx="548640" cy="1188720"/>
          </a:xfrm>
          <a:prstGeom prst="line">
            <a:avLst/>
          </a:prstGeom>
          <a:ln w="19050" cap="flat" cmpd="sng" algn="ctr">
            <a:solidFill>
              <a:schemeClr val="accent2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9" name="Connector 8">
            <a:extLst>
              <a:ext uri="{FF2B5EF4-FFF2-40B4-BE49-F238E27FC236}">
                <a16:creationId xmlns:a16="http://schemas.microsoft.com/office/drawing/2014/main" id="{0FC9F410-867E-E264-923C-E991916125DD}"/>
              </a:ext>
            </a:extLst>
          </p:cNvPr>
          <p:cNvCxnSpPr>
            <a:cxnSpLocks/>
          </p:cNvCxnSpPr>
          <p:nvPr/>
        </p:nvCxnSpPr>
        <p:spPr>
          <a:xfrm flipH="1">
            <a:off x="7279804" y="2891944"/>
            <a:ext cx="457200" cy="784338"/>
          </a:xfrm>
          <a:prstGeom prst="line">
            <a:avLst/>
          </a:prstGeom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959C117-405C-F69F-9445-F6BEF6764BF2}"/>
              </a:ext>
            </a:extLst>
          </p:cNvPr>
          <p:cNvSpPr txBox="1"/>
          <p:nvPr/>
        </p:nvSpPr>
        <p:spPr>
          <a:xfrm>
            <a:off x="2388558" y="4735787"/>
            <a:ext cx="671594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0000C8"/>
                </a:solidFill>
              </a:defRPr>
            </a:pPr>
            <a:r>
              <a:rPr lang="en-US" sz="2000" dirty="0">
                <a:solidFill>
                  <a:srgbClr val="FF00FF"/>
                </a:solidFill>
              </a:rPr>
              <a:t>LOW</a:t>
            </a:r>
            <a:endParaRPr sz="2000" dirty="0">
              <a:solidFill>
                <a:srgbClr val="FF00FF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9861B48-46B4-EF73-86D7-2B690490865F}"/>
              </a:ext>
            </a:extLst>
          </p:cNvPr>
          <p:cNvSpPr txBox="1"/>
          <p:nvPr/>
        </p:nvSpPr>
        <p:spPr>
          <a:xfrm>
            <a:off x="2314435" y="1547536"/>
            <a:ext cx="745717" cy="40011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009600"/>
                </a:solidFill>
              </a:defRPr>
            </a:pPr>
            <a:r>
              <a:rPr lang="en-US" sz="2000" dirty="0"/>
              <a:t>HIGH</a:t>
            </a:r>
            <a:endParaRPr sz="2000" dirty="0"/>
          </a:p>
        </p:txBody>
      </p:sp>
    </p:spTree>
    <p:extLst>
      <p:ext uri="{BB962C8B-B14F-4D97-AF65-F5344CB8AC3E}">
        <p14:creationId xmlns:p14="http://schemas.microsoft.com/office/powerpoint/2010/main" val="3422370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ign in front of a tree&#10;&#10;Description automatically generated">
            <a:extLst>
              <a:ext uri="{FF2B5EF4-FFF2-40B4-BE49-F238E27FC236}">
                <a16:creationId xmlns:a16="http://schemas.microsoft.com/office/drawing/2014/main" id="{4A7B6994-2419-4F88-9A3C-AA9ADEE939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25000"/>
          <a:stretch/>
        </p:blipFill>
        <p:spPr>
          <a:xfrm>
            <a:off x="20" y="10"/>
            <a:ext cx="12191980" cy="68579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6302537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B74FB0-7E3B-85E2-6F2F-6122DFFF78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9067471-148B-64F2-42DA-3ED7C2ACE829}"/>
              </a:ext>
            </a:extLst>
          </p:cNvPr>
          <p:cNvSpPr txBox="1"/>
          <p:nvPr/>
        </p:nvSpPr>
        <p:spPr>
          <a:xfrm>
            <a:off x="1077649" y="134636"/>
            <a:ext cx="74844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/>
              <a:t>Tõusva</a:t>
            </a:r>
            <a:r>
              <a:rPr lang="en-US" sz="3200" b="1" dirty="0"/>
              <a:t> </a:t>
            </a:r>
            <a:r>
              <a:rPr lang="en-US" sz="3200" b="1" dirty="0" err="1"/>
              <a:t>frondiga</a:t>
            </a:r>
            <a:r>
              <a:rPr lang="en-US" sz="3200" b="1" dirty="0"/>
              <a:t> </a:t>
            </a:r>
            <a:r>
              <a:rPr lang="en-US" sz="3200" b="1" dirty="0" err="1"/>
              <a:t>käivitussignaali</a:t>
            </a:r>
            <a:r>
              <a:rPr lang="en-US" sz="3200" b="1" dirty="0"/>
              <a:t> </a:t>
            </a:r>
            <a:r>
              <a:rPr lang="en-US" sz="3200" b="1" dirty="0" err="1"/>
              <a:t>lugemine</a:t>
            </a:r>
            <a:endParaRPr lang="en-US" sz="3200" b="1" dirty="0"/>
          </a:p>
        </p:txBody>
      </p:sp>
      <p:pic>
        <p:nvPicPr>
          <p:cNvPr id="13" name="Picture 12" descr="A graph with red lines and black text&#10;&#10;AI-generated content may be incorrect.">
            <a:extLst>
              <a:ext uri="{FF2B5EF4-FFF2-40B4-BE49-F238E27FC236}">
                <a16:creationId xmlns:a16="http://schemas.microsoft.com/office/drawing/2014/main" id="{928A04D7-00F0-4967-736E-E59D7E36CB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708" y="1229369"/>
            <a:ext cx="11210867" cy="482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41571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9CE4843-8D00-41C3-96D6-E3D4F05F2549}"/>
              </a:ext>
            </a:extLst>
          </p:cNvPr>
          <p:cNvSpPr txBox="1"/>
          <p:nvPr/>
        </p:nvSpPr>
        <p:spPr>
          <a:xfrm>
            <a:off x="1060133" y="282625"/>
            <a:ext cx="6097904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000000"/>
                </a:solidFill>
                <a:effectLst/>
                <a:latin typeface="TimesNewRomanPSMT"/>
              </a:rPr>
              <a:t>Negatiivne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NewRomanPSMT"/>
              </a:rPr>
              <a:t> </a:t>
            </a:r>
            <a:r>
              <a:rPr lang="en-US" sz="3200" b="1" i="0" dirty="0" err="1">
                <a:solidFill>
                  <a:srgbClr val="000000"/>
                </a:solidFill>
                <a:effectLst/>
                <a:latin typeface="TimesNewRomanPSMT"/>
              </a:rPr>
              <a:t>impulss</a:t>
            </a:r>
            <a:r>
              <a:rPr lang="en-US" sz="3200" b="1" i="0" dirty="0">
                <a:solidFill>
                  <a:srgbClr val="000000"/>
                </a:solidFill>
                <a:effectLst/>
                <a:latin typeface="TimesNewRomanPSMT"/>
              </a:rPr>
              <a:t>.</a:t>
            </a:r>
            <a:r>
              <a:rPr lang="en-US" sz="3200" b="1" dirty="0"/>
              <a:t> </a:t>
            </a:r>
            <a:br>
              <a:rPr lang="en-US" sz="3200" b="1" dirty="0"/>
            </a:br>
            <a:endParaRPr lang="en-US" sz="3200" b="1" dirty="0"/>
          </a:p>
        </p:txBody>
      </p:sp>
      <p:pic>
        <p:nvPicPr>
          <p:cNvPr id="3" name="Picture 2" descr="A graph with a line and arrows&#10;&#10;AI-generated content may be incorrect.">
            <a:extLst>
              <a:ext uri="{FF2B5EF4-FFF2-40B4-BE49-F238E27FC236}">
                <a16:creationId xmlns:a16="http://schemas.microsoft.com/office/drawing/2014/main" id="{68C01A90-4379-9862-F50E-B830661D24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6510" y="1450159"/>
            <a:ext cx="9538980" cy="512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5565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8">
            <a:extLst>
              <a:ext uri="{FF2B5EF4-FFF2-40B4-BE49-F238E27FC236}">
                <a16:creationId xmlns:a16="http://schemas.microsoft.com/office/drawing/2014/main" id="{5F55E542-58E1-ABC4-71CA-0E23A83686E5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148051" y="2202874"/>
            <a:ext cx="7922028" cy="41646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F634CF5-1807-F8F5-9E1F-ED9EE5C44106}"/>
              </a:ext>
            </a:extLst>
          </p:cNvPr>
          <p:cNvSpPr txBox="1"/>
          <p:nvPr/>
        </p:nvSpPr>
        <p:spPr>
          <a:xfrm>
            <a:off x="1060133" y="282625"/>
            <a:ext cx="60979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000000"/>
                </a:solidFill>
                <a:effectLst/>
                <a:latin typeface="+mj-lt"/>
              </a:rPr>
              <a:t>Loogikatasemed</a:t>
            </a:r>
            <a:endParaRPr lang="en-US" sz="3200" b="1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E72B9D3-BAA3-9E25-3FE2-7F2F8D83B723}"/>
              </a:ext>
            </a:extLst>
          </p:cNvPr>
          <p:cNvSpPr txBox="1"/>
          <p:nvPr/>
        </p:nvSpPr>
        <p:spPr>
          <a:xfrm>
            <a:off x="1060133" y="2381592"/>
            <a:ext cx="3647468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i="0" dirty="0" err="1">
                <a:solidFill>
                  <a:srgbClr val="000000"/>
                </a:solidFill>
                <a:effectLst/>
                <a:latin typeface="TimesNewRomanPSMT"/>
              </a:rPr>
              <a:t>Põhitase</a:t>
            </a:r>
            <a:endParaRPr lang="en-US" sz="2800" i="0" dirty="0">
              <a:solidFill>
                <a:srgbClr val="000000"/>
              </a:solidFill>
              <a:effectLst/>
              <a:latin typeface="TimesNewRomanPSM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Amplituud</a:t>
            </a:r>
            <a:endParaRPr lang="en-US" sz="2800" dirty="0">
              <a:solidFill>
                <a:srgbClr val="000000"/>
              </a:solidFill>
              <a:latin typeface="TimesNewRomanPSM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Tõusuaeg</a:t>
            </a:r>
            <a:endParaRPr lang="en-US" sz="2800" dirty="0">
              <a:solidFill>
                <a:srgbClr val="000000"/>
              </a:solidFill>
              <a:latin typeface="TimesNewRomanPSM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Impulsi</a:t>
            </a:r>
            <a:r>
              <a:rPr lang="en-US" sz="2800" dirty="0">
                <a:solidFill>
                  <a:srgbClr val="000000"/>
                </a:solidFill>
                <a:latin typeface="TimesNewRomanPSMT"/>
              </a:rPr>
              <a:t> Laius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Langusaeg</a:t>
            </a:r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E22B2BF-9C1F-AD54-B99D-A23326A400F6}"/>
              </a:ext>
            </a:extLst>
          </p:cNvPr>
          <p:cNvSpPr txBox="1"/>
          <p:nvPr/>
        </p:nvSpPr>
        <p:spPr>
          <a:xfrm>
            <a:off x="1060133" y="1026774"/>
            <a:ext cx="60979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 err="1"/>
              <a:t>Digitaalimpulsi</a:t>
            </a:r>
            <a:r>
              <a:rPr lang="en-US" sz="3200" dirty="0"/>
              <a:t> </a:t>
            </a:r>
            <a:r>
              <a:rPr lang="en-US" sz="2800" dirty="0" err="1"/>
              <a:t>põhiosad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9113765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94314-7F38-0125-E7A2-58AFBEFA9D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8">
            <a:extLst>
              <a:ext uri="{FF2B5EF4-FFF2-40B4-BE49-F238E27FC236}">
                <a16:creationId xmlns:a16="http://schemas.microsoft.com/office/drawing/2014/main" id="{1D22E8FE-2B9F-AA40-5740-57A649F8357B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772401" y="68974"/>
            <a:ext cx="4350328" cy="224196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D15C4CD-F4F0-8148-2EE3-3FDB729FEE92}"/>
              </a:ext>
            </a:extLst>
          </p:cNvPr>
          <p:cNvSpPr txBox="1"/>
          <p:nvPr/>
        </p:nvSpPr>
        <p:spPr>
          <a:xfrm>
            <a:off x="1051820" y="177539"/>
            <a:ext cx="609790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i="0" dirty="0" err="1">
                <a:solidFill>
                  <a:srgbClr val="000000"/>
                </a:solidFill>
                <a:effectLst/>
                <a:latin typeface="+mj-lt"/>
              </a:rPr>
              <a:t>Loogikatasemed</a:t>
            </a:r>
            <a:endParaRPr lang="en-US" sz="3200" b="1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0AE079-F444-7BA9-4D2C-60AF0862B6EF}"/>
              </a:ext>
            </a:extLst>
          </p:cNvPr>
          <p:cNvSpPr txBox="1"/>
          <p:nvPr/>
        </p:nvSpPr>
        <p:spPr>
          <a:xfrm>
            <a:off x="228860" y="1125094"/>
            <a:ext cx="864913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/>
              <a:t>Põhitase</a:t>
            </a:r>
            <a:r>
              <a:rPr lang="en-US" sz="2400" b="1" dirty="0"/>
              <a:t> (Base line)</a:t>
            </a:r>
            <a:r>
              <a:rPr lang="en-US" sz="2400" dirty="0"/>
              <a:t> – </a:t>
            </a:r>
            <a:r>
              <a:rPr lang="en-US" sz="2400" dirty="0" err="1"/>
              <a:t>pinge</a:t>
            </a:r>
            <a:r>
              <a:rPr lang="en-US" sz="2400" dirty="0"/>
              <a:t> tase, </a:t>
            </a:r>
            <a:r>
              <a:rPr lang="en-US" sz="2400" dirty="0" err="1"/>
              <a:t>mille</a:t>
            </a:r>
            <a:r>
              <a:rPr lang="en-US" sz="2400" dirty="0"/>
              <a:t> </a:t>
            </a:r>
            <a:r>
              <a:rPr lang="en-US" sz="2400" dirty="0" err="1"/>
              <a:t>juures</a:t>
            </a:r>
            <a:r>
              <a:rPr lang="en-US" sz="2400" dirty="0"/>
              <a:t> </a:t>
            </a:r>
            <a:r>
              <a:rPr lang="en-US" sz="2400" dirty="0" err="1"/>
              <a:t>signaali</a:t>
            </a:r>
            <a:r>
              <a:rPr lang="en-US" sz="2400" dirty="0"/>
              <a:t> </a:t>
            </a:r>
            <a:r>
              <a:rPr lang="en-US" sz="2400" dirty="0" err="1"/>
              <a:t>loetakse</a:t>
            </a:r>
            <a:r>
              <a:rPr lang="en-US" sz="2400" dirty="0"/>
              <a:t> </a:t>
            </a:r>
            <a:r>
              <a:rPr lang="en-US" sz="2400" dirty="0" err="1"/>
              <a:t>loogiliseks</a:t>
            </a:r>
            <a:r>
              <a:rPr lang="en-US" sz="2400" dirty="0"/>
              <a:t> „0”-ks.</a:t>
            </a:r>
            <a:r>
              <a:rPr lang="en-US" sz="2400" dirty="0">
                <a:solidFill>
                  <a:srgbClr val="000000"/>
                </a:solidFill>
              </a:rPr>
              <a:t>Amplituud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000000"/>
                </a:solidFill>
              </a:rPr>
              <a:t>Amplituud</a:t>
            </a:r>
            <a:r>
              <a:rPr lang="en-US" sz="2400" b="1" dirty="0">
                <a:solidFill>
                  <a:srgbClr val="000000"/>
                </a:solidFill>
              </a:rPr>
              <a:t> (Amplitude) </a:t>
            </a:r>
            <a:r>
              <a:rPr lang="en-US" sz="2400" dirty="0">
                <a:solidFill>
                  <a:srgbClr val="000000"/>
                </a:solidFill>
              </a:rPr>
              <a:t>– </a:t>
            </a:r>
            <a:r>
              <a:rPr lang="en-US" sz="2400" dirty="0" err="1">
                <a:solidFill>
                  <a:srgbClr val="000000"/>
                </a:solidFill>
              </a:rPr>
              <a:t>signaali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maksimaalne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pinge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erinevus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madala</a:t>
            </a:r>
            <a:r>
              <a:rPr lang="en-US" sz="2400" dirty="0">
                <a:solidFill>
                  <a:srgbClr val="000000"/>
                </a:solidFill>
              </a:rPr>
              <a:t> (LOW) ja </a:t>
            </a:r>
            <a:r>
              <a:rPr lang="en-US" sz="2400" dirty="0" err="1">
                <a:solidFill>
                  <a:srgbClr val="000000"/>
                </a:solidFill>
              </a:rPr>
              <a:t>kõrge</a:t>
            </a:r>
            <a:r>
              <a:rPr lang="en-US" sz="2400" dirty="0">
                <a:solidFill>
                  <a:srgbClr val="000000"/>
                </a:solidFill>
              </a:rPr>
              <a:t> (HIGH) </a:t>
            </a:r>
            <a:r>
              <a:rPr lang="en-US" sz="2400" dirty="0" err="1">
                <a:solidFill>
                  <a:srgbClr val="000000"/>
                </a:solidFill>
              </a:rPr>
              <a:t>taseme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vahel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000000"/>
                </a:solidFill>
              </a:rPr>
              <a:t>Tõusuaeg</a:t>
            </a:r>
            <a:r>
              <a:rPr lang="en-US" sz="2400" b="1" dirty="0">
                <a:solidFill>
                  <a:srgbClr val="000000"/>
                </a:solidFill>
              </a:rPr>
              <a:t> (tᵣ, Rise time)</a:t>
            </a:r>
            <a:r>
              <a:rPr lang="en-US" sz="2400" dirty="0">
                <a:solidFill>
                  <a:srgbClr val="000000"/>
                </a:solidFill>
              </a:rPr>
              <a:t> – </a:t>
            </a:r>
            <a:r>
              <a:rPr lang="en-US" sz="2400" dirty="0" err="1">
                <a:solidFill>
                  <a:srgbClr val="000000"/>
                </a:solidFill>
              </a:rPr>
              <a:t>ajavahemik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mille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jooksul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signaal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tõuseb</a:t>
            </a:r>
            <a:r>
              <a:rPr lang="en-US" sz="2400" dirty="0">
                <a:solidFill>
                  <a:srgbClr val="000000"/>
                </a:solidFill>
              </a:rPr>
              <a:t> 10% </a:t>
            </a:r>
            <a:r>
              <a:rPr lang="en-US" sz="2400" dirty="0" err="1">
                <a:solidFill>
                  <a:srgbClr val="000000"/>
                </a:solidFill>
              </a:rPr>
              <a:t>tasemelt</a:t>
            </a:r>
            <a:r>
              <a:rPr lang="en-US" sz="2400" dirty="0">
                <a:solidFill>
                  <a:srgbClr val="000000"/>
                </a:solidFill>
              </a:rPr>
              <a:t> 90% </a:t>
            </a:r>
            <a:r>
              <a:rPr lang="en-US" sz="2400" dirty="0" err="1">
                <a:solidFill>
                  <a:srgbClr val="000000"/>
                </a:solidFill>
              </a:rPr>
              <a:t>tasemele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oma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lõplikust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väärtusest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000000"/>
                </a:solidFill>
              </a:rPr>
              <a:t>Impulsi</a:t>
            </a:r>
            <a:r>
              <a:rPr lang="en-US" sz="2400" b="1" dirty="0">
                <a:solidFill>
                  <a:srgbClr val="000000"/>
                </a:solidFill>
              </a:rPr>
              <a:t> </a:t>
            </a:r>
            <a:r>
              <a:rPr lang="en-US" sz="2400" b="1" dirty="0" err="1">
                <a:solidFill>
                  <a:srgbClr val="000000"/>
                </a:solidFill>
              </a:rPr>
              <a:t>laius</a:t>
            </a:r>
            <a:r>
              <a:rPr lang="en-US" sz="2400" b="1" dirty="0">
                <a:solidFill>
                  <a:srgbClr val="000000"/>
                </a:solidFill>
              </a:rPr>
              <a:t> (</a:t>
            </a:r>
            <a:r>
              <a:rPr lang="en-US" sz="2400" b="1" dirty="0" err="1">
                <a:solidFill>
                  <a:srgbClr val="000000"/>
                </a:solidFill>
              </a:rPr>
              <a:t>tʷ</a:t>
            </a:r>
            <a:r>
              <a:rPr lang="en-US" sz="2400" b="1" dirty="0">
                <a:solidFill>
                  <a:srgbClr val="000000"/>
                </a:solidFill>
              </a:rPr>
              <a:t>, Pulse width) </a:t>
            </a:r>
            <a:r>
              <a:rPr lang="en-US" sz="2400" dirty="0">
                <a:solidFill>
                  <a:srgbClr val="000000"/>
                </a:solidFill>
              </a:rPr>
              <a:t>– </a:t>
            </a:r>
            <a:r>
              <a:rPr lang="en-US" sz="2400" dirty="0" err="1">
                <a:solidFill>
                  <a:srgbClr val="000000"/>
                </a:solidFill>
              </a:rPr>
              <a:t>ajavahemik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mille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jooksul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signaal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püsib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kõrgel</a:t>
            </a:r>
            <a:r>
              <a:rPr lang="en-US" sz="2400" dirty="0">
                <a:solidFill>
                  <a:srgbClr val="000000"/>
                </a:solidFill>
              </a:rPr>
              <a:t> (</a:t>
            </a:r>
            <a:r>
              <a:rPr lang="en-US" sz="2400" dirty="0" err="1">
                <a:solidFill>
                  <a:srgbClr val="000000"/>
                </a:solidFill>
              </a:rPr>
              <a:t>loogiline</a:t>
            </a:r>
            <a:r>
              <a:rPr lang="en-US" sz="2400" dirty="0">
                <a:solidFill>
                  <a:srgbClr val="000000"/>
                </a:solidFill>
              </a:rPr>
              <a:t> „1”) </a:t>
            </a:r>
            <a:r>
              <a:rPr lang="en-US" sz="2400" dirty="0" err="1">
                <a:solidFill>
                  <a:srgbClr val="000000"/>
                </a:solidFill>
              </a:rPr>
              <a:t>tasemel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enne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langemist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400" dirty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rgbClr val="000000"/>
                </a:solidFill>
              </a:rPr>
              <a:t>Langusaeg</a:t>
            </a:r>
            <a:r>
              <a:rPr lang="en-US" sz="2400" b="1" dirty="0">
                <a:solidFill>
                  <a:srgbClr val="000000"/>
                </a:solidFill>
              </a:rPr>
              <a:t> (t𝒇, Fall time) </a:t>
            </a:r>
            <a:r>
              <a:rPr lang="en-US" sz="2400" dirty="0">
                <a:solidFill>
                  <a:srgbClr val="000000"/>
                </a:solidFill>
              </a:rPr>
              <a:t>– </a:t>
            </a:r>
            <a:r>
              <a:rPr lang="en-US" sz="2400" dirty="0" err="1">
                <a:solidFill>
                  <a:srgbClr val="000000"/>
                </a:solidFill>
              </a:rPr>
              <a:t>ajavahemik</a:t>
            </a:r>
            <a:r>
              <a:rPr lang="en-US" sz="2400" dirty="0">
                <a:solidFill>
                  <a:srgbClr val="000000"/>
                </a:solidFill>
              </a:rPr>
              <a:t>, </a:t>
            </a:r>
            <a:r>
              <a:rPr lang="en-US" sz="2400" dirty="0" err="1">
                <a:solidFill>
                  <a:srgbClr val="000000"/>
                </a:solidFill>
              </a:rPr>
              <a:t>mille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jooksul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signaal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langeb</a:t>
            </a:r>
            <a:r>
              <a:rPr lang="en-US" sz="2400" dirty="0">
                <a:solidFill>
                  <a:srgbClr val="000000"/>
                </a:solidFill>
              </a:rPr>
              <a:t> 90% </a:t>
            </a:r>
            <a:r>
              <a:rPr lang="en-US" sz="2400" dirty="0" err="1">
                <a:solidFill>
                  <a:srgbClr val="000000"/>
                </a:solidFill>
              </a:rPr>
              <a:t>tasemelt</a:t>
            </a:r>
            <a:r>
              <a:rPr lang="en-US" sz="2400" dirty="0">
                <a:solidFill>
                  <a:srgbClr val="000000"/>
                </a:solidFill>
              </a:rPr>
              <a:t> 10% </a:t>
            </a:r>
            <a:r>
              <a:rPr lang="en-US" sz="2400" dirty="0" err="1">
                <a:solidFill>
                  <a:srgbClr val="000000"/>
                </a:solidFill>
              </a:rPr>
              <a:t>tasemele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oma</a:t>
            </a:r>
            <a:r>
              <a:rPr lang="en-US" sz="2400" dirty="0">
                <a:solidFill>
                  <a:srgbClr val="000000"/>
                </a:solidFill>
              </a:rPr>
              <a:t> </a:t>
            </a:r>
            <a:r>
              <a:rPr lang="en-US" sz="2400" dirty="0" err="1">
                <a:solidFill>
                  <a:srgbClr val="000000"/>
                </a:solidFill>
              </a:rPr>
              <a:t>väärtusest</a:t>
            </a:r>
            <a:r>
              <a:rPr lang="en-US" sz="2400" dirty="0">
                <a:solidFill>
                  <a:srgbClr val="000000"/>
                </a:solidFill>
              </a:rPr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5406739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153D6AA8-FDC9-41BE-8AF4-D94F442E6C26}"/>
              </a:ext>
            </a:extLst>
          </p:cNvPr>
          <p:cNvSpPr txBox="1"/>
          <p:nvPr/>
        </p:nvSpPr>
        <p:spPr>
          <a:xfrm>
            <a:off x="888684" y="5110817"/>
            <a:ext cx="1010905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dirty="0" err="1">
                <a:solidFill>
                  <a:srgbClr val="000000"/>
                </a:solidFill>
                <a:effectLst/>
              </a:rPr>
              <a:t>Perioodilise</a:t>
            </a:r>
            <a:r>
              <a:rPr lang="en-US" sz="24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</a:rPr>
              <a:t>binaarsignaali</a:t>
            </a:r>
            <a:r>
              <a:rPr lang="en-US" sz="24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</a:rPr>
              <a:t>sagedus</a:t>
            </a:r>
            <a:r>
              <a:rPr lang="en-US" sz="24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</a:rPr>
              <a:t>arvutatakse</a:t>
            </a:r>
            <a:r>
              <a:rPr lang="en-US" sz="24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</a:rPr>
              <a:t>valemiga</a:t>
            </a:r>
            <a:r>
              <a:rPr lang="en-US" sz="2400" b="0" i="0" dirty="0">
                <a:solidFill>
                  <a:srgbClr val="000000"/>
                </a:solidFill>
                <a:effectLst/>
              </a:rPr>
              <a:t>: f = 1/T, </a:t>
            </a:r>
            <a:br>
              <a:rPr lang="en-US" sz="2400" b="0" i="0" dirty="0">
                <a:solidFill>
                  <a:srgbClr val="000000"/>
                </a:solidFill>
                <a:effectLst/>
              </a:rPr>
            </a:br>
            <a:r>
              <a:rPr lang="en-US" sz="2400" b="0" i="0" dirty="0" err="1">
                <a:solidFill>
                  <a:srgbClr val="000000"/>
                </a:solidFill>
                <a:effectLst/>
              </a:rPr>
              <a:t>Käidutsükkel</a:t>
            </a:r>
            <a:r>
              <a:rPr lang="en-US" sz="24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</a:rPr>
              <a:t>arvutatakse</a:t>
            </a:r>
            <a:r>
              <a:rPr lang="en-US" sz="2400" b="0" i="0" dirty="0">
                <a:solidFill>
                  <a:srgbClr val="000000"/>
                </a:solidFill>
                <a:effectLst/>
              </a:rPr>
              <a:t> </a:t>
            </a:r>
            <a:r>
              <a:rPr lang="en-US" sz="2400" b="0" i="0" dirty="0" err="1">
                <a:solidFill>
                  <a:srgbClr val="000000"/>
                </a:solidFill>
                <a:effectLst/>
              </a:rPr>
              <a:t>valemiga</a:t>
            </a:r>
            <a:r>
              <a:rPr lang="en-US" sz="2400" b="0" i="0" dirty="0">
                <a:solidFill>
                  <a:srgbClr val="000000"/>
                </a:solidFill>
                <a:effectLst/>
              </a:rPr>
              <a:t>: </a:t>
            </a:r>
            <a:r>
              <a:rPr lang="en-US" sz="2400" b="0" i="0" dirty="0" err="1">
                <a:solidFill>
                  <a:srgbClr val="000000"/>
                </a:solidFill>
                <a:effectLst/>
              </a:rPr>
              <a:t>Töötsükkel</a:t>
            </a:r>
            <a:r>
              <a:rPr lang="en-US" sz="2400" b="0" i="0" dirty="0">
                <a:solidFill>
                  <a:srgbClr val="000000"/>
                </a:solidFill>
                <a:effectLst/>
              </a:rPr>
              <a:t> = (</a:t>
            </a:r>
            <a:r>
              <a:rPr lang="en-US" sz="2400" b="0" i="0" dirty="0" err="1">
                <a:solidFill>
                  <a:srgbClr val="000000"/>
                </a:solidFill>
                <a:effectLst/>
              </a:rPr>
              <a:t>t</a:t>
            </a:r>
            <a:r>
              <a:rPr lang="en-US" sz="1200" b="0" i="0" dirty="0" err="1">
                <a:solidFill>
                  <a:srgbClr val="000000"/>
                </a:solidFill>
                <a:effectLst/>
              </a:rPr>
              <a:t>w</a:t>
            </a:r>
            <a:r>
              <a:rPr lang="en-US" sz="2400" b="0" i="0" dirty="0">
                <a:solidFill>
                  <a:srgbClr val="000000"/>
                </a:solidFill>
                <a:effectLst/>
              </a:rPr>
              <a:t>/T) x 100%</a:t>
            </a:r>
            <a:r>
              <a:rPr lang="en-US" sz="2400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B5875C3-AA29-433C-9826-827C1A530193}"/>
              </a:ext>
            </a:extLst>
          </p:cNvPr>
          <p:cNvSpPr txBox="1"/>
          <p:nvPr/>
        </p:nvSpPr>
        <p:spPr>
          <a:xfrm>
            <a:off x="1094422" y="546854"/>
            <a:ext cx="972978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 err="1"/>
              <a:t>Binaarse</a:t>
            </a:r>
            <a:r>
              <a:rPr lang="en-US" sz="3200" b="1" dirty="0"/>
              <a:t> </a:t>
            </a:r>
            <a:r>
              <a:rPr lang="en-US" sz="3200" b="1" dirty="0" err="1"/>
              <a:t>lainekuju</a:t>
            </a:r>
            <a:r>
              <a:rPr lang="en-US" sz="3200" b="1" dirty="0"/>
              <a:t> </a:t>
            </a:r>
            <a:r>
              <a:rPr lang="en-US" sz="3200" b="1" dirty="0" err="1"/>
              <a:t>töötsükkel</a:t>
            </a:r>
            <a:endParaRPr lang="en-US" sz="3200" b="1" dirty="0"/>
          </a:p>
        </p:txBody>
      </p:sp>
      <p:pic>
        <p:nvPicPr>
          <p:cNvPr id="3" name="object 7">
            <a:extLst>
              <a:ext uri="{FF2B5EF4-FFF2-40B4-BE49-F238E27FC236}">
                <a16:creationId xmlns:a16="http://schemas.microsoft.com/office/drawing/2014/main" id="{DF312DA8-4B61-A09D-A29F-2194BC0BAF6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42301" y="1747183"/>
            <a:ext cx="6097903" cy="246887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2591991-BB09-3528-8410-53514DF0AB6F}"/>
              </a:ext>
            </a:extLst>
          </p:cNvPr>
          <p:cNvSpPr txBox="1"/>
          <p:nvPr/>
        </p:nvSpPr>
        <p:spPr>
          <a:xfrm>
            <a:off x="1094422" y="1675010"/>
            <a:ext cx="3647468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tʷ</a:t>
            </a:r>
            <a:r>
              <a:rPr lang="en-US" sz="2800" dirty="0">
                <a:solidFill>
                  <a:srgbClr val="000000"/>
                </a:solidFill>
                <a:latin typeface="TimesNewRomanPSMT"/>
              </a:rPr>
              <a:t> = </a:t>
            </a: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impulsi</a:t>
            </a:r>
            <a:r>
              <a:rPr lang="en-US" sz="28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laius</a:t>
            </a:r>
            <a:endParaRPr lang="en-US" sz="2800" dirty="0">
              <a:solidFill>
                <a:srgbClr val="000000"/>
              </a:solidFill>
              <a:latin typeface="TimesNewRomanPSM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TimesNewRomanPSM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TimesNewRomanPSMT"/>
              </a:rPr>
              <a:t>T = </a:t>
            </a: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lainekuju</a:t>
            </a:r>
            <a:r>
              <a:rPr lang="en-US" sz="28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periood</a:t>
            </a:r>
            <a:endParaRPr lang="en-US" sz="2800" dirty="0">
              <a:solidFill>
                <a:srgbClr val="000000"/>
              </a:solidFill>
              <a:latin typeface="TimesNewRomanPSM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2800" dirty="0">
              <a:solidFill>
                <a:srgbClr val="000000"/>
              </a:solidFill>
              <a:latin typeface="TimesNewRomanPSMT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dirty="0">
                <a:solidFill>
                  <a:srgbClr val="000000"/>
                </a:solidFill>
                <a:latin typeface="TimesNewRomanPSMT"/>
              </a:rPr>
              <a:t>f = </a:t>
            </a: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lainekuju</a:t>
            </a:r>
            <a:r>
              <a:rPr lang="en-US" sz="2800" dirty="0">
                <a:solidFill>
                  <a:srgbClr val="000000"/>
                </a:solidFill>
                <a:latin typeface="TimesNewRomanPSMT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TimesNewRomanPSMT"/>
              </a:rPr>
              <a:t>sagedus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750137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54CF5B6-C0FE-4B0D-87DE-7407C37DE4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324522" cy="6901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94812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text on a white background&#10;&#10;Description automatically generated">
            <a:extLst>
              <a:ext uri="{FF2B5EF4-FFF2-40B4-BE49-F238E27FC236}">
                <a16:creationId xmlns:a16="http://schemas.microsoft.com/office/drawing/2014/main" id="{34494F85-C212-472F-A192-D38BAFC08078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5000"/>
          </a:blip>
          <a:stretch>
            <a:fillRect/>
          </a:stretch>
        </p:blipFill>
        <p:spPr>
          <a:xfrm>
            <a:off x="0" y="0"/>
            <a:ext cx="20320306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8ACD014-409D-4469-B76C-D289FCDC5FD9}"/>
              </a:ext>
            </a:extLst>
          </p:cNvPr>
          <p:cNvSpPr txBox="1"/>
          <p:nvPr/>
        </p:nvSpPr>
        <p:spPr>
          <a:xfrm>
            <a:off x="919163" y="1798722"/>
            <a:ext cx="11272837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Signaale</a:t>
            </a:r>
            <a:r>
              <a:rPr lang="en-US" sz="36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6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saab</a:t>
            </a:r>
            <a:r>
              <a:rPr lang="en-US" sz="36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6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teisendada</a:t>
            </a:r>
            <a:r>
              <a:rPr lang="en-US" sz="36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. </a:t>
            </a:r>
            <a:endParaRPr lang="et-EE" sz="3600" b="0" i="0" dirty="0">
              <a:solidFill>
                <a:srgbClr val="242424"/>
              </a:solidFill>
              <a:effectLst/>
              <a:latin typeface="Tahoma" panose="020B0604030504040204" pitchFamily="34" charset="0"/>
            </a:endParaRPr>
          </a:p>
          <a:p>
            <a:endParaRPr lang="et-EE" sz="3600" b="0" i="0" dirty="0">
              <a:solidFill>
                <a:srgbClr val="242424"/>
              </a:solidFill>
              <a:effectLst/>
              <a:latin typeface="Tahoma" panose="020B0604030504040204" pitchFamily="34" charset="0"/>
            </a:endParaRPr>
          </a:p>
          <a:p>
            <a:r>
              <a:rPr lang="en-US" sz="36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Selleks</a:t>
            </a:r>
            <a:r>
              <a:rPr lang="en-US" sz="36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6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kasutatakse</a:t>
            </a:r>
            <a:r>
              <a:rPr lang="en-US" sz="36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6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praktikas</a:t>
            </a:r>
            <a:r>
              <a:rPr lang="en-US" sz="36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6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loogilisi</a:t>
            </a:r>
            <a:r>
              <a:rPr lang="en-US" sz="36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6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elemente</a:t>
            </a:r>
            <a:r>
              <a:rPr lang="en-US" sz="36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endParaRPr lang="et-EE" sz="3600" b="0" i="0" dirty="0">
              <a:solidFill>
                <a:srgbClr val="242424"/>
              </a:solidFill>
              <a:effectLst/>
              <a:latin typeface="Tahoma" panose="020B0604030504040204" pitchFamily="34" charset="0"/>
            </a:endParaRPr>
          </a:p>
          <a:p>
            <a:r>
              <a:rPr lang="en-US" sz="36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ja </a:t>
            </a:r>
            <a:r>
              <a:rPr lang="en-US" sz="36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selle</a:t>
            </a:r>
            <a:r>
              <a:rPr lang="en-US" sz="36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6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registreerimiseks</a:t>
            </a:r>
            <a:r>
              <a:rPr lang="en-US" sz="36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6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kasutatakse</a:t>
            </a:r>
            <a:r>
              <a:rPr lang="en-US" sz="36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endParaRPr lang="et-EE" sz="3600" b="0" i="0" dirty="0">
              <a:solidFill>
                <a:srgbClr val="242424"/>
              </a:solidFill>
              <a:effectLst/>
              <a:latin typeface="Tahoma" panose="020B0604030504040204" pitchFamily="34" charset="0"/>
            </a:endParaRPr>
          </a:p>
          <a:p>
            <a:r>
              <a:rPr lang="en-US" sz="36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formaalselt</a:t>
            </a:r>
            <a:r>
              <a:rPr lang="en-US" sz="36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6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loogilisi</a:t>
            </a:r>
            <a:r>
              <a:rPr lang="en-US" sz="36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 </a:t>
            </a:r>
            <a:r>
              <a:rPr lang="en-US" sz="3600" b="0" i="0" dirty="0" err="1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funktsioone</a:t>
            </a:r>
            <a:r>
              <a:rPr lang="en-US" sz="3600" b="0" i="0" dirty="0">
                <a:solidFill>
                  <a:srgbClr val="242424"/>
                </a:solidFill>
                <a:effectLst/>
                <a:latin typeface="Tahoma" panose="020B0604030504040204" pitchFamily="34" charset="0"/>
              </a:rPr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8032595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5C9052-576E-47A7-9FA9-2023ABFDC4F5}"/>
              </a:ext>
            </a:extLst>
          </p:cNvPr>
          <p:cNvSpPr txBox="1"/>
          <p:nvPr/>
        </p:nvSpPr>
        <p:spPr>
          <a:xfrm>
            <a:off x="10820400" y="5867400"/>
            <a:ext cx="11923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Digi 1.5 V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9597BE7-7435-49E5-A032-B35B6650B886}"/>
              </a:ext>
            </a:extLst>
          </p:cNvPr>
          <p:cNvSpPr txBox="1"/>
          <p:nvPr/>
        </p:nvSpPr>
        <p:spPr>
          <a:xfrm>
            <a:off x="731520" y="5867400"/>
            <a:ext cx="6096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2"/>
              </a:rPr>
              <a:t>https://moodle.tktk.ee/mod/scorm/view.php?id=123073</a:t>
            </a:r>
            <a:endParaRPr lang="et-EE" dirty="0"/>
          </a:p>
          <a:p>
            <a:endParaRPr lang="en-US" dirty="0"/>
          </a:p>
        </p:txBody>
      </p:sp>
      <p:pic>
        <p:nvPicPr>
          <p:cNvPr id="6" name="Picture 5" descr="A close up of a sign&#10;&#10;Description automatically generated">
            <a:extLst>
              <a:ext uri="{FF2B5EF4-FFF2-40B4-BE49-F238E27FC236}">
                <a16:creationId xmlns:a16="http://schemas.microsoft.com/office/drawing/2014/main" id="{9C13006A-2D65-4CF0-9D29-2D3D007F87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7100" y="344269"/>
            <a:ext cx="52578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6839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762350-B74D-F458-2246-E73A5B29DB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A67A04-BD7A-2FC3-91A4-69C82AD85EA4}"/>
              </a:ext>
            </a:extLst>
          </p:cNvPr>
          <p:cNvSpPr txBox="1">
            <a:spLocks/>
          </p:cNvSpPr>
          <p:nvPr/>
        </p:nvSpPr>
        <p:spPr>
          <a:xfrm>
            <a:off x="1014153" y="58188"/>
            <a:ext cx="8229600" cy="10848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spc="-100" dirty="0" err="1"/>
              <a:t>Digitaalelektroonika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500831-5282-7858-819D-C0700114B1FF}"/>
              </a:ext>
            </a:extLst>
          </p:cNvPr>
          <p:cNvSpPr txBox="1">
            <a:spLocks/>
          </p:cNvSpPr>
          <p:nvPr/>
        </p:nvSpPr>
        <p:spPr>
          <a:xfrm>
            <a:off x="881149" y="1251066"/>
            <a:ext cx="11064239" cy="4525963"/>
          </a:xfrm>
          <a:prstGeom prst="rect">
            <a:avLst/>
          </a:prstGeom>
        </p:spPr>
        <p:txBody>
          <a:bodyPr/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379730">
              <a:buSzPct val="100000"/>
              <a:tabLst>
                <a:tab pos="194945" algn="l"/>
              </a:tabLst>
            </a:pPr>
            <a:r>
              <a:rPr lang="en-US" dirty="0" err="1"/>
              <a:t>Digitaalne</a:t>
            </a:r>
            <a:r>
              <a:rPr lang="en-US" dirty="0"/>
              <a:t> ( </a:t>
            </a:r>
            <a:r>
              <a:rPr lang="en-US" dirty="0" err="1"/>
              <a:t>ladina</a:t>
            </a:r>
            <a:r>
              <a:rPr lang="en-US" dirty="0"/>
              <a:t> </a:t>
            </a:r>
            <a:r>
              <a:rPr lang="en-US" dirty="0" err="1"/>
              <a:t>keeles</a:t>
            </a:r>
            <a:r>
              <a:rPr lang="en-US" dirty="0"/>
              <a:t> </a:t>
            </a:r>
            <a:r>
              <a:rPr lang="en-US" dirty="0" err="1"/>
              <a:t>digitis</a:t>
            </a:r>
            <a:r>
              <a:rPr lang="en-US" dirty="0"/>
              <a:t> – </a:t>
            </a:r>
            <a:r>
              <a:rPr lang="en-US" dirty="0" err="1"/>
              <a:t>sõrm</a:t>
            </a:r>
            <a:r>
              <a:rPr lang="en-US" dirty="0"/>
              <a:t>, </a:t>
            </a:r>
            <a:r>
              <a:rPr lang="en-US" dirty="0" err="1"/>
              <a:t>inglise</a:t>
            </a:r>
            <a:r>
              <a:rPr lang="en-US" dirty="0"/>
              <a:t> </a:t>
            </a:r>
            <a:r>
              <a:rPr lang="en-US" dirty="0" err="1"/>
              <a:t>keeles</a:t>
            </a:r>
            <a:r>
              <a:rPr lang="en-US" dirty="0"/>
              <a:t> digit- number) </a:t>
            </a:r>
            <a:r>
              <a:rPr lang="en-US" dirty="0" err="1"/>
              <a:t>tähendab</a:t>
            </a:r>
            <a:r>
              <a:rPr lang="en-US" dirty="0"/>
              <a:t> </a:t>
            </a:r>
            <a:r>
              <a:rPr lang="en-US" dirty="0" err="1"/>
              <a:t>numbriline</a:t>
            </a:r>
            <a:r>
              <a:rPr lang="en-US" dirty="0"/>
              <a:t>.</a:t>
            </a:r>
          </a:p>
          <a:p>
            <a:pPr marR="379730">
              <a:buSzPct val="100000"/>
              <a:tabLst>
                <a:tab pos="194945" algn="l"/>
              </a:tabLst>
            </a:pPr>
            <a:endParaRPr lang="en-US" dirty="0"/>
          </a:p>
          <a:p>
            <a:pPr marR="228600">
              <a:buSzPct val="100000"/>
              <a:tabLst>
                <a:tab pos="194945" algn="l"/>
              </a:tabLst>
            </a:pPr>
            <a:r>
              <a:rPr lang="en-US" dirty="0" err="1"/>
              <a:t>Kasutusel</a:t>
            </a:r>
            <a:r>
              <a:rPr lang="en-US" dirty="0"/>
              <a:t> (</a:t>
            </a:r>
            <a:r>
              <a:rPr lang="en-US" dirty="0" err="1"/>
              <a:t>erinevalt</a:t>
            </a:r>
            <a:r>
              <a:rPr lang="en-US" dirty="0"/>
              <a:t> </a:t>
            </a:r>
            <a:r>
              <a:rPr lang="en-US" dirty="0" err="1"/>
              <a:t>pidevsüsteemist</a:t>
            </a:r>
            <a:r>
              <a:rPr lang="en-US" dirty="0"/>
              <a:t> </a:t>
            </a:r>
            <a:r>
              <a:rPr lang="en-US" dirty="0" err="1"/>
              <a:t>ehk</a:t>
            </a:r>
            <a:r>
              <a:rPr lang="en-US" dirty="0"/>
              <a:t> </a:t>
            </a:r>
            <a:r>
              <a:rPr lang="en-US" dirty="0" err="1"/>
              <a:t>analoogsüsteemist</a:t>
            </a:r>
            <a:r>
              <a:rPr lang="en-US" dirty="0"/>
              <a:t>) </a:t>
            </a:r>
            <a:r>
              <a:rPr lang="en-US" dirty="0" err="1"/>
              <a:t>kindlad</a:t>
            </a:r>
            <a:r>
              <a:rPr lang="en-US" dirty="0"/>
              <a:t> , </a:t>
            </a:r>
            <a:r>
              <a:rPr lang="en-US" dirty="0" err="1">
                <a:solidFill>
                  <a:srgbClr val="FF0000"/>
                </a:solidFill>
              </a:rPr>
              <a:t>kokkulepitud</a:t>
            </a:r>
            <a:r>
              <a:rPr lang="en-US" dirty="0"/>
              <a:t> </a:t>
            </a:r>
            <a:r>
              <a:rPr lang="en-US" dirty="0" err="1"/>
              <a:t>signaali</a:t>
            </a:r>
            <a:r>
              <a:rPr lang="en-US" dirty="0"/>
              <a:t> </a:t>
            </a:r>
            <a:r>
              <a:rPr lang="en-US" dirty="0" err="1"/>
              <a:t>väärtused</a:t>
            </a:r>
            <a:r>
              <a:rPr lang="en-US" dirty="0"/>
              <a:t>.</a:t>
            </a:r>
          </a:p>
          <a:p>
            <a:pPr marR="228600">
              <a:buSzPct val="100000"/>
              <a:tabLst>
                <a:tab pos="194945" algn="l"/>
              </a:tabLst>
            </a:pPr>
            <a:endParaRPr lang="en-US" dirty="0"/>
          </a:p>
          <a:p>
            <a:pPr marR="193675">
              <a:buSzPct val="100000"/>
              <a:tabLst>
                <a:tab pos="194945" algn="l"/>
              </a:tabLst>
            </a:pPr>
            <a:r>
              <a:rPr lang="en-US" dirty="0" err="1"/>
              <a:t>Digisignaal</a:t>
            </a:r>
            <a:r>
              <a:rPr lang="en-US" dirty="0"/>
              <a:t> </a:t>
            </a:r>
            <a:r>
              <a:rPr lang="en-US" dirty="0" err="1"/>
              <a:t>saab</a:t>
            </a:r>
            <a:r>
              <a:rPr lang="en-US" dirty="0"/>
              <a:t> </a:t>
            </a:r>
            <a:r>
              <a:rPr lang="en-US" dirty="0" err="1"/>
              <a:t>muutuda</a:t>
            </a:r>
            <a:r>
              <a:rPr lang="en-US" dirty="0"/>
              <a:t> </a:t>
            </a:r>
            <a:r>
              <a:rPr lang="en-US" dirty="0" err="1"/>
              <a:t>astmete</a:t>
            </a:r>
            <a:r>
              <a:rPr lang="en-US" dirty="0"/>
              <a:t> </a:t>
            </a:r>
            <a:r>
              <a:rPr lang="en-US" dirty="0" err="1"/>
              <a:t>kaupa</a:t>
            </a:r>
            <a:r>
              <a:rPr lang="en-US" dirty="0"/>
              <a:t>, </a:t>
            </a:r>
            <a:r>
              <a:rPr lang="en-US" dirty="0" err="1"/>
              <a:t>lõplikud</a:t>
            </a:r>
            <a:r>
              <a:rPr lang="en-US" dirty="0"/>
              <a:t> </a:t>
            </a:r>
            <a:r>
              <a:rPr lang="en-US" dirty="0" err="1"/>
              <a:t>väärtused</a:t>
            </a:r>
            <a:r>
              <a:rPr lang="en-US" dirty="0"/>
              <a:t>.</a:t>
            </a:r>
          </a:p>
          <a:p>
            <a:pPr marR="193675">
              <a:buSzPct val="100000"/>
              <a:tabLst>
                <a:tab pos="194945" algn="l"/>
              </a:tabLst>
            </a:pPr>
            <a:endParaRPr lang="en-US" dirty="0"/>
          </a:p>
          <a:p>
            <a:pPr marR="5080">
              <a:buSzPct val="100000"/>
              <a:tabLst>
                <a:tab pos="194945" algn="l"/>
              </a:tabLst>
            </a:pPr>
            <a:r>
              <a:rPr lang="en-US" dirty="0" err="1"/>
              <a:t>Reeglina</a:t>
            </a:r>
            <a:r>
              <a:rPr lang="en-US" dirty="0"/>
              <a:t> </a:t>
            </a:r>
            <a:r>
              <a:rPr lang="en-US" dirty="0" err="1"/>
              <a:t>digitaalelektroonikas</a:t>
            </a:r>
            <a:r>
              <a:rPr lang="en-US" dirty="0"/>
              <a:t> on </a:t>
            </a:r>
            <a:r>
              <a:rPr lang="en-US" dirty="0" err="1"/>
              <a:t>digitaalne</a:t>
            </a:r>
            <a:r>
              <a:rPr lang="en-US" dirty="0"/>
              <a:t> (</a:t>
            </a:r>
            <a:r>
              <a:rPr lang="en-US" dirty="0" err="1"/>
              <a:t>kindlate</a:t>
            </a:r>
            <a:r>
              <a:rPr lang="en-US" dirty="0"/>
              <a:t> </a:t>
            </a:r>
            <a:r>
              <a:rPr lang="en-US" dirty="0" err="1"/>
              <a:t>väärtustega</a:t>
            </a:r>
            <a:r>
              <a:rPr lang="en-US" dirty="0"/>
              <a:t>) ka </a:t>
            </a:r>
            <a:r>
              <a:rPr lang="en-US" dirty="0" err="1"/>
              <a:t>aeg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99376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0FE0D-F788-05A8-6C60-0046EF8239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05BF1E9-386A-858C-1DFC-E60DC7AEFD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850" y="823278"/>
            <a:ext cx="2919125" cy="52114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ED88DF6-B567-51B8-91DC-4E99E8C31C40}"/>
              </a:ext>
            </a:extLst>
          </p:cNvPr>
          <p:cNvSpPr txBox="1">
            <a:spLocks/>
          </p:cNvSpPr>
          <p:nvPr/>
        </p:nvSpPr>
        <p:spPr>
          <a:xfrm>
            <a:off x="1014153" y="58188"/>
            <a:ext cx="8229600" cy="108481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89000"/>
              </a:lnSpc>
              <a:spcBef>
                <a:spcPct val="0"/>
              </a:spcBef>
              <a:buNone/>
              <a:defRPr sz="4400" kern="1200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err="1"/>
              <a:t>Abstraktsioonitasemed</a:t>
            </a: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991FB0-7765-9753-5A5A-91656E33095F}"/>
              </a:ext>
            </a:extLst>
          </p:cNvPr>
          <p:cNvSpPr txBox="1">
            <a:spLocks/>
          </p:cNvSpPr>
          <p:nvPr/>
        </p:nvSpPr>
        <p:spPr>
          <a:xfrm>
            <a:off x="4339244" y="1251066"/>
            <a:ext cx="7606144" cy="4525963"/>
          </a:xfrm>
          <a:prstGeom prst="rect">
            <a:avLst/>
          </a:prstGeom>
        </p:spPr>
        <p:txBody>
          <a:bodyPr/>
          <a:lstStyle>
            <a:lvl1pPr marL="384048" indent="-384048" algn="l" defTabSz="914400" rtl="0" eaLnBrk="1" latinLnBrk="0" hangingPunct="1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20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914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20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371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828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8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2860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7432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6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32004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6576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–"/>
              <a:defRPr sz="1400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4114800" indent="-384048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  <a:defRPr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1. </a:t>
            </a:r>
            <a:r>
              <a:rPr lang="en-US" dirty="0" err="1"/>
              <a:t>Füüsika</a:t>
            </a:r>
            <a:r>
              <a:rPr lang="en-US" dirty="0"/>
              <a:t> – </a:t>
            </a:r>
            <a:r>
              <a:rPr lang="en-US" dirty="0" err="1"/>
              <a:t>elektronide</a:t>
            </a:r>
            <a:r>
              <a:rPr lang="en-US" dirty="0"/>
              <a:t> </a:t>
            </a:r>
            <a:r>
              <a:rPr lang="en-US" dirty="0" err="1"/>
              <a:t>liikumine</a:t>
            </a:r>
            <a:r>
              <a:rPr lang="en-US" dirty="0"/>
              <a:t>, </a:t>
            </a:r>
            <a:r>
              <a:rPr lang="en-US" dirty="0" err="1"/>
              <a:t>kvantmehaanika</a:t>
            </a:r>
            <a:endParaRPr lang="en-US" dirty="0"/>
          </a:p>
          <a:p>
            <a:r>
              <a:rPr lang="en-US" dirty="0"/>
              <a:t>2. </a:t>
            </a:r>
            <a:r>
              <a:rPr lang="en-US" dirty="0" err="1"/>
              <a:t>Seadmed</a:t>
            </a:r>
            <a:r>
              <a:rPr lang="en-US" dirty="0"/>
              <a:t> – </a:t>
            </a:r>
            <a:r>
              <a:rPr lang="en-US" dirty="0" err="1"/>
              <a:t>transistorid</a:t>
            </a:r>
            <a:r>
              <a:rPr lang="en-US" dirty="0"/>
              <a:t>, </a:t>
            </a:r>
            <a:r>
              <a:rPr lang="en-US" dirty="0" err="1"/>
              <a:t>dioodid</a:t>
            </a:r>
            <a:endParaRPr lang="en-US" dirty="0"/>
          </a:p>
          <a:p>
            <a:r>
              <a:rPr lang="en-US" dirty="0"/>
              <a:t>3. </a:t>
            </a:r>
            <a:r>
              <a:rPr lang="en-US" dirty="0" err="1"/>
              <a:t>Analoogahelad</a:t>
            </a:r>
            <a:r>
              <a:rPr lang="en-US" dirty="0"/>
              <a:t> – </a:t>
            </a:r>
            <a:r>
              <a:rPr lang="en-US" dirty="0" err="1"/>
              <a:t>võimendid</a:t>
            </a:r>
            <a:r>
              <a:rPr lang="en-US" dirty="0"/>
              <a:t>, </a:t>
            </a:r>
            <a:r>
              <a:rPr lang="en-US" dirty="0" err="1"/>
              <a:t>filtrid</a:t>
            </a:r>
            <a:endParaRPr lang="en-US" dirty="0"/>
          </a:p>
          <a:p>
            <a:r>
              <a:rPr lang="en-US" dirty="0"/>
              <a:t>4. </a:t>
            </a:r>
            <a:r>
              <a:rPr lang="en-US" dirty="0" err="1"/>
              <a:t>Digitaalahelad</a:t>
            </a:r>
            <a:r>
              <a:rPr lang="en-US" dirty="0"/>
              <a:t> – 0 ja 1, </a:t>
            </a:r>
            <a:r>
              <a:rPr lang="en-US" dirty="0" err="1"/>
              <a:t>loogikaelemendid</a:t>
            </a:r>
            <a:r>
              <a:rPr lang="en-US" dirty="0"/>
              <a:t> (AND, OR, NOT)</a:t>
            </a:r>
          </a:p>
          <a:p>
            <a:r>
              <a:rPr lang="en-US" dirty="0"/>
              <a:t>5. </a:t>
            </a:r>
            <a:r>
              <a:rPr lang="en-US" dirty="0" err="1"/>
              <a:t>Loogika</a:t>
            </a:r>
            <a:r>
              <a:rPr lang="en-US" dirty="0"/>
              <a:t> – </a:t>
            </a:r>
            <a:r>
              <a:rPr lang="en-US" dirty="0" err="1"/>
              <a:t>liitjad</a:t>
            </a:r>
            <a:r>
              <a:rPr lang="en-US" dirty="0"/>
              <a:t>, </a:t>
            </a:r>
            <a:r>
              <a:rPr lang="en-US" dirty="0" err="1"/>
              <a:t>mälud</a:t>
            </a:r>
            <a:endParaRPr lang="en-US" dirty="0"/>
          </a:p>
          <a:p>
            <a:r>
              <a:rPr lang="en-US" dirty="0"/>
              <a:t>6. </a:t>
            </a:r>
            <a:r>
              <a:rPr lang="en-US" dirty="0" err="1"/>
              <a:t>Mikroarhitektuur</a:t>
            </a:r>
            <a:r>
              <a:rPr lang="en-US" dirty="0"/>
              <a:t> – </a:t>
            </a:r>
            <a:r>
              <a:rPr lang="en-US" dirty="0" err="1"/>
              <a:t>andeteed</a:t>
            </a:r>
            <a:r>
              <a:rPr lang="en-US" dirty="0"/>
              <a:t>, </a:t>
            </a:r>
            <a:r>
              <a:rPr lang="en-US" dirty="0" err="1"/>
              <a:t>kontrollerid</a:t>
            </a:r>
            <a:endParaRPr lang="en-US" dirty="0"/>
          </a:p>
          <a:p>
            <a:r>
              <a:rPr lang="en-US" dirty="0"/>
              <a:t>7. Arhitektuur – </a:t>
            </a:r>
            <a:r>
              <a:rPr lang="en-US" dirty="0" err="1"/>
              <a:t>käsustik</a:t>
            </a:r>
            <a:r>
              <a:rPr lang="en-US" dirty="0"/>
              <a:t>, </a:t>
            </a:r>
            <a:r>
              <a:rPr lang="en-US" dirty="0" err="1"/>
              <a:t>registrid</a:t>
            </a:r>
            <a:endParaRPr lang="en-US" dirty="0"/>
          </a:p>
          <a:p>
            <a:r>
              <a:rPr lang="en-US" dirty="0"/>
              <a:t>8. </a:t>
            </a:r>
            <a:r>
              <a:rPr lang="en-US" dirty="0" err="1"/>
              <a:t>Operatsioonisüsteemid</a:t>
            </a:r>
            <a:r>
              <a:rPr lang="en-US" dirty="0"/>
              <a:t> – </a:t>
            </a:r>
            <a:r>
              <a:rPr lang="en-US" dirty="0" err="1"/>
              <a:t>draiverid</a:t>
            </a:r>
            <a:r>
              <a:rPr lang="en-US" dirty="0"/>
              <a:t>, </a:t>
            </a:r>
            <a:r>
              <a:rPr lang="en-US" dirty="0" err="1"/>
              <a:t>protsessihaldus</a:t>
            </a:r>
            <a:endParaRPr lang="en-US" dirty="0"/>
          </a:p>
          <a:p>
            <a:r>
              <a:rPr lang="en-US" dirty="0"/>
              <a:t>9. </a:t>
            </a:r>
            <a:r>
              <a:rPr lang="en-US" dirty="0" err="1"/>
              <a:t>Rakendustarkvara</a:t>
            </a:r>
            <a:r>
              <a:rPr lang="en-US" dirty="0"/>
              <a:t> – </a:t>
            </a:r>
            <a:r>
              <a:rPr lang="en-US" dirty="0" err="1"/>
              <a:t>programmid</a:t>
            </a:r>
            <a:r>
              <a:rPr lang="en-US" dirty="0"/>
              <a:t> („Hello World!“)</a:t>
            </a:r>
          </a:p>
        </p:txBody>
      </p:sp>
    </p:spTree>
    <p:extLst>
      <p:ext uri="{BB962C8B-B14F-4D97-AF65-F5344CB8AC3E}">
        <p14:creationId xmlns:p14="http://schemas.microsoft.com/office/powerpoint/2010/main" val="1091658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toy&#10;&#10;Description automatically generated">
            <a:extLst>
              <a:ext uri="{FF2B5EF4-FFF2-40B4-BE49-F238E27FC236}">
                <a16:creationId xmlns:a16="http://schemas.microsoft.com/office/drawing/2014/main" id="{E853144E-13A5-4792-A368-D8032F3940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485900" y="1092200"/>
            <a:ext cx="5962650" cy="5562600"/>
          </a:xfrm>
          <a:prstGeom prst="rect">
            <a:avLst/>
          </a:prstGeom>
        </p:spPr>
      </p:pic>
      <p:sp>
        <p:nvSpPr>
          <p:cNvPr id="4" name="Callout: Bent Line 3">
            <a:extLst>
              <a:ext uri="{FF2B5EF4-FFF2-40B4-BE49-F238E27FC236}">
                <a16:creationId xmlns:a16="http://schemas.microsoft.com/office/drawing/2014/main" id="{9F9056B8-27AB-470A-BE04-E3510726FB02}"/>
              </a:ext>
            </a:extLst>
          </p:cNvPr>
          <p:cNvSpPr/>
          <p:nvPr/>
        </p:nvSpPr>
        <p:spPr>
          <a:xfrm>
            <a:off x="7448550" y="173567"/>
            <a:ext cx="4548717" cy="50376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705778"/>
              <a:gd name="adj6" fmla="val -82067"/>
            </a:avLst>
          </a:prstGeom>
          <a:solidFill>
            <a:schemeClr val="bg1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t-E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CPU (</a:t>
            </a:r>
            <a:r>
              <a:rPr lang="en-US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central processing unit</a:t>
            </a:r>
            <a:r>
              <a:rPr lang="et-EE" b="1" i="0" dirty="0">
                <a:solidFill>
                  <a:schemeClr val="tx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t-EE" dirty="0"/>
              <a:t>U</a:t>
            </a:r>
            <a:endParaRPr lang="en-US" dirty="0"/>
          </a:p>
        </p:txBody>
      </p:sp>
      <p:sp>
        <p:nvSpPr>
          <p:cNvPr id="5" name="Callout: Bent Line 4">
            <a:extLst>
              <a:ext uri="{FF2B5EF4-FFF2-40B4-BE49-F238E27FC236}">
                <a16:creationId xmlns:a16="http://schemas.microsoft.com/office/drawing/2014/main" id="{E2C95E10-3B22-433D-98F9-AA9A7AA07ECA}"/>
              </a:ext>
            </a:extLst>
          </p:cNvPr>
          <p:cNvSpPr/>
          <p:nvPr/>
        </p:nvSpPr>
        <p:spPr>
          <a:xfrm>
            <a:off x="7473950" y="1274234"/>
            <a:ext cx="4548717" cy="503766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467122"/>
              <a:gd name="adj6" fmla="val -55264"/>
            </a:avLst>
          </a:prstGeom>
          <a:solidFill>
            <a:schemeClr val="bg1">
              <a:alpha val="50000"/>
            </a:schemeClr>
          </a:solidFill>
          <a:ln>
            <a:solidFill>
              <a:schemeClr val="tx1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0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PIC </a:t>
            </a:r>
            <a:r>
              <a:rPr lang="en-US" b="1" i="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microcontrollers</a:t>
            </a:r>
            <a:r>
              <a:rPr lang="et-EE" dirty="0"/>
              <a:t>U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03969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5E82C6B-489A-4E35-8183-E7687E6C2D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969" y="1558344"/>
            <a:ext cx="11400692" cy="3741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70501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13F2C5-C3CE-474B-BC4A-8B765C9587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211" y="2013439"/>
            <a:ext cx="11239017" cy="2831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0125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7BB4DA-AC95-33A6-11B5-268BE6C68E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74628F15-2CA9-A609-4C19-465FBF14B6E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3874656"/>
              </p:ext>
            </p:extLst>
          </p:nvPr>
        </p:nvGraphicFramePr>
        <p:xfrm>
          <a:off x="735496" y="109330"/>
          <a:ext cx="11456504" cy="66691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282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2825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5892">
                <a:tc>
                  <a:txBody>
                    <a:bodyPr/>
                    <a:lstStyle/>
                    <a:p>
                      <a:r>
                        <a:rPr sz="2000" b="1" dirty="0" err="1"/>
                        <a:t>Analoogsignaal</a:t>
                      </a:r>
                      <a:endParaRPr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2000" b="1"/>
                        <a:t>Digitaalsignaal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892">
                <a:tc>
                  <a:txBody>
                    <a:bodyPr/>
                    <a:lstStyle/>
                    <a:p>
                      <a:r>
                        <a:rPr sz="1800" dirty="0" err="1">
                          <a:solidFill>
                            <a:srgbClr val="008000"/>
                          </a:solidFill>
                        </a:rPr>
                        <a:t>Liinisisend</a:t>
                      </a:r>
                      <a:r>
                        <a:rPr sz="1800" dirty="0">
                          <a:solidFill>
                            <a:srgbClr val="008000"/>
                          </a:solidFill>
                        </a:rPr>
                        <a:t> (Line In)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800" dirty="0" err="1">
                          <a:solidFill>
                            <a:srgbClr val="C80000"/>
                          </a:solidFill>
                        </a:rPr>
                        <a:t>Paralleelport</a:t>
                      </a:r>
                      <a:r>
                        <a:rPr sz="1800" dirty="0">
                          <a:solidFill>
                            <a:srgbClr val="C80000"/>
                          </a:solidFill>
                        </a:rPr>
                        <a:t> (LPT)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5892">
                <a:tc>
                  <a:txBody>
                    <a:bodyPr/>
                    <a:lstStyle/>
                    <a:p>
                      <a:r>
                        <a:rPr sz="1800" dirty="0" err="1">
                          <a:solidFill>
                            <a:srgbClr val="008000"/>
                          </a:solidFill>
                        </a:rPr>
                        <a:t>Liiniväljund</a:t>
                      </a:r>
                      <a:r>
                        <a:rPr sz="1800" dirty="0">
                          <a:solidFill>
                            <a:srgbClr val="008000"/>
                          </a:solidFill>
                        </a:rPr>
                        <a:t> (Line Out)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800" dirty="0" err="1">
                          <a:solidFill>
                            <a:srgbClr val="C80000"/>
                          </a:solidFill>
                        </a:rPr>
                        <a:t>Jadaport</a:t>
                      </a:r>
                      <a:r>
                        <a:rPr sz="1800" dirty="0">
                          <a:solidFill>
                            <a:srgbClr val="C80000"/>
                          </a:solidFill>
                        </a:rPr>
                        <a:t> (COM)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5892">
                <a:tc>
                  <a:txBody>
                    <a:bodyPr/>
                    <a:lstStyle/>
                    <a:p>
                      <a:r>
                        <a:rPr sz="1800" dirty="0" err="1">
                          <a:solidFill>
                            <a:srgbClr val="008000"/>
                          </a:solidFill>
                        </a:rPr>
                        <a:t>Mikrofonsisend</a:t>
                      </a:r>
                      <a:r>
                        <a:rPr sz="1800" dirty="0">
                          <a:solidFill>
                            <a:srgbClr val="008000"/>
                          </a:solidFill>
                        </a:rPr>
                        <a:t> (Mic In)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800" dirty="0">
                          <a:solidFill>
                            <a:srgbClr val="008000"/>
                          </a:solidFill>
                        </a:rPr>
                        <a:t>USB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5892">
                <a:tc>
                  <a:txBody>
                    <a:bodyPr/>
                    <a:lstStyle/>
                    <a:p>
                      <a:r>
                        <a:rPr sz="1800" dirty="0" err="1">
                          <a:solidFill>
                            <a:srgbClr val="C80000"/>
                          </a:solidFill>
                        </a:rPr>
                        <a:t>Videokaardi</a:t>
                      </a:r>
                      <a:r>
                        <a:rPr sz="1800" dirty="0">
                          <a:solidFill>
                            <a:srgbClr val="C80000"/>
                          </a:solidFill>
                        </a:rPr>
                        <a:t> VGA-</a:t>
                      </a:r>
                      <a:r>
                        <a:rPr sz="1800" dirty="0" err="1">
                          <a:solidFill>
                            <a:srgbClr val="C80000"/>
                          </a:solidFill>
                        </a:rPr>
                        <a:t>väljund</a:t>
                      </a:r>
                      <a:r>
                        <a:rPr sz="1800" dirty="0">
                          <a:solidFill>
                            <a:srgbClr val="C80000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800" dirty="0">
                          <a:solidFill>
                            <a:srgbClr val="C80000"/>
                          </a:solidFill>
                        </a:rPr>
                        <a:t>DVI-</a:t>
                      </a:r>
                      <a:r>
                        <a:rPr sz="1800" dirty="0" err="1">
                          <a:solidFill>
                            <a:srgbClr val="C80000"/>
                          </a:solidFill>
                        </a:rPr>
                        <a:t>väljund</a:t>
                      </a:r>
                      <a:r>
                        <a:rPr sz="1800" dirty="0">
                          <a:solidFill>
                            <a:srgbClr val="C80000"/>
                          </a:solidFill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5892">
                <a:tc>
                  <a:txBody>
                    <a:bodyPr/>
                    <a:lstStyle/>
                    <a:p>
                      <a:r>
                        <a:rPr sz="1800" dirty="0" err="1">
                          <a:solidFill>
                            <a:srgbClr val="C80000"/>
                          </a:solidFill>
                        </a:rPr>
                        <a:t>Komposiit</a:t>
                      </a:r>
                      <a:r>
                        <a:rPr sz="1800" dirty="0">
                          <a:solidFill>
                            <a:srgbClr val="C80000"/>
                          </a:solidFill>
                        </a:rPr>
                        <a:t>-video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800" dirty="0">
                          <a:solidFill>
                            <a:srgbClr val="C80000"/>
                          </a:solidFill>
                        </a:rPr>
                        <a:t>Game-port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5892">
                <a:tc>
                  <a:txBody>
                    <a:bodyPr/>
                    <a:lstStyle/>
                    <a:p>
                      <a:r>
                        <a:rPr sz="1800" dirty="0">
                          <a:solidFill>
                            <a:srgbClr val="C80000"/>
                          </a:solidFill>
                        </a:rPr>
                        <a:t>S-video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800" dirty="0" err="1">
                          <a:solidFill>
                            <a:srgbClr val="008000"/>
                          </a:solidFill>
                        </a:rPr>
                        <a:t>Võrgukaart</a:t>
                      </a:r>
                      <a:r>
                        <a:rPr sz="1800" dirty="0">
                          <a:solidFill>
                            <a:srgbClr val="008000"/>
                          </a:solidFill>
                        </a:rPr>
                        <a:t> (</a:t>
                      </a:r>
                      <a:r>
                        <a:rPr sz="1800" dirty="0" err="1">
                          <a:solidFill>
                            <a:srgbClr val="008000"/>
                          </a:solidFill>
                        </a:rPr>
                        <a:t>keerupaar</a:t>
                      </a:r>
                      <a:r>
                        <a:rPr sz="1800" dirty="0">
                          <a:solidFill>
                            <a:srgbClr val="008000"/>
                          </a:solidFill>
                        </a:rPr>
                        <a:t>/</a:t>
                      </a:r>
                      <a:r>
                        <a:rPr sz="1800" dirty="0" err="1">
                          <a:solidFill>
                            <a:srgbClr val="008000"/>
                          </a:solidFill>
                        </a:rPr>
                        <a:t>koaksiaal</a:t>
                      </a:r>
                      <a:r>
                        <a:rPr sz="1800" dirty="0">
                          <a:solidFill>
                            <a:srgbClr val="008000"/>
                          </a:solidFill>
                        </a:rPr>
                        <a:t>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2303">
                <a:tc>
                  <a:txBody>
                    <a:bodyPr/>
                    <a:lstStyle/>
                    <a:p>
                      <a:r>
                        <a:rPr sz="1800" dirty="0" err="1">
                          <a:solidFill>
                            <a:srgbClr val="C80000"/>
                          </a:solidFill>
                        </a:rPr>
                        <a:t>Komponent</a:t>
                      </a:r>
                      <a:r>
                        <a:rPr sz="1800" dirty="0">
                          <a:solidFill>
                            <a:srgbClr val="C80000"/>
                          </a:solidFill>
                        </a:rPr>
                        <a:t>-video (RCA)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800" dirty="0">
                          <a:solidFill>
                            <a:srgbClr val="008000"/>
                          </a:solidFill>
                        </a:rPr>
                        <a:t>HDMI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5892">
                <a:tc>
                  <a:txBody>
                    <a:bodyPr/>
                    <a:lstStyle/>
                    <a:p>
                      <a:r>
                        <a:rPr sz="1800" dirty="0">
                          <a:solidFill>
                            <a:srgbClr val="C80000"/>
                          </a:solidFill>
                        </a:rPr>
                        <a:t>SCART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800" dirty="0">
                          <a:solidFill>
                            <a:srgbClr val="008000"/>
                          </a:solidFill>
                        </a:rPr>
                        <a:t>DisplayPort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5892">
                <a:tc>
                  <a:txBody>
                    <a:bodyPr/>
                    <a:lstStyle/>
                    <a:p>
                      <a:r>
                        <a:rPr sz="1800" dirty="0" err="1">
                          <a:solidFill>
                            <a:srgbClr val="C80000"/>
                          </a:solidFill>
                        </a:rPr>
                        <a:t>Telefoniliin</a:t>
                      </a:r>
                      <a:r>
                        <a:rPr sz="1800" dirty="0">
                          <a:solidFill>
                            <a:srgbClr val="C80000"/>
                          </a:solidFill>
                        </a:rPr>
                        <a:t> (PSTN)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800" dirty="0">
                          <a:solidFill>
                            <a:srgbClr val="008000"/>
                          </a:solidFill>
                        </a:rPr>
                        <a:t>Thunderbolt (USB-C)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5892">
                <a:tc>
                  <a:txBody>
                    <a:bodyPr/>
                    <a:lstStyle/>
                    <a:p>
                      <a:r>
                        <a:rPr sz="1800" dirty="0">
                          <a:solidFill>
                            <a:srgbClr val="008000"/>
                          </a:solidFill>
                        </a:rPr>
                        <a:t>3,5 mm </a:t>
                      </a:r>
                      <a:r>
                        <a:rPr sz="1800" dirty="0" err="1">
                          <a:solidFill>
                            <a:srgbClr val="008000"/>
                          </a:solidFill>
                        </a:rPr>
                        <a:t>helipistik</a:t>
                      </a:r>
                      <a:r>
                        <a:rPr sz="1800" dirty="0">
                          <a:solidFill>
                            <a:srgbClr val="008000"/>
                          </a:solidFill>
                        </a:rPr>
                        <a:t> (AUX)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800" dirty="0">
                          <a:solidFill>
                            <a:srgbClr val="008000"/>
                          </a:solidFill>
                        </a:rPr>
                        <a:t>USB-C (</a:t>
                      </a:r>
                      <a:r>
                        <a:rPr sz="1800" dirty="0" err="1">
                          <a:solidFill>
                            <a:srgbClr val="008000"/>
                          </a:solidFill>
                        </a:rPr>
                        <a:t>universaalne</a:t>
                      </a:r>
                      <a:r>
                        <a:rPr sz="1800" dirty="0">
                          <a:solidFill>
                            <a:srgbClr val="008000"/>
                          </a:solidFill>
                        </a:rPr>
                        <a:t>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35892">
                <a:tc>
                  <a:txBody>
                    <a:bodyPr/>
                    <a:lstStyle/>
                    <a:p>
                      <a:r>
                        <a:rPr sz="1800" dirty="0">
                          <a:solidFill>
                            <a:srgbClr val="C80000"/>
                          </a:solidFill>
                        </a:rPr>
                        <a:t>RCA </a:t>
                      </a:r>
                      <a:r>
                        <a:rPr sz="1800" dirty="0" err="1">
                          <a:solidFill>
                            <a:srgbClr val="C80000"/>
                          </a:solidFill>
                        </a:rPr>
                        <a:t>helisisend</a:t>
                      </a:r>
                      <a:r>
                        <a:rPr sz="1800" dirty="0">
                          <a:solidFill>
                            <a:srgbClr val="C80000"/>
                          </a:solidFill>
                        </a:rPr>
                        <a:t>/</a:t>
                      </a:r>
                      <a:r>
                        <a:rPr sz="1800" dirty="0" err="1">
                          <a:solidFill>
                            <a:srgbClr val="C80000"/>
                          </a:solidFill>
                        </a:rPr>
                        <a:t>väljund</a:t>
                      </a:r>
                      <a:r>
                        <a:rPr sz="1800" dirty="0">
                          <a:solidFill>
                            <a:srgbClr val="C80000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800" dirty="0" err="1">
                          <a:solidFill>
                            <a:srgbClr val="008000"/>
                          </a:solidFill>
                        </a:rPr>
                        <a:t>Optiline</a:t>
                      </a:r>
                      <a:r>
                        <a:rPr sz="1800" dirty="0">
                          <a:solidFill>
                            <a:srgbClr val="008000"/>
                          </a:solidFill>
                        </a:rPr>
                        <a:t> </a:t>
                      </a:r>
                      <a:r>
                        <a:rPr sz="1800" dirty="0" err="1">
                          <a:solidFill>
                            <a:srgbClr val="008000"/>
                          </a:solidFill>
                        </a:rPr>
                        <a:t>heliväljund</a:t>
                      </a:r>
                      <a:r>
                        <a:rPr sz="1800" dirty="0">
                          <a:solidFill>
                            <a:srgbClr val="008000"/>
                          </a:solidFill>
                        </a:rPr>
                        <a:t> (TOSLINK)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5892">
                <a:tc>
                  <a:txBody>
                    <a:bodyPr/>
                    <a:lstStyle/>
                    <a:p>
                      <a:r>
                        <a:rPr sz="1800" dirty="0">
                          <a:solidFill>
                            <a:srgbClr val="C80000"/>
                          </a:solidFill>
                        </a:rPr>
                        <a:t>RF </a:t>
                      </a:r>
                      <a:r>
                        <a:rPr sz="1800" dirty="0" err="1">
                          <a:solidFill>
                            <a:srgbClr val="C80000"/>
                          </a:solidFill>
                        </a:rPr>
                        <a:t>antennisisend</a:t>
                      </a:r>
                      <a:r>
                        <a:rPr sz="1800" dirty="0">
                          <a:solidFill>
                            <a:srgbClr val="C80000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800" dirty="0">
                          <a:solidFill>
                            <a:srgbClr val="008000"/>
                          </a:solidFill>
                        </a:rPr>
                        <a:t>Wi-Fi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23071">
                <a:tc>
                  <a:txBody>
                    <a:bodyPr/>
                    <a:lstStyle/>
                    <a:p>
                      <a:endParaRPr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800" dirty="0">
                          <a:solidFill>
                            <a:srgbClr val="008000"/>
                          </a:solidFill>
                        </a:rPr>
                        <a:t>Bluetooth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523071">
                <a:tc>
                  <a:txBody>
                    <a:bodyPr/>
                    <a:lstStyle/>
                    <a:p>
                      <a:endParaRPr sz="28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sz="1800" dirty="0">
                          <a:solidFill>
                            <a:srgbClr val="008000"/>
                          </a:solidFill>
                        </a:rPr>
                        <a:t>M.2 / PCIe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412743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B8A894-1E01-43EF-987A-256309251E61}"/>
              </a:ext>
            </a:extLst>
          </p:cNvPr>
          <p:cNvSpPr txBox="1"/>
          <p:nvPr/>
        </p:nvSpPr>
        <p:spPr>
          <a:xfrm>
            <a:off x="2116666" y="2286000"/>
            <a:ext cx="7958668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3900" dirty="0"/>
              <a:t>1/0</a:t>
            </a:r>
            <a:endParaRPr lang="en-US" sz="23900" dirty="0"/>
          </a:p>
        </p:txBody>
      </p:sp>
      <p:sp>
        <p:nvSpPr>
          <p:cNvPr id="3" name="Callout: Line 2">
            <a:extLst>
              <a:ext uri="{FF2B5EF4-FFF2-40B4-BE49-F238E27FC236}">
                <a16:creationId xmlns:a16="http://schemas.microsoft.com/office/drawing/2014/main" id="{D0B9AD03-A663-44F4-93FA-9DA84387FAB2}"/>
              </a:ext>
            </a:extLst>
          </p:cNvPr>
          <p:cNvSpPr/>
          <p:nvPr/>
        </p:nvSpPr>
        <p:spPr>
          <a:xfrm flipH="1">
            <a:off x="1485900" y="1257549"/>
            <a:ext cx="1155949" cy="605118"/>
          </a:xfrm>
          <a:prstGeom prst="borderCallout1">
            <a:avLst>
              <a:gd name="adj1" fmla="val 18750"/>
              <a:gd name="adj2" fmla="val -8333"/>
              <a:gd name="adj3" fmla="val 318179"/>
              <a:gd name="adj4" fmla="val -14380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dirty="0"/>
              <a:t>TRUE</a:t>
            </a:r>
            <a:endParaRPr lang="en-US" dirty="0"/>
          </a:p>
        </p:txBody>
      </p:sp>
      <p:sp>
        <p:nvSpPr>
          <p:cNvPr id="5" name="Callout: Line 4">
            <a:extLst>
              <a:ext uri="{FF2B5EF4-FFF2-40B4-BE49-F238E27FC236}">
                <a16:creationId xmlns:a16="http://schemas.microsoft.com/office/drawing/2014/main" id="{6B03A56C-376F-4BB5-BC44-B89151F7816C}"/>
              </a:ext>
            </a:extLst>
          </p:cNvPr>
          <p:cNvSpPr/>
          <p:nvPr/>
        </p:nvSpPr>
        <p:spPr>
          <a:xfrm>
            <a:off x="10075334" y="1257549"/>
            <a:ext cx="1155949" cy="605118"/>
          </a:xfrm>
          <a:prstGeom prst="borderCallout1">
            <a:avLst>
              <a:gd name="adj1" fmla="val 18750"/>
              <a:gd name="adj2" fmla="val -8333"/>
              <a:gd name="adj3" fmla="val 318179"/>
              <a:gd name="adj4" fmla="val -143805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t-EE" dirty="0" err="1"/>
              <a:t>False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466422"/>
      </p:ext>
    </p:extLst>
  </p:cSld>
  <p:clrMapOvr>
    <a:masterClrMapping/>
  </p:clrMapOvr>
</p:sld>
</file>

<file path=ppt/theme/theme1.xml><?xml version="1.0" encoding="utf-8"?>
<a:theme xmlns:a="http://schemas.openxmlformats.org/drawingml/2006/main" name="valge slaideid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lge slaideid" id="{6BCD3231-4EA9-4756-802B-E6DD1EB58619}" vid="{C9608DA1-C547-4D60-BC29-607F9062B67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6119</TotalTime>
  <Words>1495</Words>
  <Application>Microsoft Office PowerPoint</Application>
  <PresentationFormat>Widescreen</PresentationFormat>
  <Paragraphs>203</Paragraphs>
  <Slides>27</Slides>
  <Notes>22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3" baseType="lpstr">
      <vt:lpstr>Arial</vt:lpstr>
      <vt:lpstr>Calibri</vt:lpstr>
      <vt:lpstr>Franklin Gothic Book</vt:lpstr>
      <vt:lpstr>Tahoma</vt:lpstr>
      <vt:lpstr>TimesNewRomanPSMT</vt:lpstr>
      <vt:lpstr>valge slaideid</vt:lpstr>
      <vt:lpstr>1 esimene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Sinaal – info edastamise viis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esimene</dc:title>
  <dc:creator>Andrei Rudz</dc:creator>
  <cp:lastModifiedBy>Viljar Tölp</cp:lastModifiedBy>
  <cp:revision>24</cp:revision>
  <dcterms:created xsi:type="dcterms:W3CDTF">2020-07-24T06:34:01Z</dcterms:created>
  <dcterms:modified xsi:type="dcterms:W3CDTF">2025-09-02T21:40:05Z</dcterms:modified>
</cp:coreProperties>
</file>