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handoutMasterIdLst>
    <p:handoutMasterId r:id="rId16"/>
  </p:handoutMasterIdLst>
  <p:sldIdLst>
    <p:sldId id="256" r:id="rId2"/>
    <p:sldId id="268" r:id="rId3"/>
    <p:sldId id="257" r:id="rId4"/>
    <p:sldId id="258" r:id="rId5"/>
    <p:sldId id="259" r:id="rId6"/>
    <p:sldId id="260" r:id="rId7"/>
    <p:sldId id="269" r:id="rId8"/>
    <p:sldId id="261" r:id="rId9"/>
    <p:sldId id="270" r:id="rId10"/>
    <p:sldId id="271" r:id="rId11"/>
    <p:sldId id="264" r:id="rId12"/>
    <p:sldId id="265" r:id="rId13"/>
    <p:sldId id="266" r:id="rId14"/>
    <p:sldId id="267" r:id="rId15"/>
  </p:sldIdLst>
  <p:sldSz cx="9144000" cy="6858000" type="screen4x3"/>
  <p:notesSz cx="6648450" cy="9850438"/>
  <p:defaultTextStyle>
    <a:defPPr>
      <a:defRPr lang="et-E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1764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1313" cy="4921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t-EE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765550" y="0"/>
            <a:ext cx="2881313" cy="4921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BA1F2F8-2D10-4F29-A2DB-F5AB87979664}" type="datetimeFigureOut">
              <a:rPr lang="et-EE" smtClean="0"/>
              <a:t>20.03.2025</a:t>
            </a:fld>
            <a:endParaRPr lang="et-E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356725"/>
            <a:ext cx="2881313" cy="492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t-E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765550" y="9356725"/>
            <a:ext cx="2881313" cy="492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BFBDB5A-DFC1-405A-83F8-0AB9DF173C29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235407467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itlisla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1" descr="C:\Documents and Settings\Kristiina\Desktop\KOOL\kooli sümboolika\all.jpg"/>
          <p:cNvPicPr>
            <a:picLocks noChangeAspect="1" noChangeArrowheads="1"/>
          </p:cNvPicPr>
          <p:nvPr/>
        </p:nvPicPr>
        <p:blipFill>
          <a:blip r:embed="rId2" cstate="print"/>
          <a:srcRect l="12408"/>
          <a:stretch>
            <a:fillRect/>
          </a:stretch>
        </p:blipFill>
        <p:spPr bwMode="auto">
          <a:xfrm>
            <a:off x="0" y="1192213"/>
            <a:ext cx="9144000" cy="5665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01" name="Rectangle 5"/>
          <p:cNvSpPr>
            <a:spLocks noGrp="1" noChangeArrowheads="1"/>
          </p:cNvSpPr>
          <p:nvPr>
            <p:ph type="ctrTitle"/>
          </p:nvPr>
        </p:nvSpPr>
        <p:spPr>
          <a:xfrm>
            <a:off x="838200" y="2133600"/>
            <a:ext cx="7772400" cy="1143000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subTitle" idx="1"/>
          </p:nvPr>
        </p:nvSpPr>
        <p:spPr>
          <a:xfrm>
            <a:off x="3886200" y="3962400"/>
            <a:ext cx="3943350" cy="13716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B0FFE7C-9F4A-4150-B4B9-E1F6E8A551EF}" type="datetimeFigureOut">
              <a:rPr lang="et-EE" smtClean="0"/>
              <a:pPr/>
              <a:t>20.03.2025</a:t>
            </a:fld>
            <a:endParaRPr lang="et-E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6BBF1409-33BC-4422-A813-2D5A0B3ABC36}" type="slidenum">
              <a:rPr lang="et-EE" smtClean="0"/>
              <a:pPr/>
              <a:t>‹#›</a:t>
            </a:fld>
            <a:endParaRPr lang="et-EE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t-E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ldiallkirjaga pi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t-EE"/>
          </a:p>
        </p:txBody>
      </p:sp>
      <p:sp>
        <p:nvSpPr>
          <p:cNvPr id="3" name="Pildi kohatäid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et-EE" noProof="0"/>
          </a:p>
        </p:txBody>
      </p:sp>
      <p:sp>
        <p:nvSpPr>
          <p:cNvPr id="4" name="Teksti kohatäid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itel ja vertikaal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t-EE"/>
          </a:p>
        </p:txBody>
      </p:sp>
      <p:sp>
        <p:nvSpPr>
          <p:cNvPr id="3" name="Vertikaalteksti kohatäid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t-EE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altiitel ja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altiitel 1"/>
          <p:cNvSpPr>
            <a:spLocks noGrp="1"/>
          </p:cNvSpPr>
          <p:nvPr>
            <p:ph type="title" orient="vert"/>
          </p:nvPr>
        </p:nvSpPr>
        <p:spPr>
          <a:xfrm>
            <a:off x="6896100" y="381000"/>
            <a:ext cx="1943100" cy="583565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t-EE"/>
          </a:p>
        </p:txBody>
      </p:sp>
      <p:sp>
        <p:nvSpPr>
          <p:cNvPr id="3" name="Vertikaalteksti kohatäide 2"/>
          <p:cNvSpPr>
            <a:spLocks noGrp="1"/>
          </p:cNvSpPr>
          <p:nvPr>
            <p:ph type="body" orient="vert" idx="1"/>
          </p:nvPr>
        </p:nvSpPr>
        <p:spPr>
          <a:xfrm>
            <a:off x="1066800" y="381000"/>
            <a:ext cx="5676900" cy="58356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t-E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itel ja sis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t-EE"/>
          </a:p>
        </p:txBody>
      </p:sp>
      <p:sp>
        <p:nvSpPr>
          <p:cNvPr id="3" name="Sisu kohatäid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t-EE"/>
          </a:p>
        </p:txBody>
      </p:sp>
      <p:sp>
        <p:nvSpPr>
          <p:cNvPr id="4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B0FFE7C-9F4A-4150-B4B9-E1F6E8A551EF}" type="datetimeFigureOut">
              <a:rPr lang="et-EE" smtClean="0"/>
              <a:pPr/>
              <a:t>20.03.2025</a:t>
            </a:fld>
            <a:endParaRPr lang="et-EE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t-EE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BBF1409-33BC-4422-A813-2D5A0B3ABC36}" type="slidenum">
              <a:rPr lang="et-EE" smtClean="0"/>
              <a:pPr/>
              <a:t>‹#›</a:t>
            </a:fld>
            <a:endParaRPr lang="et-E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t-EE"/>
          </a:p>
        </p:txBody>
      </p:sp>
      <p:sp>
        <p:nvSpPr>
          <p:cNvPr id="3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B0FFE7C-9F4A-4150-B4B9-E1F6E8A551EF}" type="datetimeFigureOut">
              <a:rPr lang="et-EE" smtClean="0"/>
              <a:pPr/>
              <a:t>20.03.2025</a:t>
            </a:fld>
            <a:endParaRPr lang="et-EE"/>
          </a:p>
        </p:txBody>
      </p:sp>
      <p:sp>
        <p:nvSpPr>
          <p:cNvPr id="4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t-EE"/>
          </a:p>
        </p:txBody>
      </p:sp>
      <p:sp>
        <p:nvSpPr>
          <p:cNvPr id="5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BBF1409-33BC-4422-A813-2D5A0B3ABC36}" type="slidenum">
              <a:rPr lang="et-EE" smtClean="0"/>
              <a:pPr/>
              <a:t>‹#›</a:t>
            </a:fld>
            <a:endParaRPr lang="et-E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Jaotise pä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t-EE"/>
          </a:p>
        </p:txBody>
      </p:sp>
      <p:sp>
        <p:nvSpPr>
          <p:cNvPr id="3" name="Teksti kohatäid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 sis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t-EE"/>
          </a:p>
        </p:txBody>
      </p:sp>
      <p:sp>
        <p:nvSpPr>
          <p:cNvPr id="3" name="Sisu kohatäide 2"/>
          <p:cNvSpPr>
            <a:spLocks noGrp="1"/>
          </p:cNvSpPr>
          <p:nvPr>
            <p:ph sz="half" idx="1"/>
          </p:nvPr>
        </p:nvSpPr>
        <p:spPr>
          <a:xfrm>
            <a:off x="1066800" y="1676400"/>
            <a:ext cx="3810000" cy="45402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t-EE"/>
          </a:p>
        </p:txBody>
      </p:sp>
      <p:sp>
        <p:nvSpPr>
          <p:cNvPr id="4" name="Sisu kohatäide 3"/>
          <p:cNvSpPr>
            <a:spLocks noGrp="1"/>
          </p:cNvSpPr>
          <p:nvPr>
            <p:ph sz="half" idx="2"/>
          </p:nvPr>
        </p:nvSpPr>
        <p:spPr>
          <a:xfrm>
            <a:off x="5029200" y="1676400"/>
            <a:ext cx="3810000" cy="45402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t-E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õrdl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t-EE"/>
          </a:p>
        </p:txBody>
      </p:sp>
      <p:sp>
        <p:nvSpPr>
          <p:cNvPr id="3" name="Teksti kohatäid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Sisu kohatäid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t-EE"/>
          </a:p>
        </p:txBody>
      </p:sp>
      <p:sp>
        <p:nvSpPr>
          <p:cNvPr id="5" name="Teksti kohatäid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Sisu kohatäid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t-EE"/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B0FFE7C-9F4A-4150-B4B9-E1F6E8A551EF}" type="datetimeFigureOut">
              <a:rPr lang="et-EE" smtClean="0"/>
              <a:pPr/>
              <a:t>20.03.2025</a:t>
            </a:fld>
            <a:endParaRPr lang="et-EE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t-EE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BBF1409-33BC-4422-A813-2D5A0B3ABC36}" type="slidenum">
              <a:rPr lang="et-EE" smtClean="0"/>
              <a:pPr/>
              <a:t>‹#›</a:t>
            </a:fld>
            <a:endParaRPr lang="et-E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inult ti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t-EE"/>
          </a:p>
        </p:txBody>
      </p:sp>
      <p:sp>
        <p:nvSpPr>
          <p:cNvPr id="3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B0FFE7C-9F4A-4150-B4B9-E1F6E8A551EF}" type="datetimeFigureOut">
              <a:rPr lang="et-EE" smtClean="0"/>
              <a:pPr/>
              <a:t>20.03.2025</a:t>
            </a:fld>
            <a:endParaRPr lang="et-EE"/>
          </a:p>
        </p:txBody>
      </p:sp>
      <p:sp>
        <p:nvSpPr>
          <p:cNvPr id="4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t-EE"/>
          </a:p>
        </p:txBody>
      </p:sp>
      <p:sp>
        <p:nvSpPr>
          <p:cNvPr id="5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BBF1409-33BC-4422-A813-2D5A0B3ABC36}" type="slidenum">
              <a:rPr lang="et-EE" smtClean="0"/>
              <a:pPr/>
              <a:t>‹#›</a:t>
            </a:fld>
            <a:endParaRPr lang="et-E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üh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B0FFE7C-9F4A-4150-B4B9-E1F6E8A551EF}" type="datetimeFigureOut">
              <a:rPr lang="et-EE" smtClean="0"/>
              <a:pPr/>
              <a:t>20.03.2025</a:t>
            </a:fld>
            <a:endParaRPr lang="et-EE"/>
          </a:p>
        </p:txBody>
      </p:sp>
      <p:sp>
        <p:nvSpPr>
          <p:cNvPr id="3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t-EE"/>
          </a:p>
        </p:txBody>
      </p:sp>
      <p:sp>
        <p:nvSpPr>
          <p:cNvPr id="4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BBF1409-33BC-4422-A813-2D5A0B3ABC36}" type="slidenum">
              <a:rPr lang="et-EE" smtClean="0"/>
              <a:pPr/>
              <a:t>‹#›</a:t>
            </a:fld>
            <a:endParaRPr lang="et-E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Pealdisega sis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t-EE"/>
          </a:p>
        </p:txBody>
      </p:sp>
      <p:sp>
        <p:nvSpPr>
          <p:cNvPr id="3" name="Sisu kohatäid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t-EE"/>
          </a:p>
        </p:txBody>
      </p:sp>
      <p:sp>
        <p:nvSpPr>
          <p:cNvPr id="4" name="Teksti kohatäid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B0FFE7C-9F4A-4150-B4B9-E1F6E8A551EF}" type="datetimeFigureOut">
              <a:rPr lang="et-EE" smtClean="0"/>
              <a:pPr/>
              <a:t>20.03.2025</a:t>
            </a:fld>
            <a:endParaRPr lang="et-E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t-E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BBF1409-33BC-4422-A813-2D5A0B3ABC36}" type="slidenum">
              <a:rPr lang="et-EE" smtClean="0"/>
              <a:pPr/>
              <a:t>‹#›</a:t>
            </a:fld>
            <a:endParaRPr lang="et-E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14" descr="C:\Documents and Settings\Kristiina\Desktop\KOOL\kooli sümboolika\all.jpg"/>
          <p:cNvPicPr>
            <a:picLocks noChangeAspect="1" noChangeArrowheads="1"/>
          </p:cNvPicPr>
          <p:nvPr/>
        </p:nvPicPr>
        <p:blipFill>
          <a:blip r:embed="rId14" cstate="print"/>
          <a:srcRect l="12408"/>
          <a:stretch>
            <a:fillRect/>
          </a:stretch>
        </p:blipFill>
        <p:spPr bwMode="auto">
          <a:xfrm>
            <a:off x="2057400" y="2466975"/>
            <a:ext cx="7086600" cy="439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1066800" y="3810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1028" name="Rectangle 12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66800" y="1676400"/>
            <a:ext cx="7772400" cy="4540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0FFE7C-9F4A-4150-B4B9-E1F6E8A551EF}" type="datetimeFigureOut">
              <a:rPr lang="et-EE" smtClean="0"/>
              <a:pPr/>
              <a:t>20.03.2025</a:t>
            </a:fld>
            <a:endParaRPr lang="et-E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t-E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BF1409-33BC-4422-A813-2D5A0B3ABC36}" type="slidenum">
              <a:rPr lang="et-EE" smtClean="0"/>
              <a:pPr/>
              <a:t>‹#›</a:t>
            </a:fld>
            <a:endParaRPr lang="et-E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9pPr>
    </p:titleStyle>
    <p:bodyStyle>
      <a:lvl1pPr marL="457200" indent="-457200" algn="l" rtl="0" eaLnBrk="1" fontAlgn="base" hangingPunct="1">
        <a:spcBef>
          <a:spcPct val="20000"/>
        </a:spcBef>
        <a:spcAft>
          <a:spcPct val="0"/>
        </a:spcAft>
        <a:buClr>
          <a:srgbClr val="336600"/>
        </a:buClr>
        <a:buSzPct val="75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1027113" indent="-455613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800">
          <a:solidFill>
            <a:schemeClr val="tx1"/>
          </a:solidFill>
          <a:latin typeface="+mn-lt"/>
        </a:defRPr>
      </a:lvl2pPr>
      <a:lvl3pPr marL="1370013" indent="-228600" algn="l" rtl="0" eaLnBrk="1" fontAlgn="base" hangingPunct="1">
        <a:spcBef>
          <a:spcPct val="20000"/>
        </a:spcBef>
        <a:spcAft>
          <a:spcPct val="0"/>
        </a:spcAft>
        <a:buClr>
          <a:srgbClr val="666699"/>
        </a:buClr>
        <a:buSzPct val="70000"/>
        <a:buFont typeface="Wingdings" pitchFamily="2" charset="2"/>
        <a:buChar char="n"/>
        <a:defRPr sz="2400">
          <a:solidFill>
            <a:schemeClr val="tx1"/>
          </a:solidFill>
          <a:latin typeface="+mn-lt"/>
        </a:defRPr>
      </a:lvl3pPr>
      <a:lvl4pPr marL="1712913" indent="-228600" algn="l" rtl="0" eaLnBrk="1" fontAlgn="base" hangingPunct="1">
        <a:spcBef>
          <a:spcPct val="20000"/>
        </a:spcBef>
        <a:spcAft>
          <a:spcPct val="0"/>
        </a:spcAft>
        <a:buSzPct val="6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9pPr>
    </p:bodyStyle>
    <p:otherStyle>
      <a:defPPr>
        <a:defRPr lang="et-E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8200" y="2357430"/>
            <a:ext cx="7772400" cy="919170"/>
          </a:xfrm>
        </p:spPr>
        <p:txBody>
          <a:bodyPr/>
          <a:lstStyle/>
          <a:p>
            <a:br>
              <a:rPr lang="et-EE" dirty="0"/>
            </a:br>
            <a:br>
              <a:rPr lang="et-EE" dirty="0"/>
            </a:br>
            <a:endParaRPr lang="et-EE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71736" y="2428868"/>
            <a:ext cx="5643602" cy="2905132"/>
          </a:xfrm>
        </p:spPr>
        <p:txBody>
          <a:bodyPr/>
          <a:lstStyle/>
          <a:p>
            <a:endParaRPr lang="et-EE" sz="2000" dirty="0"/>
          </a:p>
          <a:p>
            <a:r>
              <a:rPr lang="et-EE" sz="4400" dirty="0"/>
              <a:t>Võlad tarnijatele</a:t>
            </a:r>
          </a:p>
          <a:p>
            <a:endParaRPr lang="et-EE" sz="2000" dirty="0"/>
          </a:p>
          <a:p>
            <a:r>
              <a:rPr lang="et-EE" sz="2000" dirty="0"/>
              <a:t>RU 6/2013 Tarneklauslitele tasub tähelepanu pöörata</a:t>
            </a:r>
          </a:p>
          <a:p>
            <a:endParaRPr lang="et-EE" sz="2000" dirty="0"/>
          </a:p>
          <a:p>
            <a:r>
              <a:rPr lang="et-EE" sz="2000" dirty="0"/>
              <a:t>				Siiri Luts MA</a:t>
            </a:r>
          </a:p>
        </p:txBody>
      </p:sp>
      <p:pic>
        <p:nvPicPr>
          <p:cNvPr id="4" name="Picture 4" descr="an00790_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215074" y="214290"/>
            <a:ext cx="2319326" cy="24145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B32A6D-B156-4C86-8BB3-C2BAFEED81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116632"/>
            <a:ext cx="7772400" cy="720080"/>
          </a:xfrm>
        </p:spPr>
        <p:txBody>
          <a:bodyPr/>
          <a:lstStyle/>
          <a:p>
            <a:r>
              <a:rPr lang="et-EE" dirty="0"/>
              <a:t>Valuutatehingud tarnijatega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B2CD40-9DAF-4AD6-AE6E-CD5726BE53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7544" y="1052736"/>
            <a:ext cx="8371656" cy="5163914"/>
          </a:xfrm>
        </p:spPr>
        <p:txBody>
          <a:bodyPr/>
          <a:lstStyle/>
          <a:p>
            <a:pPr algn="just"/>
            <a:r>
              <a:rPr lang="et-EE" sz="2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Välisvaluutas</a:t>
            </a:r>
            <a:r>
              <a:rPr lang="et-EE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fikseeritud võlad tarnijatele kirjendatakse arve alusel tehingu toimumise päeva ECB kursiga. </a:t>
            </a:r>
          </a:p>
          <a:p>
            <a:pPr algn="just"/>
            <a:r>
              <a:rPr lang="et-EE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Võla tasumisel kirjendatakse ülekandesumma kommertspanga kursiga. </a:t>
            </a:r>
          </a:p>
          <a:p>
            <a:pPr algn="just"/>
            <a:r>
              <a:rPr lang="et-EE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Kursivahe kajastatakse muu ärikuluna või muu ärituluna. </a:t>
            </a:r>
          </a:p>
          <a:p>
            <a:pPr algn="just"/>
            <a:r>
              <a:rPr lang="et-EE" sz="2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Välisvaluutas</a:t>
            </a:r>
            <a:r>
              <a:rPr lang="et-EE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fikseeritud võlad tarnijatele hinnatakse bilansis </a:t>
            </a:r>
            <a:r>
              <a:rPr lang="et-EE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aruande</a:t>
            </a:r>
            <a:r>
              <a:rPr lang="et-EE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päeval ECB kehtiva valuutakursiga ning kursivahe kajastatakse samuti muu ärikuluna või muu ärituluna</a:t>
            </a:r>
          </a:p>
          <a:p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318458917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188640"/>
            <a:ext cx="7772400" cy="648072"/>
          </a:xfrm>
        </p:spPr>
        <p:txBody>
          <a:bodyPr/>
          <a:lstStyle/>
          <a:p>
            <a:r>
              <a:rPr lang="et-EE" dirty="0"/>
              <a:t>Näide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836712"/>
            <a:ext cx="7772400" cy="5379938"/>
          </a:xfrm>
        </p:spPr>
        <p:txBody>
          <a:bodyPr/>
          <a:lstStyle/>
          <a:p>
            <a:r>
              <a:rPr lang="et-EE" dirty="0"/>
              <a:t>03.01 saadi kauba ostu arve summas 1000USD, ECB kurss1:1,3456</a:t>
            </a:r>
          </a:p>
          <a:p>
            <a:pPr lvl="1"/>
            <a:r>
              <a:rPr lang="et-EE" dirty="0"/>
              <a:t>D kaup					?</a:t>
            </a:r>
          </a:p>
          <a:p>
            <a:pPr lvl="1"/>
            <a:r>
              <a:rPr lang="et-EE" dirty="0"/>
              <a:t>K võlad tarnijatele			?</a:t>
            </a:r>
          </a:p>
          <a:p>
            <a:pPr lvl="1"/>
            <a:endParaRPr lang="et-EE" dirty="0"/>
          </a:p>
          <a:p>
            <a:r>
              <a:rPr lang="et-EE" dirty="0"/>
              <a:t>09.01 tasutakse tarnijale 600USD kommertspanga kurss 1: 1,4567</a:t>
            </a:r>
          </a:p>
          <a:p>
            <a:pPr lvl="1"/>
            <a:r>
              <a:rPr lang="et-EE" dirty="0"/>
              <a:t>D muu ärikulu				?</a:t>
            </a:r>
          </a:p>
          <a:p>
            <a:pPr lvl="1"/>
            <a:r>
              <a:rPr lang="et-EE" dirty="0"/>
              <a:t>D võlad tarnijatele			?</a:t>
            </a:r>
          </a:p>
          <a:p>
            <a:pPr lvl="1"/>
            <a:r>
              <a:rPr lang="et-EE" dirty="0"/>
              <a:t>K arvelduskonto			?</a:t>
            </a:r>
          </a:p>
          <a:p>
            <a:pPr marL="0" indent="0">
              <a:buNone/>
            </a:pPr>
            <a:endParaRPr lang="et-EE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381000"/>
            <a:ext cx="7772400" cy="455712"/>
          </a:xfrm>
        </p:spPr>
        <p:txBody>
          <a:bodyPr/>
          <a:lstStyle/>
          <a:p>
            <a:r>
              <a:rPr lang="et-EE" sz="3200" dirty="0"/>
              <a:t>Näide jätkub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1340768"/>
            <a:ext cx="7772400" cy="4875882"/>
          </a:xfrm>
        </p:spPr>
        <p:txBody>
          <a:bodyPr/>
          <a:lstStyle/>
          <a:p>
            <a:r>
              <a:rPr lang="et-EE" dirty="0"/>
              <a:t>31.03 aruandepäeval on ECB kurss 1: 1,2345. </a:t>
            </a:r>
          </a:p>
          <a:p>
            <a:pPr lvl="1"/>
            <a:r>
              <a:rPr lang="et-EE" dirty="0"/>
              <a:t>D muu ärikulu				?</a:t>
            </a:r>
          </a:p>
          <a:p>
            <a:pPr lvl="1"/>
            <a:r>
              <a:rPr lang="et-EE" dirty="0"/>
              <a:t>K võlad tarnijatele</a:t>
            </a:r>
          </a:p>
          <a:p>
            <a:pPr marL="571500" lvl="1" indent="0">
              <a:buNone/>
            </a:pPr>
            <a:endParaRPr lang="et-EE" dirty="0"/>
          </a:p>
          <a:p>
            <a:pPr marL="458787"/>
            <a:r>
              <a:rPr lang="et-EE" dirty="0"/>
              <a:t>04.04 tasutakse tarnijale ülejäänud võlg 400$, kommertspanga kurss 1: 1.2789.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142852"/>
            <a:ext cx="7772400" cy="981892"/>
          </a:xfrm>
        </p:spPr>
        <p:txBody>
          <a:bodyPr/>
          <a:lstStyle/>
          <a:p>
            <a:r>
              <a:rPr lang="et-EE" dirty="0"/>
              <a:t>Seos finantsaruannetega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1484784"/>
            <a:ext cx="7772400" cy="4176464"/>
          </a:xfrm>
        </p:spPr>
        <p:txBody>
          <a:bodyPr/>
          <a:lstStyle/>
          <a:p>
            <a:r>
              <a:rPr lang="et-EE" dirty="0"/>
              <a:t>Bilansis</a:t>
            </a:r>
          </a:p>
          <a:p>
            <a:pPr lvl="1"/>
            <a:r>
              <a:rPr lang="et-EE" dirty="0"/>
              <a:t>lühiajalised kohustised või pikaajalised kohustised</a:t>
            </a:r>
          </a:p>
          <a:p>
            <a:pPr lvl="2"/>
            <a:r>
              <a:rPr lang="et-EE" dirty="0"/>
              <a:t>Võlad ja saadud ettemaksed koosseisus</a:t>
            </a:r>
          </a:p>
          <a:p>
            <a:pPr lvl="4"/>
            <a:endParaRPr lang="et-EE" dirty="0"/>
          </a:p>
          <a:p>
            <a:r>
              <a:rPr lang="et-EE" dirty="0"/>
              <a:t>RV aruanne – sõltuvalt meetodist</a:t>
            </a:r>
          </a:p>
          <a:p>
            <a:pPr marL="0" indent="0">
              <a:buNone/>
            </a:pPr>
            <a:endParaRPr lang="et-EE" i="1" dirty="0"/>
          </a:p>
          <a:p>
            <a:endParaRPr lang="et-EE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t-E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t-EE" dirty="0"/>
          </a:p>
          <a:p>
            <a:endParaRPr lang="et-EE" dirty="0"/>
          </a:p>
          <a:p>
            <a:endParaRPr lang="et-EE" dirty="0"/>
          </a:p>
          <a:p>
            <a:endParaRPr lang="et-EE" dirty="0"/>
          </a:p>
          <a:p>
            <a:r>
              <a:rPr lang="et-EE"/>
              <a:t>Jõudu!</a:t>
            </a:r>
          </a:p>
        </p:txBody>
      </p:sp>
      <p:pic>
        <p:nvPicPr>
          <p:cNvPr id="4" name="Picture 4" descr="an00790_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215074" y="214290"/>
            <a:ext cx="2319326" cy="24145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214290"/>
            <a:ext cx="7772400" cy="785818"/>
          </a:xfrm>
        </p:spPr>
        <p:txBody>
          <a:bodyPr/>
          <a:lstStyle/>
          <a:p>
            <a:r>
              <a:rPr lang="et-EE" dirty="0"/>
              <a:t>Võtmepunktid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1000108"/>
            <a:ext cx="7772400" cy="5429288"/>
          </a:xfrm>
        </p:spPr>
        <p:txBody>
          <a:bodyPr/>
          <a:lstStyle/>
          <a:p>
            <a:r>
              <a:rPr lang="et-EE" sz="2800" dirty="0"/>
              <a:t>Kes on tarnija?</a:t>
            </a:r>
          </a:p>
          <a:p>
            <a:r>
              <a:rPr lang="et-EE" sz="2800" dirty="0"/>
              <a:t>Miks meil on vaja teha tehinguid tarnijatega?</a:t>
            </a:r>
          </a:p>
          <a:p>
            <a:r>
              <a:rPr lang="et-EE" sz="2800" dirty="0"/>
              <a:t>Mis </a:t>
            </a:r>
            <a:r>
              <a:rPr lang="et-EE" sz="2800" dirty="0" err="1"/>
              <a:t>dokument(d</a:t>
            </a:r>
            <a:r>
              <a:rPr lang="et-EE" sz="2800" dirty="0"/>
              <a:t>) </a:t>
            </a:r>
            <a:r>
              <a:rPr lang="et-EE" sz="2800" dirty="0" err="1"/>
              <a:t>kinnitab(vad</a:t>
            </a:r>
            <a:r>
              <a:rPr lang="et-EE" sz="2800" dirty="0"/>
              <a:t>) tarnijaga toimunud tehingut?</a:t>
            </a:r>
          </a:p>
          <a:p>
            <a:r>
              <a:rPr lang="et-EE" sz="2800" dirty="0"/>
              <a:t>Mida tähele panna ostuarve kinnitamisel ja enne töötlemist raamatupidamises?</a:t>
            </a:r>
          </a:p>
          <a:p>
            <a:r>
              <a:rPr lang="et-EE" sz="2800" dirty="0"/>
              <a:t>Viivis</a:t>
            </a:r>
          </a:p>
          <a:p>
            <a:r>
              <a:rPr lang="et-EE" sz="2800" dirty="0"/>
              <a:t>Sünteetiline ja analüütiline arvestus tarnijatega</a:t>
            </a:r>
          </a:p>
          <a:p>
            <a:r>
              <a:rPr lang="et-EE" sz="2800" dirty="0"/>
              <a:t>Valuutatehingud tarnijatega</a:t>
            </a:r>
          </a:p>
          <a:p>
            <a:r>
              <a:rPr lang="et-EE" sz="2800" dirty="0"/>
              <a:t> Seos finantsaruannetega</a:t>
            </a:r>
          </a:p>
          <a:p>
            <a:endParaRPr lang="et-EE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381000"/>
            <a:ext cx="7772400" cy="833422"/>
          </a:xfrm>
        </p:spPr>
        <p:txBody>
          <a:bodyPr/>
          <a:lstStyle/>
          <a:p>
            <a:endParaRPr lang="et-E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1500174"/>
            <a:ext cx="7772400" cy="4716476"/>
          </a:xfrm>
        </p:spPr>
        <p:txBody>
          <a:bodyPr/>
          <a:lstStyle/>
          <a:p>
            <a:r>
              <a:rPr lang="et-EE" b="1" dirty="0"/>
              <a:t>RTJ 2 LISA 1 </a:t>
            </a:r>
            <a:r>
              <a:rPr lang="et-EE" dirty="0"/>
              <a:t>järgi esitatakse bilansikirjel Võlad ja ettemaksed</a:t>
            </a:r>
            <a:r>
              <a:rPr lang="et-EE" b="1" dirty="0"/>
              <a:t>  </a:t>
            </a:r>
            <a:r>
              <a:rPr lang="et-EE" dirty="0"/>
              <a:t>lühiajalised võlad ja saadud ettemaksed. </a:t>
            </a:r>
          </a:p>
          <a:p>
            <a:r>
              <a:rPr lang="et-EE" dirty="0"/>
              <a:t>Põhilised grupid:</a:t>
            </a:r>
          </a:p>
          <a:p>
            <a:pPr lvl="1"/>
            <a:r>
              <a:rPr lang="et-EE" dirty="0"/>
              <a:t>võlad tarnijatele </a:t>
            </a:r>
          </a:p>
          <a:p>
            <a:pPr lvl="1"/>
            <a:r>
              <a:rPr lang="et-EE" dirty="0"/>
              <a:t>võlad töövõtjatele </a:t>
            </a:r>
          </a:p>
          <a:p>
            <a:pPr lvl="1"/>
            <a:r>
              <a:rPr lang="et-EE" dirty="0"/>
              <a:t>maksuvõlad</a:t>
            </a:r>
          </a:p>
          <a:p>
            <a:pPr lvl="1"/>
            <a:r>
              <a:rPr lang="et-EE" dirty="0"/>
              <a:t>muud võlad </a:t>
            </a:r>
          </a:p>
          <a:p>
            <a:pPr lvl="1"/>
            <a:r>
              <a:rPr lang="et-EE" dirty="0"/>
              <a:t>saadud ettemaksed</a:t>
            </a:r>
          </a:p>
          <a:p>
            <a:pPr>
              <a:buNone/>
            </a:pPr>
            <a:r>
              <a:rPr lang="et-EE" dirty="0"/>
              <a:t> </a:t>
            </a:r>
          </a:p>
          <a:p>
            <a:endParaRPr lang="et-EE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285728"/>
            <a:ext cx="7772400" cy="857256"/>
          </a:xfrm>
        </p:spPr>
        <p:txBody>
          <a:bodyPr/>
          <a:lstStyle/>
          <a:p>
            <a:br>
              <a:rPr lang="et-EE" dirty="0"/>
            </a:br>
            <a:r>
              <a:rPr lang="et-EE" b="1" dirty="0"/>
              <a:t> </a:t>
            </a:r>
            <a:r>
              <a:rPr lang="et-EE" dirty="0"/>
              <a:t>KONTO  Võlg tarnijatele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1500174"/>
            <a:ext cx="7772400" cy="4716476"/>
          </a:xfrm>
        </p:spPr>
        <p:txBody>
          <a:bodyPr/>
          <a:lstStyle/>
          <a:p>
            <a:r>
              <a:rPr lang="et-EE" dirty="0"/>
              <a:t>arvestatakse võlgu tarnitud kaupade või saadud/ära kasutatud teenuste eest</a:t>
            </a:r>
          </a:p>
          <a:p>
            <a:r>
              <a:rPr lang="et-EE" dirty="0"/>
              <a:t>vastavalt tekkepõhisele arvestusprintsiibile kajastatakse kohustus omandi ülemineku või teenuse osutamise momendil, aluseks üldjuhul ARVE </a:t>
            </a:r>
            <a:r>
              <a:rPr lang="et-EE" sz="2400" dirty="0"/>
              <a:t>(vt seos </a:t>
            </a:r>
            <a:r>
              <a:rPr lang="et-EE" sz="2400" dirty="0" err="1"/>
              <a:t>rp</a:t>
            </a:r>
            <a:r>
              <a:rPr lang="et-EE" sz="2400" dirty="0"/>
              <a:t> </a:t>
            </a:r>
            <a:r>
              <a:rPr lang="et-EE" sz="2400" dirty="0" err="1"/>
              <a:t>sise</a:t>
            </a:r>
            <a:r>
              <a:rPr lang="et-EE" sz="2400" dirty="0"/>
              <a:t>-eeskirjaga…</a:t>
            </a:r>
            <a:r>
              <a:rPr lang="et-EE" dirty="0"/>
              <a:t>)</a:t>
            </a:r>
          </a:p>
          <a:p>
            <a:pPr>
              <a:buNone/>
            </a:pPr>
            <a:r>
              <a:rPr lang="et-EE" dirty="0"/>
              <a:t> </a:t>
            </a:r>
          </a:p>
          <a:p>
            <a:r>
              <a:rPr lang="et-EE" dirty="0"/>
              <a:t>Võlad tarnijatele on tüüpiline passivakonto </a:t>
            </a:r>
          </a:p>
          <a:p>
            <a:pPr>
              <a:buNone/>
            </a:pPr>
            <a:r>
              <a:rPr lang="et-EE" dirty="0"/>
              <a:t> </a:t>
            </a:r>
          </a:p>
          <a:p>
            <a:endParaRPr lang="et-EE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/>
              <a:t>KONTO  Võlg tarnijatele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1066800" y="2357430"/>
          <a:ext cx="7772400" cy="292895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86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86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19750">
                <a:tc>
                  <a:txBody>
                    <a:bodyPr/>
                    <a:lstStyle/>
                    <a:p>
                      <a:r>
                        <a:rPr lang="et-EE" dirty="0"/>
                        <a:t>Deebet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t-EE" dirty="0"/>
                        <a:t>Kreedit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19750">
                <a:tc>
                  <a:txBody>
                    <a:bodyPr/>
                    <a:lstStyle/>
                    <a:p>
                      <a:endParaRPr lang="et-E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t-EE" dirty="0"/>
                        <a:t>Saldo võlg tarnijatele perioodi alguses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69707">
                <a:tc>
                  <a:txBody>
                    <a:bodyPr/>
                    <a:lstStyle/>
                    <a:p>
                      <a:r>
                        <a:rPr lang="et-EE" dirty="0"/>
                        <a:t>Pangaväljavõtte alusel võla kustutamine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t-EE" dirty="0"/>
                        <a:t>Ostuarvete alusel võla üles võtmine</a:t>
                      </a:r>
                    </a:p>
                    <a:p>
                      <a:endParaRPr lang="et-E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19750">
                <a:tc>
                  <a:txBody>
                    <a:bodyPr/>
                    <a:lstStyle/>
                    <a:p>
                      <a:endParaRPr lang="et-E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t-EE" dirty="0"/>
                        <a:t>Saldo võlg tarnijatele perioodi lõpus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/>
              <a:t>Tüüplausendid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 dirty="0"/>
              <a:t>Ostuarvete alusel</a:t>
            </a:r>
          </a:p>
          <a:p>
            <a:pPr lvl="1"/>
            <a:r>
              <a:rPr lang="et-EE" dirty="0"/>
              <a:t>D kulu või vara</a:t>
            </a:r>
          </a:p>
          <a:p>
            <a:pPr lvl="1"/>
            <a:r>
              <a:rPr lang="et-EE" dirty="0"/>
              <a:t>D sisendkäibemaks</a:t>
            </a:r>
          </a:p>
          <a:p>
            <a:pPr lvl="1"/>
            <a:r>
              <a:rPr lang="et-EE" dirty="0"/>
              <a:t>K võlg tarnijale</a:t>
            </a:r>
          </a:p>
          <a:p>
            <a:pPr lvl="1"/>
            <a:endParaRPr lang="et-EE" dirty="0"/>
          </a:p>
          <a:p>
            <a:r>
              <a:rPr lang="et-EE" dirty="0"/>
              <a:t>Võla kustutamine</a:t>
            </a:r>
          </a:p>
          <a:p>
            <a:pPr lvl="1"/>
            <a:r>
              <a:rPr lang="et-EE" dirty="0"/>
              <a:t>D võlg tarnijale</a:t>
            </a:r>
          </a:p>
          <a:p>
            <a:pPr lvl="1"/>
            <a:r>
              <a:rPr lang="et-EE" dirty="0"/>
              <a:t>K Raha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9E53B8-0F74-4399-AA76-1EA44FA33B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116632"/>
            <a:ext cx="7772400" cy="648072"/>
          </a:xfrm>
        </p:spPr>
        <p:txBody>
          <a:bodyPr/>
          <a:lstStyle/>
          <a:p>
            <a:r>
              <a:rPr lang="et-EE" sz="4000" dirty="0"/>
              <a:t>Ostuarve tasumisel pangakaardiga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0AB1AD-4356-4A0C-9451-C667220F4E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6800" y="836712"/>
            <a:ext cx="7772400" cy="5688632"/>
          </a:xfrm>
        </p:spPr>
        <p:txBody>
          <a:bodyPr/>
          <a:lstStyle/>
          <a:p>
            <a:r>
              <a:rPr lang="et-EE" dirty="0"/>
              <a:t>Ostuarve: Kütus 321.98; KM ?; Kokku ?.</a:t>
            </a:r>
          </a:p>
          <a:p>
            <a:pPr marL="0" indent="0">
              <a:buNone/>
            </a:pPr>
            <a:r>
              <a:rPr lang="et-EE" sz="2400" dirty="0"/>
              <a:t>1.Ostukanne 22.08</a:t>
            </a:r>
          </a:p>
          <a:p>
            <a:pPr lvl="1"/>
            <a:r>
              <a:rPr lang="et-EE" sz="2400" dirty="0"/>
              <a:t>D Kütusekulu 		321.98</a:t>
            </a:r>
          </a:p>
          <a:p>
            <a:pPr lvl="1"/>
            <a:r>
              <a:rPr lang="et-EE" sz="2400" dirty="0"/>
              <a:t>D Sisendkäibemaks	 	 </a:t>
            </a:r>
          </a:p>
          <a:p>
            <a:pPr lvl="1"/>
            <a:r>
              <a:rPr lang="et-EE" sz="2400" dirty="0"/>
              <a:t>K Võlg tarnijale 		</a:t>
            </a:r>
          </a:p>
          <a:p>
            <a:pPr lvl="1"/>
            <a:r>
              <a:rPr lang="et-EE" sz="2400" dirty="0"/>
              <a:t>2. Kaardimakse kanne 22.08</a:t>
            </a:r>
          </a:p>
          <a:p>
            <a:pPr lvl="1"/>
            <a:r>
              <a:rPr lang="et-EE" sz="2400" dirty="0"/>
              <a:t>D Võlg tarnijale 		</a:t>
            </a:r>
          </a:p>
          <a:p>
            <a:pPr lvl="1"/>
            <a:r>
              <a:rPr lang="et-EE" sz="2400" dirty="0"/>
              <a:t>K Kaardimakse võlg		</a:t>
            </a:r>
          </a:p>
          <a:p>
            <a:pPr lvl="1"/>
            <a:r>
              <a:rPr lang="et-EE" sz="2400" dirty="0"/>
              <a:t>3. Pangakonto väljamineku kanne 25.08</a:t>
            </a:r>
          </a:p>
          <a:p>
            <a:pPr lvl="1"/>
            <a:r>
              <a:rPr lang="et-EE" sz="2400" dirty="0"/>
              <a:t>D Kaardimakse võlg		</a:t>
            </a:r>
          </a:p>
          <a:p>
            <a:pPr lvl="1"/>
            <a:r>
              <a:rPr lang="et-EE" sz="2400" dirty="0"/>
              <a:t>K Pangakonto		</a:t>
            </a:r>
          </a:p>
        </p:txBody>
      </p:sp>
    </p:spTree>
    <p:extLst>
      <p:ext uri="{BB962C8B-B14F-4D97-AF65-F5344CB8AC3E}">
        <p14:creationId xmlns:p14="http://schemas.microsoft.com/office/powerpoint/2010/main" val="36135852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/>
              <a:t>Analüütiline arvestus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 dirty="0"/>
              <a:t>Analüütilist arvestust peetakse iga tarnijaga eraldi ning selle sees iga tehingu(arve)osas eraldi.</a:t>
            </a:r>
          </a:p>
          <a:p>
            <a:endParaRPr lang="et-EE" dirty="0"/>
          </a:p>
          <a:p>
            <a:r>
              <a:rPr lang="et-EE" dirty="0" err="1"/>
              <a:t>Ostureskontro</a:t>
            </a:r>
            <a:r>
              <a:rPr lang="et-EE" dirty="0"/>
              <a:t>/ostuaruanne kajastab kindla kuupäeva seisuga, millised arved on arvestatud ja millistele tarnijale on tasumata… </a:t>
            </a:r>
            <a:r>
              <a:rPr lang="et-EE" sz="2400" dirty="0"/>
              <a:t>(vt praktikal …)</a:t>
            </a:r>
          </a:p>
          <a:p>
            <a:endParaRPr lang="et-EE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A6499D-C754-45FE-81EA-D54E54B262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188640"/>
            <a:ext cx="7772400" cy="452710"/>
          </a:xfrm>
        </p:spPr>
        <p:txBody>
          <a:bodyPr/>
          <a:lstStyle/>
          <a:p>
            <a:r>
              <a:rPr lang="et-EE" dirty="0"/>
              <a:t>Ülesanne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0B983E-8653-409E-9C98-7C4542C07A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71600" y="644548"/>
            <a:ext cx="7772400" cy="5736780"/>
          </a:xfrm>
        </p:spPr>
        <p:txBody>
          <a:bodyPr/>
          <a:lstStyle/>
          <a:p>
            <a:pPr algn="just"/>
            <a:r>
              <a:rPr lang="et-EE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Äriühingul oli kontol "Tarnijatele tasumata arved" kreeditsaldo 45600.-, millest moodustas võlg 	</a:t>
            </a:r>
          </a:p>
          <a:p>
            <a:pPr marL="0" indent="0" algn="just">
              <a:buNone/>
            </a:pPr>
            <a:r>
              <a:rPr lang="et-EE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			</a:t>
            </a:r>
            <a:r>
              <a:rPr lang="et-EE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AS -</a:t>
            </a:r>
            <a:r>
              <a:rPr lang="et-EE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le</a:t>
            </a:r>
            <a:r>
              <a:rPr lang="et-EE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Tiiu </a:t>
            </a:r>
            <a:r>
              <a:rPr lang="et-EE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t-EE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15 600.- ja </a:t>
            </a:r>
          </a:p>
          <a:p>
            <a:pPr marL="0" indent="0" algn="just">
              <a:buNone/>
            </a:pPr>
            <a:r>
              <a:rPr lang="et-EE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		AS -</a:t>
            </a:r>
            <a:r>
              <a:rPr lang="et-EE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le</a:t>
            </a:r>
            <a:r>
              <a:rPr lang="et-EE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Volli		30 000.-</a:t>
            </a:r>
          </a:p>
          <a:p>
            <a:pPr algn="just"/>
            <a:r>
              <a:rPr lang="et-EE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Kuu jooksul saadi järgmised arved:</a:t>
            </a:r>
          </a:p>
          <a:p>
            <a:pPr marL="0" lvl="0" indent="0" algn="just">
              <a:buNone/>
              <a:tabLst>
                <a:tab pos="228600" algn="l"/>
              </a:tabLst>
            </a:pPr>
            <a:r>
              <a:rPr lang="et-EE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1.AS -</a:t>
            </a:r>
            <a:r>
              <a:rPr lang="et-EE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lt</a:t>
            </a:r>
            <a:r>
              <a:rPr lang="et-EE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Maie	Materjale			10 000.-</a:t>
            </a:r>
          </a:p>
          <a:p>
            <a:pPr marL="914400" indent="0" algn="just">
              <a:buNone/>
            </a:pPr>
            <a:r>
              <a:rPr lang="et-EE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Käibemaks 20%		</a:t>
            </a:r>
          </a:p>
          <a:p>
            <a:pPr marL="914400" indent="0" algn="just">
              <a:buNone/>
            </a:pPr>
            <a:r>
              <a:rPr lang="et-EE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KOKKU			 </a:t>
            </a:r>
          </a:p>
          <a:p>
            <a:pPr marL="0" lvl="0" indent="0" algn="just">
              <a:buNone/>
              <a:tabLst>
                <a:tab pos="228600" algn="l"/>
              </a:tabLst>
            </a:pPr>
            <a:r>
              <a:rPr lang="et-EE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2.AS -</a:t>
            </a:r>
            <a:r>
              <a:rPr lang="et-EE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lt</a:t>
            </a:r>
            <a:r>
              <a:rPr lang="et-EE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Tiiu</a:t>
            </a:r>
            <a:r>
              <a:rPr lang="et-EE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	P</a:t>
            </a:r>
            <a:r>
              <a:rPr lang="et-EE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õhivara seade			20 000.-</a:t>
            </a:r>
          </a:p>
          <a:p>
            <a:pPr marL="914400" indent="0" algn="just">
              <a:buNone/>
            </a:pPr>
            <a:r>
              <a:rPr lang="et-EE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Käibemaks 20%		</a:t>
            </a:r>
          </a:p>
          <a:p>
            <a:pPr marL="914400" indent="0" algn="just">
              <a:buNone/>
            </a:pPr>
            <a:r>
              <a:rPr lang="et-EE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KOKKU			</a:t>
            </a:r>
          </a:p>
          <a:p>
            <a:pPr marL="0" indent="0" algn="just">
              <a:buNone/>
            </a:pPr>
            <a:r>
              <a:rPr lang="et-EE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3.Tasuti sularahaga kassast 	AS -</a:t>
            </a:r>
            <a:r>
              <a:rPr lang="et-EE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le</a:t>
            </a:r>
            <a:r>
              <a:rPr lang="et-EE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Maie	11 800.-</a:t>
            </a:r>
          </a:p>
          <a:p>
            <a:pPr marL="0" indent="0" algn="just">
              <a:buNone/>
            </a:pPr>
            <a:r>
              <a:rPr lang="et-EE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4.Arvelduskontolt tasuti 	AS -</a:t>
            </a:r>
            <a:r>
              <a:rPr lang="et-EE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le</a:t>
            </a:r>
            <a:r>
              <a:rPr lang="et-EE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Tiiu	30 000.-</a:t>
            </a:r>
          </a:p>
          <a:p>
            <a:pPr marL="0" indent="0" algn="just">
              <a:buNone/>
            </a:pPr>
            <a:r>
              <a:rPr lang="et-EE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		AS -</a:t>
            </a:r>
            <a:r>
              <a:rPr lang="et-EE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le</a:t>
            </a:r>
            <a:r>
              <a:rPr lang="et-EE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Volli	30 000.-</a:t>
            </a:r>
          </a:p>
          <a:p>
            <a:pPr algn="just"/>
            <a:r>
              <a:rPr lang="et-EE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Koostada lausendid/kanded, pidada sünteetilist ja analüütilist arvestust tarnijate kontodel.</a:t>
            </a:r>
          </a:p>
          <a:p>
            <a:pPr marL="0" indent="0" algn="just">
              <a:buNone/>
            </a:pPr>
            <a:r>
              <a:rPr lang="et-EE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endParaRPr lang="et-EE" sz="2000" dirty="0"/>
          </a:p>
        </p:txBody>
      </p:sp>
    </p:spTree>
    <p:extLst>
      <p:ext uri="{BB962C8B-B14F-4D97-AF65-F5344CB8AC3E}">
        <p14:creationId xmlns:p14="http://schemas.microsoft.com/office/powerpoint/2010/main" val="1232109877"/>
      </p:ext>
    </p:extLst>
  </p:cSld>
  <p:clrMapOvr>
    <a:masterClrMapping/>
  </p:clrMapOvr>
</p:sld>
</file>

<file path=ppt/theme/theme1.xml><?xml version="1.0" encoding="utf-8"?>
<a:theme xmlns:a="http://schemas.openxmlformats.org/drawingml/2006/main" name="Theme1">
  <a:themeElements>
    <a:clrScheme name="">
      <a:dk1>
        <a:srgbClr val="808000"/>
      </a:dk1>
      <a:lt1>
        <a:srgbClr val="FFFFFF"/>
      </a:lt1>
      <a:dk2>
        <a:srgbClr val="2A3D7A"/>
      </a:dk2>
      <a:lt2>
        <a:srgbClr val="CEC8BA"/>
      </a:lt2>
      <a:accent1>
        <a:srgbClr val="C9DDF1"/>
      </a:accent1>
      <a:accent2>
        <a:srgbClr val="FAC164"/>
      </a:accent2>
      <a:accent3>
        <a:srgbClr val="FFFFFF"/>
      </a:accent3>
      <a:accent4>
        <a:srgbClr val="6C6C00"/>
      </a:accent4>
      <a:accent5>
        <a:srgbClr val="E1EBF7"/>
      </a:accent5>
      <a:accent6>
        <a:srgbClr val="E3AF5A"/>
      </a:accent6>
      <a:hlink>
        <a:srgbClr val="B0AE6A"/>
      </a:hlink>
      <a:folHlink>
        <a:srgbClr val="C3E684"/>
      </a:folHlink>
    </a:clrScheme>
    <a:fontScheme name="Nature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Nature 1">
        <a:dk1>
          <a:srgbClr val="666699"/>
        </a:dk1>
        <a:lt1>
          <a:srgbClr val="FFFFCC"/>
        </a:lt1>
        <a:dk2>
          <a:srgbClr val="687FCA"/>
        </a:dk2>
        <a:lt2>
          <a:srgbClr val="192449"/>
        </a:lt2>
        <a:accent1>
          <a:srgbClr val="C9DDF1"/>
        </a:accent1>
        <a:accent2>
          <a:srgbClr val="FAC164"/>
        </a:accent2>
        <a:accent3>
          <a:srgbClr val="B9C0E1"/>
        </a:accent3>
        <a:accent4>
          <a:srgbClr val="DADAAE"/>
        </a:accent4>
        <a:accent5>
          <a:srgbClr val="E1EBF7"/>
        </a:accent5>
        <a:accent6>
          <a:srgbClr val="E3AF5A"/>
        </a:accent6>
        <a:hlink>
          <a:srgbClr val="B0AE6A"/>
        </a:hlink>
        <a:folHlink>
          <a:srgbClr val="C3E68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ature 2">
        <a:dk1>
          <a:srgbClr val="5B5249"/>
        </a:dk1>
        <a:lt1>
          <a:srgbClr val="FFFFFF"/>
        </a:lt1>
        <a:dk2>
          <a:srgbClr val="2A3D7A"/>
        </a:dk2>
        <a:lt2>
          <a:srgbClr val="CEC8BA"/>
        </a:lt2>
        <a:accent1>
          <a:srgbClr val="C9DDF1"/>
        </a:accent1>
        <a:accent2>
          <a:srgbClr val="FAC164"/>
        </a:accent2>
        <a:accent3>
          <a:srgbClr val="FFFFFF"/>
        </a:accent3>
        <a:accent4>
          <a:srgbClr val="4C453D"/>
        </a:accent4>
        <a:accent5>
          <a:srgbClr val="E1EBF7"/>
        </a:accent5>
        <a:accent6>
          <a:srgbClr val="E3AF5A"/>
        </a:accent6>
        <a:hlink>
          <a:srgbClr val="B0AE6A"/>
        </a:hlink>
        <a:folHlink>
          <a:srgbClr val="C3E684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ature 3">
        <a:dk1>
          <a:srgbClr val="333333"/>
        </a:dk1>
        <a:lt1>
          <a:srgbClr val="FFFFFF"/>
        </a:lt1>
        <a:dk2>
          <a:srgbClr val="000000"/>
        </a:dk2>
        <a:lt2>
          <a:srgbClr val="DDDDDD"/>
        </a:lt2>
        <a:accent1>
          <a:srgbClr val="DDDDDD"/>
        </a:accent1>
        <a:accent2>
          <a:srgbClr val="B2B2B2"/>
        </a:accent2>
        <a:accent3>
          <a:srgbClr val="FFFFFF"/>
        </a:accent3>
        <a:accent4>
          <a:srgbClr val="2A2A2A"/>
        </a:accent4>
        <a:accent5>
          <a:srgbClr val="EBEBEB"/>
        </a:accent5>
        <a:accent6>
          <a:srgbClr val="A1A1A1"/>
        </a:accent6>
        <a:hlink>
          <a:srgbClr val="808080"/>
        </a:hlink>
        <a:folHlink>
          <a:srgbClr val="5F5F5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ature 4">
        <a:dk1>
          <a:srgbClr val="8061A5"/>
        </a:dk1>
        <a:lt1>
          <a:srgbClr val="FFFFCC"/>
        </a:lt1>
        <a:dk2>
          <a:srgbClr val="967DB5"/>
        </a:dk2>
        <a:lt2>
          <a:srgbClr val="192449"/>
        </a:lt2>
        <a:accent1>
          <a:srgbClr val="D6C9F1"/>
        </a:accent1>
        <a:accent2>
          <a:srgbClr val="FAC164"/>
        </a:accent2>
        <a:accent3>
          <a:srgbClr val="C9BFD7"/>
        </a:accent3>
        <a:accent4>
          <a:srgbClr val="DADAAE"/>
        </a:accent4>
        <a:accent5>
          <a:srgbClr val="E8E1F7"/>
        </a:accent5>
        <a:accent6>
          <a:srgbClr val="E3AF5A"/>
        </a:accent6>
        <a:hlink>
          <a:srgbClr val="B0AE6A"/>
        </a:hlink>
        <a:folHlink>
          <a:srgbClr val="C3E68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ature 5">
        <a:dk1>
          <a:srgbClr val="5B5249"/>
        </a:dk1>
        <a:lt1>
          <a:srgbClr val="FFFFFF"/>
        </a:lt1>
        <a:dk2>
          <a:srgbClr val="2A3D7A"/>
        </a:dk2>
        <a:lt2>
          <a:srgbClr val="CEC8BA"/>
        </a:lt2>
        <a:accent1>
          <a:srgbClr val="C9DDF1"/>
        </a:accent1>
        <a:accent2>
          <a:srgbClr val="FAC164"/>
        </a:accent2>
        <a:accent3>
          <a:srgbClr val="FFFFFF"/>
        </a:accent3>
        <a:accent4>
          <a:srgbClr val="4C453D"/>
        </a:accent4>
        <a:accent5>
          <a:srgbClr val="E1EBF7"/>
        </a:accent5>
        <a:accent6>
          <a:srgbClr val="E3AF5A"/>
        </a:accent6>
        <a:hlink>
          <a:srgbClr val="993333"/>
        </a:hlink>
        <a:folHlink>
          <a:srgbClr val="3333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Theme1</Template>
  <TotalTime>160</TotalTime>
  <Words>592</Words>
  <Application>Microsoft Office PowerPoint</Application>
  <PresentationFormat>On-screen Show (4:3)</PresentationFormat>
  <Paragraphs>109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8" baseType="lpstr">
      <vt:lpstr>Calibri</vt:lpstr>
      <vt:lpstr>Times New Roman</vt:lpstr>
      <vt:lpstr>Wingdings</vt:lpstr>
      <vt:lpstr>Theme1</vt:lpstr>
      <vt:lpstr>  </vt:lpstr>
      <vt:lpstr>Võtmepunktid </vt:lpstr>
      <vt:lpstr>PowerPoint Presentation</vt:lpstr>
      <vt:lpstr>  KONTO  Võlg tarnijatele </vt:lpstr>
      <vt:lpstr>KONTO  Võlg tarnijatele</vt:lpstr>
      <vt:lpstr>Tüüplausendid </vt:lpstr>
      <vt:lpstr>Ostuarve tasumisel pangakaardiga</vt:lpstr>
      <vt:lpstr>Analüütiline arvestus</vt:lpstr>
      <vt:lpstr>Ülesanne</vt:lpstr>
      <vt:lpstr>Valuutatehingud tarnijatega</vt:lpstr>
      <vt:lpstr>Näide</vt:lpstr>
      <vt:lpstr>Näide jätkub</vt:lpstr>
      <vt:lpstr>Seos finantsaruannetega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Võlad tarnijatele</dc:title>
  <dc:creator>siiriluts</dc:creator>
  <cp:lastModifiedBy>Siiri Luts</cp:lastModifiedBy>
  <cp:revision>50</cp:revision>
  <dcterms:created xsi:type="dcterms:W3CDTF">2013-10-25T07:30:25Z</dcterms:created>
  <dcterms:modified xsi:type="dcterms:W3CDTF">2025-03-20T09:13:45Z</dcterms:modified>
</cp:coreProperties>
</file>