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81" r:id="rId6"/>
    <p:sldId id="262" r:id="rId7"/>
    <p:sldId id="263" r:id="rId8"/>
    <p:sldId id="264" r:id="rId9"/>
    <p:sldId id="282" r:id="rId10"/>
    <p:sldId id="266" r:id="rId11"/>
    <p:sldId id="267" r:id="rId12"/>
    <p:sldId id="268" r:id="rId13"/>
    <p:sldId id="283" r:id="rId14"/>
    <p:sldId id="269" r:id="rId15"/>
    <p:sldId id="270" r:id="rId16"/>
    <p:sldId id="271" r:id="rId17"/>
    <p:sldId id="272" r:id="rId18"/>
    <p:sldId id="265" r:id="rId19"/>
    <p:sldId id="273" r:id="rId20"/>
    <p:sldId id="28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9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0218-2B68-4F15-A6FA-DA495429879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EF0FA-C6E7-4568-9D40-E9406FBB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rtz#cite_note-3" TargetMode="External"/><Relationship Id="rId3" Type="http://schemas.openxmlformats.org/officeDocument/2006/relationships/hyperlink" Target="https://en.wikipedia.org/wiki/Cycle_per_second" TargetMode="External"/><Relationship Id="rId7" Type="http://schemas.openxmlformats.org/officeDocument/2006/relationships/hyperlink" Target="https://en.wikipedia.org/wiki/Hertz#cite_note-2" TargetMode="External"/><Relationship Id="rId12" Type="http://schemas.openxmlformats.org/officeDocument/2006/relationships/hyperlink" Target="https://en.wikipedia.org/wiki/Hertz#cite_note-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aesium" TargetMode="External"/><Relationship Id="rId11" Type="http://schemas.openxmlformats.org/officeDocument/2006/relationships/hyperlink" Target="https://en.wikipedia.org/wiki/Hertz#cite_note-6" TargetMode="External"/><Relationship Id="rId5" Type="http://schemas.openxmlformats.org/officeDocument/2006/relationships/hyperlink" Target="https://en.wikipedia.org/wiki/Second" TargetMode="External"/><Relationship Id="rId10" Type="http://schemas.openxmlformats.org/officeDocument/2006/relationships/hyperlink" Target="https://en.wikipedia.org/wiki/Hertz#cite_note-5" TargetMode="External"/><Relationship Id="rId4" Type="http://schemas.openxmlformats.org/officeDocument/2006/relationships/hyperlink" Target="https://en.wikipedia.org/wiki/International_Committee_for_Weights_and_Measures" TargetMode="External"/><Relationship Id="rId9" Type="http://schemas.openxmlformats.org/officeDocument/2006/relationships/hyperlink" Target="https://en.wikipedia.org/wiki/Hertz#cite_note-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  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andmekandja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kasutatakse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sõnumite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edastamiseks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sidesüsteemi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kaudu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saab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erinevalt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sõnumist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genereerida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vastuvõtmine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pole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vajalik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sõnumi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peab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võtma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vastuvõttev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osapool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vastasel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juhul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pole see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teade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lihtsalt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).</a:t>
            </a:r>
          </a:p>
          <a:p>
            <a:pPr algn="just"/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Artiklis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käsitletakse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digitaalset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diskreetset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See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millel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Ilmselt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kahendsignaalil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-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võetakse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0 ja 1.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kõrget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tähistab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ühtsus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madalat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null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nimetatakse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loogikat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positiivseks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muidu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negatiivseks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endParaRPr lang="et-EE" dirty="0"/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käsitletakse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digitaalset</a:t>
            </a:r>
            <a:r>
              <a:rPr lang="en-US" b="1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diskreetset</a:t>
            </a:r>
            <a:r>
              <a:rPr lang="en-US" b="1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1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See 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millel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Ilmselt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kahendsignaalil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-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võetakse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0 ja 1.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kõrget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tähistab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ühtsus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madalat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null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nimetatakse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loogikat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positiivseks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muidu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negatiivseks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Looduses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diskreetseid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eksisteeri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seetõttu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asendatakse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need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analoogsignaalidega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Analoogsignaal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saa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koheselt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minna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vahemikku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0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kuni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1,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seega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ees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viil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Binaarsignaal</a:t>
            </a:r>
            <a:r>
              <a:rPr lang="en-US" dirty="0"/>
              <a:t> on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väärtust</a:t>
            </a:r>
            <a:r>
              <a:rPr lang="en-US" dirty="0"/>
              <a:t>. </a:t>
            </a:r>
            <a:r>
              <a:rPr lang="en-US" dirty="0" err="1"/>
              <a:t>Loogiline</a:t>
            </a:r>
            <a:r>
              <a:rPr lang="en-US" dirty="0"/>
              <a:t> null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madal</a:t>
            </a:r>
            <a:r>
              <a:rPr lang="en-US" dirty="0"/>
              <a:t> </a:t>
            </a:r>
            <a:r>
              <a:rPr lang="en-US" dirty="0" err="1"/>
              <a:t>nivoo</a:t>
            </a:r>
            <a:r>
              <a:rPr lang="en-US" dirty="0"/>
              <a:t> = </a:t>
            </a:r>
            <a:r>
              <a:rPr lang="en-US" dirty="0" err="1"/>
              <a:t>väär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loogiline</a:t>
            </a:r>
            <a:r>
              <a:rPr lang="en-US" dirty="0"/>
              <a:t> </a:t>
            </a:r>
            <a:r>
              <a:rPr lang="en-US" dirty="0" err="1"/>
              <a:t>üks</a:t>
            </a:r>
            <a:endParaRPr lang="en-US" dirty="0"/>
          </a:p>
          <a:p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nivoo</a:t>
            </a:r>
            <a:r>
              <a:rPr lang="en-US" dirty="0"/>
              <a:t> = </a:t>
            </a:r>
            <a:r>
              <a:rPr lang="en-US" dirty="0" err="1"/>
              <a:t>tõene</a:t>
            </a:r>
            <a:r>
              <a:rPr lang="en-US" dirty="0"/>
              <a:t>.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binaarsignaal</a:t>
            </a:r>
            <a:r>
              <a:rPr lang="en-US" dirty="0"/>
              <a:t> </a:t>
            </a:r>
            <a:r>
              <a:rPr lang="en-US" dirty="0" err="1"/>
              <a:t>moodustab</a:t>
            </a:r>
            <a:r>
              <a:rPr lang="en-US" dirty="0"/>
              <a:t> 1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digitaalsignaali</a:t>
            </a:r>
            <a:r>
              <a:rPr lang="en-US" dirty="0"/>
              <a:t> </a:t>
            </a:r>
            <a:r>
              <a:rPr lang="en-US" dirty="0" err="1"/>
              <a:t>tervikus</a:t>
            </a:r>
            <a:r>
              <a:rPr lang="en-US" dirty="0"/>
              <a:t>.</a:t>
            </a:r>
          </a:p>
          <a:p>
            <a:r>
              <a:rPr lang="en-US" dirty="0" err="1"/>
              <a:t>Binaarsignaali</a:t>
            </a:r>
            <a:r>
              <a:rPr lang="en-US" dirty="0"/>
              <a:t> </a:t>
            </a:r>
            <a:r>
              <a:rPr lang="en-US" dirty="0" err="1"/>
              <a:t>positiivne</a:t>
            </a:r>
            <a:r>
              <a:rPr lang="en-US" dirty="0"/>
              <a:t> </a:t>
            </a:r>
            <a:r>
              <a:rPr lang="en-US" dirty="0" err="1"/>
              <a:t>aktiveerimisimpulss</a:t>
            </a:r>
            <a:r>
              <a:rPr lang="en-US" dirty="0"/>
              <a:t> </a:t>
            </a:r>
            <a:r>
              <a:rPr lang="en-US" dirty="0" err="1"/>
              <a:t>genereeritakse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binaarsignaal</a:t>
            </a:r>
            <a:r>
              <a:rPr lang="en-US" dirty="0"/>
              <a:t> </a:t>
            </a:r>
            <a:r>
              <a:rPr lang="en-US" dirty="0" err="1"/>
              <a:t>läheb</a:t>
            </a:r>
            <a:r>
              <a:rPr lang="en-US" dirty="0"/>
              <a:t> </a:t>
            </a:r>
            <a:r>
              <a:rPr lang="en-US" dirty="0" err="1"/>
              <a:t>normaalsest</a:t>
            </a:r>
            <a:endParaRPr lang="en-US" dirty="0"/>
          </a:p>
          <a:p>
            <a:r>
              <a:rPr lang="en-US" dirty="0" err="1"/>
              <a:t>madalast</a:t>
            </a:r>
            <a:r>
              <a:rPr lang="en-US" dirty="0"/>
              <a:t> </a:t>
            </a:r>
            <a:r>
              <a:rPr lang="en-US" dirty="0" err="1"/>
              <a:t>nivoost</a:t>
            </a:r>
            <a:r>
              <a:rPr lang="en-US" dirty="0"/>
              <a:t> </a:t>
            </a:r>
            <a:r>
              <a:rPr lang="en-US" dirty="0" err="1"/>
              <a:t>kõrgeks</a:t>
            </a:r>
            <a:r>
              <a:rPr lang="en-US" dirty="0"/>
              <a:t> ja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tagasi</a:t>
            </a:r>
            <a:r>
              <a:rPr lang="en-US" dirty="0"/>
              <a:t> </a:t>
            </a:r>
            <a:r>
              <a:rPr lang="en-US" dirty="0" err="1"/>
              <a:t>madalaks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2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Binaarsignaali</a:t>
            </a:r>
            <a:r>
              <a:rPr lang="en-US" dirty="0"/>
              <a:t> </a:t>
            </a:r>
            <a:r>
              <a:rPr lang="en-US" dirty="0" err="1"/>
              <a:t>negatiivne</a:t>
            </a:r>
            <a:r>
              <a:rPr lang="en-US" dirty="0"/>
              <a:t> </a:t>
            </a:r>
            <a:r>
              <a:rPr lang="en-US" dirty="0" err="1"/>
              <a:t>aktiveerimisimpulss</a:t>
            </a:r>
            <a:r>
              <a:rPr lang="en-US" dirty="0"/>
              <a:t> </a:t>
            </a:r>
            <a:r>
              <a:rPr lang="en-US" dirty="0" err="1"/>
              <a:t>genereeritakse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binaarsignaal</a:t>
            </a:r>
            <a:r>
              <a:rPr lang="en-US" dirty="0"/>
              <a:t> </a:t>
            </a:r>
            <a:r>
              <a:rPr lang="en-US" dirty="0" err="1"/>
              <a:t>läheb</a:t>
            </a:r>
            <a:r>
              <a:rPr lang="en-US" dirty="0"/>
              <a:t> </a:t>
            </a:r>
            <a:r>
              <a:rPr lang="en-US" dirty="0" err="1"/>
              <a:t>normaalsest</a:t>
            </a:r>
            <a:endParaRPr lang="en-US" dirty="0"/>
          </a:p>
          <a:p>
            <a:r>
              <a:rPr lang="en-US" dirty="0" err="1"/>
              <a:t>kõrgest</a:t>
            </a:r>
            <a:r>
              <a:rPr lang="en-US" dirty="0"/>
              <a:t> </a:t>
            </a:r>
            <a:r>
              <a:rPr lang="en-US" dirty="0" err="1"/>
              <a:t>nivoost</a:t>
            </a:r>
            <a:r>
              <a:rPr lang="en-US" dirty="0"/>
              <a:t> </a:t>
            </a:r>
            <a:r>
              <a:rPr lang="en-US" dirty="0" err="1"/>
              <a:t>madalaks</a:t>
            </a:r>
            <a:r>
              <a:rPr lang="en-US" dirty="0"/>
              <a:t> ja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tagasi</a:t>
            </a:r>
            <a:r>
              <a:rPr lang="en-US" dirty="0"/>
              <a:t> </a:t>
            </a:r>
            <a:r>
              <a:rPr lang="en-US" dirty="0" err="1"/>
              <a:t>kõrgeks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Kuna </a:t>
            </a:r>
            <a:r>
              <a:rPr lang="en-US" dirty="0" err="1"/>
              <a:t>elektriseadmete</a:t>
            </a:r>
            <a:r>
              <a:rPr lang="en-US" dirty="0"/>
              <a:t> </a:t>
            </a:r>
            <a:r>
              <a:rPr lang="en-US" dirty="0" err="1"/>
              <a:t>täpsuses</a:t>
            </a:r>
            <a:r>
              <a:rPr lang="en-US" dirty="0"/>
              <a:t> </a:t>
            </a:r>
            <a:r>
              <a:rPr lang="en-US" dirty="0" err="1"/>
              <a:t>esinevad</a:t>
            </a:r>
            <a:r>
              <a:rPr lang="en-US" dirty="0"/>
              <a:t> </a:t>
            </a:r>
            <a:r>
              <a:rPr lang="en-US" dirty="0" err="1"/>
              <a:t>hälbed</a:t>
            </a:r>
            <a:r>
              <a:rPr lang="en-US" dirty="0"/>
              <a:t>, </a:t>
            </a:r>
            <a:r>
              <a:rPr lang="en-US" dirty="0" err="1"/>
              <a:t>määrab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EVS-EN 61131-2</a:t>
            </a:r>
          </a:p>
          <a:p>
            <a:r>
              <a:rPr lang="en-US" dirty="0" err="1"/>
              <a:t>loogikasignaalidele</a:t>
            </a:r>
            <a:r>
              <a:rPr lang="en-US" dirty="0"/>
              <a:t> </a:t>
            </a:r>
            <a:r>
              <a:rPr lang="en-US" dirty="0" err="1"/>
              <a:t>kindlad</a:t>
            </a:r>
            <a:r>
              <a:rPr lang="en-US" dirty="0"/>
              <a:t> </a:t>
            </a:r>
            <a:r>
              <a:rPr lang="en-US" dirty="0" err="1"/>
              <a:t>vahemikud</a:t>
            </a:r>
            <a:r>
              <a:rPr lang="en-US" dirty="0"/>
              <a:t>. </a:t>
            </a: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nimipinge</a:t>
            </a:r>
            <a:r>
              <a:rPr lang="en-US" dirty="0"/>
              <a:t> 230 V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loetakse</a:t>
            </a:r>
            <a:endParaRPr lang="en-US" dirty="0"/>
          </a:p>
          <a:p>
            <a:r>
              <a:rPr lang="en-US" dirty="0" err="1"/>
              <a:t>pingevahemikku</a:t>
            </a:r>
            <a:r>
              <a:rPr lang="en-US" dirty="0"/>
              <a:t> 0-40 V </a:t>
            </a:r>
            <a:r>
              <a:rPr lang="en-US" dirty="0" err="1"/>
              <a:t>loogiliseks</a:t>
            </a:r>
            <a:r>
              <a:rPr lang="en-US" dirty="0"/>
              <a:t> </a:t>
            </a:r>
            <a:r>
              <a:rPr lang="en-US" dirty="0" err="1"/>
              <a:t>nulliks</a:t>
            </a:r>
            <a:r>
              <a:rPr lang="en-US" dirty="0"/>
              <a:t> ja </a:t>
            </a:r>
            <a:r>
              <a:rPr lang="en-US" dirty="0" err="1"/>
              <a:t>vahemikku</a:t>
            </a:r>
            <a:r>
              <a:rPr lang="en-US" dirty="0"/>
              <a:t> 164-253 </a:t>
            </a:r>
            <a:r>
              <a:rPr lang="en-US" dirty="0" err="1"/>
              <a:t>loogiliseks</a:t>
            </a:r>
            <a:r>
              <a:rPr lang="en-US" dirty="0"/>
              <a:t> </a:t>
            </a:r>
            <a:r>
              <a:rPr lang="en-US" dirty="0" err="1"/>
              <a:t>üheks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hertz (symbol: Hz) is the derived unit of frequency in the International System of Units (SI) and is defined as one cycle per second.[1] It is named after Heinrich Rudolf Hertz, the first person to provide conclusive proof of the existence of electromagnetic waves. Hertz are commonly expressed in multiples: kilohertz (103 Hz, kHz), megahertz (106 Hz, MHz), gigahertz (109 Hz, GHz), terahertz (1012 Hz, THz), petahertz (1015 Hz, PHz), exahertz (1018 Hz, EHz), and zettahertz (1021 Hz, </a:t>
            </a:r>
            <a:r>
              <a:rPr lang="en-US" dirty="0" err="1"/>
              <a:t>ZHz</a:t>
            </a:r>
            <a:r>
              <a:rPr lang="en-US" dirty="0"/>
              <a:t>).</a:t>
            </a:r>
            <a:endParaRPr lang="et-EE" dirty="0"/>
          </a:p>
          <a:p>
            <a:endParaRPr lang="et-EE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hertz is defined as one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Cycle per second"/>
              </a:rPr>
              <a:t>cycle per second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International Committee for Weights and Measures"/>
              </a:rPr>
              <a:t>International Committee for Weights and Measures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defined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Second"/>
              </a:rPr>
              <a:t>second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as "the duration of 9 192 631 770 periods of the radiation corresponding to the transition between the two hyperfine levels of the ground state of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Caesium"/>
              </a:rPr>
              <a:t>caesium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-133 atom"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/>
              </a:rPr>
              <a:t>[3]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then adds: "It follows that the hyperfine splitting in the ground state of the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caesium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133 atom is exactly 9 192 631 770 hertz, ν(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hfs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Cs) = 9 192 631 770 Hz." The dimension of the unit hertz is 1/time (1/T). Expressed in base SI units it is 1/second (1/s).Problems can arise because the units of angular measure (cycle or radian) are omitted in SI.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/>
              </a:rPr>
              <a:t>[4]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/>
              </a:rPr>
              <a:t>[5]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/>
              </a:rPr>
              <a:t>[6]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/>
              </a:rPr>
              <a:t>[7]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oodle.tktk.ee/mod/scorm/view.php?id=12307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moodle.tktk.ee/mod/scorm/view.php?id=12307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moodle.tktk.ee/mod/scorm/view.php?id=12307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odle.tktk.ee/mod/scorm/view.php?id=12306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oodle.tktk.ee/mod/scorm/view.php?id=12307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4A10-BFCB-4CB8-BB16-799BD2284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1 esimene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0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B8A894-1E01-43EF-987A-256309251E61}"/>
              </a:ext>
            </a:extLst>
          </p:cNvPr>
          <p:cNvSpPr txBox="1"/>
          <p:nvPr/>
        </p:nvSpPr>
        <p:spPr>
          <a:xfrm>
            <a:off x="2116666" y="2286000"/>
            <a:ext cx="79586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3900" dirty="0"/>
              <a:t>1/0</a:t>
            </a:r>
            <a:endParaRPr lang="en-US" sz="239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D0B9AD03-A663-44F4-93FA-9DA84387FAB2}"/>
              </a:ext>
            </a:extLst>
          </p:cNvPr>
          <p:cNvSpPr/>
          <p:nvPr/>
        </p:nvSpPr>
        <p:spPr>
          <a:xfrm flipH="1">
            <a:off x="1485900" y="1257549"/>
            <a:ext cx="1155949" cy="605118"/>
          </a:xfrm>
          <a:prstGeom prst="borderCallout1">
            <a:avLst>
              <a:gd name="adj1" fmla="val 18750"/>
              <a:gd name="adj2" fmla="val -8333"/>
              <a:gd name="adj3" fmla="val 318179"/>
              <a:gd name="adj4" fmla="val -1438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/>
              <a:t>TRUE</a:t>
            </a:r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B03A56C-376F-4BB5-BC44-B89151F7816C}"/>
              </a:ext>
            </a:extLst>
          </p:cNvPr>
          <p:cNvSpPr/>
          <p:nvPr/>
        </p:nvSpPr>
        <p:spPr>
          <a:xfrm>
            <a:off x="10075334" y="1257549"/>
            <a:ext cx="1155949" cy="605118"/>
          </a:xfrm>
          <a:prstGeom prst="borderCallout1">
            <a:avLst>
              <a:gd name="adj1" fmla="val 18750"/>
              <a:gd name="adj2" fmla="val -8333"/>
              <a:gd name="adj3" fmla="val 318179"/>
              <a:gd name="adj4" fmla="val -1438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err="1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6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AAC047C-C683-421B-A931-860EB7F6461A}"/>
              </a:ext>
            </a:extLst>
          </p:cNvPr>
          <p:cNvGrpSpPr/>
          <p:nvPr/>
        </p:nvGrpSpPr>
        <p:grpSpPr>
          <a:xfrm>
            <a:off x="4417199" y="325966"/>
            <a:ext cx="4311934" cy="1960034"/>
            <a:chOff x="4027733" y="1223433"/>
            <a:chExt cx="4311934" cy="1960034"/>
          </a:xfrm>
        </p:grpSpPr>
        <p:pic>
          <p:nvPicPr>
            <p:cNvPr id="3" name="Graphic 2" descr="Toggle">
              <a:extLst>
                <a:ext uri="{FF2B5EF4-FFF2-40B4-BE49-F238E27FC236}">
                  <a16:creationId xmlns:a16="http://schemas.microsoft.com/office/drawing/2014/main" id="{DB864923-E85A-4A96-9B3F-87F943C7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27733" y="2269067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Toggle">
              <a:extLst>
                <a:ext uri="{FF2B5EF4-FFF2-40B4-BE49-F238E27FC236}">
                  <a16:creationId xmlns:a16="http://schemas.microsoft.com/office/drawing/2014/main" id="{BE39B2ED-B751-48D3-A1A4-B8195B888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27733" y="1223433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866DE5-B29A-4054-996E-9350FC2EB7B8}"/>
                </a:ext>
              </a:extLst>
            </p:cNvPr>
            <p:cNvSpPr txBox="1"/>
            <p:nvPr/>
          </p:nvSpPr>
          <p:spPr>
            <a:xfrm>
              <a:off x="5503333" y="1456267"/>
              <a:ext cx="2836334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 err="1"/>
                <a:t>Off</a:t>
              </a:r>
              <a:r>
                <a:rPr lang="et-EE" dirty="0"/>
                <a:t> = 0 ( 0 V/DC)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906F1E-5BC3-4A31-ACAC-4DE24F7DA420}"/>
                </a:ext>
              </a:extLst>
            </p:cNvPr>
            <p:cNvSpPr txBox="1"/>
            <p:nvPr/>
          </p:nvSpPr>
          <p:spPr>
            <a:xfrm>
              <a:off x="5503333" y="2535767"/>
              <a:ext cx="2836334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ON = 1 (+5 v/DC)</a:t>
              </a:r>
              <a:endParaRPr lang="en-US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1DCE088-E643-4440-BBE2-C137E9692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638" y="3313643"/>
            <a:ext cx="3034561" cy="26384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1271E0-B97A-4CA3-83B0-329347611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050" y="3429000"/>
            <a:ext cx="3714750" cy="21145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3C32DA-CB83-49B8-BB2C-E47EC4F5B149}"/>
              </a:ext>
            </a:extLst>
          </p:cNvPr>
          <p:cNvSpPr txBox="1"/>
          <p:nvPr/>
        </p:nvSpPr>
        <p:spPr>
          <a:xfrm>
            <a:off x="8246533" y="5600700"/>
            <a:ext cx="18372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1958.a.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8D2FA0-22F6-4487-8845-C27F5E9F27A8}"/>
              </a:ext>
            </a:extLst>
          </p:cNvPr>
          <p:cNvSpPr txBox="1"/>
          <p:nvPr/>
        </p:nvSpPr>
        <p:spPr>
          <a:xfrm>
            <a:off x="8083833" y="1314450"/>
            <a:ext cx="241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0-4mA; 1-20mA;</a:t>
            </a:r>
          </a:p>
          <a:p>
            <a:r>
              <a:rPr lang="et-EE" dirty="0"/>
              <a:t>0-0.5V; </a:t>
            </a:r>
          </a:p>
          <a:p>
            <a:r>
              <a:rPr lang="et-EE" dirty="0"/>
              <a:t>1-2.4 V </a:t>
            </a:r>
          </a:p>
          <a:p>
            <a:r>
              <a:rPr lang="et-EE" dirty="0"/>
              <a:t>3.3V</a:t>
            </a:r>
          </a:p>
          <a:p>
            <a:r>
              <a:rPr lang="et-EE" dirty="0"/>
              <a:t>5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1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49BCB86-604D-4354-AA55-82CD58D6C76D}"/>
              </a:ext>
            </a:extLst>
          </p:cNvPr>
          <p:cNvGrpSpPr/>
          <p:nvPr/>
        </p:nvGrpSpPr>
        <p:grpSpPr>
          <a:xfrm>
            <a:off x="903533" y="541866"/>
            <a:ext cx="5192467" cy="885799"/>
            <a:chOff x="1022066" y="355600"/>
            <a:chExt cx="7753066" cy="1283732"/>
          </a:xfrm>
        </p:grpSpPr>
        <p:pic>
          <p:nvPicPr>
            <p:cNvPr id="3" name="Graphic 2" descr="Toggle">
              <a:extLst>
                <a:ext uri="{FF2B5EF4-FFF2-40B4-BE49-F238E27FC236}">
                  <a16:creationId xmlns:a16="http://schemas.microsoft.com/office/drawing/2014/main" id="{1DEE8AE3-F1BE-498F-A814-97DAE5097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2066" y="685800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Toggle">
              <a:extLst>
                <a:ext uri="{FF2B5EF4-FFF2-40B4-BE49-F238E27FC236}">
                  <a16:creationId xmlns:a16="http://schemas.microsoft.com/office/drawing/2014/main" id="{DDC91F90-3906-44D3-A1B8-5E386506F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46533" y="685800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Toggle">
              <a:extLst>
                <a:ext uri="{FF2B5EF4-FFF2-40B4-BE49-F238E27FC236}">
                  <a16:creationId xmlns:a16="http://schemas.microsoft.com/office/drawing/2014/main" id="{DD92F951-E96C-4854-A03B-1EC728CAF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4199" y="685800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Toggle">
              <a:extLst>
                <a:ext uri="{FF2B5EF4-FFF2-40B4-BE49-F238E27FC236}">
                  <a16:creationId xmlns:a16="http://schemas.microsoft.com/office/drawing/2014/main" id="{E9C510A2-A333-4553-9BBD-DA1B2AAC0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9799" y="68580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2C0574-E13E-412B-9388-673D4934AE4B}"/>
                </a:ext>
              </a:extLst>
            </p:cNvPr>
            <p:cNvSpPr txBox="1"/>
            <p:nvPr/>
          </p:nvSpPr>
          <p:spPr>
            <a:xfrm>
              <a:off x="1259133" y="355600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2D5FF4-B45D-498D-8F62-B574E2C95630}"/>
                </a:ext>
              </a:extLst>
            </p:cNvPr>
            <p:cNvSpPr txBox="1"/>
            <p:nvPr/>
          </p:nvSpPr>
          <p:spPr>
            <a:xfrm>
              <a:off x="2299933" y="355600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4FB176-3D18-4055-8C45-27A3C68DA575}"/>
                </a:ext>
              </a:extLst>
            </p:cNvPr>
            <p:cNvSpPr txBox="1"/>
            <p:nvPr/>
          </p:nvSpPr>
          <p:spPr>
            <a:xfrm>
              <a:off x="3340733" y="381000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72EE39-C803-4481-BFC5-B4512E6A5C86}"/>
                </a:ext>
              </a:extLst>
            </p:cNvPr>
            <p:cNvSpPr txBox="1"/>
            <p:nvPr/>
          </p:nvSpPr>
          <p:spPr>
            <a:xfrm>
              <a:off x="4288999" y="381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pic>
          <p:nvPicPr>
            <p:cNvPr id="19" name="Graphic 18" descr="Toggle">
              <a:extLst>
                <a:ext uri="{FF2B5EF4-FFF2-40B4-BE49-F238E27FC236}">
                  <a16:creationId xmlns:a16="http://schemas.microsoft.com/office/drawing/2014/main" id="{90D8741C-0E96-4FEF-8503-CEEBA4E4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8599" y="724932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Toggle">
              <a:extLst>
                <a:ext uri="{FF2B5EF4-FFF2-40B4-BE49-F238E27FC236}">
                  <a16:creationId xmlns:a16="http://schemas.microsoft.com/office/drawing/2014/main" id="{7E17D4E9-D9E8-4E50-AF49-55A0F34B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3066" y="724932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Toggle">
              <a:extLst>
                <a:ext uri="{FF2B5EF4-FFF2-40B4-BE49-F238E27FC236}">
                  <a16:creationId xmlns:a16="http://schemas.microsoft.com/office/drawing/2014/main" id="{9EF1F4A9-1ADC-4C3C-82F0-BECB2354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0732" y="724932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Toggle">
              <a:extLst>
                <a:ext uri="{FF2B5EF4-FFF2-40B4-BE49-F238E27FC236}">
                  <a16:creationId xmlns:a16="http://schemas.microsoft.com/office/drawing/2014/main" id="{3EDD098B-B197-42A4-9607-483F4BAD2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6332" y="724932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A279A2-DB09-400C-B24E-013A4DC45898}"/>
                </a:ext>
              </a:extLst>
            </p:cNvPr>
            <p:cNvSpPr txBox="1"/>
            <p:nvPr/>
          </p:nvSpPr>
          <p:spPr>
            <a:xfrm>
              <a:off x="5135666" y="394732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686137-299C-4059-834F-1B5299B4EB83}"/>
                </a:ext>
              </a:extLst>
            </p:cNvPr>
            <p:cNvSpPr txBox="1"/>
            <p:nvPr/>
          </p:nvSpPr>
          <p:spPr>
            <a:xfrm>
              <a:off x="6176466" y="394732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556454-83A2-478D-875D-B056AC00D1DC}"/>
                </a:ext>
              </a:extLst>
            </p:cNvPr>
            <p:cNvSpPr txBox="1"/>
            <p:nvPr/>
          </p:nvSpPr>
          <p:spPr>
            <a:xfrm>
              <a:off x="7217266" y="420132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AE1BFE-A25A-4563-8F29-9DFB42E1D9C6}"/>
                </a:ext>
              </a:extLst>
            </p:cNvPr>
            <p:cNvSpPr txBox="1"/>
            <p:nvPr/>
          </p:nvSpPr>
          <p:spPr>
            <a:xfrm>
              <a:off x="8165532" y="42013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C1B3B85-010D-4948-85F0-D73276E8A936}"/>
              </a:ext>
            </a:extLst>
          </p:cNvPr>
          <p:cNvSpPr txBox="1"/>
          <p:nvPr/>
        </p:nvSpPr>
        <p:spPr>
          <a:xfrm>
            <a:off x="6587066" y="841240"/>
            <a:ext cx="282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8 x 1 </a:t>
            </a:r>
            <a:r>
              <a:rPr lang="et-EE" dirty="0" err="1"/>
              <a:t>bit</a:t>
            </a:r>
            <a:r>
              <a:rPr lang="et-EE" dirty="0"/>
              <a:t> = 1 </a:t>
            </a:r>
            <a:r>
              <a:rPr lang="et-EE" dirty="0" err="1"/>
              <a:t>Byte</a:t>
            </a:r>
            <a:endParaRPr lang="en-US" dirty="0"/>
          </a:p>
        </p:txBody>
      </p:sp>
      <p:pic>
        <p:nvPicPr>
          <p:cNvPr id="1026" name="Picture 2" descr="Decimal Numbering System and its conversion into Binary System">
            <a:extLst>
              <a:ext uri="{FF2B5EF4-FFF2-40B4-BE49-F238E27FC236}">
                <a16:creationId xmlns:a16="http://schemas.microsoft.com/office/drawing/2014/main" id="{12101413-18F1-4174-A2E4-21895C67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64" y="1803400"/>
            <a:ext cx="2821482" cy="46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3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D0D4F-A57B-445F-B160-DA8C18FBE282}"/>
              </a:ext>
            </a:extLst>
          </p:cNvPr>
          <p:cNvSpPr txBox="1"/>
          <p:nvPr/>
        </p:nvSpPr>
        <p:spPr>
          <a:xfrm>
            <a:off x="10795000" y="58674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1.3 LA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D1617-3384-44AB-A1F5-0C7AD1301F3E}"/>
              </a:ext>
            </a:extLst>
          </p:cNvPr>
          <p:cNvSpPr txBox="1"/>
          <p:nvPr/>
        </p:nvSpPr>
        <p:spPr>
          <a:xfrm>
            <a:off x="750570" y="5913566"/>
            <a:ext cx="613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https://moodle.tktk.ee/mod/scorm/view.php?id=123071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C38781-66F4-4057-AA5D-14C787B9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60" y="457200"/>
            <a:ext cx="528828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7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EC975-62F3-4B86-8F65-75FE738C0675}"/>
              </a:ext>
            </a:extLst>
          </p:cNvPr>
          <p:cNvSpPr txBox="1"/>
          <p:nvPr/>
        </p:nvSpPr>
        <p:spPr>
          <a:xfrm>
            <a:off x="990600" y="316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1963.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loodi</a:t>
            </a:r>
            <a:r>
              <a:rPr lang="en-US" dirty="0"/>
              <a:t> keel AS</a:t>
            </a:r>
            <a:r>
              <a:rPr lang="et-EE" dirty="0"/>
              <a:t>C</a:t>
            </a:r>
            <a:r>
              <a:rPr lang="en-US" dirty="0"/>
              <a:t>II – </a:t>
            </a:r>
            <a:r>
              <a:rPr lang="en-US" dirty="0" err="1"/>
              <a:t>Ameerika</a:t>
            </a:r>
            <a:r>
              <a:rPr lang="en-US" dirty="0"/>
              <a:t> Standard </a:t>
            </a:r>
            <a:r>
              <a:rPr lang="en-US" dirty="0" err="1"/>
              <a:t>kood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68CCA-14BE-4CDD-99B8-08288319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71" y="844524"/>
            <a:ext cx="7290858" cy="59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6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AD4F4-B4CD-43C7-8913-73FC3CCA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1514475"/>
            <a:ext cx="6829425" cy="382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EEB72-A152-47B5-91D1-112517C9A000}"/>
              </a:ext>
            </a:extLst>
          </p:cNvPr>
          <p:cNvSpPr txBox="1"/>
          <p:nvPr/>
        </p:nvSpPr>
        <p:spPr>
          <a:xfrm>
            <a:off x="5181600" y="5558118"/>
            <a:ext cx="22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1982.a.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8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70FFB-DEF4-40C3-BADE-9815E1988FE1}"/>
              </a:ext>
            </a:extLst>
          </p:cNvPr>
          <p:cNvGrpSpPr/>
          <p:nvPr/>
        </p:nvGrpSpPr>
        <p:grpSpPr>
          <a:xfrm>
            <a:off x="1783976" y="1214967"/>
            <a:ext cx="8624048" cy="3588692"/>
            <a:chOff x="1783977" y="2171700"/>
            <a:chExt cx="8624048" cy="35886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1B5A27-E810-4789-84A0-B85F4927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5738" y="2171700"/>
              <a:ext cx="3740524" cy="24500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81FC0E-A618-4F30-A760-E6CD641D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7778" y="2841531"/>
              <a:ext cx="1974777" cy="11749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F07F5-BD16-4342-B0E3-3BBEC54E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9051" y="2877751"/>
              <a:ext cx="1925171" cy="11024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AF1E6-A31F-4C26-A18F-9B8F0AA8FE6C}"/>
                </a:ext>
              </a:extLst>
            </p:cNvPr>
            <p:cNvSpPr txBox="1"/>
            <p:nvPr/>
          </p:nvSpPr>
          <p:spPr>
            <a:xfrm>
              <a:off x="1783977" y="5342964"/>
              <a:ext cx="19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/>
                <a:t>Sisend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9FBC5-46B2-4368-8110-8F1D09A2BBD8}"/>
                </a:ext>
              </a:extLst>
            </p:cNvPr>
            <p:cNvSpPr txBox="1"/>
            <p:nvPr/>
          </p:nvSpPr>
          <p:spPr>
            <a:xfrm>
              <a:off x="8498543" y="5342964"/>
              <a:ext cx="19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/>
                <a:t>Väljund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8CB915-E320-46AA-A370-5008FCC3E393}"/>
                </a:ext>
              </a:extLst>
            </p:cNvPr>
            <p:cNvSpPr txBox="1"/>
            <p:nvPr/>
          </p:nvSpPr>
          <p:spPr>
            <a:xfrm>
              <a:off x="5141259" y="5391060"/>
              <a:ext cx="19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/>
                <a:t>Tehted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2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96B4F-E788-4CF4-A6D4-4F21F24B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64287"/>
            <a:ext cx="8795808" cy="517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59EB6-4B43-46DF-AA24-D9E1FE9F8DED}"/>
              </a:ext>
            </a:extLst>
          </p:cNvPr>
          <p:cNvSpPr txBox="1"/>
          <p:nvPr/>
        </p:nvSpPr>
        <p:spPr>
          <a:xfrm>
            <a:off x="3155950" y="5795201"/>
            <a:ext cx="5880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Oluline</a:t>
            </a:r>
            <a:r>
              <a:rPr lang="en-US" dirty="0"/>
              <a:t> on, et </a:t>
            </a:r>
            <a:r>
              <a:rPr lang="en-US" dirty="0" err="1"/>
              <a:t>signaale</a:t>
            </a:r>
            <a:r>
              <a:rPr lang="en-US" dirty="0"/>
              <a:t> </a:t>
            </a:r>
            <a:r>
              <a:rPr lang="en-US" dirty="0" err="1"/>
              <a:t>töötlevad</a:t>
            </a:r>
            <a:r>
              <a:rPr lang="en-US" dirty="0"/>
              <a:t> </a:t>
            </a:r>
            <a:r>
              <a:rPr lang="en-US" dirty="0" err="1"/>
              <a:t>komponendid</a:t>
            </a:r>
            <a:r>
              <a:rPr lang="en-US" dirty="0"/>
              <a:t> „</a:t>
            </a:r>
            <a:r>
              <a:rPr lang="en-US" dirty="0" err="1"/>
              <a:t>kinnitaks</a:t>
            </a:r>
            <a:r>
              <a:rPr lang="en-US" dirty="0"/>
              <a:t>“</a:t>
            </a:r>
          </a:p>
          <a:p>
            <a:r>
              <a:rPr lang="en-US" dirty="0" err="1"/>
              <a:t>olekut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viiks</a:t>
            </a:r>
            <a:r>
              <a:rPr lang="en-US" dirty="0"/>
              <a:t> </a:t>
            </a:r>
            <a:r>
              <a:rPr lang="en-US" dirty="0" err="1"/>
              <a:t>muutuja</a:t>
            </a:r>
            <a:r>
              <a:rPr lang="en-US" dirty="0"/>
              <a:t> </a:t>
            </a:r>
            <a:r>
              <a:rPr lang="en-US" dirty="0" err="1"/>
              <a:t>võimalikult</a:t>
            </a:r>
            <a:r>
              <a:rPr lang="en-US" dirty="0"/>
              <a:t> </a:t>
            </a:r>
            <a:r>
              <a:rPr lang="en-US" dirty="0" err="1"/>
              <a:t>kindlalt</a:t>
            </a:r>
            <a:r>
              <a:rPr lang="en-US" dirty="0"/>
              <a:t> ja </a:t>
            </a:r>
            <a:r>
              <a:rPr lang="en-US" dirty="0" err="1"/>
              <a:t>kiiresti</a:t>
            </a:r>
            <a:endParaRPr lang="en-US" dirty="0"/>
          </a:p>
          <a:p>
            <a:r>
              <a:rPr lang="en-US" dirty="0" err="1"/>
              <a:t>vajalikku</a:t>
            </a:r>
            <a:r>
              <a:rPr lang="en-US" dirty="0"/>
              <a:t> </a:t>
            </a:r>
            <a:r>
              <a:rPr lang="en-US" dirty="0" err="1"/>
              <a:t>olekusse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5AD27-A78E-4B6F-A4ED-32A6D137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109817"/>
            <a:ext cx="11000728" cy="4766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41E75-8E0C-4D94-B4C7-62151C3A08BE}"/>
              </a:ext>
            </a:extLst>
          </p:cNvPr>
          <p:cNvSpPr txBox="1"/>
          <p:nvPr/>
        </p:nvSpPr>
        <p:spPr>
          <a:xfrm>
            <a:off x="3165058" y="5867400"/>
            <a:ext cx="632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b="1" dirty="0" err="1"/>
              <a:t>Dec</a:t>
            </a:r>
            <a:r>
              <a:rPr lang="et-EE" sz="4000" dirty="0" err="1"/>
              <a:t>imal</a:t>
            </a:r>
            <a:r>
              <a:rPr lang="et-EE" sz="4000" dirty="0"/>
              <a:t> </a:t>
            </a:r>
            <a:r>
              <a:rPr lang="et-EE" sz="4000" dirty="0" err="1"/>
              <a:t>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700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B169-5F3B-496D-837B-C5ECD8DD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5" y="440634"/>
            <a:ext cx="7334250" cy="838200"/>
          </a:xfrm>
        </p:spPr>
        <p:txBody>
          <a:bodyPr>
            <a:normAutofit/>
          </a:bodyPr>
          <a:lstStyle/>
          <a:p>
            <a:r>
              <a:rPr lang="et-EE" sz="3200" dirty="0" err="1"/>
              <a:t>Sinaal</a:t>
            </a:r>
            <a:r>
              <a:rPr lang="et-EE" sz="3200" dirty="0"/>
              <a:t> – info edastamise viis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65E8F-BB41-451F-BAB6-50329D268E53}"/>
              </a:ext>
            </a:extLst>
          </p:cNvPr>
          <p:cNvSpPr txBox="1">
            <a:spLocks/>
          </p:cNvSpPr>
          <p:nvPr/>
        </p:nvSpPr>
        <p:spPr>
          <a:xfrm>
            <a:off x="1653208" y="1585291"/>
            <a:ext cx="835218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EFA89-736A-4A3D-A708-8ACA74188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7" y="4478125"/>
            <a:ext cx="8846654" cy="2304786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CE16BD4B-2184-4077-9AA8-5372451BF8B1}"/>
              </a:ext>
            </a:extLst>
          </p:cNvPr>
          <p:cNvSpPr/>
          <p:nvPr/>
        </p:nvSpPr>
        <p:spPr>
          <a:xfrm>
            <a:off x="3430574" y="1585291"/>
            <a:ext cx="8502346" cy="212912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4400" dirty="0"/>
              <a:t>Diskreetne digitaalne signaal</a:t>
            </a:r>
            <a:endParaRPr lang="en-US" sz="4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tree&#10;&#10;Description automatically generated">
            <a:extLst>
              <a:ext uri="{FF2B5EF4-FFF2-40B4-BE49-F238E27FC236}">
                <a16:creationId xmlns:a16="http://schemas.microsoft.com/office/drawing/2014/main" id="{4A7B6994-2419-4F88-9A3C-AA9ADEE93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02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055DB4-DB80-44BC-A117-687F2AAC8C0D}"/>
              </a:ext>
            </a:extLst>
          </p:cNvPr>
          <p:cNvSpPr txBox="1"/>
          <p:nvPr/>
        </p:nvSpPr>
        <p:spPr>
          <a:xfrm>
            <a:off x="10972800" y="5867400"/>
            <a:ext cx="11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1.4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C1CA3-51C8-4460-8141-E51DBCF7BB45}"/>
              </a:ext>
            </a:extLst>
          </p:cNvPr>
          <p:cNvSpPr txBox="1"/>
          <p:nvPr/>
        </p:nvSpPr>
        <p:spPr>
          <a:xfrm>
            <a:off x="746760" y="59135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https://moodle.tktk.ee/mod/scorm/view.php?id=123072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CEDEB8-4B03-4502-B5A2-A52237FFE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1" y="298103"/>
            <a:ext cx="5340697" cy="53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9D95B-0A74-4BA5-ABD0-34072786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8" y="0"/>
            <a:ext cx="11015882" cy="4594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01C4F-F6BA-4033-AC1C-A0DA1A3F5770}"/>
              </a:ext>
            </a:extLst>
          </p:cNvPr>
          <p:cNvSpPr txBox="1"/>
          <p:nvPr/>
        </p:nvSpPr>
        <p:spPr>
          <a:xfrm>
            <a:off x="1082993" y="5186095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1 -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madal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signaalitase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endParaRPr lang="et-EE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2 -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kõrge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signaalitase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endParaRPr lang="et-EE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3 -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tõus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ees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), </a:t>
            </a:r>
            <a:endParaRPr lang="et-EE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4 -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langus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piiriületus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4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AC48F-5D70-415C-AFF1-80B28429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14" y="925889"/>
            <a:ext cx="10189845" cy="5937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8F4BFF-39CA-45FC-919D-1DC33082EB1D}"/>
              </a:ext>
            </a:extLst>
          </p:cNvPr>
          <p:cNvSpPr txBox="1"/>
          <p:nvPr/>
        </p:nvSpPr>
        <p:spPr>
          <a:xfrm>
            <a:off x="945833" y="34111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Positiivne</a:t>
            </a:r>
            <a:r>
              <a:rPr lang="en-US" sz="3200" b="1" dirty="0"/>
              <a:t> </a:t>
            </a:r>
            <a:r>
              <a:rPr lang="en-US" sz="3200" b="1" dirty="0" err="1"/>
              <a:t>impulss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20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C4854-203C-4498-8BBB-841587D4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7" y="2052637"/>
            <a:ext cx="4657725" cy="2752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E4843-8D00-41C3-96D6-E3D4F05F2549}"/>
              </a:ext>
            </a:extLst>
          </p:cNvPr>
          <p:cNvSpPr txBox="1"/>
          <p:nvPr/>
        </p:nvSpPr>
        <p:spPr>
          <a:xfrm>
            <a:off x="1060133" y="282625"/>
            <a:ext cx="6097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TimesNewRomanPSMT"/>
              </a:rPr>
              <a:t>Negatiivne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NewRomanPSMT"/>
              </a:rPr>
              <a:t>impulss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7155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C142F-1AEF-4DD3-A8D3-97FC89F4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8" y="898206"/>
            <a:ext cx="11429156" cy="51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2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72877-6808-4CBE-A98D-E85EE309B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800225"/>
            <a:ext cx="11401425" cy="325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D6AA8-FDC9-41BE-8AF4-D94F442E6C26}"/>
              </a:ext>
            </a:extLst>
          </p:cNvPr>
          <p:cNvSpPr txBox="1"/>
          <p:nvPr/>
        </p:nvSpPr>
        <p:spPr>
          <a:xfrm>
            <a:off x="888683" y="5657671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Perioodilise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binaarsignaali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sagedus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arvutatakse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valemiga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: </a:t>
            </a:r>
            <a:endParaRPr lang="et-EE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f = 1/T,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milles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f (Hz) ja T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sek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).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Käidutsükkel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arvutatakse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valemiga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: Duty cycle =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t</a:t>
            </a:r>
            <a:r>
              <a:rPr lang="en-US" sz="1050" b="0" i="0" dirty="0" err="1">
                <a:solidFill>
                  <a:srgbClr val="000000"/>
                </a:solidFill>
                <a:effectLst/>
                <a:latin typeface="TimesNewRomanPSMT"/>
              </a:rPr>
              <a:t>w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/T) x 100%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875C3-AA29-433C-9826-827C1A530193}"/>
              </a:ext>
            </a:extLst>
          </p:cNvPr>
          <p:cNvSpPr txBox="1"/>
          <p:nvPr/>
        </p:nvSpPr>
        <p:spPr>
          <a:xfrm>
            <a:off x="1094422" y="546854"/>
            <a:ext cx="9729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Käidutsükli</a:t>
            </a:r>
            <a:r>
              <a:rPr lang="en-US" sz="3600" dirty="0"/>
              <a:t> </a:t>
            </a:r>
            <a:r>
              <a:rPr lang="en-US" sz="3600" dirty="0" err="1"/>
              <a:t>näide</a:t>
            </a:r>
            <a:r>
              <a:rPr lang="en-US" sz="3600" dirty="0"/>
              <a:t>.</a:t>
            </a:r>
            <a:r>
              <a:rPr lang="et-EE" sz="3600" dirty="0"/>
              <a:t>= tsüklit/sekundis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5013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CF5B6-C0FE-4B0D-87DE-7407C37D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4522" cy="69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494F85-C212-472F-A192-D38BAFC0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2032030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CD014-409D-4469-B76C-D289FCDC5FD9}"/>
              </a:ext>
            </a:extLst>
          </p:cNvPr>
          <p:cNvSpPr txBox="1"/>
          <p:nvPr/>
        </p:nvSpPr>
        <p:spPr>
          <a:xfrm>
            <a:off x="919163" y="1798722"/>
            <a:ext cx="112728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saab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teisendada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Selleks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kasutatakse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praktikas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loogilisi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elemente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ja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registreerimiseks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kasutatakse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formaalselt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loogilisi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funktsioone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0325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C9052-576E-47A7-9FA9-2023ABFDC4F5}"/>
              </a:ext>
            </a:extLst>
          </p:cNvPr>
          <p:cNvSpPr txBox="1"/>
          <p:nvPr/>
        </p:nvSpPr>
        <p:spPr>
          <a:xfrm>
            <a:off x="10820400" y="5867400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1.5 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97BE7-7435-49E5-A032-B35B6650B886}"/>
              </a:ext>
            </a:extLst>
          </p:cNvPr>
          <p:cNvSpPr txBox="1"/>
          <p:nvPr/>
        </p:nvSpPr>
        <p:spPr>
          <a:xfrm>
            <a:off x="731520" y="58674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https://moodle.tktk.ee/mod/scorm/view.php?id=123073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C13006A-2D65-4CF0-9D29-2D3D007F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44269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F6FE7-3808-489D-8EC7-42C8AAC7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88" y="140080"/>
            <a:ext cx="3684494" cy="6577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69F4A-88F0-4FD9-907A-CFE5D26A4677}"/>
              </a:ext>
            </a:extLst>
          </p:cNvPr>
          <p:cNvSpPr txBox="1"/>
          <p:nvPr/>
        </p:nvSpPr>
        <p:spPr>
          <a:xfrm>
            <a:off x="7252447" y="1927412"/>
            <a:ext cx="28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Nt. Inter x86; ARM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D2DCA-89AE-4CCA-9107-6F1486DD5F9D}"/>
              </a:ext>
            </a:extLst>
          </p:cNvPr>
          <p:cNvSpPr txBox="1"/>
          <p:nvPr/>
        </p:nvSpPr>
        <p:spPr>
          <a:xfrm>
            <a:off x="7252447" y="1190315"/>
            <a:ext cx="28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Nt. Windows 10; OSX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E1A83-E5DD-4236-A2CF-B981B7F36F83}"/>
              </a:ext>
            </a:extLst>
          </p:cNvPr>
          <p:cNvSpPr txBox="1"/>
          <p:nvPr/>
        </p:nvSpPr>
        <p:spPr>
          <a:xfrm>
            <a:off x="7252447" y="501134"/>
            <a:ext cx="28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Nt. Office, Mail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3E8D2-A9E0-430D-A6E0-A8D69384DA64}"/>
              </a:ext>
            </a:extLst>
          </p:cNvPr>
          <p:cNvSpPr txBox="1"/>
          <p:nvPr/>
        </p:nvSpPr>
        <p:spPr>
          <a:xfrm>
            <a:off x="7277847" y="2545479"/>
            <a:ext cx="28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Nt. </a:t>
            </a:r>
            <a:r>
              <a:rPr lang="et-EE" dirty="0" err="1"/>
              <a:t>NetBurst</a:t>
            </a:r>
            <a:r>
              <a:rPr lang="et-EE" dirty="0"/>
              <a:t>; </a:t>
            </a:r>
            <a:r>
              <a:rPr lang="et-EE" dirty="0" err="1"/>
              <a:t>Nehalem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0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E853144E-13A5-4792-A368-D8032F394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900" y="1092200"/>
            <a:ext cx="5962650" cy="5562600"/>
          </a:xfrm>
          <a:prstGeom prst="rect">
            <a:avLst/>
          </a:prstGeom>
        </p:spPr>
      </p:pic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9F9056B8-27AB-470A-BE04-E3510726FB02}"/>
              </a:ext>
            </a:extLst>
          </p:cNvPr>
          <p:cNvSpPr/>
          <p:nvPr/>
        </p:nvSpPr>
        <p:spPr>
          <a:xfrm>
            <a:off x="7448550" y="173567"/>
            <a:ext cx="4548717" cy="5037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5778"/>
              <a:gd name="adj6" fmla="val -82067"/>
            </a:avLst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CPU (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processing unit</a:t>
            </a:r>
            <a:r>
              <a:rPr lang="et-EE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t-EE" dirty="0"/>
              <a:t>U</a:t>
            </a:r>
            <a:endParaRPr lang="en-US" dirty="0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E2C95E10-3B22-433D-98F9-AA9A7AA07ECA}"/>
              </a:ext>
            </a:extLst>
          </p:cNvPr>
          <p:cNvSpPr/>
          <p:nvPr/>
        </p:nvSpPr>
        <p:spPr>
          <a:xfrm>
            <a:off x="7473950" y="1274234"/>
            <a:ext cx="4548717" cy="5037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7122"/>
              <a:gd name="adj6" fmla="val -55264"/>
            </a:avLst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microcontrollers</a:t>
            </a:r>
            <a:r>
              <a:rPr lang="et-EE" dirty="0"/>
              <a:t>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9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5FD13-382B-432D-B250-11F9F0EB3770}"/>
              </a:ext>
            </a:extLst>
          </p:cNvPr>
          <p:cNvSpPr txBox="1"/>
          <p:nvPr/>
        </p:nvSpPr>
        <p:spPr>
          <a:xfrm>
            <a:off x="10972800" y="58674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1.1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44F8D-2E1D-4C3B-BE3F-A2EDC42973BE}"/>
              </a:ext>
            </a:extLst>
          </p:cNvPr>
          <p:cNvSpPr txBox="1"/>
          <p:nvPr/>
        </p:nvSpPr>
        <p:spPr>
          <a:xfrm>
            <a:off x="722779" y="5913566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https://moodle.tktk.ee/mod/scorm/view.php?id=123069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85C4EF3-2F36-4DF5-9D18-4BFEB645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40" y="298103"/>
            <a:ext cx="553212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82C6B-489A-4E35-8183-E7687E6C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9" y="1558344"/>
            <a:ext cx="11400692" cy="37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3F2C5-C3CE-474B-BC4A-8B765C95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1" y="2013439"/>
            <a:ext cx="11239017" cy="2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A4BC6-08FD-4CC7-9287-56FD7472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0" y="1344706"/>
            <a:ext cx="11411700" cy="37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4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394C0-A825-4CDA-BB5A-672B5A23B632}"/>
              </a:ext>
            </a:extLst>
          </p:cNvPr>
          <p:cNvSpPr txBox="1"/>
          <p:nvPr/>
        </p:nvSpPr>
        <p:spPr>
          <a:xfrm>
            <a:off x="10972800" y="5867400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1.2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00B6A-041D-4E1E-88F3-7DAAD996DCDA}"/>
              </a:ext>
            </a:extLst>
          </p:cNvPr>
          <p:cNvSpPr txBox="1"/>
          <p:nvPr/>
        </p:nvSpPr>
        <p:spPr>
          <a:xfrm>
            <a:off x="716280" y="59135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https://moodle.tktk.ee/mod/scorm/view.php?id=123070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8C3766E-D4AD-4B11-8E96-0342D4911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60" y="298103"/>
            <a:ext cx="551688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2916"/>
      </p:ext>
    </p:extLst>
  </p:cSld>
  <p:clrMapOvr>
    <a:masterClrMapping/>
  </p:clrMapOvr>
</p:sld>
</file>

<file path=ppt/theme/theme1.xml><?xml version="1.0" encoding="utf-8"?>
<a:theme xmlns:a="http://schemas.openxmlformats.org/drawingml/2006/main" name="valge slaideid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ge slaideid" id="{6BCD3231-4EA9-4756-802B-E6DD1EB58619}" vid="{C9608DA1-C547-4D60-BC29-607F9062B6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862</Words>
  <Application>Microsoft Office PowerPoint</Application>
  <PresentationFormat>Widescreen</PresentationFormat>
  <Paragraphs>87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Tahoma</vt:lpstr>
      <vt:lpstr>TimesNewRomanPSMT</vt:lpstr>
      <vt:lpstr>valge slaideid</vt:lpstr>
      <vt:lpstr>1 esimene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Sinaal – info edastamise viis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esimene</dc:title>
  <dc:creator>Andrei Rudz</dc:creator>
  <cp:lastModifiedBy>Andrei Rudz</cp:lastModifiedBy>
  <cp:revision>7</cp:revision>
  <dcterms:created xsi:type="dcterms:W3CDTF">2020-07-24T06:34:01Z</dcterms:created>
  <dcterms:modified xsi:type="dcterms:W3CDTF">2020-08-05T06:22:32Z</dcterms:modified>
</cp:coreProperties>
</file>