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63" r:id="rId2"/>
    <p:sldId id="265" r:id="rId3"/>
    <p:sldId id="318" r:id="rId4"/>
    <p:sldId id="298" r:id="rId5"/>
    <p:sldId id="333" r:id="rId6"/>
    <p:sldId id="299" r:id="rId7"/>
    <p:sldId id="301" r:id="rId8"/>
    <p:sldId id="302" r:id="rId9"/>
    <p:sldId id="303" r:id="rId10"/>
    <p:sldId id="304" r:id="rId11"/>
    <p:sldId id="305" r:id="rId12"/>
    <p:sldId id="332" r:id="rId13"/>
    <p:sldId id="272" r:id="rId14"/>
    <p:sldId id="327" r:id="rId15"/>
    <p:sldId id="306" r:id="rId16"/>
    <p:sldId id="328" r:id="rId17"/>
    <p:sldId id="307" r:id="rId18"/>
    <p:sldId id="330" r:id="rId19"/>
    <p:sldId id="308" r:id="rId20"/>
    <p:sldId id="321" r:id="rId21"/>
    <p:sldId id="339" r:id="rId22"/>
    <p:sldId id="322" r:id="rId23"/>
    <p:sldId id="320" r:id="rId24"/>
    <p:sldId id="337" r:id="rId25"/>
    <p:sldId id="312" r:id="rId26"/>
    <p:sldId id="313" r:id="rId27"/>
    <p:sldId id="331" r:id="rId28"/>
    <p:sldId id="295" r:id="rId29"/>
    <p:sldId id="296" r:id="rId30"/>
    <p:sldId id="279" r:id="rId31"/>
    <p:sldId id="323" r:id="rId32"/>
    <p:sldId id="326" r:id="rId33"/>
    <p:sldId id="280" r:id="rId34"/>
    <p:sldId id="281" r:id="rId35"/>
    <p:sldId id="338" r:id="rId36"/>
    <p:sldId id="324" r:id="rId37"/>
    <p:sldId id="325" r:id="rId38"/>
    <p:sldId id="282" r:id="rId39"/>
    <p:sldId id="336" r:id="rId40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8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1" autoAdjust="0"/>
    <p:restoredTop sz="92473" autoAdjust="0"/>
  </p:normalViewPr>
  <p:slideViewPr>
    <p:cSldViewPr>
      <p:cViewPr varScale="1">
        <p:scale>
          <a:sx n="81" d="100"/>
          <a:sy n="81" d="100"/>
        </p:scale>
        <p:origin x="1478" y="72"/>
      </p:cViewPr>
      <p:guideLst>
        <p:guide orient="horz" pos="1888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FEA81-D288-491D-A5BC-BD28F27446B1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BC667-722A-42EA-9B3A-0157ADD0970D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8103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t-EE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B7E734-B182-4951-8F96-9181DE552D5D}" type="slidenum">
              <a:rPr lang="et-E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3592164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juhtslaidi alamtiitli laadi redigeerimiseks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Klõpsake juhtslaidi teksti laadide redigeerimiseks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43DBD-7322-442F-9E03-1C21EC724D48}" type="datetimeFigureOut">
              <a:rPr lang="et-EE" smtClean="0"/>
              <a:pPr/>
              <a:t>17.04.2020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5E55F-C9E4-49F4-823D-3301F89D881D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79512" y="1844824"/>
            <a:ext cx="853440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t-EE" sz="3600" b="1" dirty="0" smtClean="0">
                <a:latin typeface="Bookman Old Style" pitchFamily="18" charset="0"/>
              </a:rPr>
              <a:t>Raha ajaväärtus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188640"/>
            <a:ext cx="8697144" cy="792088"/>
          </a:xfrm>
        </p:spPr>
        <p:txBody>
          <a:bodyPr>
            <a:noAutofit/>
          </a:bodyPr>
          <a:lstStyle/>
          <a:p>
            <a:r>
              <a:rPr lang="et-EE" sz="3200" b="1" dirty="0" smtClean="0">
                <a:solidFill>
                  <a:srgbClr val="00B050"/>
                </a:solidFill>
                <a:latin typeface="Bookman Old Style" pitchFamily="18" charset="0"/>
              </a:rPr>
              <a:t>Intress</a:t>
            </a:r>
            <a:endParaRPr lang="et-EE" sz="32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07504" y="1340768"/>
            <a:ext cx="858964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t-EE" sz="2400" dirty="0" smtClean="0">
                <a:latin typeface="Bookman Old Style" pitchFamily="18" charset="0"/>
              </a:rPr>
              <a:t>	Intressi arvutamise üldvalem on järgmine:</a:t>
            </a:r>
          </a:p>
          <a:p>
            <a:pPr>
              <a:buNone/>
            </a:pPr>
            <a:r>
              <a:rPr lang="et-EE" sz="2400" dirty="0" smtClean="0">
                <a:latin typeface="Bookman Old Style" pitchFamily="18" charset="0"/>
              </a:rPr>
              <a:t>	</a:t>
            </a:r>
          </a:p>
          <a:p>
            <a:pPr algn="ctr">
              <a:buNone/>
            </a:pPr>
            <a:r>
              <a:rPr lang="et-EE" sz="2400" dirty="0" smtClean="0">
                <a:latin typeface="Bookman Old Style" pitchFamily="18" charset="0"/>
              </a:rPr>
              <a:t>	</a:t>
            </a:r>
            <a:r>
              <a:rPr lang="et-EE" sz="2400" b="1" dirty="0" smtClean="0">
                <a:latin typeface="Bookman Old Style" pitchFamily="18" charset="0"/>
              </a:rPr>
              <a:t>Intress = tagasimakstav summa - põhisumma</a:t>
            </a:r>
          </a:p>
          <a:p>
            <a:pPr>
              <a:buNone/>
            </a:pPr>
            <a:endParaRPr lang="et-EE" sz="2400" dirty="0" smtClean="0">
              <a:latin typeface="Bookman Old Style" pitchFamily="18" charset="0"/>
            </a:endParaRPr>
          </a:p>
          <a:p>
            <a:pPr algn="just">
              <a:buNone/>
            </a:pPr>
            <a:r>
              <a:rPr lang="et-EE" sz="2400" dirty="0" smtClean="0">
                <a:latin typeface="Bookman Old Style" pitchFamily="18" charset="0"/>
              </a:rPr>
              <a:t>	Põhisummalt tasutavat intressi kajastatakse tavaliselt protsentides aasta kohta, st intressimäärana </a:t>
            </a:r>
            <a:r>
              <a:rPr lang="en-US" sz="2400" i="1" dirty="0" smtClean="0">
                <a:latin typeface="Bookman Old Style" pitchFamily="18" charset="0"/>
              </a:rPr>
              <a:t>(rate of interest</a:t>
            </a:r>
            <a:r>
              <a:rPr lang="et-EE" sz="2400" dirty="0" smtClean="0">
                <a:latin typeface="Bookman Old Style" pitchFamily="18" charset="0"/>
              </a:rPr>
              <a:t>):</a:t>
            </a:r>
          </a:p>
          <a:p>
            <a:pPr>
              <a:buNone/>
            </a:pPr>
            <a:r>
              <a:rPr lang="et-EE" sz="2400" dirty="0" smtClean="0">
                <a:latin typeface="Bookman Old Style" pitchFamily="18" charset="0"/>
              </a:rPr>
              <a:t>	</a:t>
            </a:r>
          </a:p>
          <a:p>
            <a:pPr algn="ctr">
              <a:buNone/>
            </a:pPr>
            <a:r>
              <a:rPr lang="et-EE" sz="2400" dirty="0" smtClean="0">
                <a:latin typeface="Bookman Old Style" pitchFamily="18" charset="0"/>
              </a:rPr>
              <a:t>	</a:t>
            </a:r>
            <a:r>
              <a:rPr lang="et-EE" sz="2400" b="1" dirty="0" smtClean="0">
                <a:latin typeface="Bookman Old Style" pitchFamily="18" charset="0"/>
              </a:rPr>
              <a:t>Intressimäär = intress/põhisumma x 100</a:t>
            </a:r>
            <a:endParaRPr lang="et-EE" sz="2400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32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33264" y="1226208"/>
            <a:ext cx="4266728" cy="84419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Lihtintress</a:t>
            </a:r>
            <a:r>
              <a:rPr lang="et-EE" sz="2400" b="1" dirty="0" smtClean="0">
                <a:solidFill>
                  <a:srgbClr val="00B050"/>
                </a:solidFill>
                <a:latin typeface="Bookman Old Style" pitchFamily="18" charset="0"/>
              </a:rPr>
              <a:t/>
            </a:r>
            <a:br>
              <a:rPr lang="et-EE" sz="2400" b="1" dirty="0" smtClean="0">
                <a:solidFill>
                  <a:srgbClr val="00B050"/>
                </a:solidFill>
                <a:latin typeface="Bookman Old Style" pitchFamily="18" charset="0"/>
              </a:rPr>
            </a:br>
            <a:r>
              <a:rPr lang="et-EE" sz="2400" dirty="0" smtClean="0">
                <a:latin typeface="Bookman Old Style" pitchFamily="18" charset="0"/>
              </a:rPr>
              <a:t>(</a:t>
            </a:r>
            <a:r>
              <a:rPr lang="en-US" sz="2400" i="1" dirty="0" smtClean="0">
                <a:latin typeface="Bookman Old Style" pitchFamily="18" charset="0"/>
              </a:rPr>
              <a:t>simple interest)</a:t>
            </a:r>
            <a:endParaRPr lang="en-US" sz="24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6" name="Pealkiri 1"/>
          <p:cNvSpPr txBox="1">
            <a:spLocks/>
          </p:cNvSpPr>
          <p:nvPr/>
        </p:nvSpPr>
        <p:spPr>
          <a:xfrm>
            <a:off x="2483768" y="260648"/>
            <a:ext cx="3563888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Intress</a:t>
            </a:r>
            <a:endParaRPr kumimoji="0" lang="et-EE" sz="32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Ristkülik 6"/>
          <p:cNvSpPr/>
          <p:nvPr/>
        </p:nvSpPr>
        <p:spPr>
          <a:xfrm>
            <a:off x="179385" y="3369723"/>
            <a:ext cx="4266728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et-EE" sz="2400" dirty="0" smtClean="0">
                <a:latin typeface="Bookman Old Style" pitchFamily="18" charset="0"/>
              </a:rPr>
              <a:t>arvutamisel lähtutakse kogu investeerimisperioodi jooksul ühest ja samast põhisummast. </a:t>
            </a:r>
          </a:p>
        </p:txBody>
      </p:sp>
      <p:sp>
        <p:nvSpPr>
          <p:cNvPr id="8" name="Pealkiri 1"/>
          <p:cNvSpPr txBox="1">
            <a:spLocks/>
          </p:cNvSpPr>
          <p:nvPr/>
        </p:nvSpPr>
        <p:spPr>
          <a:xfrm>
            <a:off x="4950042" y="1251666"/>
            <a:ext cx="3942438" cy="7920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uLnTx/>
                <a:uFillTx/>
                <a:latin typeface="Bookman Old Style" pitchFamily="18" charset="0"/>
                <a:ea typeface="+mj-ea"/>
                <a:cs typeface="+mj-cs"/>
              </a:rPr>
              <a:t>Liitintress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t-EE" sz="2400" i="1" dirty="0" smtClean="0">
                <a:solidFill>
                  <a:schemeClr val="tx1"/>
                </a:solidFill>
                <a:latin typeface="Bookman Old Style" pitchFamily="18" charset="0"/>
                <a:ea typeface="+mj-ea"/>
                <a:cs typeface="+mj-cs"/>
              </a:rPr>
              <a:t>(compound </a:t>
            </a:r>
            <a:r>
              <a:rPr lang="et-EE" sz="2800" i="1" dirty="0" smtClean="0">
                <a:solidFill>
                  <a:schemeClr val="tx1"/>
                </a:solidFill>
                <a:latin typeface="Bookman Old Style" pitchFamily="18" charset="0"/>
                <a:ea typeface="+mj-ea"/>
                <a:cs typeface="+mj-cs"/>
              </a:rPr>
              <a:t>interest</a:t>
            </a:r>
            <a:r>
              <a:rPr lang="et-EE" sz="2400" i="1" dirty="0" smtClean="0">
                <a:solidFill>
                  <a:schemeClr val="tx1"/>
                </a:solidFill>
                <a:latin typeface="Bookman Old Style" pitchFamily="18" charset="0"/>
                <a:ea typeface="+mj-ea"/>
                <a:cs typeface="+mj-cs"/>
              </a:rPr>
              <a:t>)</a:t>
            </a:r>
            <a:endParaRPr kumimoji="0" lang="et-EE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10" name="Ristkülik 9"/>
          <p:cNvSpPr/>
          <p:nvPr/>
        </p:nvSpPr>
        <p:spPr>
          <a:xfrm>
            <a:off x="4644008" y="3328690"/>
            <a:ext cx="4392488" cy="19389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t-EE" sz="2400" dirty="0" smtClean="0">
                <a:latin typeface="Bookman Old Style" pitchFamily="18" charset="0"/>
              </a:rPr>
              <a:t>arvutatakse igal intressiperioodil uuest summast, mis koosneb põhisummast ja sellele lisandunud intressidest. </a:t>
            </a:r>
            <a:endParaRPr lang="et-EE" sz="2400" dirty="0"/>
          </a:p>
        </p:txBody>
      </p:sp>
      <p:sp>
        <p:nvSpPr>
          <p:cNvPr id="11" name="Allanool 10"/>
          <p:cNvSpPr/>
          <p:nvPr/>
        </p:nvSpPr>
        <p:spPr>
          <a:xfrm>
            <a:off x="6695982" y="2210946"/>
            <a:ext cx="288032" cy="933324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2" name="Allanool 11"/>
          <p:cNvSpPr/>
          <p:nvPr/>
        </p:nvSpPr>
        <p:spPr>
          <a:xfrm>
            <a:off x="2141730" y="2262579"/>
            <a:ext cx="342038" cy="894594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7376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0"/>
            <a:ext cx="8697144" cy="792088"/>
          </a:xfrm>
        </p:spPr>
        <p:txBody>
          <a:bodyPr>
            <a:noAutofit/>
          </a:bodyPr>
          <a:lstStyle/>
          <a:p>
            <a:r>
              <a:rPr lang="et-EE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Lihtintress</a:t>
            </a:r>
            <a:endParaRPr lang="et-EE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274684" y="2708920"/>
            <a:ext cx="8689804" cy="15841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Esimesel aastal    1000 x 10% = 100 eurot</a:t>
            </a:r>
          </a:p>
          <a:p>
            <a:pPr>
              <a:buFont typeface="Wingdings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Teisel aastal </a:t>
            </a:r>
            <a:r>
              <a:rPr lang="et-EE" sz="2400" dirty="0">
                <a:latin typeface="Bookman Old Style" pitchFamily="18" charset="0"/>
              </a:rPr>
              <a:t> </a:t>
            </a:r>
            <a:r>
              <a:rPr lang="et-EE" sz="2400" dirty="0" smtClean="0">
                <a:latin typeface="Bookman Old Style" pitchFamily="18" charset="0"/>
              </a:rPr>
              <a:t>       1000 x 10% = 100 eurot</a:t>
            </a:r>
          </a:p>
          <a:p>
            <a:pPr>
              <a:buFont typeface="Wingdings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Kolmandal aastal 1000 x 10%=  100 eurot lihtintressi.	</a:t>
            </a:r>
          </a:p>
        </p:txBody>
      </p:sp>
      <p:sp>
        <p:nvSpPr>
          <p:cNvPr id="5" name="Ristkülik 4"/>
          <p:cNvSpPr/>
          <p:nvPr/>
        </p:nvSpPr>
        <p:spPr>
          <a:xfrm>
            <a:off x="357036" y="1844824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dirty="0" smtClean="0">
                <a:latin typeface="Bookman Old Style" pitchFamily="18" charset="0"/>
              </a:rPr>
              <a:t>Hoiustades 1000 eurot intressimääraga 10%, saab: </a:t>
            </a:r>
            <a:endParaRPr lang="et-EE" sz="2400" dirty="0"/>
          </a:p>
        </p:txBody>
      </p:sp>
      <p:sp>
        <p:nvSpPr>
          <p:cNvPr id="6" name="Ristkülik 4"/>
          <p:cNvSpPr/>
          <p:nvPr/>
        </p:nvSpPr>
        <p:spPr>
          <a:xfrm>
            <a:off x="683568" y="1026894"/>
            <a:ext cx="1368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i="1" dirty="0" smtClean="0">
                <a:latin typeface="Bookman Old Style" pitchFamily="18" charset="0"/>
              </a:rPr>
              <a:t>Näide:</a:t>
            </a:r>
            <a:endParaRPr lang="et-EE" sz="2400" i="1" dirty="0"/>
          </a:p>
        </p:txBody>
      </p:sp>
      <p:sp>
        <p:nvSpPr>
          <p:cNvPr id="4" name="Rectangle 3"/>
          <p:cNvSpPr/>
          <p:nvPr/>
        </p:nvSpPr>
        <p:spPr>
          <a:xfrm>
            <a:off x="191094" y="4509120"/>
            <a:ext cx="8856983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et-EE" sz="2800" b="1" dirty="0">
                <a:latin typeface="Bookman Old Style" pitchFamily="18" charset="0"/>
              </a:rPr>
              <a:t>Kolme aasta summaarne intress on 300 eurot</a:t>
            </a:r>
            <a:endParaRPr lang="et-EE" sz="28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32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0"/>
            <a:ext cx="8697144" cy="792088"/>
          </a:xfrm>
        </p:spPr>
        <p:txBody>
          <a:bodyPr>
            <a:noAutofit/>
          </a:bodyPr>
          <a:lstStyle/>
          <a:p>
            <a:r>
              <a:rPr lang="et-EE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Liitintress</a:t>
            </a:r>
            <a:endParaRPr lang="et-EE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48680" y="5137421"/>
            <a:ext cx="8723312" cy="82277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t-EE" sz="2400" dirty="0" smtClean="0">
                <a:latin typeface="Bookman Old Style" pitchFamily="18" charset="0"/>
              </a:rPr>
              <a:t>See</a:t>
            </a:r>
            <a:r>
              <a:rPr lang="et-EE" sz="2200" dirty="0" smtClean="0">
                <a:latin typeface="Bookman Old Style" pitchFamily="18" charset="0"/>
              </a:rPr>
              <a:t> on 331/300 = 1,103 korda suurem kui kolme aasta lihtintress. </a:t>
            </a:r>
          </a:p>
        </p:txBody>
      </p:sp>
      <p:sp>
        <p:nvSpPr>
          <p:cNvPr id="5" name="Ristkülik 4"/>
          <p:cNvSpPr/>
          <p:nvPr/>
        </p:nvSpPr>
        <p:spPr>
          <a:xfrm>
            <a:off x="405880" y="1125781"/>
            <a:ext cx="82089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200" dirty="0" smtClean="0">
                <a:latin typeface="Bookman Old Style" pitchFamily="18" charset="0"/>
              </a:rPr>
              <a:t>Hoiustades 1000 eurot intressimääraga 10%, saab: </a:t>
            </a:r>
            <a:endParaRPr lang="et-EE" sz="2200" dirty="0"/>
          </a:p>
        </p:txBody>
      </p:sp>
      <p:sp>
        <p:nvSpPr>
          <p:cNvPr id="6" name="Ristkülik 4"/>
          <p:cNvSpPr/>
          <p:nvPr/>
        </p:nvSpPr>
        <p:spPr>
          <a:xfrm>
            <a:off x="478639" y="591984"/>
            <a:ext cx="1368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i="1" dirty="0" smtClean="0">
                <a:latin typeface="Bookman Old Style" pitchFamily="18" charset="0"/>
              </a:rPr>
              <a:t>Näide:</a:t>
            </a:r>
            <a:endParaRPr lang="et-EE" sz="2400" i="1" dirty="0"/>
          </a:p>
        </p:txBody>
      </p:sp>
      <p:sp>
        <p:nvSpPr>
          <p:cNvPr id="4" name="Rectangle 3"/>
          <p:cNvSpPr/>
          <p:nvPr/>
        </p:nvSpPr>
        <p:spPr>
          <a:xfrm>
            <a:off x="148680" y="1888024"/>
            <a:ext cx="90364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Esimesel </a:t>
            </a:r>
            <a:r>
              <a:rPr lang="et-EE" sz="2400" dirty="0" smtClean="0">
                <a:latin typeface="Bookman Old Style" pitchFamily="18" charset="0"/>
              </a:rPr>
              <a:t>aastal		1000 </a:t>
            </a:r>
            <a:r>
              <a:rPr lang="et-EE" sz="2400" dirty="0">
                <a:latin typeface="Bookman Old Style" pitchFamily="18" charset="0"/>
              </a:rPr>
              <a:t>x 10% = 100 </a:t>
            </a:r>
            <a:r>
              <a:rPr lang="et-EE" sz="2400" dirty="0" smtClean="0">
                <a:latin typeface="Bookman Old Style" pitchFamily="18" charset="0"/>
              </a:rPr>
              <a:t>eurot </a:t>
            </a:r>
            <a:endParaRPr lang="et-EE" sz="2400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Teisel aastal </a:t>
            </a:r>
            <a:r>
              <a:rPr lang="et-EE" sz="2400" dirty="0" smtClean="0">
                <a:latin typeface="Bookman Old Style" pitchFamily="18" charset="0"/>
              </a:rPr>
              <a:t> 		(</a:t>
            </a:r>
            <a:r>
              <a:rPr lang="et-EE" sz="2400" dirty="0">
                <a:latin typeface="Bookman Old Style" pitchFamily="18" charset="0"/>
              </a:rPr>
              <a:t>1000+100) x 10% = 110 eurot</a:t>
            </a:r>
          </a:p>
          <a:p>
            <a:pPr>
              <a:buFont typeface="Wingdings" pitchFamily="2" charset="2"/>
              <a:buChar char="Ø"/>
            </a:pPr>
            <a:r>
              <a:rPr lang="et-EE" sz="2400" dirty="0">
                <a:latin typeface="Bookman Old Style" pitchFamily="18" charset="0"/>
              </a:rPr>
              <a:t>Kolmandal </a:t>
            </a:r>
            <a:r>
              <a:rPr lang="et-EE" sz="2400" dirty="0" smtClean="0">
                <a:latin typeface="Bookman Old Style" pitchFamily="18" charset="0"/>
              </a:rPr>
              <a:t>aastal	(1000+100+110</a:t>
            </a:r>
            <a:r>
              <a:rPr lang="et-EE" sz="2400" dirty="0">
                <a:latin typeface="Bookman Old Style" pitchFamily="18" charset="0"/>
              </a:rPr>
              <a:t>) x 10%= 121 eurot liitintressi.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789040"/>
            <a:ext cx="9144000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t-EE" sz="2400" b="1" dirty="0" smtClean="0">
                <a:latin typeface="Bookman Old Style" pitchFamily="18" charset="0"/>
              </a:rPr>
              <a:t>Kolme </a:t>
            </a:r>
            <a:r>
              <a:rPr lang="et-EE" sz="2400" b="1" dirty="0">
                <a:latin typeface="Bookman Old Style" pitchFamily="18" charset="0"/>
              </a:rPr>
              <a:t>aasta summaarne intress </a:t>
            </a:r>
            <a:r>
              <a:rPr lang="et-EE" sz="2400" b="1" dirty="0" smtClean="0">
                <a:latin typeface="Bookman Old Style" pitchFamily="18" charset="0"/>
              </a:rPr>
              <a:t>on </a:t>
            </a:r>
          </a:p>
          <a:p>
            <a:pPr algn="ctr"/>
            <a:r>
              <a:rPr lang="et-EE" sz="2400" b="1" dirty="0" smtClean="0">
                <a:latin typeface="Bookman Old Style" pitchFamily="18" charset="0"/>
              </a:rPr>
              <a:t>100+110+121 </a:t>
            </a:r>
            <a:r>
              <a:rPr lang="et-EE" sz="2400" b="1" dirty="0">
                <a:latin typeface="Bookman Old Style" pitchFamily="18" charset="0"/>
              </a:rPr>
              <a:t>= 331 </a:t>
            </a:r>
            <a:r>
              <a:rPr lang="et-EE" sz="2400" b="1" dirty="0" smtClean="0">
                <a:latin typeface="Bookman Old Style" pitchFamily="18" charset="0"/>
              </a:rPr>
              <a:t>eurot </a:t>
            </a:r>
            <a:endParaRPr lang="et-EE" sz="24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0"/>
            <a:ext cx="8697144" cy="737320"/>
          </a:xfrm>
        </p:spPr>
        <p:txBody>
          <a:bodyPr>
            <a:noAutofit/>
          </a:bodyPr>
          <a:lstStyle/>
          <a:p>
            <a:r>
              <a:rPr lang="et-EE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/>
            </a:r>
            <a:br>
              <a:rPr lang="et-EE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et-EE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Üksiksumma tulevane väärtus</a:t>
            </a:r>
            <a:br>
              <a:rPr lang="et-EE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endParaRPr lang="et-EE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07504" y="1484784"/>
            <a:ext cx="8589640" cy="3600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t-EE" sz="2400" b="1" dirty="0" smtClean="0">
                <a:latin typeface="Bookman Old Style" pitchFamily="18" charset="0"/>
              </a:rPr>
              <a:t>	Üksiksumma tulevane väärtus </a:t>
            </a:r>
            <a:r>
              <a:rPr lang="et-EE" sz="2400" i="1" dirty="0" smtClean="0">
                <a:latin typeface="Bookman Old Style" pitchFamily="18" charset="0"/>
              </a:rPr>
              <a:t>(</a:t>
            </a:r>
            <a:r>
              <a:rPr lang="et-EE" sz="2400" i="1" dirty="0" err="1" smtClean="0">
                <a:latin typeface="Bookman Old Style" pitchFamily="18" charset="0"/>
              </a:rPr>
              <a:t>future</a:t>
            </a:r>
            <a:r>
              <a:rPr lang="et-EE" sz="2400" i="1" dirty="0" smtClean="0">
                <a:latin typeface="Bookman Old Style" pitchFamily="18" charset="0"/>
              </a:rPr>
              <a:t> </a:t>
            </a:r>
            <a:r>
              <a:rPr lang="et-EE" sz="2400" i="1" dirty="0" err="1" smtClean="0">
                <a:latin typeface="Bookman Old Style" pitchFamily="18" charset="0"/>
              </a:rPr>
              <a:t>value</a:t>
            </a:r>
            <a:r>
              <a:rPr lang="et-EE" sz="2400" i="1" dirty="0" smtClean="0">
                <a:latin typeface="Bookman Old Style" pitchFamily="18" charset="0"/>
              </a:rPr>
              <a:t>)</a:t>
            </a:r>
            <a:r>
              <a:rPr lang="et-EE" sz="2400" b="1" dirty="0" smtClean="0">
                <a:latin typeface="Bookman Old Style" pitchFamily="18" charset="0"/>
              </a:rPr>
              <a:t> </a:t>
            </a:r>
            <a:r>
              <a:rPr lang="et-EE" sz="2400" dirty="0" smtClean="0">
                <a:latin typeface="Bookman Old Style" pitchFamily="18" charset="0"/>
              </a:rPr>
              <a:t>on investeeritud summa pluss teatud perioodi jooksul akumuleeritud intress. </a:t>
            </a:r>
          </a:p>
          <a:p>
            <a:pPr algn="just">
              <a:buNone/>
            </a:pPr>
            <a:endParaRPr lang="et-EE" sz="2400" dirty="0" smtClean="0">
              <a:latin typeface="Bookman Old Style" pitchFamily="18" charset="0"/>
            </a:endParaRPr>
          </a:p>
          <a:p>
            <a:pPr algn="just">
              <a:buNone/>
            </a:pPr>
            <a:r>
              <a:rPr lang="et-EE" sz="2400" dirty="0" smtClean="0">
                <a:latin typeface="Bookman Old Style" pitchFamily="18" charset="0"/>
              </a:rPr>
              <a:t>	Kui näiteks investeerida 1000 eurot intressimääraga 10% kolmeks aastaks, on selle summa tulevane väärtus kolme aasta pärast 1331 eurot.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8497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-7390"/>
            <a:ext cx="1187624" cy="737320"/>
          </a:xfrm>
        </p:spPr>
        <p:txBody>
          <a:bodyPr>
            <a:noAutofit/>
          </a:bodyPr>
          <a:lstStyle/>
          <a:p>
            <a:pPr algn="l"/>
            <a:r>
              <a:rPr lang="et-EE" sz="2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Näide</a:t>
            </a:r>
            <a:endParaRPr lang="et-EE" sz="2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977" y="606223"/>
            <a:ext cx="908233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Firma </a:t>
            </a:r>
            <a:r>
              <a:rPr lang="et-EE" sz="2600" dirty="0">
                <a:solidFill>
                  <a:srgbClr val="0070C0"/>
                </a:solidFill>
                <a:latin typeface="Bookman Old Style" panose="02050604050505020204" pitchFamily="18" charset="0"/>
              </a:rPr>
              <a:t>hoiustab pangas </a:t>
            </a:r>
            <a:r>
              <a:rPr lang="et-EE" sz="2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1 000 </a:t>
            </a:r>
            <a:r>
              <a:rPr lang="et-EE" sz="2600" dirty="0">
                <a:solidFill>
                  <a:srgbClr val="0070C0"/>
                </a:solidFill>
                <a:latin typeface="Bookman Old Style" panose="02050604050505020204" pitchFamily="18" charset="0"/>
              </a:rPr>
              <a:t>eurot </a:t>
            </a:r>
            <a:r>
              <a:rPr lang="et-EE" sz="2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kolmeks </a:t>
            </a:r>
            <a:r>
              <a:rPr lang="et-EE" sz="2600" dirty="0">
                <a:solidFill>
                  <a:srgbClr val="0070C0"/>
                </a:solidFill>
                <a:latin typeface="Bookman Old Style" panose="02050604050505020204" pitchFamily="18" charset="0"/>
              </a:rPr>
              <a:t>aastaks intressimääraga 10%.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6821" y="6066690"/>
                <a:ext cx="4407040" cy="400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𝑇𝑉𝑡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=1000 </m:t>
                      </m:r>
                      <m:d>
                        <m:dPr>
                          <m:ctrlPr>
                            <a:rPr lang="et-EE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1+0,1</m:t>
                          </m:r>
                        </m:e>
                      </m:d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=1300 </m:t>
                      </m:r>
                    </m:oMath>
                  </m:oMathPara>
                </a14:m>
                <a:endParaRPr lang="et-EE" sz="2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821" y="6066690"/>
                <a:ext cx="4407040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70819" y="4884109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400" dirty="0">
                <a:latin typeface="Bookman Old Style" panose="02050604050505020204" pitchFamily="18" charset="0"/>
              </a:rPr>
              <a:t>Antud summa tulevikuväärtus lihtintressi rakendamisel on hoiuperioodi lõpuks: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3669" y="1550721"/>
            <a:ext cx="897033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600" b="1" dirty="0" smtClean="0">
                <a:latin typeface="Bookman Old Style" panose="02050604050505020204" pitchFamily="18" charset="0"/>
              </a:rPr>
              <a:t>Lihtintressi</a:t>
            </a:r>
            <a:r>
              <a:rPr lang="et-EE" sz="2600" dirty="0" smtClean="0">
                <a:latin typeface="Bookman Old Style" panose="02050604050505020204" pitchFamily="18" charset="0"/>
              </a:rPr>
              <a:t> rakendamise puhul arvutatakse tulevikuväärtust (TVn) järgmiselt:  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3648" y="3332197"/>
            <a:ext cx="47997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Kus		</a:t>
            </a:r>
            <a:r>
              <a:rPr lang="et-EE" sz="2400" i="1" dirty="0" smtClean="0">
                <a:latin typeface="Bookman Old Style" panose="02050604050505020204" pitchFamily="18" charset="0"/>
              </a:rPr>
              <a:t>PV</a:t>
            </a:r>
            <a:r>
              <a:rPr lang="et-EE" sz="2400" dirty="0" smtClean="0">
                <a:latin typeface="Bookman Old Style" panose="02050604050505020204" pitchFamily="18" charset="0"/>
              </a:rPr>
              <a:t> – algsumma</a:t>
            </a:r>
          </a:p>
          <a:p>
            <a:r>
              <a:rPr lang="et-EE" sz="2400" dirty="0">
                <a:latin typeface="Bookman Old Style" panose="02050604050505020204" pitchFamily="18" charset="0"/>
              </a:rPr>
              <a:t>	</a:t>
            </a:r>
            <a:r>
              <a:rPr lang="et-EE" sz="2400" dirty="0" smtClean="0">
                <a:latin typeface="Bookman Old Style" panose="02050604050505020204" pitchFamily="18" charset="0"/>
              </a:rPr>
              <a:t>	</a:t>
            </a:r>
            <a:r>
              <a:rPr lang="et-EE" sz="2400" i="1" dirty="0" smtClean="0">
                <a:latin typeface="Bookman Old Style" panose="02050604050505020204" pitchFamily="18" charset="0"/>
              </a:rPr>
              <a:t>i = </a:t>
            </a:r>
            <a:r>
              <a:rPr lang="et-EE" sz="2400" dirty="0" smtClean="0">
                <a:latin typeface="Bookman Old Style" panose="02050604050505020204" pitchFamily="18" charset="0"/>
              </a:rPr>
              <a:t>intresimäär</a:t>
            </a:r>
          </a:p>
          <a:p>
            <a:r>
              <a:rPr lang="et-EE" sz="2400" dirty="0">
                <a:latin typeface="Bookman Old Style" panose="02050604050505020204" pitchFamily="18" charset="0"/>
              </a:rPr>
              <a:t>	</a:t>
            </a:r>
            <a:r>
              <a:rPr lang="et-EE" sz="2400" dirty="0" smtClean="0">
                <a:latin typeface="Bookman Old Style" panose="02050604050505020204" pitchFamily="18" charset="0"/>
              </a:rPr>
              <a:t>	</a:t>
            </a:r>
            <a:r>
              <a:rPr lang="et-EE" sz="2400" i="1" dirty="0" smtClean="0">
                <a:latin typeface="Bookman Old Style" panose="02050604050505020204" pitchFamily="18" charset="0"/>
              </a:rPr>
              <a:t>n</a:t>
            </a:r>
            <a:r>
              <a:rPr lang="et-EE" sz="2400" dirty="0" smtClean="0">
                <a:latin typeface="Bookman Old Style" panose="02050604050505020204" pitchFamily="18" charset="0"/>
              </a:rPr>
              <a:t> – perioodide arv 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483768" y="2699870"/>
                <a:ext cx="3115276" cy="40011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sz="2600" b="0" i="1" smtClean="0">
                        <a:latin typeface="Cambria Math" panose="02040503050406030204" pitchFamily="18" charset="0"/>
                      </a:rPr>
                      <m:t>𝑇𝑉𝑛</m:t>
                    </m:r>
                    <m:r>
                      <a:rPr lang="et-EE" sz="2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t-EE" sz="2600" b="0" i="1" smtClean="0">
                        <a:latin typeface="Cambria Math" panose="02040503050406030204" pitchFamily="18" charset="0"/>
                      </a:rPr>
                      <m:t>𝑃𝑉</m:t>
                    </m:r>
                    <m:r>
                      <a:rPr lang="et-EE" sz="2600" b="0" i="1" smtClean="0">
                        <a:latin typeface="Cambria Math" panose="02040503050406030204" pitchFamily="18" charset="0"/>
                      </a:rPr>
                      <m:t>(1+ </m:t>
                    </m:r>
                    <m:d>
                      <m:dPr>
                        <m:ctrlPr>
                          <a:rPr lang="et-EE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</m:oMath>
                </a14:m>
                <a:r>
                  <a:rPr lang="et-EE" sz="2600" dirty="0" smtClean="0">
                    <a:latin typeface="Bookman Old Style" panose="02050604050505020204" pitchFamily="18" charset="0"/>
                  </a:rPr>
                  <a:t>)*n</a:t>
                </a:r>
                <a:endParaRPr lang="et-EE" sz="26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2699870"/>
                <a:ext cx="3115276" cy="400110"/>
              </a:xfrm>
              <a:prstGeom prst="rect">
                <a:avLst/>
              </a:prstGeom>
              <a:blipFill>
                <a:blip r:embed="rId3"/>
                <a:stretch>
                  <a:fillRect t="-21429" r="-5049" b="-4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367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52" y="3212976"/>
            <a:ext cx="9036496" cy="226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stkülik 8"/>
          <p:cNvSpPr/>
          <p:nvPr/>
        </p:nvSpPr>
        <p:spPr>
          <a:xfrm>
            <a:off x="251520" y="982375"/>
            <a:ext cx="86409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800" dirty="0" smtClean="0">
                <a:latin typeface="Bookman Old Style" pitchFamily="18" charset="0"/>
              </a:rPr>
              <a:t>Kui näiteks investeerida 1000 eurot intressimääraga 10% kolmeks aastaks, on selle summa tulevane väärtus kolme aasta pärast 1331 eurot.</a:t>
            </a:r>
            <a:endParaRPr lang="et-EE" sz="2800" dirty="0">
              <a:latin typeface="Bookman Old Style" pitchFamily="18" charset="0"/>
            </a:endParaRPr>
          </a:p>
        </p:txBody>
      </p:sp>
      <p:sp>
        <p:nvSpPr>
          <p:cNvPr id="11" name="Pealkiri 1"/>
          <p:cNvSpPr txBox="1">
            <a:spLocks/>
          </p:cNvSpPr>
          <p:nvPr/>
        </p:nvSpPr>
        <p:spPr>
          <a:xfrm>
            <a:off x="0" y="0"/>
            <a:ext cx="8697144" cy="737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t-EE" sz="32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/>
            </a:r>
            <a:br>
              <a:rPr kumimoji="0" lang="et-EE" sz="32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</a:br>
            <a:r>
              <a:rPr kumimoji="0" lang="et-EE" sz="32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Üksiksumma tulevane väärtus</a:t>
            </a:r>
            <a:br>
              <a:rPr kumimoji="0" lang="et-EE" sz="32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</a:br>
            <a:endParaRPr kumimoji="0" lang="et-EE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390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01473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400" b="1" dirty="0" smtClean="0">
                <a:latin typeface="Bookman Old Style" panose="02050604050505020204" pitchFamily="18" charset="0"/>
              </a:rPr>
              <a:t>Liitintressi põhimõte:</a:t>
            </a:r>
            <a:endParaRPr lang="et-EE" sz="2400" b="1" dirty="0">
              <a:latin typeface="Bookman Old Style" panose="020506040505050202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703" y="864106"/>
            <a:ext cx="912229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600" dirty="0" smtClean="0">
                <a:latin typeface="Bookman Old Style" panose="02050604050505020204" pitchFamily="18" charset="0"/>
              </a:rPr>
              <a:t>Liitintressi rakendamise puhul arvutatakse tulevikuväärtust </a:t>
            </a:r>
            <a:r>
              <a:rPr lang="et-EE" sz="2600" i="1" dirty="0" smtClean="0">
                <a:latin typeface="Bookman Old Style" panose="02050604050505020204" pitchFamily="18" charset="0"/>
              </a:rPr>
              <a:t>(TVn</a:t>
            </a:r>
            <a:r>
              <a:rPr lang="et-EE" sz="2600" dirty="0" smtClean="0">
                <a:latin typeface="Bookman Old Style" panose="02050604050505020204" pitchFamily="18" charset="0"/>
              </a:rPr>
              <a:t>) järgmiselt:  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01359" y="2136608"/>
                <a:ext cx="3032882" cy="430887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sz="2800" b="0" i="1" smtClean="0">
                        <a:latin typeface="Cambria Math" panose="02040503050406030204" pitchFamily="18" charset="0"/>
                      </a:rPr>
                      <m:t>𝐹𝑉𝑛</m:t>
                    </m:r>
                    <m:r>
                      <a:rPr lang="et-EE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t-EE" sz="2800" b="0" i="1" smtClean="0">
                        <a:latin typeface="Cambria Math" panose="02040503050406030204" pitchFamily="18" charset="0"/>
                      </a:rPr>
                      <m:t>𝑃𝑉</m:t>
                    </m:r>
                    <m:r>
                      <a:rPr lang="et-EE" sz="2800" b="0" i="1" smtClean="0">
                        <a:latin typeface="Cambria Math" panose="02040503050406030204" pitchFamily="18" charset="0"/>
                      </a:rPr>
                      <m:t>(1+</m:t>
                    </m:r>
                    <m:d>
                      <m:dPr>
                        <m:ctrlPr>
                          <a:rPr lang="et-EE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t-EE" sz="2800" i="1">
                        <a:latin typeface="Cambria Math" panose="02040503050406030204" pitchFamily="18" charset="0"/>
                      </a:rPr>
                      <m:t>ⁿ</m:t>
                    </m:r>
                  </m:oMath>
                </a14:m>
                <a:r>
                  <a:rPr lang="et-EE" sz="2800" dirty="0" smtClean="0"/>
                  <a:t>)</a:t>
                </a:r>
                <a:endParaRPr lang="et-EE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1359" y="2136608"/>
                <a:ext cx="3032882" cy="430887"/>
              </a:xfrm>
              <a:prstGeom prst="rect">
                <a:avLst/>
              </a:prstGeom>
              <a:blipFill>
                <a:blip r:embed="rId2"/>
                <a:stretch>
                  <a:fillRect t="-20000" r="-5976" b="-4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27584" y="2969821"/>
            <a:ext cx="6550191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Kus		</a:t>
            </a:r>
            <a:r>
              <a:rPr lang="et-EE" sz="2400" i="1" dirty="0" smtClean="0">
                <a:latin typeface="Bookman Old Style" panose="02050604050505020204" pitchFamily="18" charset="0"/>
              </a:rPr>
              <a:t>PV</a:t>
            </a:r>
            <a:r>
              <a:rPr lang="et-EE" sz="2400" dirty="0" smtClean="0">
                <a:latin typeface="Bookman Old Style" panose="02050604050505020204" pitchFamily="18" charset="0"/>
              </a:rPr>
              <a:t> (present value)– algsumma</a:t>
            </a:r>
          </a:p>
          <a:p>
            <a:r>
              <a:rPr lang="et-EE" sz="2400" dirty="0">
                <a:latin typeface="Bookman Old Style" panose="02050604050505020204" pitchFamily="18" charset="0"/>
              </a:rPr>
              <a:t>	</a:t>
            </a:r>
            <a:r>
              <a:rPr lang="et-EE" sz="2400" dirty="0" smtClean="0">
                <a:latin typeface="Bookman Old Style" panose="02050604050505020204" pitchFamily="18" charset="0"/>
              </a:rPr>
              <a:t>	</a:t>
            </a:r>
            <a:r>
              <a:rPr lang="et-EE" sz="2400" i="1" dirty="0" smtClean="0">
                <a:latin typeface="Bookman Old Style" panose="02050604050505020204" pitchFamily="18" charset="0"/>
              </a:rPr>
              <a:t>i = </a:t>
            </a:r>
            <a:r>
              <a:rPr lang="et-EE" sz="2400" dirty="0" smtClean="0">
                <a:latin typeface="Bookman Old Style" panose="02050604050505020204" pitchFamily="18" charset="0"/>
              </a:rPr>
              <a:t>intresimäär</a:t>
            </a:r>
          </a:p>
          <a:p>
            <a:r>
              <a:rPr lang="et-EE" sz="2400" dirty="0">
                <a:latin typeface="Bookman Old Style" panose="02050604050505020204" pitchFamily="18" charset="0"/>
              </a:rPr>
              <a:t>	</a:t>
            </a:r>
            <a:r>
              <a:rPr lang="et-EE" sz="2400" dirty="0" smtClean="0">
                <a:latin typeface="Bookman Old Style" panose="02050604050505020204" pitchFamily="18" charset="0"/>
              </a:rPr>
              <a:t>	</a:t>
            </a:r>
            <a:r>
              <a:rPr lang="et-EE" sz="2400" i="1" dirty="0" smtClean="0">
                <a:latin typeface="Bookman Old Style" panose="02050604050505020204" pitchFamily="18" charset="0"/>
              </a:rPr>
              <a:t>n</a:t>
            </a:r>
            <a:r>
              <a:rPr lang="et-EE" sz="2400" dirty="0" smtClean="0">
                <a:latin typeface="Bookman Old Style" panose="02050604050505020204" pitchFamily="18" charset="0"/>
              </a:rPr>
              <a:t> – perioodide arv 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703" y="4611231"/>
            <a:ext cx="91810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t-EE" sz="2400" dirty="0" smtClean="0">
                <a:latin typeface="Bookman Old Style" panose="02050604050505020204" pitchFamily="18" charset="0"/>
              </a:rPr>
              <a:t>Sellest valemist tuletatakse kõik muud raha ajaväärtuse valemid.</a:t>
            </a:r>
          </a:p>
          <a:p>
            <a:endParaRPr lang="et-EE" sz="2400" dirty="0" smtClean="0">
              <a:latin typeface="Bookman Old Style" panose="02050604050505020204" pitchFamily="18" charset="0"/>
            </a:endParaRPr>
          </a:p>
          <a:p>
            <a:pPr algn="just"/>
            <a:r>
              <a:rPr lang="et-EE" sz="2400" dirty="0" smtClean="0">
                <a:latin typeface="Bookman Old Style" panose="02050604050505020204" pitchFamily="18" charset="0"/>
              </a:rPr>
              <a:t>Seega võib seda nimetada </a:t>
            </a:r>
            <a:r>
              <a:rPr lang="et-EE" sz="2400" b="1" dirty="0" smtClean="0">
                <a:latin typeface="Bookman Old Style" panose="02050604050505020204" pitchFamily="18" charset="0"/>
              </a:rPr>
              <a:t>raha ajaväärtuse põhivalemiks.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28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7320"/>
          </a:xfrm>
        </p:spPr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Üksiksumma tulevane väärtus</a:t>
            </a:r>
            <a:endParaRPr lang="et-EE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87524" y="1124744"/>
            <a:ext cx="8568952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Rakendades antud valemit meie andmete suhtes, saame kiiresti leida investeeritud summa väärtuse kolmeks aasta pärast: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t-EE" sz="26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et-EE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V </a:t>
            </a:r>
            <a:r>
              <a:rPr kumimoji="0" lang="et-EE" sz="2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i.n</a:t>
            </a:r>
            <a:r>
              <a:rPr kumimoji="0" lang="et-EE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= 1000 x (1+0,1)³= 1000 x 1,331 =1331 eurot.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7524" y="4017844"/>
            <a:ext cx="83597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8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Investeeringu tulevane väärtus suureneb investeerimisaja (intressiperioodide arvu) suurenedes ning intressimäära kasvades.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8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965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300192" y="154341"/>
                <a:ext cx="2171557" cy="307777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sz="2000" b="0" i="1" smtClean="0">
                        <a:latin typeface="Cambria Math" panose="02040503050406030204" pitchFamily="18" charset="0"/>
                      </a:rPr>
                      <m:t>𝐹𝑉𝑛</m:t>
                    </m:r>
                    <m:r>
                      <a:rPr lang="et-EE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t-EE" sz="2000" b="0" i="1" smtClean="0">
                        <a:latin typeface="Cambria Math" panose="02040503050406030204" pitchFamily="18" charset="0"/>
                      </a:rPr>
                      <m:t>𝑃𝑉</m:t>
                    </m:r>
                    <m:r>
                      <a:rPr lang="et-EE" sz="2000" b="0" i="1" smtClean="0">
                        <a:latin typeface="Cambria Math" panose="02040503050406030204" pitchFamily="18" charset="0"/>
                      </a:rPr>
                      <m:t>(1+</m:t>
                    </m:r>
                    <m:d>
                      <m:dPr>
                        <m:ctrlPr>
                          <a:rPr lang="et-EE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t-EE" sz="2000" i="1">
                        <a:latin typeface="Cambria Math" panose="02040503050406030204" pitchFamily="18" charset="0"/>
                      </a:rPr>
                      <m:t>ⁿ</m:t>
                    </m:r>
                  </m:oMath>
                </a14:m>
                <a:r>
                  <a:rPr lang="et-EE" sz="2000" dirty="0" smtClean="0">
                    <a:latin typeface="Bookman Old Style" panose="02050604050505020204" pitchFamily="18" charset="0"/>
                  </a:rPr>
                  <a:t>)</a:t>
                </a:r>
                <a:endParaRPr lang="et-EE" sz="20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154341"/>
                <a:ext cx="2171557" cy="307777"/>
              </a:xfrm>
              <a:prstGeom prst="rect">
                <a:avLst/>
              </a:prstGeom>
              <a:blipFill>
                <a:blip r:embed="rId2"/>
                <a:stretch>
                  <a:fillRect l="-3324" t="-20000" r="-5540" b="-4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8641" y="462118"/>
                <a:ext cx="903649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2400" dirty="0" smtClean="0">
                    <a:latin typeface="Bookman Old Style" panose="02050604050505020204" pitchFamily="18" charset="0"/>
                  </a:rPr>
                  <a:t>Tegurit </a:t>
                </a:r>
                <a14:m>
                  <m:oMath xmlns:m="http://schemas.openxmlformats.org/officeDocument/2006/math">
                    <m:r>
                      <a:rPr lang="et-EE" sz="2400" i="1">
                        <a:latin typeface="Cambria Math" panose="02040503050406030204" pitchFamily="18" charset="0"/>
                      </a:rPr>
                      <m:t>(1+</m:t>
                    </m:r>
                    <m:d>
                      <m:dPr>
                        <m:ctrlPr>
                          <a:rPr lang="et-E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sz="24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t-EE" sz="2400" i="1">
                        <a:latin typeface="Cambria Math" panose="02040503050406030204" pitchFamily="18" charset="0"/>
                      </a:rPr>
                      <m:t>ⁿ</m:t>
                    </m:r>
                  </m:oMath>
                </a14:m>
                <a:r>
                  <a:rPr lang="et-EE" sz="2400" dirty="0" smtClean="0">
                    <a:latin typeface="Bookman Old Style" panose="02050604050505020204" pitchFamily="18" charset="0"/>
                  </a:rPr>
                  <a:t>) nimetatakse tulevikuväärtuse intessiteguriks (TVIT).</a:t>
                </a:r>
              </a:p>
              <a:p>
                <a:pPr algn="just"/>
                <a:r>
                  <a:rPr lang="et-EE" sz="2400" dirty="0" smtClean="0">
                    <a:latin typeface="Bookman Old Style" panose="02050604050505020204" pitchFamily="18" charset="0"/>
                  </a:rPr>
                  <a:t>TVIT kajastab ühe rahaühiku ühe rahaühiku investeerimise tulemuse intressimäära i ja perioodiks n.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41" y="462118"/>
                <a:ext cx="9036496" cy="1569660"/>
              </a:xfrm>
              <a:prstGeom prst="rect">
                <a:avLst/>
              </a:prstGeom>
              <a:blipFill>
                <a:blip r:embed="rId3"/>
                <a:stretch>
                  <a:fillRect l="-1080" t="-2724" r="-1012" b="-8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827584" y="6243725"/>
            <a:ext cx="70137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TVIT </a:t>
            </a:r>
            <a:r>
              <a:rPr lang="et-EE" sz="2400" dirty="0" err="1" smtClean="0">
                <a:latin typeface="Bookman Old Style" panose="02050604050505020204" pitchFamily="18" charset="0"/>
              </a:rPr>
              <a:t>i,n</a:t>
            </a:r>
            <a:r>
              <a:rPr lang="et-EE" sz="2400" dirty="0" smtClean="0">
                <a:latin typeface="Bookman Old Style" panose="02050604050505020204" pitchFamily="18" charset="0"/>
              </a:rPr>
              <a:t> väärtusi saab leida vastavast tabelist 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555776" y="5589240"/>
                <a:ext cx="264873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𝑇𝑉𝑛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𝑃𝑉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𝑇𝑉𝐼𝑇𝑖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t-EE" sz="2400" dirty="0" smtClean="0">
                    <a:latin typeface="Bookman Old Style" panose="02050604050505020204" pitchFamily="18" charset="0"/>
                  </a:rPr>
                  <a:t>)</a:t>
                </a:r>
                <a:endParaRPr lang="et-EE" sz="24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5589240"/>
                <a:ext cx="2648738" cy="369332"/>
              </a:xfrm>
              <a:prstGeom prst="rect">
                <a:avLst/>
              </a:prstGeom>
              <a:blipFill>
                <a:blip r:embed="rId4"/>
                <a:stretch>
                  <a:fillRect l="-3908" t="-25000" r="-5977" b="-5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463934" y="2131298"/>
            <a:ext cx="53835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t-EE" sz="2400" dirty="0">
              <a:latin typeface="Bookman Old Style" panose="02050604050505020204" pitchFamily="18" charset="0"/>
            </a:endParaRPr>
          </a:p>
          <a:p>
            <a:r>
              <a:rPr lang="et-EE" sz="2400" b="1" dirty="0">
                <a:latin typeface="Bookman Old Style" panose="02050604050505020204" pitchFamily="18" charset="0"/>
              </a:rPr>
              <a:t>TVIT omadused:</a:t>
            </a:r>
          </a:p>
          <a:p>
            <a:pPr marL="342900" indent="-342900">
              <a:buAutoNum type="arabicPeriod"/>
            </a:pPr>
            <a:r>
              <a:rPr lang="et-EE" sz="2400" dirty="0">
                <a:latin typeface="Bookman Old Style" panose="02050604050505020204" pitchFamily="18" charset="0"/>
              </a:rPr>
              <a:t>TVIT väärtus on alati suurem kui 1, v.a nullperiood</a:t>
            </a:r>
          </a:p>
          <a:p>
            <a:pPr marL="342900" indent="-342900">
              <a:buAutoNum type="arabicPeriod"/>
            </a:pPr>
            <a:r>
              <a:rPr lang="et-EE" sz="2400" dirty="0">
                <a:latin typeface="Bookman Old Style" panose="02050604050505020204" pitchFamily="18" charset="0"/>
              </a:rPr>
              <a:t>TVIT suureneb intressimäära </a:t>
            </a:r>
            <a:r>
              <a:rPr lang="et-EE" sz="2400" dirty="0" err="1">
                <a:latin typeface="Bookman Old Style" panose="02050604050505020204" pitchFamily="18" charset="0"/>
              </a:rPr>
              <a:t>suureneved</a:t>
            </a:r>
            <a:r>
              <a:rPr lang="et-EE" sz="2400" dirty="0">
                <a:latin typeface="Bookman Old Style" panose="02050604050505020204" pitchFamily="18" charset="0"/>
              </a:rPr>
              <a:t> ja ajaperioodi kasvades.</a:t>
            </a:r>
          </a:p>
        </p:txBody>
      </p:sp>
    </p:spTree>
    <p:extLst>
      <p:ext uri="{BB962C8B-B14F-4D97-AF65-F5344CB8AC3E}">
        <p14:creationId xmlns:p14="http://schemas.microsoft.com/office/powerpoint/2010/main" val="286876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6124"/>
            <a:ext cx="8964488" cy="792088"/>
          </a:xfrm>
        </p:spPr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Raha, mis  on täna käes, on rohkem väärt, kui  tulevikus saadav rahasumma, sest et:</a:t>
            </a:r>
            <a:endParaRPr lang="et-EE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1262" y="980728"/>
            <a:ext cx="8964996" cy="583264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Sul on võimalik see investeerida ja seeläbi teenida intressi</a:t>
            </a:r>
            <a:r>
              <a:rPr lang="et-EE" sz="2400" dirty="0">
                <a:latin typeface="Bookman Old Style" pitchFamily="18" charset="0"/>
              </a:rPr>
              <a:t>. </a:t>
            </a:r>
            <a:r>
              <a:rPr lang="et-EE" sz="2400" i="1" dirty="0">
                <a:latin typeface="Bookman Old Style" pitchFamily="18" charset="0"/>
              </a:rPr>
              <a:t>Raha teeb raha, st investeerides täna 1000 eurot, on meil aasta pärast rohkem kui 1000 eurot, (muidugi eeldusel, et oleme raha tulutoovalt paigutanud).</a:t>
            </a:r>
          </a:p>
          <a:p>
            <a:pPr marL="0" lvl="0" indent="0" algn="just">
              <a:buNone/>
            </a:pPr>
            <a:endParaRPr lang="et-EE" sz="2400" dirty="0" smtClean="0">
              <a:latin typeface="Bookman Old Style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Raha väärtus ajas enamasti langeb inflatsiooni võrra</a:t>
            </a:r>
            <a:r>
              <a:rPr lang="et-EE" sz="2400" dirty="0" smtClean="0">
                <a:latin typeface="Bookman Old Style" pitchFamily="18" charset="0"/>
              </a:rPr>
              <a:t>.</a:t>
            </a:r>
          </a:p>
          <a:p>
            <a:pPr marL="0" lvl="0" indent="0" algn="just">
              <a:buNone/>
            </a:pPr>
            <a:endParaRPr lang="et-EE" sz="2400" dirty="0" smtClean="0">
              <a:latin typeface="Bookman Old Style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Kui annad või laenad kellelegi mõneks ajaks oma raha ehk lükkad kulutamist edasi, maksab laenusaaja sulle selle eest kompensatsiooni</a:t>
            </a:r>
            <a:r>
              <a:rPr lang="et-EE" sz="2400" dirty="0" smtClean="0">
                <a:latin typeface="Bookman Old Style" pitchFamily="18" charset="0"/>
              </a:rPr>
              <a:t>.</a:t>
            </a:r>
          </a:p>
          <a:p>
            <a:pPr lvl="0" algn="just">
              <a:buFont typeface="Wingdings" pitchFamily="2" charset="2"/>
              <a:buChar char="Ø"/>
            </a:pPr>
            <a:endParaRPr lang="et-EE" sz="2400" dirty="0" smtClean="0">
              <a:latin typeface="Bookman Old Style" pitchFamily="18" charset="0"/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t-EE" sz="2400" dirty="0" smtClean="0">
                <a:latin typeface="Bookman Old Style" pitchFamily="18" charset="0"/>
              </a:rPr>
              <a:t>Raha kohene saamine välistab võimaluse (riski), et tulevikus saadav raha võib jäädagi laekumata</a:t>
            </a:r>
            <a:r>
              <a:rPr lang="et-EE" sz="2400" dirty="0" smtClean="0">
                <a:latin typeface="Bookman Old Style" pitchFamily="18" charset="0"/>
              </a:rPr>
              <a:t>.</a:t>
            </a:r>
            <a:endParaRPr lang="et-EE" sz="2400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244" y="228123"/>
            <a:ext cx="89615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Ülesanne  - arvutus</a:t>
            </a:r>
          </a:p>
          <a:p>
            <a:endParaRPr lang="et-EE" sz="2400" dirty="0">
              <a:latin typeface="Bookman Old Style" panose="02050604050505020204" pitchFamily="18" charset="0"/>
            </a:endParaRPr>
          </a:p>
          <a:p>
            <a:pPr algn="just"/>
            <a:r>
              <a:rPr lang="et-EE" sz="2400" dirty="0" smtClean="0">
                <a:latin typeface="Bookman Old Style" panose="02050604050505020204" pitchFamily="18" charset="0"/>
              </a:rPr>
              <a:t>Firma hoiustab pangas 100 000 € viieks aastaks 10% liitintressi maksmise </a:t>
            </a:r>
            <a:r>
              <a:rPr lang="et-EE" sz="2400" dirty="0" smtClean="0">
                <a:latin typeface="Bookman Old Style" panose="02050604050505020204" pitchFamily="18" charset="0"/>
              </a:rPr>
              <a:t>tingimusel, et intresse </a:t>
            </a:r>
            <a:r>
              <a:rPr lang="et-EE" sz="2400" dirty="0" smtClean="0">
                <a:latin typeface="Bookman Old Style" panose="02050604050505020204" pitchFamily="18" charset="0"/>
              </a:rPr>
              <a:t>arvutatakse aasta lõpul. </a:t>
            </a:r>
          </a:p>
          <a:p>
            <a:endParaRPr lang="et-EE" sz="2400" dirty="0">
              <a:latin typeface="Bookman Old Style" panose="02050604050505020204" pitchFamily="18" charset="0"/>
            </a:endParaRPr>
          </a:p>
          <a:p>
            <a:r>
              <a:rPr lang="et-EE" sz="2400" dirty="0" smtClean="0">
                <a:latin typeface="Bookman Old Style" panose="02050604050505020204" pitchFamily="18" charset="0"/>
              </a:rPr>
              <a:t>Leida antud summa tulevikuväärtus viienda aasta lõpuks. 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83388" y="3006103"/>
                <a:ext cx="4080541" cy="20005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𝑃𝑉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=100 000 </m:t>
                      </m:r>
                    </m:oMath>
                  </m:oMathPara>
                </a14:m>
                <a:endParaRPr lang="et-EE" sz="2600" b="0" dirty="0" smtClean="0">
                  <a:latin typeface="Bookman Old Style" panose="02050604050505020204" pitchFamily="18" charset="0"/>
                </a:endParaRPr>
              </a:p>
              <a:p>
                <a:r>
                  <a:rPr lang="et-EE" sz="2600" i="1" dirty="0" smtClean="0">
                    <a:latin typeface="Bookman Old Style" panose="02050604050505020204" pitchFamily="18" charset="0"/>
                  </a:rPr>
                  <a:t>i - </a:t>
                </a:r>
                <a:r>
                  <a:rPr lang="et-EE" sz="2600" dirty="0" smtClean="0">
                    <a:latin typeface="Bookman Old Style" panose="02050604050505020204" pitchFamily="18" charset="0"/>
                  </a:rPr>
                  <a:t>10 %</a:t>
                </a:r>
              </a:p>
              <a:p>
                <a:r>
                  <a:rPr lang="et-EE" sz="2600" dirty="0" smtClean="0">
                    <a:latin typeface="Bookman Old Style" panose="02050604050505020204" pitchFamily="18" charset="0"/>
                  </a:rPr>
                  <a:t>N = 5</a:t>
                </a:r>
              </a:p>
              <a:p>
                <a:r>
                  <a:rPr lang="et-EE" sz="2600" dirty="0" smtClean="0">
                    <a:latin typeface="Bookman Old Style" panose="02050604050505020204" pitchFamily="18" charset="0"/>
                  </a:rPr>
                  <a:t>TVIT = (1+0,1)</a:t>
                </a:r>
                <a:r>
                  <a:rPr lang="et-EE" sz="2600" dirty="0" smtClean="0">
                    <a:latin typeface="Bookman Old Style" panose="02050604050505020204" pitchFamily="18" charset="0"/>
                    <a:cs typeface="Calibri" panose="020F0502020204030204" pitchFamily="34" charset="0"/>
                  </a:rPr>
                  <a:t>⁵</a:t>
                </a:r>
              </a:p>
              <a:p>
                <a:endParaRPr lang="et-EE" sz="2600" dirty="0">
                  <a:latin typeface="Bookman Old Style" panose="02050604050505020204" pitchFamily="18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3388" y="3006103"/>
                <a:ext cx="4080541" cy="2000548"/>
              </a:xfrm>
              <a:prstGeom prst="rect">
                <a:avLst/>
              </a:prstGeom>
              <a:blipFill>
                <a:blip r:embed="rId2"/>
                <a:stretch>
                  <a:fillRect l="-49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43808" y="5877272"/>
                <a:ext cx="2598147" cy="36933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𝐹𝑉𝑛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𝑃𝑉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(1+</m:t>
                    </m:r>
                    <m:d>
                      <m:dPr>
                        <m:ctrlPr>
                          <a:rPr lang="et-EE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t-EE" sz="2400" i="1">
                        <a:latin typeface="Cambria Math" panose="02040503050406030204" pitchFamily="18" charset="0"/>
                      </a:rPr>
                      <m:t>ⁿ</m:t>
                    </m:r>
                  </m:oMath>
                </a14:m>
                <a:r>
                  <a:rPr lang="et-EE" sz="2400" dirty="0" smtClean="0">
                    <a:latin typeface="Bookman Old Style" panose="02050604050505020204" pitchFamily="18" charset="0"/>
                  </a:rPr>
                  <a:t>)</a:t>
                </a:r>
                <a:endParaRPr lang="et-EE" sz="24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5877272"/>
                <a:ext cx="2598147" cy="369332"/>
              </a:xfrm>
              <a:prstGeom prst="rect">
                <a:avLst/>
              </a:prstGeom>
              <a:blipFill>
                <a:blip r:embed="rId3"/>
                <a:stretch>
                  <a:fillRect l="-3721" t="-18462" r="-5814" b="-44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702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244" y="228123"/>
            <a:ext cx="89615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Ülesanne  - vastus</a:t>
            </a:r>
          </a:p>
          <a:p>
            <a:endParaRPr lang="et-EE" sz="2400" dirty="0">
              <a:latin typeface="Bookman Old Style" panose="02050604050505020204" pitchFamily="18" charset="0"/>
            </a:endParaRPr>
          </a:p>
          <a:p>
            <a:pPr algn="just"/>
            <a:r>
              <a:rPr lang="et-EE" sz="2400" dirty="0" smtClean="0">
                <a:latin typeface="Bookman Old Style" panose="02050604050505020204" pitchFamily="18" charset="0"/>
              </a:rPr>
              <a:t>Firma hoiustab pangas 100 000 € viieks aastaks 10% liitintressi maksmise tingimusel. Intresse arvutatakse aasta lõpul. </a:t>
            </a:r>
          </a:p>
          <a:p>
            <a:endParaRPr lang="et-EE" sz="2400" dirty="0">
              <a:latin typeface="Bookman Old Style" panose="02050604050505020204" pitchFamily="18" charset="0"/>
            </a:endParaRPr>
          </a:p>
          <a:p>
            <a:r>
              <a:rPr lang="et-EE" sz="2400" dirty="0" smtClean="0">
                <a:latin typeface="Bookman Old Style" panose="02050604050505020204" pitchFamily="18" charset="0"/>
              </a:rPr>
              <a:t>Leida antud summa tulevikuväärtus viienda aasta lõpuks. 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83388" y="3006103"/>
                <a:ext cx="5777223" cy="24006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𝑃𝑉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=100 000 </m:t>
                      </m:r>
                    </m:oMath>
                  </m:oMathPara>
                </a14:m>
                <a:endParaRPr lang="et-EE" sz="2600" b="0" dirty="0" smtClean="0">
                  <a:latin typeface="Bookman Old Style" panose="02050604050505020204" pitchFamily="18" charset="0"/>
                </a:endParaRPr>
              </a:p>
              <a:p>
                <a:r>
                  <a:rPr lang="et-EE" sz="2600" i="1" dirty="0" smtClean="0">
                    <a:latin typeface="Bookman Old Style" panose="02050604050505020204" pitchFamily="18" charset="0"/>
                  </a:rPr>
                  <a:t>i - </a:t>
                </a:r>
                <a:r>
                  <a:rPr lang="et-EE" sz="2600" dirty="0" smtClean="0">
                    <a:latin typeface="Bookman Old Style" panose="02050604050505020204" pitchFamily="18" charset="0"/>
                  </a:rPr>
                  <a:t>10 %</a:t>
                </a:r>
              </a:p>
              <a:p>
                <a:r>
                  <a:rPr lang="et-EE" sz="2600" dirty="0" smtClean="0">
                    <a:latin typeface="Bookman Old Style" panose="02050604050505020204" pitchFamily="18" charset="0"/>
                  </a:rPr>
                  <a:t>N = 5</a:t>
                </a:r>
              </a:p>
              <a:p>
                <a:r>
                  <a:rPr lang="et-EE" sz="2600" dirty="0" smtClean="0">
                    <a:latin typeface="Bookman Old Style" panose="02050604050505020204" pitchFamily="18" charset="0"/>
                  </a:rPr>
                  <a:t>TVIT = (1+0,1)</a:t>
                </a:r>
                <a:r>
                  <a:rPr lang="et-EE" sz="2600" dirty="0" smtClean="0">
                    <a:latin typeface="Bookman Old Style" panose="02050604050505020204" pitchFamily="18" charset="0"/>
                    <a:cs typeface="Calibri" panose="020F0502020204030204" pitchFamily="34" charset="0"/>
                  </a:rPr>
                  <a:t>⁵</a:t>
                </a:r>
              </a:p>
              <a:p>
                <a:endParaRPr lang="et-EE" sz="2600" dirty="0">
                  <a:latin typeface="Bookman Old Style" panose="02050604050505020204" pitchFamily="18" charset="0"/>
                  <a:cs typeface="Calibri" panose="020F0502020204030204" pitchFamily="34" charset="0"/>
                </a:endParaRPr>
              </a:p>
              <a:p>
                <a:r>
                  <a:rPr lang="et-EE" sz="2600" dirty="0" smtClean="0">
                    <a:latin typeface="Bookman Old Style" panose="02050604050505020204" pitchFamily="18" charset="0"/>
                    <a:cs typeface="Calibri" panose="020F0502020204030204" pitchFamily="34" charset="0"/>
                  </a:rPr>
                  <a:t>TV₅ = 100 000 * 1,61051 = 161 051</a:t>
                </a:r>
                <a:endParaRPr lang="et-EE" sz="26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3388" y="3006103"/>
                <a:ext cx="5777223" cy="2400657"/>
              </a:xfrm>
              <a:prstGeom prst="rect">
                <a:avLst/>
              </a:prstGeom>
              <a:blipFill>
                <a:blip r:embed="rId2"/>
                <a:stretch>
                  <a:fillRect l="-3481" r="-2321" b="-73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771800" y="6165304"/>
                <a:ext cx="2598147" cy="36933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𝑇𝑉𝑛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𝑃𝑉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(1+</m:t>
                    </m:r>
                    <m:d>
                      <m:dPr>
                        <m:ctrlPr>
                          <a:rPr lang="et-EE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t-EE" sz="2400" i="1">
                        <a:latin typeface="Cambria Math" panose="02040503050406030204" pitchFamily="18" charset="0"/>
                      </a:rPr>
                      <m:t>ⁿ</m:t>
                    </m:r>
                  </m:oMath>
                </a14:m>
                <a:r>
                  <a:rPr lang="et-EE" sz="2400" dirty="0" smtClean="0">
                    <a:latin typeface="Bookman Old Style" panose="02050604050505020204" pitchFamily="18" charset="0"/>
                  </a:rPr>
                  <a:t>)</a:t>
                </a:r>
                <a:endParaRPr lang="et-EE" sz="24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6165304"/>
                <a:ext cx="2598147" cy="369332"/>
              </a:xfrm>
              <a:prstGeom prst="rect">
                <a:avLst/>
              </a:prstGeom>
              <a:blipFill>
                <a:blip r:embed="rId3"/>
                <a:stretch>
                  <a:fillRect l="-3721" t="-18462" r="-5581" b="-44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722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51520" y="450753"/>
            <a:ext cx="864096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600" dirty="0" smtClean="0">
                <a:latin typeface="Bookman Old Style" panose="02050604050505020204" pitchFamily="18" charset="0"/>
              </a:rPr>
              <a:t>Intressi võib arvutada ka mitu korda aastas (kord poolaastas, kord kvartalis, kord kuus. </a:t>
            </a:r>
          </a:p>
          <a:p>
            <a:endParaRPr lang="et-EE" sz="2600" dirty="0">
              <a:latin typeface="Bookman Old Style" panose="02050604050505020204" pitchFamily="18" charset="0"/>
            </a:endParaRPr>
          </a:p>
          <a:p>
            <a:r>
              <a:rPr lang="et-EE" sz="2600" dirty="0" smtClean="0">
                <a:latin typeface="Bookman Old Style" panose="02050604050505020204" pitchFamily="18" charset="0"/>
              </a:rPr>
              <a:t>Sel juhul tuleb muuta valemit: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483768" y="2531455"/>
                <a:ext cx="3204275" cy="83869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𝑇𝑉𝑛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𝑃𝑉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(1+</m:t>
                      </m:r>
                      <m:f>
                        <m:fPr>
                          <m:ctrlPr>
                            <a:rPr lang="et-EE" sz="2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num>
                        <m:den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t-EE" sz="2600" dirty="0">
                          <a:latin typeface="Cambria Math" panose="02040503050406030204" pitchFamily="18" charset="0"/>
                        </a:rPr>
                        <m:t>ᵐ</m:t>
                      </m:r>
                      <m:r>
                        <a:rPr lang="et-EE" sz="2600" i="1" dirty="0" smtClean="0">
                          <a:latin typeface="Cambria Math" panose="02040503050406030204" pitchFamily="18" charset="0"/>
                        </a:rPr>
                        <m:t>ⁿ</m:t>
                      </m:r>
                    </m:oMath>
                  </m:oMathPara>
                </a14:m>
                <a:endParaRPr lang="et-EE" sz="26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2531455"/>
                <a:ext cx="3204275" cy="8386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273020" y="4005064"/>
            <a:ext cx="861945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600" dirty="0" smtClean="0">
                <a:latin typeface="Bookman Old Style" panose="02050604050505020204" pitchFamily="18" charset="0"/>
              </a:rPr>
              <a:t>Kus m – intresside arvutamise perioodilisus aastas.</a:t>
            </a:r>
          </a:p>
        </p:txBody>
      </p:sp>
    </p:spTree>
    <p:extLst>
      <p:ext uri="{BB962C8B-B14F-4D97-AF65-F5344CB8AC3E}">
        <p14:creationId xmlns:p14="http://schemas.microsoft.com/office/powerpoint/2010/main" val="36746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27790" y="120119"/>
            <a:ext cx="91717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Näide</a:t>
            </a:r>
          </a:p>
          <a:p>
            <a:pPr algn="just"/>
            <a:r>
              <a:rPr lang="et-EE" sz="2400" dirty="0" smtClean="0">
                <a:latin typeface="Bookman Old Style" panose="02050604050505020204" pitchFamily="18" charset="0"/>
              </a:rPr>
              <a:t>Firma hoiustab pangas 100 000 € üheks  aastaks intressimääraga 10% liitintressi intressi arvutatamisel kord poolaastas.  Arvutada deposiidi tulevikuväärtus aasta lõpuks. 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835696" y="2199433"/>
                <a:ext cx="5971186" cy="1846659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𝑃𝑉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=100 000 </m:t>
                      </m:r>
                    </m:oMath>
                  </m:oMathPara>
                </a14:m>
                <a:endParaRPr lang="et-EE" sz="2400" b="0" dirty="0" smtClean="0">
                  <a:latin typeface="Bookman Old Style" panose="02050604050505020204" pitchFamily="18" charset="0"/>
                </a:endParaRPr>
              </a:p>
              <a:p>
                <a:r>
                  <a:rPr lang="et-EE" sz="2400" i="1" dirty="0" smtClean="0">
                    <a:latin typeface="Bookman Old Style" panose="02050604050505020204" pitchFamily="18" charset="0"/>
                  </a:rPr>
                  <a:t>i - </a:t>
                </a:r>
                <a:r>
                  <a:rPr lang="et-EE" sz="2400" dirty="0" smtClean="0">
                    <a:latin typeface="Bookman Old Style" panose="02050604050505020204" pitchFamily="18" charset="0"/>
                  </a:rPr>
                  <a:t>10 %</a:t>
                </a:r>
              </a:p>
              <a:p>
                <a:r>
                  <a:rPr lang="et-EE" sz="2400" i="1" dirty="0" smtClean="0">
                    <a:latin typeface="Bookman Old Style" panose="02050604050505020204" pitchFamily="18" charset="0"/>
                  </a:rPr>
                  <a:t>n</a:t>
                </a:r>
                <a:r>
                  <a:rPr lang="et-EE" sz="2400" dirty="0" smtClean="0">
                    <a:latin typeface="Bookman Old Style" panose="02050604050505020204" pitchFamily="18" charset="0"/>
                  </a:rPr>
                  <a:t> = 1</a:t>
                </a:r>
              </a:p>
              <a:p>
                <a:r>
                  <a:rPr lang="et-EE" sz="2400" i="1" dirty="0" smtClean="0">
                    <a:latin typeface="Bookman Old Style" panose="02050604050505020204" pitchFamily="18" charset="0"/>
                  </a:rPr>
                  <a:t>m = 2 </a:t>
                </a:r>
                <a:r>
                  <a:rPr lang="et-EE" sz="2400" dirty="0" smtClean="0">
                    <a:latin typeface="Bookman Old Style" panose="02050604050505020204" pitchFamily="18" charset="0"/>
                  </a:rPr>
                  <a:t>(intressi arvutatakse kord aastas)</a:t>
                </a:r>
              </a:p>
              <a:p>
                <a:r>
                  <a:rPr lang="et-EE" sz="2400" dirty="0" smtClean="0">
                    <a:latin typeface="Bookman Old Style" panose="02050604050505020204" pitchFamily="18" charset="0"/>
                  </a:rPr>
                  <a:t>TVIT = (1+0,1)</a:t>
                </a:r>
                <a:r>
                  <a:rPr lang="et-EE" sz="2400" dirty="0" smtClean="0">
                    <a:latin typeface="Bookman Old Style" panose="02050604050505020204" pitchFamily="18" charset="0"/>
                    <a:cs typeface="Calibri" panose="020F0502020204030204" pitchFamily="34" charset="0"/>
                  </a:rPr>
                  <a:t>⁵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2199433"/>
                <a:ext cx="5971186" cy="1846659"/>
              </a:xfrm>
              <a:prstGeom prst="rect">
                <a:avLst/>
              </a:prstGeom>
              <a:blipFill>
                <a:blip r:embed="rId2"/>
                <a:stretch>
                  <a:fillRect l="-2846" r="-1931" b="-8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771800" y="4437112"/>
                <a:ext cx="5697329" cy="7180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t-EE" sz="2400" i="1" dirty="0" smtClean="0">
                    <a:latin typeface="Bookman Old Style" panose="02050604050505020204" pitchFamily="18" charset="0"/>
                  </a:rPr>
                  <a:t>TV</a:t>
                </a:r>
                <a:r>
                  <a:rPr lang="et-EE" sz="2400" i="1" dirty="0" smtClean="0">
                    <a:latin typeface="Bookman Old Style" panose="02050604050505020204" pitchFamily="18" charset="0"/>
                    <a:cs typeface="Calibri" panose="020F0502020204030204" pitchFamily="34" charset="0"/>
                  </a:rPr>
                  <a:t>₁</a:t>
                </a:r>
                <a14:m>
                  <m:oMath xmlns:m="http://schemas.openxmlformats.org/officeDocument/2006/math"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=100 000</m:t>
                    </m:r>
                    <m:r>
                      <a:rPr lang="et-EE" sz="2400" b="0" i="1" smtClean="0">
                        <a:latin typeface="Cambria Math" panose="02040503050406030204" pitchFamily="18" charset="0"/>
                      </a:rPr>
                      <m:t>𝑃𝑉</m:t>
                    </m:r>
                    <m:sSup>
                      <m:sSupPr>
                        <m:ctrlPr>
                          <a:rPr lang="et-EE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t-E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t-EE" sz="24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et-E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t-EE" sz="2400" b="0" i="1" smtClean="0">
                                    <a:latin typeface="Cambria Math" panose="02040503050406030204" pitchFamily="18" charset="0"/>
                                  </a:rPr>
                                  <m:t>0,10</m:t>
                                </m:r>
                              </m:num>
                              <m:den>
                                <m:r>
                                  <a:rPr lang="et-E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t-EE" sz="2400" b="0" i="1" dirty="0" smtClean="0">
                            <a:latin typeface="Cambria Math" panose="02040503050406030204" pitchFamily="18" charset="0"/>
                          </a:rPr>
                          <m:t>2∗1</m:t>
                        </m:r>
                      </m:sup>
                    </m:sSup>
                  </m:oMath>
                </a14:m>
                <a:r>
                  <a:rPr lang="et-EE" sz="2400" dirty="0" smtClean="0">
                    <a:latin typeface="Bookman Old Style" panose="02050604050505020204" pitchFamily="18" charset="0"/>
                  </a:rPr>
                  <a:t>= 110 250</a:t>
                </a:r>
                <a:endParaRPr lang="et-EE" sz="24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4437112"/>
                <a:ext cx="5697329" cy="718017"/>
              </a:xfrm>
              <a:prstGeom prst="rect">
                <a:avLst/>
              </a:prstGeom>
              <a:blipFill>
                <a:blip r:embed="rId3"/>
                <a:stretch>
                  <a:fillRect l="-1713" r="-749" b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325350" y="5665349"/>
                <a:ext cx="4801314" cy="6581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t-EE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t-EE" sz="2600" b="0" i="1" smtClean="0">
                            <a:latin typeface="Cambria Math" panose="02040503050406030204" pitchFamily="18" charset="0"/>
                          </a:rPr>
                          <m:t>0,10</m:t>
                        </m:r>
                      </m:num>
                      <m:den>
                        <m:r>
                          <a:rPr lang="et-EE" sz="2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t-EE" sz="2600" dirty="0" smtClean="0">
                    <a:latin typeface="Bookman Old Style" panose="02050604050505020204" pitchFamily="18" charset="0"/>
                  </a:rPr>
                  <a:t> = poolaasta intressimäär</a:t>
                </a:r>
                <a:endParaRPr lang="et-EE" sz="26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5350" y="5665349"/>
                <a:ext cx="4801314" cy="658129"/>
              </a:xfrm>
              <a:prstGeom prst="rect">
                <a:avLst/>
              </a:prstGeom>
              <a:blipFill>
                <a:blip r:embed="rId4"/>
                <a:stretch>
                  <a:fillRect r="-1142" b="-10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51520" y="4597159"/>
            <a:ext cx="18722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6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Leida FV1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05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698" y="1556792"/>
            <a:ext cx="90903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t-EE" sz="2600" dirty="0" smtClean="0">
                <a:latin typeface="Bookman Old Style" panose="02050604050505020204" pitchFamily="18" charset="0"/>
              </a:rPr>
              <a:t>Nominaalne intressimäär</a:t>
            </a:r>
          </a:p>
          <a:p>
            <a:pPr marL="342900" indent="-342900">
              <a:buAutoNum type="arabicParenR"/>
            </a:pPr>
            <a:r>
              <a:rPr lang="et-EE" sz="2600" dirty="0" smtClean="0">
                <a:latin typeface="Bookman Old Style" panose="02050604050505020204" pitchFamily="18" charset="0"/>
              </a:rPr>
              <a:t>Tegelik </a:t>
            </a:r>
            <a:r>
              <a:rPr lang="en-US" sz="2600" dirty="0" smtClean="0">
                <a:latin typeface="Bookman Old Style" panose="02050604050505020204" pitchFamily="18" charset="0"/>
              </a:rPr>
              <a:t>(</a:t>
            </a:r>
            <a:r>
              <a:rPr lang="en-US" sz="2600" dirty="0" err="1" smtClean="0">
                <a:latin typeface="Bookman Old Style" panose="02050604050505020204" pitchFamily="18" charset="0"/>
              </a:rPr>
              <a:t>ef</a:t>
            </a:r>
            <a:r>
              <a:rPr lang="et-EE" sz="2600" dirty="0" smtClean="0">
                <a:latin typeface="Bookman Old Style" panose="02050604050505020204" pitchFamily="18" charset="0"/>
              </a:rPr>
              <a:t>f</a:t>
            </a:r>
            <a:r>
              <a:rPr lang="en-US" sz="2600" dirty="0" err="1" smtClean="0">
                <a:latin typeface="Bookman Old Style" panose="02050604050505020204" pitchFamily="18" charset="0"/>
              </a:rPr>
              <a:t>ective</a:t>
            </a:r>
            <a:r>
              <a:rPr lang="et-EE" sz="2600" dirty="0" smtClean="0">
                <a:latin typeface="Bookman Old Style" panose="02050604050505020204" pitchFamily="18" charset="0"/>
              </a:rPr>
              <a:t>) intressimäär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698" y="3212976"/>
            <a:ext cx="90982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t-EE" sz="2400" b="1" dirty="0" smtClean="0">
                <a:latin typeface="Bookman Old Style" panose="02050604050505020204" pitchFamily="18" charset="0"/>
              </a:rPr>
              <a:t>Nominaalne intressimäär </a:t>
            </a:r>
            <a:r>
              <a:rPr lang="et-EE" sz="2400" dirty="0" smtClean="0">
                <a:latin typeface="Bookman Old Style" panose="02050604050505020204" pitchFamily="18" charset="0"/>
              </a:rPr>
              <a:t>lepitakse kokku raha deponeerimisel või investeerimisel (näiteks 10% aastas).</a:t>
            </a:r>
          </a:p>
          <a:p>
            <a:pPr algn="just"/>
            <a:endParaRPr lang="et-EE" sz="2400" dirty="0" smtClean="0">
              <a:latin typeface="Bookman Old Style" panose="02050604050505020204" pitchFamily="18" charset="0"/>
            </a:endParaRPr>
          </a:p>
          <a:p>
            <a:pPr algn="just"/>
            <a:r>
              <a:rPr lang="et-EE" sz="2400" b="1" dirty="0" smtClean="0">
                <a:latin typeface="Bookman Old Style" panose="02050604050505020204" pitchFamily="18" charset="0"/>
              </a:rPr>
              <a:t>Tegelik intressimäär </a:t>
            </a:r>
            <a:r>
              <a:rPr lang="et-EE" sz="2400" dirty="0" smtClean="0">
                <a:latin typeface="Bookman Old Style" panose="02050604050505020204" pitchFamily="18" charset="0"/>
              </a:rPr>
              <a:t>sõltub intresside arvutamise sagedusest.</a:t>
            </a:r>
            <a:endParaRPr lang="et-EE" sz="2400" b="1" dirty="0">
              <a:latin typeface="Bookman Old Style" panose="0205060405050502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03648" y="662498"/>
            <a:ext cx="624882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t-EE" sz="2600" dirty="0">
                <a:latin typeface="Bookman Old Style" panose="02050604050505020204" pitchFamily="18" charset="0"/>
              </a:rPr>
              <a:t>Eristatakse </a:t>
            </a:r>
            <a:r>
              <a:rPr lang="et-EE" sz="2600" dirty="0" smtClean="0">
                <a:latin typeface="Bookman Old Style" panose="02050604050505020204" pitchFamily="18" charset="0"/>
              </a:rPr>
              <a:t>kahte </a:t>
            </a:r>
            <a:r>
              <a:rPr lang="et-EE" sz="2600" dirty="0">
                <a:latin typeface="Bookman Old Style" panose="02050604050505020204" pitchFamily="18" charset="0"/>
              </a:rPr>
              <a:t>liiki </a:t>
            </a:r>
            <a:r>
              <a:rPr lang="et-EE" sz="2600" dirty="0" smtClean="0">
                <a:latin typeface="Bookman Old Style" panose="02050604050505020204" pitchFamily="18" charset="0"/>
              </a:rPr>
              <a:t>intressimäära: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4292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987824" y="2297659"/>
                <a:ext cx="2353273" cy="584968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r>
                  <a:rPr lang="et-EE" sz="2200" i="1" dirty="0" smtClean="0">
                    <a:latin typeface="Bookman Old Style" panose="02050604050505020204" pitchFamily="18" charset="0"/>
                  </a:rPr>
                  <a:t>AIM</a:t>
                </a:r>
                <a14:m>
                  <m:oMath xmlns:m="http://schemas.openxmlformats.org/officeDocument/2006/math">
                    <m:r>
                      <a:rPr lang="et-EE" sz="2200" b="0" i="1" smtClean="0">
                        <a:latin typeface="Cambria Math" panose="02040503050406030204" pitchFamily="18" charset="0"/>
                      </a:rPr>
                      <m:t>=(1+</m:t>
                    </m:r>
                    <m:f>
                      <m:fPr>
                        <m:ctrlPr>
                          <a:rPr lang="et-EE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t-EE" sz="2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>
                          <a:rPr lang="et-EE" sz="2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  <m:sSup>
                      <m:sSupPr>
                        <m:ctrlPr>
                          <a:rPr lang="et-EE" sz="22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t-EE" sz="22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t-EE" sz="2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t-EE" sz="22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t-EE" sz="22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2297659"/>
                <a:ext cx="2353273" cy="584968"/>
              </a:xfrm>
              <a:prstGeom prst="rect">
                <a:avLst/>
              </a:prstGeom>
              <a:blipFill>
                <a:blip r:embed="rId2"/>
                <a:stretch>
                  <a:fillRect l="-2821" b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25560" y="3855541"/>
            <a:ext cx="881844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600" dirty="0" smtClean="0">
                <a:latin typeface="Bookman Old Style" panose="02050604050505020204" pitchFamily="18" charset="0"/>
              </a:rPr>
              <a:t>Kus   </a:t>
            </a:r>
            <a:r>
              <a:rPr lang="et-EE" sz="2600" i="1" dirty="0" smtClean="0">
                <a:latin typeface="Bookman Old Style" panose="02050604050505020204" pitchFamily="18" charset="0"/>
              </a:rPr>
              <a:t>m – </a:t>
            </a:r>
            <a:r>
              <a:rPr lang="et-EE" sz="2600" dirty="0" smtClean="0">
                <a:latin typeface="Bookman Old Style" panose="02050604050505020204" pitchFamily="18" charset="0"/>
              </a:rPr>
              <a:t>intresside arvutamise prerioodilisus aastas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476672"/>
            <a:ext cx="896532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t-EE" sz="2600" b="1" dirty="0">
                <a:latin typeface="Bookman Old Style" panose="02050604050505020204" pitchFamily="18" charset="0"/>
              </a:rPr>
              <a:t>Tegelik intressimäär </a:t>
            </a:r>
            <a:r>
              <a:rPr lang="et-EE" sz="2600" b="1" dirty="0" smtClean="0">
                <a:latin typeface="Bookman Old Style" panose="02050604050505020204" pitchFamily="18" charset="0"/>
              </a:rPr>
              <a:t>(AIM) </a:t>
            </a:r>
            <a:r>
              <a:rPr lang="et-EE" sz="2600" dirty="0" smtClean="0">
                <a:latin typeface="Bookman Old Style" panose="02050604050505020204" pitchFamily="18" charset="0"/>
              </a:rPr>
              <a:t>e intressimäär aasta baasil (</a:t>
            </a:r>
            <a:r>
              <a:rPr lang="et-EE" sz="2600" dirty="0" err="1" smtClean="0">
                <a:latin typeface="Bookman Old Style" panose="02050604050505020204" pitchFamily="18" charset="0"/>
              </a:rPr>
              <a:t>p.a</a:t>
            </a:r>
            <a:r>
              <a:rPr lang="et-EE" sz="2600" dirty="0" smtClean="0">
                <a:latin typeface="Bookman Old Style" panose="02050604050505020204" pitchFamily="18" charset="0"/>
              </a:rPr>
              <a:t> </a:t>
            </a:r>
            <a:r>
              <a:rPr lang="et-EE" sz="2600" dirty="0" err="1" smtClean="0">
                <a:latin typeface="Bookman Old Style" panose="02050604050505020204" pitchFamily="18" charset="0"/>
              </a:rPr>
              <a:t>per</a:t>
            </a:r>
            <a:r>
              <a:rPr lang="et-EE" sz="2600" dirty="0" smtClean="0">
                <a:latin typeface="Bookman Old Style" panose="02050604050505020204" pitchFamily="18" charset="0"/>
              </a:rPr>
              <a:t> </a:t>
            </a:r>
            <a:r>
              <a:rPr lang="et-EE" sz="2600" dirty="0" err="1" smtClean="0">
                <a:latin typeface="Bookman Old Style" panose="02050604050505020204" pitchFamily="18" charset="0"/>
              </a:rPr>
              <a:t>annum</a:t>
            </a:r>
            <a:r>
              <a:rPr lang="et-EE" sz="2600" dirty="0" smtClean="0">
                <a:latin typeface="Bookman Old Style" panose="02050604050505020204" pitchFamily="18" charset="0"/>
              </a:rPr>
              <a:t>) arvutatakse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86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488" y="116632"/>
            <a:ext cx="896151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600" dirty="0" smtClean="0">
                <a:latin typeface="Bookman Old Style" panose="02050604050505020204" pitchFamily="18" charset="0"/>
              </a:rPr>
              <a:t>Näide</a:t>
            </a:r>
          </a:p>
          <a:p>
            <a:endParaRPr lang="et-EE" sz="2600" dirty="0">
              <a:latin typeface="Bookman Old Style" panose="02050604050505020204" pitchFamily="18" charset="0"/>
            </a:endParaRPr>
          </a:p>
          <a:p>
            <a:pPr algn="just"/>
            <a:r>
              <a:rPr lang="et-EE" sz="2600" dirty="0" smtClean="0">
                <a:latin typeface="Bookman Old Style" panose="02050604050505020204" pitchFamily="18" charset="0"/>
              </a:rPr>
              <a:t>Firma deponeerib pangas raha 10% intressimääraga. Intressi arvutatkse kord poolaastas. Arvutada tegelik intressimäär. 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2437286"/>
            <a:ext cx="1872208" cy="800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2600" i="1" dirty="0" smtClean="0">
                <a:latin typeface="Bookman Old Style" panose="02050604050505020204" pitchFamily="18" charset="0"/>
              </a:rPr>
              <a:t>i - </a:t>
            </a:r>
            <a:r>
              <a:rPr lang="et-EE" sz="2600" dirty="0" smtClean="0">
                <a:latin typeface="Bookman Old Style" panose="02050604050505020204" pitchFamily="18" charset="0"/>
              </a:rPr>
              <a:t>10 %</a:t>
            </a:r>
          </a:p>
          <a:p>
            <a:r>
              <a:rPr lang="et-EE" sz="2600" i="1" dirty="0" smtClean="0">
                <a:latin typeface="Bookman Old Style" panose="02050604050505020204" pitchFamily="18" charset="0"/>
              </a:rPr>
              <a:t>m = 2 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59632" y="3573016"/>
                <a:ext cx="6307689" cy="978025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6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𝐼𝑀</m:t>
                      </m:r>
                      <m:r>
                        <a:rPr lang="et-EE" sz="26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t-EE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t-EE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t-EE" sz="2600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t-EE" sz="2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t-EE" sz="2600" b="0" i="1" smtClean="0">
                                      <a:latin typeface="Cambria Math" panose="02040503050406030204" pitchFamily="18" charset="0"/>
                                    </a:rPr>
                                    <m:t>0,10</m:t>
                                  </m:r>
                                </m:num>
                                <m:den>
                                  <m:r>
                                    <a:rPr lang="et-EE" sz="2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−1=0,1025 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 10,25%</m:t>
                      </m:r>
                    </m:oMath>
                  </m:oMathPara>
                </a14:m>
                <a:endParaRPr lang="et-EE" sz="2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573016"/>
                <a:ext cx="6307689" cy="9780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031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488" y="116632"/>
            <a:ext cx="896151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600" dirty="0" smtClean="0">
                <a:latin typeface="Bookman Old Style" panose="02050604050505020204" pitchFamily="18" charset="0"/>
              </a:rPr>
              <a:t>Näide</a:t>
            </a:r>
          </a:p>
          <a:p>
            <a:pPr algn="just"/>
            <a:r>
              <a:rPr lang="et-EE" sz="2600" dirty="0" smtClean="0">
                <a:latin typeface="Bookman Old Style" panose="02050604050505020204" pitchFamily="18" charset="0"/>
              </a:rPr>
              <a:t>Firma deponeerib pangas raha 10% intressimääraga. Intressi arvutatkse kord poolaastas. Arvutada tegelik intressimäär. 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092" y="1952836"/>
            <a:ext cx="893940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600" dirty="0" smtClean="0">
                <a:latin typeface="Bookman Old Style" panose="02050604050505020204" pitchFamily="18" charset="0"/>
              </a:rPr>
              <a:t>Järgnevalt võrreldakse intresside arvutamist 100 000 euroselt deposiidilt 10% nominaalse intressimääraga mitme erineva intressi arvutamise sageduse korral.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33326"/>
              </p:ext>
            </p:extLst>
          </p:nvPr>
        </p:nvGraphicFramePr>
        <p:xfrm>
          <a:off x="69100" y="3361345"/>
          <a:ext cx="8967396" cy="30841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0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2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1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34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7088">
                <a:tc>
                  <a:txBody>
                    <a:bodyPr/>
                    <a:lstStyle/>
                    <a:p>
                      <a:pPr algn="l" fontAlgn="t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Algsumma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Intressi </a:t>
                      </a:r>
                      <a:b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</a:br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arvutamise sagedus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Tulevikuväärtus </a:t>
                      </a:r>
                      <a:r>
                        <a:rPr lang="et-EE" sz="2200" u="none" strike="noStrike" dirty="0" smtClean="0">
                          <a:effectLst/>
                          <a:latin typeface="Bookman Old Style" panose="02050604050505020204" pitchFamily="18" charset="0"/>
                        </a:rPr>
                        <a:t>€ TV1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Tegelik </a:t>
                      </a:r>
                      <a:b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</a:br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e efektiivne </a:t>
                      </a:r>
                      <a:b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</a:br>
                      <a:r>
                        <a:rPr lang="et-EE" sz="2200" u="none" strike="noStrike" dirty="0" smtClean="0">
                          <a:effectLst/>
                          <a:latin typeface="Bookman Old Style" panose="02050604050505020204" pitchFamily="18" charset="0"/>
                        </a:rPr>
                        <a:t>intressimäär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205"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100 000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Kord aastas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110 000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10,00%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205"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100 000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Kord poolaastas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110 250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10,25%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05"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100 000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Kord kvartalis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110 381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10,38%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205"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100 000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Kord kuus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110 471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10,47%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205"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100 000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Igapäevaselt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110 516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10,52%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205"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>
                          <a:effectLst/>
                          <a:latin typeface="Bookman Old Style" panose="02050604050505020204" pitchFamily="18" charset="0"/>
                        </a:rPr>
                        <a:t>100 000</a:t>
                      </a:r>
                      <a:endParaRPr lang="et-EE" sz="22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Pidevalt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110 517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2200" u="none" strike="noStrike" dirty="0">
                          <a:effectLst/>
                          <a:latin typeface="Bookman Old Style" panose="02050604050505020204" pitchFamily="18" charset="0"/>
                        </a:rPr>
                        <a:t>10,52%</a:t>
                      </a:r>
                      <a:endParaRPr lang="et-EE" sz="22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13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67103" y="1556792"/>
            <a:ext cx="835292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Raha</a:t>
            </a:r>
            <a:r>
              <a:rPr kumimoji="0" lang="et-E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t-EE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nüüdisväärtuse</a:t>
            </a:r>
            <a:r>
              <a:rPr kumimoji="0" lang="et-E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arvutamise valemi saab tuletada tulevikuväärtuse valemist:</a:t>
            </a:r>
            <a:endParaRPr kumimoji="0" lang="et-E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5" name="Picture 2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3212976"/>
            <a:ext cx="4061252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istkülik 35"/>
          <p:cNvSpPr/>
          <p:nvPr/>
        </p:nvSpPr>
        <p:spPr>
          <a:xfrm>
            <a:off x="611560" y="0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t-EE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Üksiksumma praegune väärtus e  nüüdisväärtus</a:t>
            </a:r>
            <a:endParaRPr lang="et-EE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86715" y="1024388"/>
            <a:ext cx="8716566" cy="19389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NÄIDE:</a:t>
            </a:r>
            <a:endParaRPr kumimoji="0" lang="et-E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algn="just"/>
            <a:r>
              <a:rPr lang="et-EE" sz="2400" dirty="0" smtClean="0">
                <a:latin typeface="Bookman Old Style" pitchFamily="18" charset="0"/>
              </a:rPr>
              <a:t>Oletame näiteks, et keegi soovib kolme aasta pärast omada 10 000 eurot ja tahab teada, kui palju raha tuleb vajaliku summa saamiseks 10% intressimäära puhul pangaarvele panna. </a:t>
            </a:r>
            <a:endParaRPr kumimoji="0" lang="et-E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istkülik 12"/>
          <p:cNvSpPr/>
          <p:nvPr/>
        </p:nvSpPr>
        <p:spPr>
          <a:xfrm>
            <a:off x="240719" y="3228987"/>
            <a:ext cx="86625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t-EE" sz="2400" dirty="0" smtClean="0">
                <a:solidFill>
                  <a:prstClr val="black"/>
                </a:solidFill>
                <a:latin typeface="Bookman Old Style" pitchFamily="18" charset="0"/>
              </a:rPr>
              <a:t>Avaldame tulevase väärtuse valemist suuruse PV (nüüdisväärtus) </a:t>
            </a: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39" name="Picture 1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0691" y="5373216"/>
            <a:ext cx="6482615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5" name="Picture 2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4379622"/>
            <a:ext cx="4061252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istkülik 35"/>
          <p:cNvSpPr/>
          <p:nvPr/>
        </p:nvSpPr>
        <p:spPr>
          <a:xfrm>
            <a:off x="611560" y="0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t-EE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Üksiksumma praegune väärtus e  nüüdisväärtus</a:t>
            </a:r>
            <a:endParaRPr lang="et-EE" sz="3200" dirty="0"/>
          </a:p>
        </p:txBody>
      </p:sp>
      <p:sp>
        <p:nvSpPr>
          <p:cNvPr id="2" name="Rectangle 1"/>
          <p:cNvSpPr/>
          <p:nvPr/>
        </p:nvSpPr>
        <p:spPr>
          <a:xfrm>
            <a:off x="2483768" y="198884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RAHA AJAVÄÄRTUSE KONTSEPTSIOON</a:t>
            </a: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br>
              <a:rPr lang="et-EE" sz="2800" dirty="0" smtClean="0">
                <a:latin typeface="Bookman Old Style" pitchFamily="18" charset="0"/>
                <a:cs typeface="Times New Roman" pitchFamily="18" charset="0"/>
              </a:rPr>
            </a:b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(</a:t>
            </a:r>
            <a:r>
              <a:rPr lang="et-EE" sz="2800" i="1" dirty="0" smtClean="0">
                <a:latin typeface="Bookman Old Style" pitchFamily="18" charset="0"/>
                <a:cs typeface="Times New Roman" pitchFamily="18" charset="0"/>
              </a:rPr>
              <a:t>Time </a:t>
            </a:r>
            <a:r>
              <a:rPr lang="et-EE" sz="2800" i="1" dirty="0" err="1" smtClean="0">
                <a:latin typeface="Bookman Old Style" pitchFamily="18" charset="0"/>
                <a:cs typeface="Times New Roman" pitchFamily="18" charset="0"/>
              </a:rPr>
              <a:t>Value</a:t>
            </a:r>
            <a:r>
              <a:rPr lang="et-EE" sz="2800" i="1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t-EE" sz="2800" i="1" dirty="0" err="1" smtClean="0">
                <a:latin typeface="Bookman Old Style" pitchFamily="18" charset="0"/>
                <a:cs typeface="Times New Roman" pitchFamily="18" charset="0"/>
              </a:rPr>
              <a:t>of</a:t>
            </a:r>
            <a:r>
              <a:rPr lang="et-EE" sz="2800" i="1" dirty="0" smtClean="0">
                <a:latin typeface="Bookman Old Style" pitchFamily="18" charset="0"/>
                <a:cs typeface="Times New Roman" pitchFamily="18" charset="0"/>
              </a:rPr>
              <a:t> Money)</a:t>
            </a:r>
            <a:endParaRPr lang="et-EE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79512" y="1087378"/>
            <a:ext cx="8712968" cy="10081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t-EE" sz="2000" dirty="0" smtClean="0">
                <a:latin typeface="Bookman Old Style" pitchFamily="18" charset="0"/>
              </a:rPr>
              <a:t>    M</a:t>
            </a:r>
            <a:r>
              <a:rPr lang="et-EE" sz="2400" dirty="0" smtClean="0">
                <a:latin typeface="Bookman Old Style" pitchFamily="18" charset="0"/>
                <a:cs typeface="Times New Roman" pitchFamily="18" charset="0"/>
              </a:rPr>
              <a:t>akstava rahasumma väärtus on seotud maksmise ajastamise momendiga.</a:t>
            </a:r>
            <a:endParaRPr lang="et-EE" sz="2000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Ristkülik 4"/>
          <p:cNvSpPr/>
          <p:nvPr/>
        </p:nvSpPr>
        <p:spPr>
          <a:xfrm>
            <a:off x="273071" y="2346156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t-EE" sz="2400" dirty="0" smtClean="0">
                <a:latin typeface="Bookman Old Style" pitchFamily="18" charset="0"/>
                <a:cs typeface="Times New Roman" pitchFamily="18" charset="0"/>
              </a:rPr>
              <a:t>Raha ajaväärtus on olulise tähtsusega finantsjuhtimise ja majandusarvestuse järgmistes valdkondades:</a:t>
            </a:r>
          </a:p>
          <a:p>
            <a:pPr algn="just">
              <a:buNone/>
            </a:pPr>
            <a:endParaRPr lang="et-EE" sz="2400" dirty="0" smtClean="0">
              <a:latin typeface="Bookman Old Style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t-EE" sz="2400" b="1" dirty="0" smtClean="0">
                <a:latin typeface="Bookman Old Style" pitchFamily="18" charset="0"/>
                <a:cs typeface="Times New Roman" pitchFamily="18" charset="0"/>
              </a:rPr>
              <a:t>finantsinvesteeringud</a:t>
            </a:r>
          </a:p>
          <a:p>
            <a:pPr algn="just">
              <a:buFont typeface="Wingdings" pitchFamily="2" charset="2"/>
              <a:buChar char="Ø"/>
            </a:pPr>
            <a:r>
              <a:rPr lang="et-EE" sz="2400" b="1" dirty="0" smtClean="0">
                <a:latin typeface="Bookman Old Style" pitchFamily="18" charset="0"/>
                <a:cs typeface="Times New Roman" pitchFamily="18" charset="0"/>
              </a:rPr>
              <a:t>materiaalse põhivara soetamine</a:t>
            </a:r>
          </a:p>
          <a:p>
            <a:pPr algn="just">
              <a:buFont typeface="Wingdings" pitchFamily="2" charset="2"/>
              <a:buChar char="Ø"/>
            </a:pPr>
            <a:r>
              <a:rPr lang="et-EE" sz="2400" b="1" dirty="0" smtClean="0">
                <a:latin typeface="Bookman Old Style" pitchFamily="18" charset="0"/>
                <a:cs typeface="Times New Roman" pitchFamily="18" charset="0"/>
              </a:rPr>
              <a:t>pangalaenud</a:t>
            </a:r>
          </a:p>
          <a:p>
            <a:pPr algn="just">
              <a:buFont typeface="Wingdings" pitchFamily="2" charset="2"/>
              <a:buChar char="Ø"/>
            </a:pPr>
            <a:r>
              <a:rPr lang="et-EE" sz="2400" b="1" dirty="0" smtClean="0">
                <a:latin typeface="Bookman Old Style" pitchFamily="18" charset="0"/>
                <a:cs typeface="Times New Roman" pitchFamily="18" charset="0"/>
              </a:rPr>
              <a:t>faktooring</a:t>
            </a:r>
          </a:p>
          <a:p>
            <a:pPr algn="just">
              <a:buFont typeface="Wingdings" pitchFamily="2" charset="2"/>
              <a:buChar char="Ø"/>
            </a:pPr>
            <a:r>
              <a:rPr lang="et-EE" sz="2400" b="1" dirty="0" smtClean="0">
                <a:latin typeface="Bookman Old Style" pitchFamily="18" charset="0"/>
                <a:cs typeface="Times New Roman" pitchFamily="18" charset="0"/>
              </a:rPr>
              <a:t>võlakirjade emissioon, </a:t>
            </a:r>
          </a:p>
          <a:p>
            <a:pPr algn="just">
              <a:buFont typeface="Wingdings" pitchFamily="2" charset="2"/>
              <a:buChar char="Ø"/>
            </a:pPr>
            <a:r>
              <a:rPr lang="et-EE" sz="2400" b="1" dirty="0" smtClean="0">
                <a:latin typeface="Bookman Old Style" pitchFamily="18" charset="0"/>
                <a:cs typeface="Times New Roman" pitchFamily="18" charset="0"/>
              </a:rPr>
              <a:t>liising, jne </a:t>
            </a:r>
          </a:p>
        </p:txBody>
      </p:sp>
    </p:spTree>
    <p:extLst>
      <p:ext uri="{BB962C8B-B14F-4D97-AF65-F5344CB8AC3E}">
        <p14:creationId xmlns:p14="http://schemas.microsoft.com/office/powerpoint/2010/main" val="203246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7320"/>
          </a:xfrm>
        </p:spPr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Üksiksumma nüüdisväärtus</a:t>
            </a:r>
            <a:endParaRPr lang="et-EE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67544" y="194548"/>
            <a:ext cx="8352927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 sz="2600" dirty="0" smtClean="0">
              <a:latin typeface="Bookman Old Style" pitchFamily="18" charset="0"/>
            </a:endParaRPr>
          </a:p>
          <a:p>
            <a:r>
              <a:rPr lang="et-EE" sz="2600" dirty="0" smtClean="0">
                <a:latin typeface="Bookman Old Style" pitchFamily="18" charset="0"/>
              </a:rPr>
              <a:t>Etteantud tulevase summa nüüdisväärtuse leidmiseks soovitud tulevane väärtus korrutada tulevase väärtuse teguriga tabelist.</a:t>
            </a:r>
          </a:p>
          <a:p>
            <a:endParaRPr lang="et-EE" sz="2600" dirty="0" smtClean="0">
              <a:latin typeface="Bookman Old Style" pitchFamily="18" charset="0"/>
            </a:endParaRPr>
          </a:p>
          <a:p>
            <a:pPr algn="ctr"/>
            <a:r>
              <a:rPr lang="et-EE" sz="2600" dirty="0" smtClean="0">
                <a:latin typeface="Bookman Old Style" pitchFamily="18" charset="0"/>
              </a:rPr>
              <a:t>10000 x  0,7513 =  7513 eurot</a:t>
            </a:r>
          </a:p>
          <a:p>
            <a:endParaRPr kumimoji="0" lang="et-EE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endParaRPr kumimoji="0" lang="et-EE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93858" y="5259490"/>
            <a:ext cx="2426568" cy="8088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94239" y="4329616"/>
            <a:ext cx="762580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itchFamily="34" charset="0"/>
                <a:cs typeface="Times New Roman" pitchFamily="18" charset="0"/>
              </a:rPr>
              <a:t>Viimase võrrandi saab viia ka sellisele kujule:</a:t>
            </a:r>
            <a:endParaRPr kumimoji="0" lang="et-EE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00942" y="3182609"/>
            <a:ext cx="308129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600" dirty="0" smtClean="0">
                <a:latin typeface="Bookman Old Style" panose="02050604050505020204" pitchFamily="18" charset="0"/>
              </a:rPr>
              <a:t>Periood 3 aastat</a:t>
            </a:r>
          </a:p>
          <a:p>
            <a:r>
              <a:rPr lang="et-EE" sz="2600" dirty="0" smtClean="0">
                <a:latin typeface="Bookman Old Style" panose="02050604050505020204" pitchFamily="18" charset="0"/>
              </a:rPr>
              <a:t>Intressimäär 10%</a:t>
            </a:r>
            <a:endParaRPr lang="et-EE" sz="2600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-1481"/>
            <a:ext cx="9144000" cy="737320"/>
          </a:xfrm>
        </p:spPr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Maksete seeria tulevane väärtus </a:t>
            </a:r>
            <a:endParaRPr lang="et-EE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Ristkülik 4"/>
          <p:cNvSpPr/>
          <p:nvPr/>
        </p:nvSpPr>
        <p:spPr>
          <a:xfrm>
            <a:off x="251520" y="1268760"/>
            <a:ext cx="853294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600" dirty="0" smtClean="0">
                <a:latin typeface="Bookman Old Style" pitchFamily="18" charset="0"/>
                <a:cs typeface="Times New Roman" pitchFamily="18" charset="0"/>
              </a:rPr>
              <a:t>Maksete seeria all mõeldakse seda, kui summa tasumine toimub osade kaupa teatud ajaperioodi jooksul.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t-EE" sz="2600" dirty="0">
              <a:latin typeface="Bookman Old Style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600" dirty="0" smtClean="0">
                <a:latin typeface="Bookman Old Style" pitchFamily="18" charset="0"/>
                <a:cs typeface="Times New Roman" pitchFamily="18" charset="0"/>
              </a:rPr>
              <a:t>Eristatakse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t-EE" sz="2600" dirty="0" smtClean="0">
                <a:latin typeface="Bookman Old Style" pitchFamily="18" charset="0"/>
                <a:cs typeface="Times New Roman" pitchFamily="18" charset="0"/>
              </a:rPr>
              <a:t>Ebavõrdsetes osades maksete seeriat,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t-EE" sz="2600" dirty="0" smtClean="0">
                <a:latin typeface="Bookman Old Style" pitchFamily="18" charset="0"/>
                <a:cs typeface="Times New Roman" pitchFamily="18" charset="0"/>
              </a:rPr>
              <a:t>Võrdsetes osades maksete seeriat.</a:t>
            </a:r>
            <a:endParaRPr lang="et-EE" sz="2600" dirty="0" smtClean="0">
              <a:latin typeface="Bookman Old Styl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7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stkülik 4"/>
          <p:cNvSpPr/>
          <p:nvPr/>
        </p:nvSpPr>
        <p:spPr>
          <a:xfrm>
            <a:off x="395536" y="692696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Võrdsetes osades tehtavate maksete seeriat nimetatakse annuiteediks: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t-EE" sz="2800" dirty="0">
              <a:latin typeface="Bookman Old Style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Eristatakse kahte liiki annuiteeti: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t-EE" sz="2800" dirty="0">
              <a:latin typeface="Bookman Old Style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Harilik annuiteet – maksed toimuvad perioodi lõpus</a:t>
            </a: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R"/>
            </a:pP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t-EE" sz="2800" dirty="0" err="1" smtClean="0">
                <a:latin typeface="Bookman Old Style" pitchFamily="18" charset="0"/>
                <a:cs typeface="Times New Roman" pitchFamily="18" charset="0"/>
              </a:rPr>
              <a:t>Avansiline</a:t>
            </a: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t-EE" sz="2800" dirty="0">
                <a:latin typeface="Bookman Old Style" pitchFamily="18" charset="0"/>
                <a:cs typeface="Times New Roman" pitchFamily="18" charset="0"/>
              </a:rPr>
              <a:t>annuiteet -maksed toimuvad perioodi </a:t>
            </a: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alguses</a:t>
            </a:r>
            <a:endParaRPr lang="et-EE" sz="2800" dirty="0" smtClean="0">
              <a:latin typeface="Bookman Old Styl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26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0"/>
            <a:ext cx="8208912" cy="548680"/>
          </a:xfrm>
        </p:spPr>
        <p:txBody>
          <a:bodyPr>
            <a:norm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ANNUITEEDI TULEVANE VÄÄRTUS</a:t>
            </a:r>
            <a:endParaRPr lang="et-EE" sz="28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-25027" y="548680"/>
            <a:ext cx="8959214" cy="316835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t-EE" sz="2400" b="1" dirty="0" smtClean="0">
                <a:latin typeface="Bookman Old Style" pitchFamily="18" charset="0"/>
              </a:rPr>
              <a:t>	Annuiteet </a:t>
            </a:r>
            <a:r>
              <a:rPr lang="et-EE" sz="2400" dirty="0" smtClean="0">
                <a:latin typeface="Bookman Old Style" pitchFamily="18" charset="0"/>
              </a:rPr>
              <a:t>(</a:t>
            </a:r>
            <a:r>
              <a:rPr lang="et-EE" sz="2400" i="1" dirty="0" err="1" smtClean="0">
                <a:latin typeface="Bookman Old Style" pitchFamily="18" charset="0"/>
              </a:rPr>
              <a:t>annuity</a:t>
            </a:r>
            <a:r>
              <a:rPr lang="et-EE" sz="2400" i="1" dirty="0" smtClean="0">
                <a:latin typeface="Bookman Old Style" pitchFamily="18" charset="0"/>
              </a:rPr>
              <a:t>)</a:t>
            </a:r>
            <a:r>
              <a:rPr lang="et-EE" sz="2400" dirty="0" smtClean="0">
                <a:latin typeface="Bookman Old Style" pitchFamily="18" charset="0"/>
              </a:rPr>
              <a:t> on teatud ajaperioodi jooksul võrdsete intervallide järel sooritatud rida ühesuurusi rahalisi makseid. </a:t>
            </a:r>
          </a:p>
          <a:p>
            <a:pPr algn="just">
              <a:buNone/>
            </a:pPr>
            <a:r>
              <a:rPr lang="et-EE" sz="2400" dirty="0" smtClean="0">
                <a:latin typeface="Bookman Old Style" pitchFamily="18" charset="0"/>
              </a:rPr>
              <a:t>	Annuiteedi tulevase väärtuse arvutamisel lähtutakse eeldusest, et annuiteedimaksed </a:t>
            </a:r>
            <a:r>
              <a:rPr lang="et-EE" sz="2400" dirty="0" err="1" smtClean="0">
                <a:latin typeface="Bookman Old Style" pitchFamily="18" charset="0"/>
              </a:rPr>
              <a:t>reinvesteeritakse</a:t>
            </a:r>
            <a:r>
              <a:rPr lang="et-EE" sz="2400" dirty="0" smtClean="0">
                <a:latin typeface="Bookman Old Style" pitchFamily="18" charset="0"/>
              </a:rPr>
              <a:t> teatud kindla intressimääraga.</a:t>
            </a:r>
            <a:endParaRPr lang="et-EE" sz="2400" dirty="0"/>
          </a:p>
        </p:txBody>
      </p:sp>
      <p:sp>
        <p:nvSpPr>
          <p:cNvPr id="4" name="Rectangle 3"/>
          <p:cNvSpPr/>
          <p:nvPr/>
        </p:nvSpPr>
        <p:spPr>
          <a:xfrm>
            <a:off x="237349" y="3573016"/>
            <a:ext cx="8709518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t-EE" sz="2800" dirty="0">
                <a:latin typeface="Bookman Old Style" pitchFamily="18" charset="0"/>
              </a:rPr>
              <a:t>Tavaannuiteedi tulevase väärtuse valem on:</a:t>
            </a:r>
          </a:p>
          <a:p>
            <a:pPr>
              <a:buNone/>
            </a:pPr>
            <a:r>
              <a:rPr lang="et-EE" sz="2800" dirty="0">
                <a:latin typeface="Bookman Old Style" pitchFamily="18" charset="0"/>
              </a:rPr>
              <a:t>		</a:t>
            </a:r>
            <a:r>
              <a:rPr lang="et-EE" sz="2800" b="1" dirty="0" err="1" smtClean="0">
                <a:latin typeface="Bookman Old Style" pitchFamily="18" charset="0"/>
              </a:rPr>
              <a:t>FVi,n</a:t>
            </a:r>
            <a:r>
              <a:rPr lang="et-EE" sz="2800" b="1" dirty="0">
                <a:latin typeface="Bookman Old Style" pitchFamily="18" charset="0"/>
              </a:rPr>
              <a:t>= A x </a:t>
            </a:r>
            <a:r>
              <a:rPr lang="et-EE" sz="2800" b="1" dirty="0" err="1" smtClean="0">
                <a:latin typeface="Bookman Old Style" pitchFamily="18" charset="0"/>
              </a:rPr>
              <a:t>FVIFAi,n</a:t>
            </a:r>
            <a:endParaRPr lang="et-EE" sz="2800" b="1" dirty="0" smtClean="0">
              <a:latin typeface="Bookman Old Style" pitchFamily="18" charset="0"/>
            </a:endParaRPr>
          </a:p>
          <a:p>
            <a:pPr>
              <a:buNone/>
            </a:pPr>
            <a:endParaRPr lang="et-EE" sz="2800" b="1" dirty="0">
              <a:latin typeface="Bookman Old Style" pitchFamily="18" charset="0"/>
            </a:endParaRPr>
          </a:p>
          <a:p>
            <a:pPr>
              <a:buNone/>
            </a:pPr>
            <a:r>
              <a:rPr lang="et-EE" sz="2800" dirty="0" smtClean="0">
                <a:latin typeface="Bookman Old Style" pitchFamily="18" charset="0"/>
              </a:rPr>
              <a:t>Kus </a:t>
            </a:r>
            <a:r>
              <a:rPr lang="et-EE" sz="2800" dirty="0">
                <a:latin typeface="Bookman Old Style" pitchFamily="18" charset="0"/>
              </a:rPr>
              <a:t>	A – </a:t>
            </a:r>
            <a:r>
              <a:rPr lang="et-EE" sz="2800" dirty="0" err="1">
                <a:latin typeface="Bookman Old Style" pitchFamily="18" charset="0"/>
              </a:rPr>
              <a:t>anniuiteedi</a:t>
            </a:r>
            <a:r>
              <a:rPr lang="et-EE" sz="2800" dirty="0">
                <a:latin typeface="Bookman Old Style" pitchFamily="18" charset="0"/>
              </a:rPr>
              <a:t> summa:</a:t>
            </a:r>
          </a:p>
          <a:p>
            <a:pPr>
              <a:buNone/>
            </a:pPr>
            <a:r>
              <a:rPr lang="et-EE" sz="2800" dirty="0" err="1" smtClean="0">
                <a:latin typeface="Bookman Old Style" pitchFamily="18" charset="0"/>
              </a:rPr>
              <a:t>FVIFAi,n</a:t>
            </a:r>
            <a:r>
              <a:rPr lang="et-EE" sz="2800" dirty="0" smtClean="0">
                <a:latin typeface="Bookman Old Style" pitchFamily="18" charset="0"/>
              </a:rPr>
              <a:t> </a:t>
            </a:r>
            <a:r>
              <a:rPr lang="et-EE" sz="2800" dirty="0">
                <a:latin typeface="Bookman Old Style" pitchFamily="18" charset="0"/>
              </a:rPr>
              <a:t>– tavaannuiteedi tulevase väärtuse tegur.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ANNUITEEDI TULEVANE VÄÄRTUS</a:t>
            </a:r>
            <a:endParaRPr lang="et-EE" sz="28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t-EE" sz="2600" dirty="0" smtClean="0">
                <a:latin typeface="Bookman Old Style" pitchFamily="18" charset="0"/>
              </a:rPr>
              <a:t>	NÄIDE</a:t>
            </a:r>
          </a:p>
          <a:p>
            <a:pPr>
              <a:buNone/>
            </a:pPr>
            <a:r>
              <a:rPr lang="et-EE" sz="2600" dirty="0" smtClean="0">
                <a:latin typeface="Bookman Old Style" pitchFamily="18" charset="0"/>
              </a:rPr>
              <a:t>	Otsustati hoiustada järgneva 3 aasta jooksul iga aasta lõpus 1000 eurot intressimääraga 10%. Kui suur summa on arvel 3 aasta pärast?</a:t>
            </a:r>
          </a:p>
          <a:p>
            <a:pPr>
              <a:buNone/>
            </a:pPr>
            <a:r>
              <a:rPr lang="et-EE" sz="2600" dirty="0" smtClean="0">
                <a:latin typeface="Bookman Old Style" pitchFamily="18" charset="0"/>
              </a:rPr>
              <a:t>	</a:t>
            </a:r>
            <a:r>
              <a:rPr lang="et-EE" sz="2600" b="1" dirty="0" smtClean="0">
                <a:latin typeface="Bookman Old Style" pitchFamily="18" charset="0"/>
              </a:rPr>
              <a:t>Teise aasta lõpus </a:t>
            </a:r>
            <a:r>
              <a:rPr lang="et-EE" sz="2600" dirty="0" smtClean="0">
                <a:latin typeface="Bookman Old Style" pitchFamily="18" charset="0"/>
              </a:rPr>
              <a:t>on arvel 1000 eurot pluss sellelt aasta jooksul teenitud intress ning uuesti hoiustatud 1000 eurot, st 1100 + 1000 = 2100 eurot. </a:t>
            </a:r>
          </a:p>
          <a:p>
            <a:pPr>
              <a:buNone/>
            </a:pPr>
            <a:r>
              <a:rPr lang="et-EE" sz="2600" dirty="0" smtClean="0">
                <a:latin typeface="Bookman Old Style" pitchFamily="18" charset="0"/>
              </a:rPr>
              <a:t>	Kolmanda aasta jooksul teenib arvel olev summa veel intressi 2100 x 1.10 = 2310 eurot, mille aasta lõpus lisatakse veel 1000 eurot. </a:t>
            </a:r>
          </a:p>
          <a:p>
            <a:pPr algn="just">
              <a:buNone/>
            </a:pPr>
            <a:r>
              <a:rPr lang="et-EE" sz="2600" dirty="0" smtClean="0">
                <a:latin typeface="Bookman Old Style" pitchFamily="18" charset="0"/>
              </a:rPr>
              <a:t>	</a:t>
            </a:r>
            <a:r>
              <a:rPr lang="et-EE" sz="2600" b="1" dirty="0" smtClean="0">
                <a:latin typeface="Bookman Old Style" pitchFamily="18" charset="0"/>
              </a:rPr>
              <a:t>Seega on 1000-eurose annuiteedi tulevane väärtus 3310 eurot </a:t>
            </a:r>
            <a:r>
              <a:rPr lang="et-EE" sz="2600" dirty="0" smtClean="0">
                <a:latin typeface="Bookman Old Style" pitchFamily="18" charset="0"/>
              </a:rPr>
              <a:t>(i = 10%, n = 3).</a:t>
            </a:r>
            <a:endParaRPr lang="et-EE" sz="26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7320"/>
          </a:xfrm>
        </p:spPr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Maksete seeria tulevane väärtus </a:t>
            </a:r>
            <a:endParaRPr lang="et-EE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51520" y="966140"/>
            <a:ext cx="871296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Ebavõrdsetes</a:t>
            </a:r>
            <a:r>
              <a:rPr kumimoji="0" lang="et-EE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osades tehtavate maksete seeria tulevikuväärus võrdub üksikute makste tulevikuväärtuse summaga:</a:t>
            </a:r>
            <a:endParaRPr kumimoji="0" lang="et-EE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43808" y="2631796"/>
                <a:ext cx="3110019" cy="1092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𝑇𝑉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t-EE" sz="2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sSup>
                        <m:sSupPr>
                          <m:ctrlPr>
                            <a:rPr lang="et-EE" sz="26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t-EE" sz="2600" dirty="0">
                              <a:latin typeface="Cambria Math" panose="02040503050406030204" pitchFamily="18" charset="0"/>
                            </a:rPr>
                            <m:t>ⁿ</m:t>
                          </m:r>
                        </m:e>
                        <m:sup>
                          <m:r>
                            <a:rPr lang="et-EE" sz="260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t-EE" sz="26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t-EE" sz="2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2631796"/>
                <a:ext cx="3110019" cy="10926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359531" y="4005064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Kus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TVn = tulevikuväärtus teatud perioodi lõpuks,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Pt – makse perioodil </a:t>
            </a:r>
            <a:r>
              <a:rPr lang="et-EE" sz="2800" i="1" dirty="0" smtClean="0">
                <a:latin typeface="Bookman Old Style" pitchFamily="18" charset="0"/>
                <a:cs typeface="Times New Roman" pitchFamily="18" charset="0"/>
              </a:rPr>
              <a:t>t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800" i="1" dirty="0" smtClean="0">
                <a:latin typeface="Bookman Old Style" pitchFamily="18" charset="0"/>
                <a:cs typeface="Times New Roman" pitchFamily="18" charset="0"/>
              </a:rPr>
              <a:t>i – </a:t>
            </a: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intressimäär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800" i="1" dirty="0" smtClean="0">
                <a:latin typeface="Bookman Old Style" pitchFamily="18" charset="0"/>
                <a:cs typeface="Times New Roman" pitchFamily="18" charset="0"/>
              </a:rPr>
              <a:t>n- </a:t>
            </a:r>
            <a:r>
              <a:rPr lang="et-EE" sz="2800" dirty="0" smtClean="0">
                <a:latin typeface="Bookman Old Style" pitchFamily="18" charset="0"/>
                <a:cs typeface="Times New Roman" pitchFamily="18" charset="0"/>
              </a:rPr>
              <a:t>ajaperiood</a:t>
            </a:r>
            <a:endParaRPr lang="et-EE" sz="2800" dirty="0">
              <a:latin typeface="Bookman Old Styl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17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stkülik 4"/>
          <p:cNvSpPr/>
          <p:nvPr/>
        </p:nvSpPr>
        <p:spPr>
          <a:xfrm>
            <a:off x="107504" y="22109"/>
            <a:ext cx="842493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600" dirty="0" smtClean="0">
                <a:latin typeface="Bookman Old Style" pitchFamily="18" charset="0"/>
                <a:cs typeface="Times New Roman" pitchFamily="18" charset="0"/>
              </a:rPr>
              <a:t>Näide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t-EE" sz="2600" dirty="0">
              <a:latin typeface="Bookman Old Style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600" dirty="0" smtClean="0">
                <a:latin typeface="Bookman Old Style" pitchFamily="18" charset="0"/>
                <a:cs typeface="Times New Roman" pitchFamily="18" charset="0"/>
              </a:rPr>
              <a:t>Firma kavatseb hoiustada pangas 200 000 € täna ja veel 150 000€ aasta pärast. Intressimäär on 10% ja intressi arvutatakse kord aastas (m=1).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t-EE" sz="2600" dirty="0">
              <a:latin typeface="Bookman Old Style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600" dirty="0" smtClean="0">
                <a:latin typeface="Bookman Old Style" pitchFamily="18" charset="0"/>
                <a:cs typeface="Times New Roman" pitchFamily="18" charset="0"/>
              </a:rPr>
              <a:t>Arvutada deposiidi väärtus neljanda aasta lõpuks.</a:t>
            </a:r>
            <a:endParaRPr lang="et-EE" sz="2600" dirty="0" smtClean="0">
              <a:latin typeface="Bookman Old Style" pitchFamily="18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16990" y="3369493"/>
                <a:ext cx="3110019" cy="1092607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𝑇𝑉</m:t>
                      </m:r>
                      <m:r>
                        <a:rPr lang="et-EE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t-EE" sz="2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t-EE" sz="2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sSup>
                        <m:sSupPr>
                          <m:ctrlPr>
                            <a:rPr lang="et-EE" sz="26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t-EE" sz="2600" dirty="0">
                              <a:latin typeface="Cambria Math" panose="02040503050406030204" pitchFamily="18" charset="0"/>
                            </a:rPr>
                            <m:t>ⁿ</m:t>
                          </m:r>
                        </m:e>
                        <m:sup>
                          <m:r>
                            <a:rPr lang="et-EE" sz="260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t-EE" sz="26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t-EE" sz="2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990" y="3369493"/>
                <a:ext cx="3110019" cy="10926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7504" y="4916385"/>
                <a:ext cx="8928992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𝑇𝑉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4=200 000 </m:t>
                      </m:r>
                      <m:sSup>
                        <m:sSupPr>
                          <m:ctrlPr>
                            <a:rPr lang="et-EE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t-EE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t-EE" sz="2400" b="0" i="1" smtClean="0">
                                  <a:latin typeface="Cambria Math" panose="02040503050406030204" pitchFamily="18" charset="0"/>
                                </a:rPr>
                                <m:t>1,10</m:t>
                              </m:r>
                            </m:e>
                          </m:d>
                        </m:e>
                        <m:sup>
                          <m:r>
                            <a:rPr lang="et-EE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+150 000 </m:t>
                      </m:r>
                      <m:sSup>
                        <m:sSupPr>
                          <m:ctrlPr>
                            <a:rPr lang="et-EE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t-EE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t-EE" sz="2400" b="0" i="1" smtClean="0">
                                  <a:latin typeface="Cambria Math" panose="02040503050406030204" pitchFamily="18" charset="0"/>
                                </a:rPr>
                                <m:t>1,10</m:t>
                              </m:r>
                            </m:e>
                          </m:d>
                        </m:e>
                        <m:sup>
                          <m:r>
                            <a:rPr lang="et-EE" sz="24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t-EE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t-EE" sz="2400" b="0" i="1" dirty="0" smtClean="0">
                  <a:latin typeface="Bookman Old Style" panose="02050604050505020204" pitchFamily="18" charset="0"/>
                </a:endParaRPr>
              </a:p>
              <a:p>
                <a:r>
                  <a:rPr lang="et-EE" sz="2400" b="0" dirty="0" smtClean="0">
                    <a:latin typeface="Bookman Old Style" panose="020506040505050202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t-EE" sz="2400" b="0" i="1" dirty="0" smtClean="0">
                        <a:latin typeface="Cambria Math" panose="02040503050406030204" pitchFamily="18" charset="0"/>
                      </a:rPr>
                      <m:t>200 000 </m:t>
                    </m:r>
                    <m:d>
                      <m:dPr>
                        <m:ctrlPr>
                          <a:rPr lang="et-E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sz="2400" b="0" i="1" dirty="0" smtClean="0">
                            <a:latin typeface="Cambria Math" panose="02040503050406030204" pitchFamily="18" charset="0"/>
                          </a:rPr>
                          <m:t>1,4641</m:t>
                        </m:r>
                      </m:e>
                    </m:d>
                    <m:r>
                      <a:rPr lang="et-EE" sz="2400" b="0" i="1" dirty="0" smtClean="0">
                        <a:latin typeface="Cambria Math" panose="02040503050406030204" pitchFamily="18" charset="0"/>
                      </a:rPr>
                      <m:t>+150 000</m:t>
                    </m:r>
                    <m:d>
                      <m:dPr>
                        <m:ctrlPr>
                          <a:rPr lang="et-E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sz="2400" b="0" i="1" dirty="0" smtClean="0">
                            <a:latin typeface="Cambria Math" panose="02040503050406030204" pitchFamily="18" charset="0"/>
                          </a:rPr>
                          <m:t>1,33199</m:t>
                        </m:r>
                      </m:e>
                    </m:d>
                    <m:r>
                      <a:rPr lang="et-EE" sz="24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t-EE" sz="2400" b="0" i="1" dirty="0" smtClean="0">
                    <a:latin typeface="Bookman Old Style" panose="0205060405050502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t-EE" sz="2400" b="0" i="1" dirty="0" smtClean="0">
                        <a:latin typeface="Cambria Math" panose="02040503050406030204" pitchFamily="18" charset="0"/>
                      </a:rPr>
                      <m:t>492 470</m:t>
                    </m:r>
                  </m:oMath>
                </a14:m>
                <a:endParaRPr lang="et-EE" sz="2400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916385"/>
                <a:ext cx="8928992" cy="738664"/>
              </a:xfrm>
              <a:prstGeom prst="rect">
                <a:avLst/>
              </a:prstGeom>
              <a:blipFill>
                <a:blip r:embed="rId3"/>
                <a:stretch>
                  <a:fillRect l="-2117" b="-237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24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stkülik 4"/>
          <p:cNvSpPr/>
          <p:nvPr/>
        </p:nvSpPr>
        <p:spPr>
          <a:xfrm>
            <a:off x="359532" y="548680"/>
            <a:ext cx="84249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400" dirty="0" smtClean="0">
                <a:latin typeface="Bookman Old Style" pitchFamily="18" charset="0"/>
                <a:cs typeface="Times New Roman" pitchFamily="18" charset="0"/>
              </a:rPr>
              <a:t>ÜLESANNE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400" dirty="0" smtClean="0">
                <a:latin typeface="Bookman Old Style" pitchFamily="18" charset="0"/>
                <a:cs typeface="Times New Roman" pitchFamily="18" charset="0"/>
              </a:rPr>
              <a:t>Firma kavatseb hoiustada pangas 300 000€ täna ja veel 150 000€ aasta pärast. Intressimäär on 10% ja intressi arvutatakse kord aastas (m=1).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t-EE" sz="2400" dirty="0">
              <a:latin typeface="Bookman Old Style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t-EE" sz="2400" dirty="0" smtClean="0">
                <a:latin typeface="Bookman Old Style" pitchFamily="18" charset="0"/>
                <a:cs typeface="Times New Roman" pitchFamily="18" charset="0"/>
              </a:rPr>
              <a:t>Arvutada deposiidi väärtus neljanda aasta lõpuks.</a:t>
            </a:r>
            <a:endParaRPr lang="et-EE" sz="2400" dirty="0" smtClean="0">
              <a:latin typeface="Bookman Old Style" pitchFamily="18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987824" y="3501008"/>
                <a:ext cx="2872709" cy="100854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𝑇𝑉</m:t>
                      </m:r>
                      <m:r>
                        <a:rPr lang="et-E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t-EE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t-EE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t-EE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t-EE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t-EE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t-EE" sz="2400" b="0" i="1" smtClean="0">
                              <a:latin typeface="Cambria Math" panose="02040503050406030204" pitchFamily="18" charset="0"/>
                            </a:rPr>
                            <m:t>(1+</m:t>
                          </m:r>
                          <m:r>
                            <a:rPr lang="et-EE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t-EE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sSup>
                        <m:sSupPr>
                          <m:ctrlPr>
                            <a:rPr lang="et-EE" sz="24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t-EE" sz="2400" dirty="0">
                              <a:latin typeface="Cambria Math" panose="02040503050406030204" pitchFamily="18" charset="0"/>
                            </a:rPr>
                            <m:t>ⁿ</m:t>
                          </m:r>
                        </m:e>
                        <m:sup>
                          <m:r>
                            <a:rPr lang="et-EE" sz="240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t-EE" sz="24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t-EE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3501008"/>
                <a:ext cx="2872709" cy="10085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99592" y="5085184"/>
                <a:ext cx="4572000" cy="119949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t-EE" i="1">
                          <a:latin typeface="Cambria Math" panose="02040503050406030204" pitchFamily="18" charset="0"/>
                        </a:rPr>
                        <m:t>𝑇𝑉</m:t>
                      </m:r>
                      <m:r>
                        <a:rPr lang="et-EE" i="1">
                          <a:latin typeface="Cambria Math" panose="02040503050406030204" pitchFamily="18" charset="0"/>
                        </a:rPr>
                        <m:t>4=200 000 </m:t>
                      </m:r>
                      <m:sSup>
                        <m:sSupPr>
                          <m:ctrlPr>
                            <a:rPr lang="et-E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t-E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t-EE" i="1">
                                  <a:latin typeface="Cambria Math" panose="02040503050406030204" pitchFamily="18" charset="0"/>
                                </a:rPr>
                                <m:t>1,10</m:t>
                              </m:r>
                            </m:e>
                          </m:d>
                        </m:e>
                        <m:sup>
                          <m:r>
                            <a:rPr lang="et-EE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t-EE" i="1">
                          <a:latin typeface="Cambria Math" panose="02040503050406030204" pitchFamily="18" charset="0"/>
                        </a:rPr>
                        <m:t>+150 000 </m:t>
                      </m:r>
                      <m:sSup>
                        <m:sSupPr>
                          <m:ctrlPr>
                            <a:rPr lang="et-EE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t-E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t-EE" i="1">
                                  <a:latin typeface="Cambria Math" panose="02040503050406030204" pitchFamily="18" charset="0"/>
                                </a:rPr>
                                <m:t>1,10</m:t>
                              </m:r>
                            </m:e>
                          </m:d>
                        </m:e>
                        <m:sup>
                          <m:r>
                            <a:rPr lang="et-EE" i="1" dirty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t-EE" i="1" dirty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t-EE" i="1" dirty="0">
                  <a:latin typeface="Bookman Old Style" panose="02050604050505020204" pitchFamily="18" charset="0"/>
                </a:endParaRPr>
              </a:p>
              <a:p>
                <a:r>
                  <a:rPr lang="et-EE" dirty="0">
                    <a:latin typeface="Bookman Old Style" panose="020506040505050202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t-EE" i="1" dirty="0">
                        <a:latin typeface="Cambria Math" panose="02040503050406030204" pitchFamily="18" charset="0"/>
                      </a:rPr>
                      <m:t>200 000 </m:t>
                    </m:r>
                    <m:d>
                      <m:dPr>
                        <m:ctrlPr>
                          <a:rPr lang="et-E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i="1" dirty="0">
                            <a:latin typeface="Cambria Math" panose="02040503050406030204" pitchFamily="18" charset="0"/>
                          </a:rPr>
                          <m:t>1,4641</m:t>
                        </m:r>
                      </m:e>
                    </m:d>
                    <m:r>
                      <a:rPr lang="et-EE" i="1" dirty="0">
                        <a:latin typeface="Cambria Math" panose="02040503050406030204" pitchFamily="18" charset="0"/>
                      </a:rPr>
                      <m:t>+150 000</m:t>
                    </m:r>
                    <m:d>
                      <m:dPr>
                        <m:ctrlPr>
                          <a:rPr lang="et-EE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t-EE" i="1" dirty="0">
                            <a:latin typeface="Cambria Math" panose="02040503050406030204" pitchFamily="18" charset="0"/>
                          </a:rPr>
                          <m:t>1,33199</m:t>
                        </m:r>
                      </m:e>
                    </m:d>
                    <m:r>
                      <a:rPr lang="et-EE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t-EE" i="1" dirty="0">
                    <a:latin typeface="Bookman Old Style" panose="0205060405050502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t-EE" i="1" dirty="0">
                        <a:latin typeface="Cambria Math" panose="02040503050406030204" pitchFamily="18" charset="0"/>
                      </a:rPr>
                      <m:t>492 470</m:t>
                    </m:r>
                  </m:oMath>
                </a14:m>
                <a:endParaRPr lang="et-EE" dirty="0">
                  <a:latin typeface="Bookman Old Style" panose="020506040505050202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085184"/>
                <a:ext cx="4572000" cy="1199496"/>
              </a:xfrm>
              <a:prstGeom prst="rect">
                <a:avLst/>
              </a:prstGeom>
              <a:blipFill>
                <a:blip r:embed="rId3"/>
                <a:stretch>
                  <a:fillRect l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45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92696"/>
          </a:xfrm>
        </p:spPr>
        <p:txBody>
          <a:bodyPr>
            <a:norm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ANNUITEEDI TULEVANE VÄÄRTUS</a:t>
            </a:r>
            <a:endParaRPr lang="et-EE" sz="28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9046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t-EE" sz="2000" dirty="0" smtClean="0">
                <a:latin typeface="Bookman Old Style" pitchFamily="18" charset="0"/>
              </a:rPr>
              <a:t>	NÄIDE</a:t>
            </a:r>
          </a:p>
          <a:p>
            <a:pPr>
              <a:buNone/>
            </a:pPr>
            <a:r>
              <a:rPr lang="et-EE" sz="2000" dirty="0" smtClean="0">
                <a:latin typeface="Bookman Old Style" pitchFamily="18" charset="0"/>
              </a:rPr>
              <a:t>		</a:t>
            </a:r>
          </a:p>
          <a:p>
            <a:endParaRPr lang="et-EE" sz="2000" dirty="0">
              <a:latin typeface="Bookman Old Style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941168"/>
            <a:ext cx="8136904" cy="504056"/>
          </a:xfrm>
          <a:prstGeom prst="rect">
            <a:avLst/>
          </a:prstGeom>
          <a:noFill/>
        </p:spPr>
      </p:pic>
      <p:sp>
        <p:nvSpPr>
          <p:cNvPr id="6" name="Ristkülik 5"/>
          <p:cNvSpPr/>
          <p:nvPr/>
        </p:nvSpPr>
        <p:spPr>
          <a:xfrm>
            <a:off x="683568" y="1196752"/>
            <a:ext cx="7704856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t-EE" sz="2000" dirty="0" smtClean="0">
                <a:latin typeface="Bookman Old Style" pitchFamily="18" charset="0"/>
              </a:rPr>
              <a:t>Tavaannuiteedi tulevase väärtuse valem on:</a:t>
            </a:r>
          </a:p>
          <a:p>
            <a:pPr>
              <a:buNone/>
            </a:pPr>
            <a:r>
              <a:rPr lang="et-EE" sz="2000" dirty="0" smtClean="0">
                <a:latin typeface="Bookman Old Style" pitchFamily="18" charset="0"/>
              </a:rPr>
              <a:t>		</a:t>
            </a:r>
          </a:p>
          <a:p>
            <a:pPr>
              <a:buNone/>
            </a:pPr>
            <a:r>
              <a:rPr lang="et-EE" sz="2000" dirty="0" smtClean="0">
                <a:latin typeface="Bookman Old Style" pitchFamily="18" charset="0"/>
              </a:rPr>
              <a:t>		</a:t>
            </a:r>
            <a:r>
              <a:rPr lang="et-EE" sz="2000" dirty="0" err="1" smtClean="0">
                <a:latin typeface="Bookman Old Style" pitchFamily="18" charset="0"/>
              </a:rPr>
              <a:t>FVi,n</a:t>
            </a:r>
            <a:r>
              <a:rPr lang="et-EE" sz="2000" dirty="0" smtClean="0">
                <a:latin typeface="Bookman Old Style" pitchFamily="18" charset="0"/>
              </a:rPr>
              <a:t>= A x </a:t>
            </a:r>
            <a:r>
              <a:rPr lang="et-EE" sz="2000" dirty="0" err="1" smtClean="0">
                <a:latin typeface="Bookman Old Style" pitchFamily="18" charset="0"/>
              </a:rPr>
              <a:t>FVIFAi,n</a:t>
            </a:r>
            <a:endParaRPr lang="et-EE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t-EE" sz="2000" dirty="0" smtClean="0">
                <a:latin typeface="Bookman Old Style" pitchFamily="18" charset="0"/>
              </a:rPr>
              <a:t>	</a:t>
            </a:r>
          </a:p>
          <a:p>
            <a:pPr>
              <a:buNone/>
            </a:pPr>
            <a:r>
              <a:rPr lang="et-EE" sz="2000" dirty="0" smtClean="0">
                <a:latin typeface="Bookman Old Style" pitchFamily="18" charset="0"/>
              </a:rPr>
              <a:t>Kus 	A – annuiteedi summa:</a:t>
            </a:r>
          </a:p>
          <a:p>
            <a:pPr>
              <a:buNone/>
            </a:pPr>
            <a:r>
              <a:rPr lang="et-EE" sz="2000" dirty="0" smtClean="0">
                <a:latin typeface="Bookman Old Style" pitchFamily="18" charset="0"/>
              </a:rPr>
              <a:t>	</a:t>
            </a:r>
            <a:r>
              <a:rPr lang="et-EE" sz="2000" dirty="0" err="1" smtClean="0">
                <a:latin typeface="Bookman Old Style" pitchFamily="18" charset="0"/>
              </a:rPr>
              <a:t>FVIFAi,n</a:t>
            </a:r>
            <a:r>
              <a:rPr lang="et-EE" sz="2000" dirty="0" smtClean="0">
                <a:latin typeface="Bookman Old Style" pitchFamily="18" charset="0"/>
              </a:rPr>
              <a:t> – tavaannuiteedi tulevase väärtuse tegur.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11560" y="3573016"/>
            <a:ext cx="80185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Rakendades antud valemit meie näite puhul, saame</a:t>
            </a:r>
            <a:endParaRPr kumimoji="0" lang="et-E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7320"/>
          </a:xfrm>
        </p:spPr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Üksiksumma nüüdisväärtus</a:t>
            </a:r>
            <a:endParaRPr lang="et-EE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95536" y="653208"/>
            <a:ext cx="835292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 sz="2000" dirty="0" smtClean="0">
              <a:latin typeface="Bookman Old Style" pitchFamily="18" charset="0"/>
            </a:endParaRPr>
          </a:p>
          <a:p>
            <a:r>
              <a:rPr lang="et-EE" sz="2000" dirty="0" smtClean="0">
                <a:latin typeface="Bookman Old Style" pitchFamily="18" charset="0"/>
              </a:rPr>
              <a:t>Etteantud tulevase summa nüüdisväärtuse leidmiseks soovitud tulevane väärtus jagada tulevase väärtusega teguriga tabelist.</a:t>
            </a:r>
          </a:p>
          <a:p>
            <a:endParaRPr lang="et-EE" sz="2000" dirty="0" smtClean="0">
              <a:latin typeface="Bookman Old Style" pitchFamily="18" charset="0"/>
            </a:endParaRPr>
          </a:p>
          <a:p>
            <a:pPr algn="ctr"/>
            <a:r>
              <a:rPr lang="et-EE" sz="2000" dirty="0" smtClean="0">
                <a:latin typeface="Bookman Old Style" pitchFamily="18" charset="0"/>
              </a:rPr>
              <a:t>10000 x  0,7513 =  7513 eurot</a:t>
            </a:r>
          </a:p>
          <a:p>
            <a:endParaRPr kumimoji="0" lang="et-E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endParaRPr kumimoji="0" lang="et-E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3789040"/>
            <a:ext cx="2426568" cy="8088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611560" y="2996952"/>
            <a:ext cx="48869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Viimase võrrandi saab viia ka sellisele kujule:</a:t>
            </a:r>
            <a:endParaRPr kumimoji="0" lang="et-E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et-E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itchFamily="18" charset="0"/>
              </a:rPr>
              <a:t>Inga Stelmak   		    </a:t>
            </a:r>
            <a:r>
              <a:rPr lang="et-EE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itchFamily="18" charset="0"/>
              </a:rPr>
              <a:t>Raha ajaväärtus 		Tallinna </a:t>
            </a:r>
            <a:r>
              <a:rPr lang="et-E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itchFamily="18" charset="0"/>
              </a:rPr>
              <a:t>Tehnikakõrgkool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04248" y="2564904"/>
            <a:ext cx="1741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400" dirty="0" smtClean="0">
                <a:latin typeface="Bookman Old Style" panose="02050604050505020204" pitchFamily="18" charset="0"/>
              </a:rPr>
              <a:t>Periood 3 aastat</a:t>
            </a:r>
          </a:p>
          <a:p>
            <a:r>
              <a:rPr lang="et-EE" sz="1400" dirty="0" smtClean="0">
                <a:latin typeface="Bookman Old Style" panose="02050604050505020204" pitchFamily="18" charset="0"/>
              </a:rPr>
              <a:t>Intressimäär 10%</a:t>
            </a:r>
            <a:endParaRPr lang="et-EE" sz="1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34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187220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t-EE" sz="2400" b="1" dirty="0" smtClean="0">
                <a:latin typeface="Bookman Old Style" pitchFamily="18" charset="0"/>
              </a:rPr>
              <a:t>	</a:t>
            </a:r>
            <a:endParaRPr lang="et-EE" sz="2400" b="1" dirty="0">
              <a:latin typeface="Bookman Old Style" pitchFamily="18" charset="0"/>
            </a:endParaRPr>
          </a:p>
          <a:p>
            <a:pPr marL="457200" indent="-457200" algn="just">
              <a:buAutoNum type="arabicPeriod"/>
            </a:pPr>
            <a:r>
              <a:rPr lang="et-EE" sz="2400" b="1" dirty="0" smtClean="0">
                <a:latin typeface="Bookman Old Style" pitchFamily="18" charset="0"/>
              </a:rPr>
              <a:t>Raha tulevikuväärtus</a:t>
            </a:r>
          </a:p>
          <a:p>
            <a:pPr marL="457200" indent="-457200" algn="just">
              <a:buAutoNum type="arabicPeriod"/>
            </a:pPr>
            <a:r>
              <a:rPr lang="et-EE" sz="2400" b="1" dirty="0" smtClean="0">
                <a:latin typeface="Bookman Old Style" pitchFamily="18" charset="0"/>
              </a:rPr>
              <a:t>Raha nüüdisväärtus ehk praegune väärtus</a:t>
            </a:r>
            <a:endParaRPr lang="et-EE" sz="2400" dirty="0"/>
          </a:p>
        </p:txBody>
      </p:sp>
      <p:sp>
        <p:nvSpPr>
          <p:cNvPr id="2" name="Rectangle 1"/>
          <p:cNvSpPr/>
          <p:nvPr/>
        </p:nvSpPr>
        <p:spPr>
          <a:xfrm>
            <a:off x="1042376" y="764704"/>
            <a:ext cx="66656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None/>
            </a:pPr>
            <a:r>
              <a:rPr lang="et-EE" sz="2800" b="1" dirty="0">
                <a:solidFill>
                  <a:srgbClr val="00B050"/>
                </a:solidFill>
                <a:latin typeface="Bookman Old Style" pitchFamily="18" charset="0"/>
              </a:rPr>
              <a:t>Raha ajaväärtusel on kaks suunda:</a:t>
            </a:r>
          </a:p>
        </p:txBody>
      </p:sp>
    </p:spTree>
    <p:extLst>
      <p:ext uri="{BB962C8B-B14F-4D97-AF65-F5344CB8AC3E}">
        <p14:creationId xmlns:p14="http://schemas.microsoft.com/office/powerpoint/2010/main" val="177210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39552" y="908720"/>
            <a:ext cx="8352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DISKONTEERIMISE MÕISTE</a:t>
            </a:r>
            <a:endParaRPr kumimoji="0" lang="et-EE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istkülik 12"/>
          <p:cNvSpPr/>
          <p:nvPr/>
        </p:nvSpPr>
        <p:spPr>
          <a:xfrm>
            <a:off x="505624" y="1512089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t-EE" b="1" i="1" dirty="0" smtClean="0">
                <a:solidFill>
                  <a:prstClr val="black"/>
                </a:solidFill>
                <a:latin typeface="Bookman Old Style" pitchFamily="18" charset="0"/>
              </a:rPr>
              <a:t>RAHA NÜÜDISVÄÄRTUSE ARVUTAMIST NIMETATAKSE DISKONTEERIMISEKS</a:t>
            </a: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istkülik 35"/>
          <p:cNvSpPr/>
          <p:nvPr/>
        </p:nvSpPr>
        <p:spPr>
          <a:xfrm>
            <a:off x="0" y="0"/>
            <a:ext cx="89644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t-EE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Raha praegune väärtus e  nüüdisväärtus</a:t>
            </a:r>
            <a:endParaRPr lang="et-EE" sz="3200" dirty="0"/>
          </a:p>
        </p:txBody>
      </p:sp>
      <p:cxnSp>
        <p:nvCxnSpPr>
          <p:cNvPr id="16" name="Sirge noolkonnektor 15"/>
          <p:cNvCxnSpPr/>
          <p:nvPr/>
        </p:nvCxnSpPr>
        <p:spPr>
          <a:xfrm>
            <a:off x="954650" y="3420953"/>
            <a:ext cx="662473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irge noolkonnektor 18"/>
          <p:cNvCxnSpPr/>
          <p:nvPr/>
        </p:nvCxnSpPr>
        <p:spPr>
          <a:xfrm flipH="1">
            <a:off x="925466" y="4873501"/>
            <a:ext cx="6653920" cy="2890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36096" y="2486146"/>
            <a:ext cx="3326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Tulevikuväärtus (FV)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5536" y="5406318"/>
            <a:ext cx="3103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Nüüdisväärtus (PV)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956376" y="5085184"/>
            <a:ext cx="72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Aeg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9127" y="3432202"/>
            <a:ext cx="376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dirty="0" err="1" smtClean="0">
                <a:latin typeface="Bookman Old Style" panose="02050604050505020204" pitchFamily="18" charset="0"/>
              </a:rPr>
              <a:t>tₒ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81550" y="3439406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tn</a:t>
            </a:r>
            <a:endParaRPr lang="et-EE" dirty="0"/>
          </a:p>
        </p:txBody>
      </p:sp>
      <p:sp>
        <p:nvSpPr>
          <p:cNvPr id="32" name="TextBox 31"/>
          <p:cNvSpPr txBox="1"/>
          <p:nvPr/>
        </p:nvSpPr>
        <p:spPr>
          <a:xfrm>
            <a:off x="1501960" y="3439406"/>
            <a:ext cx="379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dirty="0" err="1" smtClean="0">
                <a:latin typeface="Bookman Old Style" panose="02050604050505020204" pitchFamily="18" charset="0"/>
              </a:rPr>
              <a:t>t₁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67742" y="3493780"/>
            <a:ext cx="432049" cy="376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dirty="0" err="1" smtClean="0">
                <a:latin typeface="Bookman Old Style" panose="02050604050505020204" pitchFamily="18" charset="0"/>
              </a:rPr>
              <a:t>t₂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45606" y="3461635"/>
            <a:ext cx="340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err="1" smtClean="0">
                <a:latin typeface="Bookman Old Style" panose="02050604050505020204" pitchFamily="18" charset="0"/>
              </a:rPr>
              <a:t>t₃</a:t>
            </a:r>
            <a:endParaRPr lang="et-EE" dirty="0">
              <a:latin typeface="Bookman Old Style" panose="02050604050505020204" pitchFamily="18" charset="0"/>
            </a:endParaRPr>
          </a:p>
        </p:txBody>
      </p:sp>
      <p:cxnSp>
        <p:nvCxnSpPr>
          <p:cNvPr id="45" name="Sirgkonnektor 23"/>
          <p:cNvCxnSpPr/>
          <p:nvPr/>
        </p:nvCxnSpPr>
        <p:spPr>
          <a:xfrm>
            <a:off x="1691680" y="3156803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irgkonnektor 23"/>
          <p:cNvCxnSpPr/>
          <p:nvPr/>
        </p:nvCxnSpPr>
        <p:spPr>
          <a:xfrm>
            <a:off x="954650" y="3184375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irgkonnektor 23"/>
          <p:cNvCxnSpPr/>
          <p:nvPr/>
        </p:nvCxnSpPr>
        <p:spPr>
          <a:xfrm>
            <a:off x="2428528" y="3156803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irgkonnektor 23"/>
          <p:cNvCxnSpPr/>
          <p:nvPr/>
        </p:nvCxnSpPr>
        <p:spPr>
          <a:xfrm>
            <a:off x="3116041" y="3184375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irgkonnektor 23"/>
          <p:cNvCxnSpPr/>
          <p:nvPr/>
        </p:nvCxnSpPr>
        <p:spPr>
          <a:xfrm>
            <a:off x="3851920" y="3172219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irgkonnektor 23"/>
          <p:cNvCxnSpPr/>
          <p:nvPr/>
        </p:nvCxnSpPr>
        <p:spPr>
          <a:xfrm>
            <a:off x="4572000" y="3156802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irgkonnektor 23"/>
          <p:cNvCxnSpPr/>
          <p:nvPr/>
        </p:nvCxnSpPr>
        <p:spPr>
          <a:xfrm>
            <a:off x="5292080" y="3151102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irgkonnektor 23"/>
          <p:cNvCxnSpPr/>
          <p:nvPr/>
        </p:nvCxnSpPr>
        <p:spPr>
          <a:xfrm>
            <a:off x="6012160" y="3162234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irgkonnektor 23"/>
          <p:cNvCxnSpPr/>
          <p:nvPr/>
        </p:nvCxnSpPr>
        <p:spPr>
          <a:xfrm>
            <a:off x="6732240" y="3151101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66405" y="4399859"/>
            <a:ext cx="376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dirty="0" err="1" smtClean="0">
                <a:latin typeface="Bookman Old Style" panose="02050604050505020204" pitchFamily="18" charset="0"/>
              </a:rPr>
              <a:t>tₒ</a:t>
            </a:r>
            <a:endParaRPr lang="et-EE" dirty="0">
              <a:latin typeface="Bookman Old Style" panose="02050604050505020204" pitchFamily="18" charset="0"/>
            </a:endParaRPr>
          </a:p>
        </p:txBody>
      </p:sp>
      <p:cxnSp>
        <p:nvCxnSpPr>
          <p:cNvPr id="60" name="Sirgkonnektor 23"/>
          <p:cNvCxnSpPr/>
          <p:nvPr/>
        </p:nvCxnSpPr>
        <p:spPr>
          <a:xfrm>
            <a:off x="1691679" y="4633234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irgkonnektor 23"/>
          <p:cNvCxnSpPr/>
          <p:nvPr/>
        </p:nvCxnSpPr>
        <p:spPr>
          <a:xfrm>
            <a:off x="2428528" y="4612360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irgkonnektor 23"/>
          <p:cNvCxnSpPr/>
          <p:nvPr/>
        </p:nvCxnSpPr>
        <p:spPr>
          <a:xfrm>
            <a:off x="3122807" y="4633233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irgkonnektor 23"/>
          <p:cNvCxnSpPr/>
          <p:nvPr/>
        </p:nvCxnSpPr>
        <p:spPr>
          <a:xfrm>
            <a:off x="3851920" y="4606902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irgkonnektor 23"/>
          <p:cNvCxnSpPr/>
          <p:nvPr/>
        </p:nvCxnSpPr>
        <p:spPr>
          <a:xfrm>
            <a:off x="4572000" y="4647688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irgkonnektor 23"/>
          <p:cNvCxnSpPr/>
          <p:nvPr/>
        </p:nvCxnSpPr>
        <p:spPr>
          <a:xfrm>
            <a:off x="5287867" y="4639966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irgkonnektor 23"/>
          <p:cNvCxnSpPr/>
          <p:nvPr/>
        </p:nvCxnSpPr>
        <p:spPr>
          <a:xfrm>
            <a:off x="6012160" y="4584525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irgkonnektor 23"/>
          <p:cNvCxnSpPr/>
          <p:nvPr/>
        </p:nvCxnSpPr>
        <p:spPr>
          <a:xfrm>
            <a:off x="6732240" y="4627460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irgkonnektor 23"/>
          <p:cNvCxnSpPr/>
          <p:nvPr/>
        </p:nvCxnSpPr>
        <p:spPr>
          <a:xfrm>
            <a:off x="7452320" y="4647688"/>
            <a:ext cx="0" cy="2402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501959" y="4940789"/>
            <a:ext cx="379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dirty="0" err="1" smtClean="0">
                <a:latin typeface="Bookman Old Style" panose="02050604050505020204" pitchFamily="18" charset="0"/>
              </a:rPr>
              <a:t>t₁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212503" y="4928316"/>
            <a:ext cx="432049" cy="376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dirty="0" err="1" smtClean="0">
                <a:latin typeface="Bookman Old Style" panose="02050604050505020204" pitchFamily="18" charset="0"/>
              </a:rPr>
              <a:t>t₂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975657" y="4897709"/>
            <a:ext cx="340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err="1" smtClean="0">
                <a:latin typeface="Bookman Old Style" panose="02050604050505020204" pitchFamily="18" charset="0"/>
              </a:rPr>
              <a:t>t₃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284402" y="4929102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tn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6774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0"/>
            <a:ext cx="8697144" cy="737320"/>
          </a:xfrm>
        </p:spPr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Raha tulevikuväärtus</a:t>
            </a:r>
            <a:endParaRPr lang="et-EE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07504" y="836712"/>
            <a:ext cx="8928992" cy="11906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et-EE" sz="2400" dirty="0" smtClean="0">
                <a:latin typeface="Bookman Old Style" pitchFamily="18" charset="0"/>
              </a:rPr>
              <a:t>	Raha tulevane väärtus e liitväärtus </a:t>
            </a:r>
            <a:r>
              <a:rPr lang="et-EE" sz="2400" i="1" dirty="0" smtClean="0">
                <a:latin typeface="Bookman Old Style" pitchFamily="18" charset="0"/>
              </a:rPr>
              <a:t>(future value)</a:t>
            </a:r>
            <a:r>
              <a:rPr lang="et-EE" sz="2400" dirty="0" smtClean="0">
                <a:latin typeface="Bookman Old Style" pitchFamily="18" charset="0"/>
              </a:rPr>
              <a:t>, milleni praegune rahasumma kasvab teatud perioodi jooksul antud intressimäära juures.</a:t>
            </a:r>
            <a:endParaRPr lang="et-EE" sz="2400" dirty="0"/>
          </a:p>
        </p:txBody>
      </p:sp>
      <p:sp>
        <p:nvSpPr>
          <p:cNvPr id="4" name="Rectangle 3"/>
          <p:cNvSpPr/>
          <p:nvPr/>
        </p:nvSpPr>
        <p:spPr>
          <a:xfrm>
            <a:off x="285333" y="2348880"/>
            <a:ext cx="8573334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et-EE" sz="2400" b="1" dirty="0" smtClean="0">
                <a:latin typeface="Bookman Old Style" pitchFamily="18" charset="0"/>
              </a:rPr>
              <a:t>Tulevikuväärtust mõjutavad kolm tegurit:</a:t>
            </a:r>
          </a:p>
          <a:p>
            <a:pPr algn="just">
              <a:buNone/>
            </a:pPr>
            <a:endParaRPr lang="et-EE" sz="2400" dirty="0">
              <a:latin typeface="Bookman Old Style" pitchFamily="18" charset="0"/>
            </a:endParaRPr>
          </a:p>
          <a:p>
            <a:pPr marL="342900" indent="-342900" algn="just">
              <a:buAutoNum type="arabicPeriod"/>
            </a:pPr>
            <a:r>
              <a:rPr lang="et-EE" sz="2400" b="1" dirty="0" smtClean="0">
                <a:latin typeface="Bookman Old Style" pitchFamily="18" charset="0"/>
              </a:rPr>
              <a:t> Algsumma </a:t>
            </a:r>
            <a:r>
              <a:rPr lang="et-EE" sz="2400" dirty="0" smtClean="0">
                <a:latin typeface="Bookman Old Style" pitchFamily="18" charset="0"/>
              </a:rPr>
              <a:t>– täna saadud (laenuna) või investeeritud summa</a:t>
            </a:r>
          </a:p>
          <a:p>
            <a:pPr marL="342900" indent="-342900" algn="just">
              <a:buAutoNum type="arabicPeriod"/>
            </a:pPr>
            <a:endParaRPr lang="et-EE" sz="2400" dirty="0">
              <a:latin typeface="Bookman Old Style" pitchFamily="18" charset="0"/>
            </a:endParaRPr>
          </a:p>
          <a:p>
            <a:pPr marL="342900" indent="-342900" algn="just">
              <a:buAutoNum type="arabicPeriod"/>
            </a:pPr>
            <a:r>
              <a:rPr lang="et-EE" sz="2400" b="1" dirty="0" smtClean="0">
                <a:latin typeface="Bookman Old Style" pitchFamily="18" charset="0"/>
              </a:rPr>
              <a:t>Intressisumma</a:t>
            </a:r>
            <a:r>
              <a:rPr lang="et-EE" sz="2400" dirty="0" smtClean="0">
                <a:latin typeface="Bookman Old Style" pitchFamily="18" charset="0"/>
              </a:rPr>
              <a:t> – raha kasutamise eest tasutud või raha pealt teenitud summa.</a:t>
            </a:r>
          </a:p>
          <a:p>
            <a:pPr marL="342900" indent="-342900" algn="just">
              <a:buAutoNum type="arabicPeriod"/>
            </a:pPr>
            <a:endParaRPr lang="et-EE" sz="2400" dirty="0">
              <a:latin typeface="Bookman Old Style" pitchFamily="18" charset="0"/>
            </a:endParaRPr>
          </a:p>
          <a:p>
            <a:pPr marL="342900" indent="-342900" algn="just">
              <a:buAutoNum type="arabicPeriod"/>
            </a:pPr>
            <a:r>
              <a:rPr lang="et-EE" sz="2400" b="1" dirty="0" smtClean="0">
                <a:latin typeface="Bookman Old Style" pitchFamily="18" charset="0"/>
              </a:rPr>
              <a:t> Ajaperiood </a:t>
            </a:r>
            <a:r>
              <a:rPr lang="et-EE" sz="2400" dirty="0" smtClean="0">
                <a:latin typeface="Bookman Old Style" pitchFamily="18" charset="0"/>
              </a:rPr>
              <a:t>– aeg, mille jooksul toimub intressi arvutamine 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4177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04633" y="7432"/>
            <a:ext cx="1152128" cy="444280"/>
          </a:xfrm>
        </p:spPr>
        <p:txBody>
          <a:bodyPr>
            <a:noAutofit/>
          </a:bodyPr>
          <a:lstStyle/>
          <a:p>
            <a:pPr algn="l"/>
            <a:r>
              <a:rPr lang="et-EE" sz="2400" dirty="0" smtClean="0">
                <a:latin typeface="Bookman Old Style" panose="02050604050505020204" pitchFamily="18" charset="0"/>
              </a:rPr>
              <a:t>Näide</a:t>
            </a:r>
            <a:endParaRPr lang="et-EE" sz="2400" dirty="0">
              <a:latin typeface="Bookman Old Style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13184" y="579004"/>
            <a:ext cx="8651304" cy="1342319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t-EE" sz="2400" dirty="0" smtClean="0">
                <a:latin typeface="Bookman Old Style" panose="02050604050505020204" pitchFamily="18" charset="0"/>
              </a:rPr>
              <a:t>Firma hoiustab pangas 100 000 eurot üheks aastaks intressimääraga 10%. Antud summa nüüdisväärtus ehk praegune väärtus (PV) on 100 000 eurot. 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7133" y="2158311"/>
            <a:ext cx="88272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t-EE" sz="2400" dirty="0">
                <a:latin typeface="Bookman Old Style" panose="02050604050505020204" pitchFamily="18" charset="0"/>
              </a:rPr>
              <a:t>10 000€ </a:t>
            </a:r>
            <a:r>
              <a:rPr lang="et-EE" sz="2400" dirty="0" smtClean="0">
                <a:latin typeface="Bookman Old Style" panose="02050604050505020204" pitchFamily="18" charset="0"/>
              </a:rPr>
              <a:t>+ (</a:t>
            </a:r>
            <a:r>
              <a:rPr lang="et-EE" sz="2400" dirty="0">
                <a:latin typeface="Bookman Old Style" panose="02050604050505020204" pitchFamily="18" charset="0"/>
              </a:rPr>
              <a:t>0,10 x 100 000) </a:t>
            </a:r>
            <a:r>
              <a:rPr lang="et-EE" sz="2400" dirty="0" smtClean="0">
                <a:latin typeface="Bookman Old Style" panose="02050604050505020204" pitchFamily="18" charset="0"/>
              </a:rPr>
              <a:t>= 110 </a:t>
            </a:r>
            <a:r>
              <a:rPr lang="et-EE" sz="2400" dirty="0">
                <a:latin typeface="Bookman Old Style" panose="02050604050505020204" pitchFamily="18" charset="0"/>
              </a:rPr>
              <a:t>000€ </a:t>
            </a:r>
            <a:endParaRPr lang="et-EE" sz="2400" dirty="0" smtClean="0">
              <a:latin typeface="Bookman Old Style" panose="02050604050505020204" pitchFamily="18" charset="0"/>
            </a:endParaRPr>
          </a:p>
          <a:p>
            <a:pPr algn="ctr"/>
            <a:r>
              <a:rPr lang="et-EE" sz="2400" dirty="0" smtClean="0">
                <a:latin typeface="Bookman Old Style" panose="02050604050505020204" pitchFamily="18" charset="0"/>
              </a:rPr>
              <a:t>ehk </a:t>
            </a:r>
            <a:r>
              <a:rPr lang="et-EE" sz="2400" dirty="0">
                <a:latin typeface="Bookman Old Style" panose="02050604050505020204" pitchFamily="18" charset="0"/>
              </a:rPr>
              <a:t>aasta lõpuks on pangas </a:t>
            </a:r>
            <a:r>
              <a:rPr lang="et-EE" sz="2400" dirty="0" smtClean="0">
                <a:latin typeface="Bookman Old Style" panose="02050604050505020204" pitchFamily="18" charset="0"/>
              </a:rPr>
              <a:t>110 000 eurot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80697" y="4293096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009321" y="4286920"/>
            <a:ext cx="28803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27194" y="3996788"/>
            <a:ext cx="68961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aeg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8069" y="3469495"/>
            <a:ext cx="142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100 000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54353" y="3567494"/>
            <a:ext cx="142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110 000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843" y="3535123"/>
            <a:ext cx="590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PV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5536" y="4067780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>
                <a:latin typeface="Bookman Old Style" panose="02050604050505020204" pitchFamily="18" charset="0"/>
              </a:rPr>
              <a:t>t</a:t>
            </a:r>
            <a:r>
              <a:rPr lang="et-EE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ₒ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11161" y="4025245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>
                <a:latin typeface="Bookman Old Style" panose="02050604050505020204" pitchFamily="18" charset="0"/>
              </a:rPr>
              <a:t>t</a:t>
            </a:r>
            <a:r>
              <a:rPr lang="et-EE" dirty="0">
                <a:latin typeface="Bookman Old Style" panose="02050604050505020204" pitchFamily="18" charset="0"/>
                <a:cs typeface="Calibri" panose="020F0502020204030204" pitchFamily="34" charset="0"/>
              </a:rPr>
              <a:t>₁</a:t>
            </a:r>
            <a:endParaRPr lang="et-EE" dirty="0"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67850" y="3975447"/>
            <a:ext cx="596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FV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2435" y="5215135"/>
            <a:ext cx="83920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800" dirty="0" smtClean="0">
                <a:latin typeface="Bookman Old Style" panose="02050604050505020204" pitchFamily="18" charset="0"/>
              </a:rPr>
              <a:t>Tulevikuväärtuse moodustumine ühe perioodi </a:t>
            </a:r>
          </a:p>
          <a:p>
            <a:pPr algn="ctr"/>
            <a:r>
              <a:rPr lang="et-EE" sz="2800" dirty="0" smtClean="0">
                <a:latin typeface="Bookman Old Style" panose="02050604050505020204" pitchFamily="18" charset="0"/>
              </a:rPr>
              <a:t>jooksul</a:t>
            </a:r>
            <a:endParaRPr lang="et-EE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32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55576" y="0"/>
            <a:ext cx="1187624" cy="737320"/>
          </a:xfrm>
        </p:spPr>
        <p:txBody>
          <a:bodyPr>
            <a:noAutofit/>
          </a:bodyPr>
          <a:lstStyle/>
          <a:p>
            <a:pPr algn="l"/>
            <a:r>
              <a:rPr lang="et-EE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Näide</a:t>
            </a:r>
            <a:endParaRPr lang="et-EE" sz="2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8335" y="2080336"/>
            <a:ext cx="8208912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t-EE" sz="2400" dirty="0" smtClean="0">
                <a:latin typeface="Bookman Old Style" panose="02050604050505020204" pitchFamily="18" charset="0"/>
              </a:rPr>
              <a:t>11 </a:t>
            </a:r>
            <a:r>
              <a:rPr lang="et-EE" sz="2400" dirty="0">
                <a:latin typeface="Bookman Old Style" panose="02050604050505020204" pitchFamily="18" charset="0"/>
              </a:rPr>
              <a:t>000€ (0,10 x </a:t>
            </a:r>
            <a:r>
              <a:rPr lang="et-EE" sz="2400" dirty="0" smtClean="0">
                <a:latin typeface="Bookman Old Style" panose="02050604050505020204" pitchFamily="18" charset="0"/>
              </a:rPr>
              <a:t>110 </a:t>
            </a:r>
            <a:r>
              <a:rPr lang="et-EE" sz="2400" dirty="0">
                <a:latin typeface="Bookman Old Style" panose="02050604050505020204" pitchFamily="18" charset="0"/>
              </a:rPr>
              <a:t>000) ning aasta lõpuks on pangas </a:t>
            </a:r>
            <a:endParaRPr lang="et-EE" sz="2400" dirty="0" smtClean="0">
              <a:latin typeface="Bookman Old Style" panose="02050604050505020204" pitchFamily="18" charset="0"/>
            </a:endParaRPr>
          </a:p>
          <a:p>
            <a:pPr algn="ctr"/>
            <a:r>
              <a:rPr lang="et-EE" sz="2400" dirty="0" smtClean="0">
                <a:latin typeface="Bookman Old Style" panose="02050604050505020204" pitchFamily="18" charset="0"/>
              </a:rPr>
              <a:t>121 000€ (TV</a:t>
            </a:r>
            <a:r>
              <a:rPr lang="et-EE" sz="24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₂</a:t>
            </a:r>
            <a:r>
              <a:rPr lang="et-EE" sz="2400" dirty="0" smtClean="0">
                <a:latin typeface="Bookman Old Style" panose="02050604050505020204" pitchFamily="18" charset="0"/>
              </a:rPr>
              <a:t>). 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29128" y="4468892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866949" y="4527439"/>
            <a:ext cx="180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348681" y="4209796"/>
            <a:ext cx="758913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aeg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6120" y="3788661"/>
            <a:ext cx="142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100 000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63888" y="3657988"/>
            <a:ext cx="142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110 000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6144" y="4196597"/>
            <a:ext cx="4203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400" dirty="0" smtClean="0">
                <a:latin typeface="Bookman Old Style" panose="02050604050505020204" pitchFamily="18" charset="0"/>
              </a:rPr>
              <a:t>PV</a:t>
            </a:r>
            <a:endParaRPr lang="et-EE" sz="1400" dirty="0">
              <a:latin typeface="Bookman Old Style" panose="0205060405050502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6683" y="456677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t</a:t>
            </a:r>
            <a:r>
              <a:rPr lang="et-EE" sz="24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ₒ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62442" y="4641177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t</a:t>
            </a:r>
            <a:r>
              <a:rPr lang="et-EE" sz="2400" dirty="0">
                <a:latin typeface="Bookman Old Style" panose="02050604050505020204" pitchFamily="18" charset="0"/>
                <a:cs typeface="Calibri" panose="020F0502020204030204" pitchFamily="34" charset="0"/>
              </a:rPr>
              <a:t>₁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90795" y="4073052"/>
            <a:ext cx="590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TV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0283" y="5887952"/>
            <a:ext cx="8485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Tulevikuväärtuse moodustumine kahe perioodi jooksul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47190" y="126938"/>
            <a:ext cx="637220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t-EE" sz="2400" dirty="0">
                <a:latin typeface="Bookman Old Style" panose="02050604050505020204" pitchFamily="18" charset="0"/>
              </a:rPr>
              <a:t>Firma otsustab hoiustada eeltoodud summa kaheks aastaks samadel tingimustel, teenib ta teise aasta jooksul intresse 11 000 eurot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525754" y="4527439"/>
            <a:ext cx="1008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826315" y="4250326"/>
            <a:ext cx="79208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aeg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025627" y="3638686"/>
            <a:ext cx="64152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t-EE" sz="2200" dirty="0">
                <a:latin typeface="Bookman Old Style" panose="02050604050505020204" pitchFamily="18" charset="0"/>
              </a:rPr>
              <a:t>TV</a:t>
            </a:r>
            <a:r>
              <a:rPr lang="et-EE" sz="2200" dirty="0">
                <a:latin typeface="Bookman Old Style" panose="02050604050505020204" pitchFamily="18" charset="0"/>
                <a:cs typeface="Calibri" panose="020F0502020204030204" pitchFamily="34" charset="0"/>
              </a:rPr>
              <a:t>₂</a:t>
            </a:r>
            <a:endParaRPr lang="et-EE" sz="2200" dirty="0">
              <a:latin typeface="Bookman Old Style" panose="020506040505050202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flipH="1">
            <a:off x="7161896" y="4587209"/>
            <a:ext cx="505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400" dirty="0" smtClean="0">
                <a:latin typeface="Bookman Old Style" panose="02050604050505020204" pitchFamily="18" charset="0"/>
              </a:rPr>
              <a:t>t</a:t>
            </a:r>
            <a:r>
              <a:rPr lang="et-EE" sz="24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₂</a:t>
            </a:r>
            <a:endParaRPr lang="et-EE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89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697144" cy="792088"/>
          </a:xfrm>
        </p:spPr>
        <p:txBody>
          <a:bodyPr>
            <a:noAutofit/>
          </a:bodyPr>
          <a:lstStyle/>
          <a:p>
            <a:r>
              <a:rPr lang="et-EE" sz="2800" b="1" dirty="0" smtClean="0">
                <a:solidFill>
                  <a:srgbClr val="00B050"/>
                </a:solidFill>
                <a:latin typeface="Bookman Old Style" pitchFamily="18" charset="0"/>
              </a:rPr>
              <a:t>Intress</a:t>
            </a:r>
            <a:endParaRPr lang="et-EE" sz="2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07504" y="1052736"/>
            <a:ext cx="8496944" cy="424847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t-EE" sz="2400" b="1" dirty="0" smtClean="0">
                <a:latin typeface="Bookman Old Style" pitchFamily="18" charset="0"/>
              </a:rPr>
              <a:t>	Intress </a:t>
            </a:r>
            <a:r>
              <a:rPr lang="et-EE" sz="2400" i="1" dirty="0" smtClean="0">
                <a:latin typeface="Bookman Old Style" pitchFamily="18" charset="0"/>
              </a:rPr>
              <a:t>(</a:t>
            </a:r>
            <a:r>
              <a:rPr lang="en-US" sz="2400" i="1" dirty="0" smtClean="0">
                <a:latin typeface="Bookman Old Style" pitchFamily="18" charset="0"/>
              </a:rPr>
              <a:t>interest)</a:t>
            </a:r>
            <a:r>
              <a:rPr lang="en-US" sz="2400" dirty="0" smtClean="0">
                <a:latin typeface="Bookman Old Style" pitchFamily="18" charset="0"/>
              </a:rPr>
              <a:t> </a:t>
            </a:r>
            <a:r>
              <a:rPr lang="et-EE" sz="2400" dirty="0" smtClean="0">
                <a:latin typeface="Bookman Old Style" pitchFamily="18" charset="0"/>
              </a:rPr>
              <a:t>on rahasumma, mis tasutakse või teenitakse raha kasutamise eest. </a:t>
            </a:r>
          </a:p>
          <a:p>
            <a:pPr algn="just">
              <a:buNone/>
            </a:pPr>
            <a:endParaRPr lang="et-EE" sz="2400" dirty="0" smtClean="0">
              <a:latin typeface="Bookman Old Style" pitchFamily="18" charset="0"/>
            </a:endParaRPr>
          </a:p>
          <a:p>
            <a:pPr algn="just">
              <a:buNone/>
            </a:pPr>
            <a:r>
              <a:rPr lang="et-EE" sz="2400" dirty="0" smtClean="0">
                <a:latin typeface="Bookman Old Style" pitchFamily="18" charset="0"/>
              </a:rPr>
              <a:t>	Laenuks antud või saadud rahasummat nimetatakse põhisummaks e algsummaks </a:t>
            </a:r>
            <a:r>
              <a:rPr lang="en-US" sz="2400" dirty="0" smtClean="0">
                <a:latin typeface="Bookman Old Style" pitchFamily="18" charset="0"/>
              </a:rPr>
              <a:t>(</a:t>
            </a:r>
            <a:r>
              <a:rPr lang="en-US" sz="2400" i="1" dirty="0" smtClean="0">
                <a:latin typeface="Bookman Old Style" pitchFamily="18" charset="0"/>
              </a:rPr>
              <a:t>Principal</a:t>
            </a:r>
            <a:r>
              <a:rPr lang="en-US" sz="2400" dirty="0" smtClean="0">
                <a:latin typeface="Bookman Old Style" pitchFamily="18" charset="0"/>
              </a:rPr>
              <a:t>). </a:t>
            </a:r>
            <a:endParaRPr lang="et-EE" sz="2400" dirty="0" smtClean="0">
              <a:latin typeface="Bookman Old Style" pitchFamily="18" charset="0"/>
            </a:endParaRPr>
          </a:p>
          <a:p>
            <a:pPr algn="just">
              <a:buNone/>
            </a:pPr>
            <a:endParaRPr lang="et-EE" sz="2400" dirty="0" smtClean="0">
              <a:latin typeface="Bookman Old Style" pitchFamily="18" charset="0"/>
            </a:endParaRPr>
          </a:p>
          <a:p>
            <a:pPr lvl="0" algn="just">
              <a:buNone/>
            </a:pPr>
            <a:r>
              <a:rPr lang="et-EE" sz="2400" dirty="0" smtClean="0">
                <a:latin typeface="Bookman Old Style" pitchFamily="18" charset="0"/>
              </a:rPr>
              <a:t>	Raha kasutamisega seotud väljaminekud moodustavad </a:t>
            </a:r>
            <a:r>
              <a:rPr lang="et-EE" sz="2400" b="1" dirty="0" smtClean="0">
                <a:latin typeface="Bookman Old Style" pitchFamily="18" charset="0"/>
              </a:rPr>
              <a:t>intressikulu</a:t>
            </a:r>
            <a:r>
              <a:rPr lang="et-EE" sz="2400" dirty="0" smtClean="0">
                <a:latin typeface="Bookman Old Style" pitchFamily="18" charset="0"/>
              </a:rPr>
              <a:t> ning sissetulekud </a:t>
            </a:r>
            <a:r>
              <a:rPr lang="et-EE" sz="2400" b="1" dirty="0" smtClean="0">
                <a:latin typeface="Bookman Old Style" pitchFamily="18" charset="0"/>
              </a:rPr>
              <a:t>intressitulu. </a:t>
            </a:r>
            <a:endParaRPr lang="et-EE" sz="2400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29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3045</TotalTime>
  <Words>1396</Words>
  <Application>Microsoft Office PowerPoint</Application>
  <PresentationFormat>On-screen Show (4:3)</PresentationFormat>
  <Paragraphs>318</Paragraphs>
  <Slides>39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Bookman Old Style</vt:lpstr>
      <vt:lpstr>Calibri</vt:lpstr>
      <vt:lpstr>Cambria Math</vt:lpstr>
      <vt:lpstr>Times New Roman</vt:lpstr>
      <vt:lpstr>Wingdings</vt:lpstr>
      <vt:lpstr>Office'i kujundus</vt:lpstr>
      <vt:lpstr>PowerPoint Presentation</vt:lpstr>
      <vt:lpstr>Raha, mis  on täna käes, on rohkem väärt, kui  tulevikus saadav rahasumma, sest et:</vt:lpstr>
      <vt:lpstr>RAHA AJAVÄÄRTUSE KONTSEPTSIOON  (Time Value of Money)</vt:lpstr>
      <vt:lpstr>PowerPoint Presentation</vt:lpstr>
      <vt:lpstr>PowerPoint Presentation</vt:lpstr>
      <vt:lpstr>Raha tulevikuväärtus</vt:lpstr>
      <vt:lpstr>Näide</vt:lpstr>
      <vt:lpstr>Näide</vt:lpstr>
      <vt:lpstr>Intress</vt:lpstr>
      <vt:lpstr>Intress</vt:lpstr>
      <vt:lpstr>Lihtintress (simple interest)</vt:lpstr>
      <vt:lpstr>Lihtintress</vt:lpstr>
      <vt:lpstr>Liitintress</vt:lpstr>
      <vt:lpstr> Üksiksumma tulevane väärtus </vt:lpstr>
      <vt:lpstr>Näide</vt:lpstr>
      <vt:lpstr>PowerPoint Presentation</vt:lpstr>
      <vt:lpstr>PowerPoint Presentation</vt:lpstr>
      <vt:lpstr>Üksiksumma tulevane väärtus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Üksiksumma nüüdisväärtus</vt:lpstr>
      <vt:lpstr>Maksete seeria tulevane väärtus </vt:lpstr>
      <vt:lpstr>PowerPoint Presentation</vt:lpstr>
      <vt:lpstr>ANNUITEEDI TULEVANE VÄÄRTUS</vt:lpstr>
      <vt:lpstr>ANNUITEEDI TULEVANE VÄÄRTUS</vt:lpstr>
      <vt:lpstr>Maksete seeria tulevane väärtus </vt:lpstr>
      <vt:lpstr>PowerPoint Presentation</vt:lpstr>
      <vt:lpstr>PowerPoint Presentation</vt:lpstr>
      <vt:lpstr>ANNUITEEDI TULEVANE VÄÄRTUS</vt:lpstr>
      <vt:lpstr>Üksiksumma nüüdisväärtus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 1</dc:title>
  <dc:creator>Inga Stelmak</dc:creator>
  <cp:lastModifiedBy>Inga Stelmak</cp:lastModifiedBy>
  <cp:revision>134</cp:revision>
  <dcterms:created xsi:type="dcterms:W3CDTF">2015-03-09T09:14:15Z</dcterms:created>
  <dcterms:modified xsi:type="dcterms:W3CDTF">2020-04-17T07:46:53Z</dcterms:modified>
</cp:coreProperties>
</file>