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87" r:id="rId3"/>
    <p:sldId id="288" r:id="rId4"/>
    <p:sldId id="291" r:id="rId5"/>
    <p:sldId id="298" r:id="rId6"/>
    <p:sldId id="299" r:id="rId7"/>
    <p:sldId id="290" r:id="rId8"/>
    <p:sldId id="289" r:id="rId9"/>
    <p:sldId id="257" r:id="rId10"/>
    <p:sldId id="294" r:id="rId11"/>
    <p:sldId id="295" r:id="rId12"/>
    <p:sldId id="303" r:id="rId13"/>
    <p:sldId id="304" r:id="rId14"/>
    <p:sldId id="301" r:id="rId15"/>
    <p:sldId id="293" r:id="rId16"/>
    <p:sldId id="292" r:id="rId17"/>
    <p:sldId id="302" r:id="rId18"/>
    <p:sldId id="305" r:id="rId19"/>
    <p:sldId id="306" r:id="rId20"/>
    <p:sldId id="300" r:id="rId21"/>
    <p:sldId id="309" r:id="rId22"/>
    <p:sldId id="307" r:id="rId23"/>
    <p:sldId id="308" r:id="rId24"/>
    <p:sldId id="297" r:id="rId25"/>
    <p:sldId id="310" r:id="rId26"/>
    <p:sldId id="311" r:id="rId27"/>
    <p:sldId id="286" r:id="rId28"/>
  </p:sldIdLst>
  <p:sldSz cx="12192000" cy="6858000"/>
  <p:notesSz cx="6858000" cy="9144000"/>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863B3C-EBF4-4D33-BE6D-B67CB365B63F}" v="22" dt="2022-01-13T12:19:28.0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31" autoAdjust="0"/>
    <p:restoredTop sz="95332" autoAdjust="0"/>
  </p:normalViewPr>
  <p:slideViewPr>
    <p:cSldViewPr snapToGrid="0">
      <p:cViewPr varScale="1">
        <p:scale>
          <a:sx n="68" d="100"/>
          <a:sy n="68" d="100"/>
        </p:scale>
        <p:origin x="24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e ewf" userId="35f2ed64ffcbb691" providerId="LiveId" clId="{C5863B3C-EBF4-4D33-BE6D-B67CB365B63F}"/>
    <pc:docChg chg="undo custSel addSld delSld modSld sldOrd">
      <pc:chgData name="ee ewf" userId="35f2ed64ffcbb691" providerId="LiveId" clId="{C5863B3C-EBF4-4D33-BE6D-B67CB365B63F}" dt="2022-01-13T12:26:31.421" v="2019" actId="1076"/>
      <pc:docMkLst>
        <pc:docMk/>
      </pc:docMkLst>
      <pc:sldChg chg="modSp mod">
        <pc:chgData name="ee ewf" userId="35f2ed64ffcbb691" providerId="LiveId" clId="{C5863B3C-EBF4-4D33-BE6D-B67CB365B63F}" dt="2021-12-29T11:28:38.286" v="88" actId="27636"/>
        <pc:sldMkLst>
          <pc:docMk/>
          <pc:sldMk cId="2322616182" sldId="256"/>
        </pc:sldMkLst>
        <pc:spChg chg="mod">
          <ac:chgData name="ee ewf" userId="35f2ed64ffcbb691" providerId="LiveId" clId="{C5863B3C-EBF4-4D33-BE6D-B67CB365B63F}" dt="2021-12-29T11:28:30.979" v="85" actId="20577"/>
          <ac:spMkLst>
            <pc:docMk/>
            <pc:sldMk cId="2322616182" sldId="256"/>
            <ac:spMk id="2" creationId="{00000000-0000-0000-0000-000000000000}"/>
          </ac:spMkLst>
        </pc:spChg>
        <pc:spChg chg="mod">
          <ac:chgData name="ee ewf" userId="35f2ed64ffcbb691" providerId="LiveId" clId="{C5863B3C-EBF4-4D33-BE6D-B67CB365B63F}" dt="2021-12-29T11:28:38.286" v="88" actId="27636"/>
          <ac:spMkLst>
            <pc:docMk/>
            <pc:sldMk cId="2322616182" sldId="256"/>
            <ac:spMk id="3" creationId="{00000000-0000-0000-0000-000000000000}"/>
          </ac:spMkLst>
        </pc:spChg>
      </pc:sldChg>
      <pc:sldChg chg="modSp mod">
        <pc:chgData name="ee ewf" userId="35f2ed64ffcbb691" providerId="LiveId" clId="{C5863B3C-EBF4-4D33-BE6D-B67CB365B63F}" dt="2022-01-11T14:32:14.464" v="155" actId="20577"/>
        <pc:sldMkLst>
          <pc:docMk/>
          <pc:sldMk cId="2523071742" sldId="257"/>
        </pc:sldMkLst>
        <pc:spChg chg="mod">
          <ac:chgData name="ee ewf" userId="35f2ed64ffcbb691" providerId="LiveId" clId="{C5863B3C-EBF4-4D33-BE6D-B67CB365B63F}" dt="2022-01-11T14:32:14.464" v="155" actId="20577"/>
          <ac:spMkLst>
            <pc:docMk/>
            <pc:sldMk cId="2523071742" sldId="257"/>
            <ac:spMk id="2" creationId="{00000000-0000-0000-0000-000000000000}"/>
          </ac:spMkLst>
        </pc:spChg>
        <pc:spChg chg="mod">
          <ac:chgData name="ee ewf" userId="35f2ed64ffcbb691" providerId="LiveId" clId="{C5863B3C-EBF4-4D33-BE6D-B67CB365B63F}" dt="2022-01-11T14:31:20.375" v="95" actId="6549"/>
          <ac:spMkLst>
            <pc:docMk/>
            <pc:sldMk cId="2523071742" sldId="257"/>
            <ac:spMk id="3" creationId="{00000000-0000-0000-0000-000000000000}"/>
          </ac:spMkLst>
        </pc:spChg>
      </pc:sldChg>
      <pc:sldChg chg="addSp delSp modSp add mod ord">
        <pc:chgData name="ee ewf" userId="35f2ed64ffcbb691" providerId="LiveId" clId="{C5863B3C-EBF4-4D33-BE6D-B67CB365B63F}" dt="2022-01-13T10:30:24.344" v="1494" actId="20577"/>
        <pc:sldMkLst>
          <pc:docMk/>
          <pc:sldMk cId="427278395" sldId="287"/>
        </pc:sldMkLst>
        <pc:spChg chg="mod">
          <ac:chgData name="ee ewf" userId="35f2ed64ffcbb691" providerId="LiveId" clId="{C5863B3C-EBF4-4D33-BE6D-B67CB365B63F}" dt="2022-01-11T14:37:51.190" v="455" actId="20577"/>
          <ac:spMkLst>
            <pc:docMk/>
            <pc:sldMk cId="427278395" sldId="287"/>
            <ac:spMk id="2" creationId="{00000000-0000-0000-0000-000000000000}"/>
          </ac:spMkLst>
        </pc:spChg>
        <pc:spChg chg="del mod">
          <ac:chgData name="ee ewf" userId="35f2ed64ffcbb691" providerId="LiveId" clId="{C5863B3C-EBF4-4D33-BE6D-B67CB365B63F}" dt="2022-01-11T14:32:37.398" v="179"/>
          <ac:spMkLst>
            <pc:docMk/>
            <pc:sldMk cId="427278395" sldId="287"/>
            <ac:spMk id="3" creationId="{00000000-0000-0000-0000-000000000000}"/>
          </ac:spMkLst>
        </pc:spChg>
        <pc:spChg chg="add mod">
          <ac:chgData name="ee ewf" userId="35f2ed64ffcbb691" providerId="LiveId" clId="{C5863B3C-EBF4-4D33-BE6D-B67CB365B63F}" dt="2022-01-13T10:30:24.344" v="1494" actId="20577"/>
          <ac:spMkLst>
            <pc:docMk/>
            <pc:sldMk cId="427278395" sldId="287"/>
            <ac:spMk id="11" creationId="{635073E7-881F-44B6-8F30-3A6FDD1D6530}"/>
          </ac:spMkLst>
        </pc:spChg>
      </pc:sldChg>
      <pc:sldChg chg="modSp add mod">
        <pc:chgData name="ee ewf" userId="35f2ed64ffcbb691" providerId="LiveId" clId="{C5863B3C-EBF4-4D33-BE6D-B67CB365B63F}" dt="2022-01-11T14:45:09.518" v="1031" actId="20577"/>
        <pc:sldMkLst>
          <pc:docMk/>
          <pc:sldMk cId="3785923125" sldId="288"/>
        </pc:sldMkLst>
        <pc:spChg chg="mod">
          <ac:chgData name="ee ewf" userId="35f2ed64ffcbb691" providerId="LiveId" clId="{C5863B3C-EBF4-4D33-BE6D-B67CB365B63F}" dt="2022-01-11T14:45:09.518" v="1031" actId="20577"/>
          <ac:spMkLst>
            <pc:docMk/>
            <pc:sldMk cId="3785923125" sldId="288"/>
            <ac:spMk id="11" creationId="{635073E7-881F-44B6-8F30-3A6FDD1D6530}"/>
          </ac:spMkLst>
        </pc:spChg>
      </pc:sldChg>
      <pc:sldChg chg="modSp add mod">
        <pc:chgData name="ee ewf" userId="35f2ed64ffcbb691" providerId="LiveId" clId="{C5863B3C-EBF4-4D33-BE6D-B67CB365B63F}" dt="2022-01-11T14:56:52.543" v="1137" actId="20577"/>
        <pc:sldMkLst>
          <pc:docMk/>
          <pc:sldMk cId="685178838" sldId="289"/>
        </pc:sldMkLst>
        <pc:spChg chg="mod">
          <ac:chgData name="ee ewf" userId="35f2ed64ffcbb691" providerId="LiveId" clId="{C5863B3C-EBF4-4D33-BE6D-B67CB365B63F}" dt="2022-01-11T14:56:52.543" v="1137" actId="20577"/>
          <ac:spMkLst>
            <pc:docMk/>
            <pc:sldMk cId="685178838" sldId="289"/>
            <ac:spMk id="2" creationId="{00000000-0000-0000-0000-000000000000}"/>
          </ac:spMkLst>
        </pc:spChg>
        <pc:spChg chg="mod">
          <ac:chgData name="ee ewf" userId="35f2ed64ffcbb691" providerId="LiveId" clId="{C5863B3C-EBF4-4D33-BE6D-B67CB365B63F}" dt="2022-01-11T14:55:58.732" v="1083" actId="20577"/>
          <ac:spMkLst>
            <pc:docMk/>
            <pc:sldMk cId="685178838" sldId="289"/>
            <ac:spMk id="11" creationId="{635073E7-881F-44B6-8F30-3A6FDD1D6530}"/>
          </ac:spMkLst>
        </pc:spChg>
      </pc:sldChg>
      <pc:sldChg chg="modSp add mod">
        <pc:chgData name="ee ewf" userId="35f2ed64ffcbb691" providerId="LiveId" clId="{C5863B3C-EBF4-4D33-BE6D-B67CB365B63F}" dt="2022-01-11T15:07:13.068" v="1325" actId="20577"/>
        <pc:sldMkLst>
          <pc:docMk/>
          <pc:sldMk cId="319535750" sldId="290"/>
        </pc:sldMkLst>
        <pc:spChg chg="mod">
          <ac:chgData name="ee ewf" userId="35f2ed64ffcbb691" providerId="LiveId" clId="{C5863B3C-EBF4-4D33-BE6D-B67CB365B63F}" dt="2022-01-11T15:07:13.068" v="1325" actId="20577"/>
          <ac:spMkLst>
            <pc:docMk/>
            <pc:sldMk cId="319535750" sldId="290"/>
            <ac:spMk id="2" creationId="{00000000-0000-0000-0000-000000000000}"/>
          </ac:spMkLst>
        </pc:spChg>
        <pc:spChg chg="mod">
          <ac:chgData name="ee ewf" userId="35f2ed64ffcbb691" providerId="LiveId" clId="{C5863B3C-EBF4-4D33-BE6D-B67CB365B63F}" dt="2022-01-11T15:01:56.617" v="1303" actId="20577"/>
          <ac:spMkLst>
            <pc:docMk/>
            <pc:sldMk cId="319535750" sldId="290"/>
            <ac:spMk id="11" creationId="{635073E7-881F-44B6-8F30-3A6FDD1D6530}"/>
          </ac:spMkLst>
        </pc:spChg>
      </pc:sldChg>
      <pc:sldChg chg="addSp delSp modSp add mod">
        <pc:chgData name="ee ewf" userId="35f2ed64ffcbb691" providerId="LiveId" clId="{C5863B3C-EBF4-4D33-BE6D-B67CB365B63F}" dt="2022-01-13T12:12:00.507" v="1915"/>
        <pc:sldMkLst>
          <pc:docMk/>
          <pc:sldMk cId="361433923" sldId="291"/>
        </pc:sldMkLst>
        <pc:spChg chg="mod">
          <ac:chgData name="ee ewf" userId="35f2ed64ffcbb691" providerId="LiveId" clId="{C5863B3C-EBF4-4D33-BE6D-B67CB365B63F}" dt="2022-01-11T15:05:47.101" v="1319" actId="20577"/>
          <ac:spMkLst>
            <pc:docMk/>
            <pc:sldMk cId="361433923" sldId="291"/>
            <ac:spMk id="2" creationId="{00000000-0000-0000-0000-000000000000}"/>
          </ac:spMkLst>
        </pc:spChg>
        <pc:spChg chg="add mod">
          <ac:chgData name="ee ewf" userId="35f2ed64ffcbb691" providerId="LiveId" clId="{C5863B3C-EBF4-4D33-BE6D-B67CB365B63F}" dt="2022-01-11T15:05:58.680" v="1322" actId="1076"/>
          <ac:spMkLst>
            <pc:docMk/>
            <pc:sldMk cId="361433923" sldId="291"/>
            <ac:spMk id="9" creationId="{B6E7ADC5-AF60-47CA-AAFB-92AC99FDDE63}"/>
          </ac:spMkLst>
        </pc:spChg>
        <pc:spChg chg="mod">
          <ac:chgData name="ee ewf" userId="35f2ed64ffcbb691" providerId="LiveId" clId="{C5863B3C-EBF4-4D33-BE6D-B67CB365B63F}" dt="2022-01-11T15:02:13.569" v="1305" actId="6549"/>
          <ac:spMkLst>
            <pc:docMk/>
            <pc:sldMk cId="361433923" sldId="291"/>
            <ac:spMk id="11" creationId="{635073E7-881F-44B6-8F30-3A6FDD1D6530}"/>
          </ac:spMkLst>
        </pc:spChg>
        <pc:picChg chg="add mod">
          <ac:chgData name="ee ewf" userId="35f2ed64ffcbb691" providerId="LiveId" clId="{C5863B3C-EBF4-4D33-BE6D-B67CB365B63F}" dt="2022-01-11T15:05:42.646" v="1316" actId="1076"/>
          <ac:picMkLst>
            <pc:docMk/>
            <pc:sldMk cId="361433923" sldId="291"/>
            <ac:picMk id="5" creationId="{3D3EAD6A-BA52-46F7-8D69-A8F43C362560}"/>
          </ac:picMkLst>
        </pc:picChg>
        <pc:picChg chg="add del mod">
          <ac:chgData name="ee ewf" userId="35f2ed64ffcbb691" providerId="LiveId" clId="{C5863B3C-EBF4-4D33-BE6D-B67CB365B63F}" dt="2022-01-13T12:12:00.507" v="1915"/>
          <ac:picMkLst>
            <pc:docMk/>
            <pc:sldMk cId="361433923" sldId="291"/>
            <ac:picMk id="12" creationId="{C44358E3-3B78-4957-B561-E02AB80F7C04}"/>
          </ac:picMkLst>
        </pc:picChg>
      </pc:sldChg>
      <pc:sldChg chg="new del">
        <pc:chgData name="ee ewf" userId="35f2ed64ffcbb691" providerId="LiveId" clId="{C5863B3C-EBF4-4D33-BE6D-B67CB365B63F}" dt="2022-01-11T15:17:34.886" v="1327" actId="680"/>
        <pc:sldMkLst>
          <pc:docMk/>
          <pc:sldMk cId="2829726354" sldId="292"/>
        </pc:sldMkLst>
      </pc:sldChg>
      <pc:sldChg chg="modSp add mod">
        <pc:chgData name="ee ewf" userId="35f2ed64ffcbb691" providerId="LiveId" clId="{C5863B3C-EBF4-4D33-BE6D-B67CB365B63F}" dt="2022-01-13T10:43:52.211" v="1753" actId="20577"/>
        <pc:sldMkLst>
          <pc:docMk/>
          <pc:sldMk cId="3484190522" sldId="292"/>
        </pc:sldMkLst>
        <pc:spChg chg="mod">
          <ac:chgData name="ee ewf" userId="35f2ed64ffcbb691" providerId="LiveId" clId="{C5863B3C-EBF4-4D33-BE6D-B67CB365B63F}" dt="2022-01-13T10:43:52.211" v="1753" actId="20577"/>
          <ac:spMkLst>
            <pc:docMk/>
            <pc:sldMk cId="3484190522" sldId="292"/>
            <ac:spMk id="2" creationId="{00000000-0000-0000-0000-000000000000}"/>
          </ac:spMkLst>
        </pc:spChg>
        <pc:spChg chg="mod">
          <ac:chgData name="ee ewf" userId="35f2ed64ffcbb691" providerId="LiveId" clId="{C5863B3C-EBF4-4D33-BE6D-B67CB365B63F}" dt="2022-01-13T10:35:13.397" v="1527" actId="20577"/>
          <ac:spMkLst>
            <pc:docMk/>
            <pc:sldMk cId="3484190522" sldId="292"/>
            <ac:spMk id="3" creationId="{00000000-0000-0000-0000-000000000000}"/>
          </ac:spMkLst>
        </pc:spChg>
      </pc:sldChg>
      <pc:sldChg chg="addSp modSp add mod">
        <pc:chgData name="ee ewf" userId="35f2ed64ffcbb691" providerId="LiveId" clId="{C5863B3C-EBF4-4D33-BE6D-B67CB365B63F}" dt="2022-01-13T10:41:48.240" v="1727" actId="123"/>
        <pc:sldMkLst>
          <pc:docMk/>
          <pc:sldMk cId="2138984064" sldId="293"/>
        </pc:sldMkLst>
        <pc:spChg chg="mod">
          <ac:chgData name="ee ewf" userId="35f2ed64ffcbb691" providerId="LiveId" clId="{C5863B3C-EBF4-4D33-BE6D-B67CB365B63F}" dt="2022-01-13T10:34:25.519" v="1498" actId="20577"/>
          <ac:spMkLst>
            <pc:docMk/>
            <pc:sldMk cId="2138984064" sldId="293"/>
            <ac:spMk id="3" creationId="{00000000-0000-0000-0000-000000000000}"/>
          </ac:spMkLst>
        </pc:spChg>
        <pc:spChg chg="add mod">
          <ac:chgData name="ee ewf" userId="35f2ed64ffcbb691" providerId="LiveId" clId="{C5863B3C-EBF4-4D33-BE6D-B67CB365B63F}" dt="2022-01-13T10:41:48.240" v="1727" actId="123"/>
          <ac:spMkLst>
            <pc:docMk/>
            <pc:sldMk cId="2138984064" sldId="293"/>
            <ac:spMk id="11" creationId="{E537B9CE-4670-49A3-A9C8-CDCE9CBCE6FE}"/>
          </ac:spMkLst>
        </pc:spChg>
      </pc:sldChg>
      <pc:sldChg chg="new del">
        <pc:chgData name="ee ewf" userId="35f2ed64ffcbb691" providerId="LiveId" clId="{C5863B3C-EBF4-4D33-BE6D-B67CB365B63F}" dt="2022-01-13T10:31:31.418" v="1496" actId="47"/>
        <pc:sldMkLst>
          <pc:docMk/>
          <pc:sldMk cId="2346449026" sldId="293"/>
        </pc:sldMkLst>
      </pc:sldChg>
      <pc:sldChg chg="add del">
        <pc:chgData name="ee ewf" userId="35f2ed64ffcbb691" providerId="LiveId" clId="{C5863B3C-EBF4-4D33-BE6D-B67CB365B63F}" dt="2022-01-13T10:35:24.470" v="1529"/>
        <pc:sldMkLst>
          <pc:docMk/>
          <pc:sldMk cId="623909854" sldId="294"/>
        </pc:sldMkLst>
      </pc:sldChg>
      <pc:sldChg chg="modSp add mod">
        <pc:chgData name="ee ewf" userId="35f2ed64ffcbb691" providerId="LiveId" clId="{C5863B3C-EBF4-4D33-BE6D-B67CB365B63F}" dt="2022-01-13T10:54:40.380" v="1820" actId="20577"/>
        <pc:sldMkLst>
          <pc:docMk/>
          <pc:sldMk cId="2820845083" sldId="294"/>
        </pc:sldMkLst>
        <pc:spChg chg="mod">
          <ac:chgData name="ee ewf" userId="35f2ed64ffcbb691" providerId="LiveId" clId="{C5863B3C-EBF4-4D33-BE6D-B67CB365B63F}" dt="2022-01-13T10:45:01.861" v="1766" actId="1076"/>
          <ac:spMkLst>
            <pc:docMk/>
            <pc:sldMk cId="2820845083" sldId="294"/>
            <ac:spMk id="2" creationId="{00000000-0000-0000-0000-000000000000}"/>
          </ac:spMkLst>
        </pc:spChg>
        <pc:spChg chg="mod">
          <ac:chgData name="ee ewf" userId="35f2ed64ffcbb691" providerId="LiveId" clId="{C5863B3C-EBF4-4D33-BE6D-B67CB365B63F}" dt="2022-01-13T10:54:40.380" v="1820" actId="20577"/>
          <ac:spMkLst>
            <pc:docMk/>
            <pc:sldMk cId="2820845083" sldId="294"/>
            <ac:spMk id="3" creationId="{00000000-0000-0000-0000-000000000000}"/>
          </ac:spMkLst>
        </pc:spChg>
      </pc:sldChg>
      <pc:sldChg chg="new del">
        <pc:chgData name="ee ewf" userId="35f2ed64ffcbb691" providerId="LiveId" clId="{C5863B3C-EBF4-4D33-BE6D-B67CB365B63F}" dt="2022-01-13T10:31:30.391" v="1495" actId="47"/>
        <pc:sldMkLst>
          <pc:docMk/>
          <pc:sldMk cId="3429248425" sldId="294"/>
        </pc:sldMkLst>
      </pc:sldChg>
      <pc:sldChg chg="addSp delSp modSp add mod">
        <pc:chgData name="ee ewf" userId="35f2ed64ffcbb691" providerId="LiveId" clId="{C5863B3C-EBF4-4D33-BE6D-B67CB365B63F}" dt="2022-01-13T10:59:22.375" v="1865" actId="123"/>
        <pc:sldMkLst>
          <pc:docMk/>
          <pc:sldMk cId="1654591760" sldId="295"/>
        </pc:sldMkLst>
        <pc:spChg chg="mod">
          <ac:chgData name="ee ewf" userId="35f2ed64ffcbb691" providerId="LiveId" clId="{C5863B3C-EBF4-4D33-BE6D-B67CB365B63F}" dt="2022-01-13T10:44:26.619" v="1757" actId="20577"/>
          <ac:spMkLst>
            <pc:docMk/>
            <pc:sldMk cId="1654591760" sldId="295"/>
            <ac:spMk id="2" creationId="{00000000-0000-0000-0000-000000000000}"/>
          </ac:spMkLst>
        </pc:spChg>
        <pc:spChg chg="del mod">
          <ac:chgData name="ee ewf" userId="35f2ed64ffcbb691" providerId="LiveId" clId="{C5863B3C-EBF4-4D33-BE6D-B67CB365B63F}" dt="2022-01-13T10:55:21.231" v="1823"/>
          <ac:spMkLst>
            <pc:docMk/>
            <pc:sldMk cId="1654591760" sldId="295"/>
            <ac:spMk id="3" creationId="{00000000-0000-0000-0000-000000000000}"/>
          </ac:spMkLst>
        </pc:spChg>
        <pc:spChg chg="add mod">
          <ac:chgData name="ee ewf" userId="35f2ed64ffcbb691" providerId="LiveId" clId="{C5863B3C-EBF4-4D33-BE6D-B67CB365B63F}" dt="2022-01-13T10:59:22.375" v="1865" actId="123"/>
          <ac:spMkLst>
            <pc:docMk/>
            <pc:sldMk cId="1654591760" sldId="295"/>
            <ac:spMk id="11" creationId="{017216DB-5CB6-44DD-A062-580F0A8B0658}"/>
          </ac:spMkLst>
        </pc:spChg>
      </pc:sldChg>
      <pc:sldChg chg="addSp modSp new del mod">
        <pc:chgData name="ee ewf" userId="35f2ed64ffcbb691" providerId="LiveId" clId="{C5863B3C-EBF4-4D33-BE6D-B67CB365B63F}" dt="2022-01-13T12:01:38.572" v="1873" actId="47"/>
        <pc:sldMkLst>
          <pc:docMk/>
          <pc:sldMk cId="3163093025" sldId="296"/>
        </pc:sldMkLst>
        <pc:spChg chg="add mod">
          <ac:chgData name="ee ewf" userId="35f2ed64ffcbb691" providerId="LiveId" clId="{C5863B3C-EBF4-4D33-BE6D-B67CB365B63F}" dt="2022-01-13T12:01:23.403" v="1869" actId="1076"/>
          <ac:spMkLst>
            <pc:docMk/>
            <pc:sldMk cId="3163093025" sldId="296"/>
            <ac:spMk id="4" creationId="{70D83632-AF3E-4140-B4C0-817A00ABE3F6}"/>
          </ac:spMkLst>
        </pc:spChg>
      </pc:sldChg>
      <pc:sldChg chg="addSp modSp add mod">
        <pc:chgData name="ee ewf" userId="35f2ed64ffcbb691" providerId="LiveId" clId="{C5863B3C-EBF4-4D33-BE6D-B67CB365B63F}" dt="2022-01-13T12:20:09.563" v="1962" actId="20577"/>
        <pc:sldMkLst>
          <pc:docMk/>
          <pc:sldMk cId="2721475511" sldId="297"/>
        </pc:sldMkLst>
        <pc:spChg chg="mod">
          <ac:chgData name="ee ewf" userId="35f2ed64ffcbb691" providerId="LiveId" clId="{C5863B3C-EBF4-4D33-BE6D-B67CB365B63F}" dt="2022-01-13T12:20:09.563" v="1962" actId="20577"/>
          <ac:spMkLst>
            <pc:docMk/>
            <pc:sldMk cId="2721475511" sldId="297"/>
            <ac:spMk id="2" creationId="{00000000-0000-0000-0000-000000000000}"/>
          </ac:spMkLst>
        </pc:spChg>
        <pc:spChg chg="mod">
          <ac:chgData name="ee ewf" userId="35f2ed64ffcbb691" providerId="LiveId" clId="{C5863B3C-EBF4-4D33-BE6D-B67CB365B63F}" dt="2022-01-13T12:01:31.420" v="1871" actId="20577"/>
          <ac:spMkLst>
            <pc:docMk/>
            <pc:sldMk cId="2721475511" sldId="297"/>
            <ac:spMk id="3" creationId="{00000000-0000-0000-0000-000000000000}"/>
          </ac:spMkLst>
        </pc:spChg>
        <pc:spChg chg="add mod">
          <ac:chgData name="ee ewf" userId="35f2ed64ffcbb691" providerId="LiveId" clId="{C5863B3C-EBF4-4D33-BE6D-B67CB365B63F}" dt="2022-01-13T12:03:34.082" v="1913" actId="123"/>
          <ac:spMkLst>
            <pc:docMk/>
            <pc:sldMk cId="2721475511" sldId="297"/>
            <ac:spMk id="11" creationId="{C9DB009F-5B0D-4C25-9EBB-9966B5AFDB9C}"/>
          </ac:spMkLst>
        </pc:spChg>
      </pc:sldChg>
      <pc:sldChg chg="addSp delSp modSp add mod">
        <pc:chgData name="ee ewf" userId="35f2ed64ffcbb691" providerId="LiveId" clId="{C5863B3C-EBF4-4D33-BE6D-B67CB365B63F}" dt="2022-01-13T12:12:27.111" v="1921" actId="1076"/>
        <pc:sldMkLst>
          <pc:docMk/>
          <pc:sldMk cId="173381998" sldId="298"/>
        </pc:sldMkLst>
        <pc:picChg chg="del">
          <ac:chgData name="ee ewf" userId="35f2ed64ffcbb691" providerId="LiveId" clId="{C5863B3C-EBF4-4D33-BE6D-B67CB365B63F}" dt="2022-01-13T12:12:09.308" v="1917" actId="478"/>
          <ac:picMkLst>
            <pc:docMk/>
            <pc:sldMk cId="173381998" sldId="298"/>
            <ac:picMk id="5" creationId="{3D3EAD6A-BA52-46F7-8D69-A8F43C362560}"/>
          </ac:picMkLst>
        </pc:picChg>
        <pc:picChg chg="add mod">
          <ac:chgData name="ee ewf" userId="35f2ed64ffcbb691" providerId="LiveId" clId="{C5863B3C-EBF4-4D33-BE6D-B67CB365B63F}" dt="2022-01-13T12:12:27.111" v="1921" actId="1076"/>
          <ac:picMkLst>
            <pc:docMk/>
            <pc:sldMk cId="173381998" sldId="298"/>
            <ac:picMk id="12" creationId="{C73841DC-8614-4E91-B122-735765DF1D21}"/>
          </ac:picMkLst>
        </pc:picChg>
      </pc:sldChg>
      <pc:sldChg chg="addSp delSp modSp add mod">
        <pc:chgData name="ee ewf" userId="35f2ed64ffcbb691" providerId="LiveId" clId="{C5863B3C-EBF4-4D33-BE6D-B67CB365B63F}" dt="2022-01-13T12:12:50.828" v="1925" actId="1076"/>
        <pc:sldMkLst>
          <pc:docMk/>
          <pc:sldMk cId="2532092261" sldId="299"/>
        </pc:sldMkLst>
        <pc:picChg chg="del">
          <ac:chgData name="ee ewf" userId="35f2ed64ffcbb691" providerId="LiveId" clId="{C5863B3C-EBF4-4D33-BE6D-B67CB365B63F}" dt="2022-01-13T12:12:37.676" v="1923" actId="478"/>
          <ac:picMkLst>
            <pc:docMk/>
            <pc:sldMk cId="2532092261" sldId="299"/>
            <ac:picMk id="12" creationId="{C73841DC-8614-4E91-B122-735765DF1D21}"/>
          </ac:picMkLst>
        </pc:picChg>
        <pc:picChg chg="add mod">
          <ac:chgData name="ee ewf" userId="35f2ed64ffcbb691" providerId="LiveId" clId="{C5863B3C-EBF4-4D33-BE6D-B67CB365B63F}" dt="2022-01-13T12:12:50.828" v="1925" actId="1076"/>
          <ac:picMkLst>
            <pc:docMk/>
            <pc:sldMk cId="2532092261" sldId="299"/>
            <ac:picMk id="13" creationId="{0A1C7F3E-33F8-4E5F-9479-A6D238B7B30F}"/>
          </ac:picMkLst>
        </pc:picChg>
      </pc:sldChg>
      <pc:sldChg chg="addSp delSp modSp add mod">
        <pc:chgData name="ee ewf" userId="35f2ed64ffcbb691" providerId="LiveId" clId="{C5863B3C-EBF4-4D33-BE6D-B67CB365B63F}" dt="2022-01-13T12:26:31.421" v="2019" actId="1076"/>
        <pc:sldMkLst>
          <pc:docMk/>
          <pc:sldMk cId="84905009" sldId="300"/>
        </pc:sldMkLst>
        <pc:spChg chg="mod">
          <ac:chgData name="ee ewf" userId="35f2ed64ffcbb691" providerId="LiveId" clId="{C5863B3C-EBF4-4D33-BE6D-B67CB365B63F}" dt="2022-01-13T12:26:31.421" v="2019" actId="1076"/>
          <ac:spMkLst>
            <pc:docMk/>
            <pc:sldMk cId="84905009" sldId="300"/>
            <ac:spMk id="2" creationId="{00000000-0000-0000-0000-000000000000}"/>
          </ac:spMkLst>
        </pc:spChg>
        <pc:spChg chg="del mod">
          <ac:chgData name="ee ewf" userId="35f2ed64ffcbb691" providerId="LiveId" clId="{C5863B3C-EBF4-4D33-BE6D-B67CB365B63F}" dt="2022-01-13T12:21:19.092" v="1994"/>
          <ac:spMkLst>
            <pc:docMk/>
            <pc:sldMk cId="84905009" sldId="300"/>
            <ac:spMk id="11" creationId="{C9DB009F-5B0D-4C25-9EBB-9966B5AFDB9C}"/>
          </ac:spMkLst>
        </pc:spChg>
        <pc:spChg chg="add mod">
          <ac:chgData name="ee ewf" userId="35f2ed64ffcbb691" providerId="LiveId" clId="{C5863B3C-EBF4-4D33-BE6D-B67CB365B63F}" dt="2022-01-13T12:26:25.031" v="2018" actId="1076"/>
          <ac:spMkLst>
            <pc:docMk/>
            <pc:sldMk cId="84905009" sldId="300"/>
            <ac:spMk id="12" creationId="{24DB37E3-C790-430D-96CE-83493924A02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t-E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C4D32D-C9D0-4D87-920F-FBDDF3918DDD}" type="datetimeFigureOut">
              <a:rPr lang="et-EE" smtClean="0"/>
              <a:t>16.01.2022</a:t>
            </a:fld>
            <a:endParaRPr lang="et-E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t-E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t-E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B9E58E-7B40-4F5E-ACBC-38E9942A3949}" type="slidenum">
              <a:rPr lang="et-EE" smtClean="0"/>
              <a:t>‹#›</a:t>
            </a:fld>
            <a:endParaRPr lang="et-EE"/>
          </a:p>
        </p:txBody>
      </p:sp>
    </p:spTree>
    <p:extLst>
      <p:ext uri="{BB962C8B-B14F-4D97-AF65-F5344CB8AC3E}">
        <p14:creationId xmlns:p14="http://schemas.microsoft.com/office/powerpoint/2010/main" val="4277576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10"/>
          </p:nvPr>
        </p:nvSpPr>
        <p:spPr/>
        <p:txBody>
          <a:bodyPr/>
          <a:lstStyle/>
          <a:p>
            <a:fld id="{51B9E58E-7B40-4F5E-ACBC-38E9942A3949}" type="slidenum">
              <a:rPr lang="et-EE" smtClean="0"/>
              <a:t>1</a:t>
            </a:fld>
            <a:endParaRPr lang="et-EE"/>
          </a:p>
        </p:txBody>
      </p:sp>
    </p:spTree>
    <p:extLst>
      <p:ext uri="{BB962C8B-B14F-4D97-AF65-F5344CB8AC3E}">
        <p14:creationId xmlns:p14="http://schemas.microsoft.com/office/powerpoint/2010/main" val="828332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t-E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t-EE"/>
          </a:p>
        </p:txBody>
      </p:sp>
      <p:sp>
        <p:nvSpPr>
          <p:cNvPr id="4" name="Date Placeholder 3"/>
          <p:cNvSpPr>
            <a:spLocks noGrp="1"/>
          </p:cNvSpPr>
          <p:nvPr>
            <p:ph type="dt" sz="half" idx="10"/>
          </p:nvPr>
        </p:nvSpPr>
        <p:spPr/>
        <p:txBody>
          <a:bodyPr/>
          <a:lstStyle/>
          <a:p>
            <a:fld id="{515C814E-B0AC-4D52-B9C8-D8289B81A443}" type="datetimeFigureOut">
              <a:rPr lang="et-EE" smtClean="0"/>
              <a:t>16.01.2022</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0017DF20-810F-4467-8B19-DD29754A94D9}" type="slidenum">
              <a:rPr lang="et-EE" smtClean="0"/>
              <a:t>‹#›</a:t>
            </a:fld>
            <a:endParaRPr lang="et-EE"/>
          </a:p>
        </p:txBody>
      </p:sp>
    </p:spTree>
    <p:extLst>
      <p:ext uri="{BB962C8B-B14F-4D97-AF65-F5344CB8AC3E}">
        <p14:creationId xmlns:p14="http://schemas.microsoft.com/office/powerpoint/2010/main" val="3948894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t-EE"/>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p:cNvSpPr>
            <a:spLocks noGrp="1"/>
          </p:cNvSpPr>
          <p:nvPr>
            <p:ph type="dt" sz="half" idx="10"/>
          </p:nvPr>
        </p:nvSpPr>
        <p:spPr/>
        <p:txBody>
          <a:bodyPr/>
          <a:lstStyle/>
          <a:p>
            <a:fld id="{515C814E-B0AC-4D52-B9C8-D8289B81A443}" type="datetimeFigureOut">
              <a:rPr lang="et-EE" smtClean="0"/>
              <a:t>16.01.2022</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0017DF20-810F-4467-8B19-DD29754A94D9}" type="slidenum">
              <a:rPr lang="et-EE" smtClean="0"/>
              <a:t>‹#›</a:t>
            </a:fld>
            <a:endParaRPr lang="et-EE"/>
          </a:p>
        </p:txBody>
      </p:sp>
    </p:spTree>
    <p:extLst>
      <p:ext uri="{BB962C8B-B14F-4D97-AF65-F5344CB8AC3E}">
        <p14:creationId xmlns:p14="http://schemas.microsoft.com/office/powerpoint/2010/main" val="632341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t-E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p:cNvSpPr>
            <a:spLocks noGrp="1"/>
          </p:cNvSpPr>
          <p:nvPr>
            <p:ph type="dt" sz="half" idx="10"/>
          </p:nvPr>
        </p:nvSpPr>
        <p:spPr/>
        <p:txBody>
          <a:bodyPr/>
          <a:lstStyle/>
          <a:p>
            <a:fld id="{515C814E-B0AC-4D52-B9C8-D8289B81A443}" type="datetimeFigureOut">
              <a:rPr lang="et-EE" smtClean="0"/>
              <a:t>16.01.2022</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0017DF20-810F-4467-8B19-DD29754A94D9}" type="slidenum">
              <a:rPr lang="et-EE" smtClean="0"/>
              <a:t>‹#›</a:t>
            </a:fld>
            <a:endParaRPr lang="et-EE"/>
          </a:p>
        </p:txBody>
      </p:sp>
    </p:spTree>
    <p:extLst>
      <p:ext uri="{BB962C8B-B14F-4D97-AF65-F5344CB8AC3E}">
        <p14:creationId xmlns:p14="http://schemas.microsoft.com/office/powerpoint/2010/main" val="305698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t-EE"/>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p:cNvSpPr>
            <a:spLocks noGrp="1"/>
          </p:cNvSpPr>
          <p:nvPr>
            <p:ph type="dt" sz="half" idx="10"/>
          </p:nvPr>
        </p:nvSpPr>
        <p:spPr/>
        <p:txBody>
          <a:bodyPr/>
          <a:lstStyle/>
          <a:p>
            <a:fld id="{515C814E-B0AC-4D52-B9C8-D8289B81A443}" type="datetimeFigureOut">
              <a:rPr lang="et-EE" smtClean="0"/>
              <a:t>16.01.2022</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0017DF20-810F-4467-8B19-DD29754A94D9}" type="slidenum">
              <a:rPr lang="et-EE" smtClean="0"/>
              <a:t>‹#›</a:t>
            </a:fld>
            <a:endParaRPr lang="et-EE"/>
          </a:p>
        </p:txBody>
      </p:sp>
    </p:spTree>
    <p:extLst>
      <p:ext uri="{BB962C8B-B14F-4D97-AF65-F5344CB8AC3E}">
        <p14:creationId xmlns:p14="http://schemas.microsoft.com/office/powerpoint/2010/main" val="3260337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t-E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15C814E-B0AC-4D52-B9C8-D8289B81A443}" type="datetimeFigureOut">
              <a:rPr lang="et-EE" smtClean="0"/>
              <a:t>16.01.2022</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0017DF20-810F-4467-8B19-DD29754A94D9}" type="slidenum">
              <a:rPr lang="et-EE" smtClean="0"/>
              <a:t>‹#›</a:t>
            </a:fld>
            <a:endParaRPr lang="et-EE"/>
          </a:p>
        </p:txBody>
      </p:sp>
    </p:spTree>
    <p:extLst>
      <p:ext uri="{BB962C8B-B14F-4D97-AF65-F5344CB8AC3E}">
        <p14:creationId xmlns:p14="http://schemas.microsoft.com/office/powerpoint/2010/main" val="3620420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t-EE"/>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5" name="Date Placeholder 4"/>
          <p:cNvSpPr>
            <a:spLocks noGrp="1"/>
          </p:cNvSpPr>
          <p:nvPr>
            <p:ph type="dt" sz="half" idx="10"/>
          </p:nvPr>
        </p:nvSpPr>
        <p:spPr/>
        <p:txBody>
          <a:bodyPr/>
          <a:lstStyle/>
          <a:p>
            <a:fld id="{515C814E-B0AC-4D52-B9C8-D8289B81A443}" type="datetimeFigureOut">
              <a:rPr lang="et-EE" smtClean="0"/>
              <a:t>16.01.2022</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0017DF20-810F-4467-8B19-DD29754A94D9}" type="slidenum">
              <a:rPr lang="et-EE" smtClean="0"/>
              <a:t>‹#›</a:t>
            </a:fld>
            <a:endParaRPr lang="et-EE"/>
          </a:p>
        </p:txBody>
      </p:sp>
    </p:spTree>
    <p:extLst>
      <p:ext uri="{BB962C8B-B14F-4D97-AF65-F5344CB8AC3E}">
        <p14:creationId xmlns:p14="http://schemas.microsoft.com/office/powerpoint/2010/main" val="1809581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t-E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7" name="Date Placeholder 6"/>
          <p:cNvSpPr>
            <a:spLocks noGrp="1"/>
          </p:cNvSpPr>
          <p:nvPr>
            <p:ph type="dt" sz="half" idx="10"/>
          </p:nvPr>
        </p:nvSpPr>
        <p:spPr/>
        <p:txBody>
          <a:bodyPr/>
          <a:lstStyle/>
          <a:p>
            <a:fld id="{515C814E-B0AC-4D52-B9C8-D8289B81A443}" type="datetimeFigureOut">
              <a:rPr lang="et-EE" smtClean="0"/>
              <a:t>16.01.2022</a:t>
            </a:fld>
            <a:endParaRPr lang="et-EE"/>
          </a:p>
        </p:txBody>
      </p:sp>
      <p:sp>
        <p:nvSpPr>
          <p:cNvPr id="8" name="Footer Placeholder 7"/>
          <p:cNvSpPr>
            <a:spLocks noGrp="1"/>
          </p:cNvSpPr>
          <p:nvPr>
            <p:ph type="ftr" sz="quarter" idx="11"/>
          </p:nvPr>
        </p:nvSpPr>
        <p:spPr/>
        <p:txBody>
          <a:bodyPr/>
          <a:lstStyle/>
          <a:p>
            <a:endParaRPr lang="et-EE"/>
          </a:p>
        </p:txBody>
      </p:sp>
      <p:sp>
        <p:nvSpPr>
          <p:cNvPr id="9" name="Slide Number Placeholder 8"/>
          <p:cNvSpPr>
            <a:spLocks noGrp="1"/>
          </p:cNvSpPr>
          <p:nvPr>
            <p:ph type="sldNum" sz="quarter" idx="12"/>
          </p:nvPr>
        </p:nvSpPr>
        <p:spPr/>
        <p:txBody>
          <a:bodyPr/>
          <a:lstStyle/>
          <a:p>
            <a:fld id="{0017DF20-810F-4467-8B19-DD29754A94D9}" type="slidenum">
              <a:rPr lang="et-EE" smtClean="0"/>
              <a:t>‹#›</a:t>
            </a:fld>
            <a:endParaRPr lang="et-EE"/>
          </a:p>
        </p:txBody>
      </p:sp>
    </p:spTree>
    <p:extLst>
      <p:ext uri="{BB962C8B-B14F-4D97-AF65-F5344CB8AC3E}">
        <p14:creationId xmlns:p14="http://schemas.microsoft.com/office/powerpoint/2010/main" val="3031303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t-EE"/>
          </a:p>
        </p:txBody>
      </p:sp>
      <p:sp>
        <p:nvSpPr>
          <p:cNvPr id="3" name="Date Placeholder 2"/>
          <p:cNvSpPr>
            <a:spLocks noGrp="1"/>
          </p:cNvSpPr>
          <p:nvPr>
            <p:ph type="dt" sz="half" idx="10"/>
          </p:nvPr>
        </p:nvSpPr>
        <p:spPr/>
        <p:txBody>
          <a:bodyPr/>
          <a:lstStyle/>
          <a:p>
            <a:fld id="{515C814E-B0AC-4D52-B9C8-D8289B81A443}" type="datetimeFigureOut">
              <a:rPr lang="et-EE" smtClean="0"/>
              <a:t>16.01.2022</a:t>
            </a:fld>
            <a:endParaRPr lang="et-EE"/>
          </a:p>
        </p:txBody>
      </p:sp>
      <p:sp>
        <p:nvSpPr>
          <p:cNvPr id="4" name="Footer Placeholder 3"/>
          <p:cNvSpPr>
            <a:spLocks noGrp="1"/>
          </p:cNvSpPr>
          <p:nvPr>
            <p:ph type="ftr" sz="quarter" idx="11"/>
          </p:nvPr>
        </p:nvSpPr>
        <p:spPr/>
        <p:txBody>
          <a:bodyPr/>
          <a:lstStyle/>
          <a:p>
            <a:endParaRPr lang="et-EE"/>
          </a:p>
        </p:txBody>
      </p:sp>
      <p:sp>
        <p:nvSpPr>
          <p:cNvPr id="5" name="Slide Number Placeholder 4"/>
          <p:cNvSpPr>
            <a:spLocks noGrp="1"/>
          </p:cNvSpPr>
          <p:nvPr>
            <p:ph type="sldNum" sz="quarter" idx="12"/>
          </p:nvPr>
        </p:nvSpPr>
        <p:spPr/>
        <p:txBody>
          <a:bodyPr/>
          <a:lstStyle/>
          <a:p>
            <a:fld id="{0017DF20-810F-4467-8B19-DD29754A94D9}" type="slidenum">
              <a:rPr lang="et-EE" smtClean="0"/>
              <a:t>‹#›</a:t>
            </a:fld>
            <a:endParaRPr lang="et-EE"/>
          </a:p>
        </p:txBody>
      </p:sp>
    </p:spTree>
    <p:extLst>
      <p:ext uri="{BB962C8B-B14F-4D97-AF65-F5344CB8AC3E}">
        <p14:creationId xmlns:p14="http://schemas.microsoft.com/office/powerpoint/2010/main" val="1015445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5C814E-B0AC-4D52-B9C8-D8289B81A443}" type="datetimeFigureOut">
              <a:rPr lang="et-EE" smtClean="0"/>
              <a:t>16.01.2022</a:t>
            </a:fld>
            <a:endParaRPr lang="et-EE"/>
          </a:p>
        </p:txBody>
      </p:sp>
      <p:sp>
        <p:nvSpPr>
          <p:cNvPr id="3" name="Footer Placeholder 2"/>
          <p:cNvSpPr>
            <a:spLocks noGrp="1"/>
          </p:cNvSpPr>
          <p:nvPr>
            <p:ph type="ftr" sz="quarter" idx="11"/>
          </p:nvPr>
        </p:nvSpPr>
        <p:spPr/>
        <p:txBody>
          <a:bodyPr/>
          <a:lstStyle/>
          <a:p>
            <a:endParaRPr lang="et-EE"/>
          </a:p>
        </p:txBody>
      </p:sp>
      <p:sp>
        <p:nvSpPr>
          <p:cNvPr id="4" name="Slide Number Placeholder 3"/>
          <p:cNvSpPr>
            <a:spLocks noGrp="1"/>
          </p:cNvSpPr>
          <p:nvPr>
            <p:ph type="sldNum" sz="quarter" idx="12"/>
          </p:nvPr>
        </p:nvSpPr>
        <p:spPr/>
        <p:txBody>
          <a:bodyPr/>
          <a:lstStyle/>
          <a:p>
            <a:fld id="{0017DF20-810F-4467-8B19-DD29754A94D9}" type="slidenum">
              <a:rPr lang="et-EE" smtClean="0"/>
              <a:t>‹#›</a:t>
            </a:fld>
            <a:endParaRPr lang="et-EE"/>
          </a:p>
        </p:txBody>
      </p:sp>
    </p:spTree>
    <p:extLst>
      <p:ext uri="{BB962C8B-B14F-4D97-AF65-F5344CB8AC3E}">
        <p14:creationId xmlns:p14="http://schemas.microsoft.com/office/powerpoint/2010/main" val="3354943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t-E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15C814E-B0AC-4D52-B9C8-D8289B81A443}" type="datetimeFigureOut">
              <a:rPr lang="et-EE" smtClean="0"/>
              <a:t>16.01.2022</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0017DF20-810F-4467-8B19-DD29754A94D9}" type="slidenum">
              <a:rPr lang="et-EE" smtClean="0"/>
              <a:t>‹#›</a:t>
            </a:fld>
            <a:endParaRPr lang="et-EE"/>
          </a:p>
        </p:txBody>
      </p:sp>
    </p:spTree>
    <p:extLst>
      <p:ext uri="{BB962C8B-B14F-4D97-AF65-F5344CB8AC3E}">
        <p14:creationId xmlns:p14="http://schemas.microsoft.com/office/powerpoint/2010/main" val="56097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t-E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t-E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15C814E-B0AC-4D52-B9C8-D8289B81A443}" type="datetimeFigureOut">
              <a:rPr lang="et-EE" smtClean="0"/>
              <a:t>16.01.2022</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0017DF20-810F-4467-8B19-DD29754A94D9}" type="slidenum">
              <a:rPr lang="et-EE" smtClean="0"/>
              <a:t>‹#›</a:t>
            </a:fld>
            <a:endParaRPr lang="et-EE"/>
          </a:p>
        </p:txBody>
      </p:sp>
    </p:spTree>
    <p:extLst>
      <p:ext uri="{BB962C8B-B14F-4D97-AF65-F5344CB8AC3E}">
        <p14:creationId xmlns:p14="http://schemas.microsoft.com/office/powerpoint/2010/main" val="3673350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t-E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5C814E-B0AC-4D52-B9C8-D8289B81A443}" type="datetimeFigureOut">
              <a:rPr lang="et-EE" smtClean="0"/>
              <a:t>16.01.2022</a:t>
            </a:fld>
            <a:endParaRPr lang="et-E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t-E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17DF20-810F-4467-8B19-DD29754A94D9}" type="slidenum">
              <a:rPr lang="et-EE" smtClean="0"/>
              <a:t>‹#›</a:t>
            </a:fld>
            <a:endParaRPr lang="et-EE"/>
          </a:p>
        </p:txBody>
      </p:sp>
    </p:spTree>
    <p:extLst>
      <p:ext uri="{BB962C8B-B14F-4D97-AF65-F5344CB8AC3E}">
        <p14:creationId xmlns:p14="http://schemas.microsoft.com/office/powerpoint/2010/main" val="26437212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2.jpeg"/><Relationship Id="rId7"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2.jpeg"/><Relationship Id="rId7"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eg"/><Relationship Id="rId7"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hyperlink" Target="https://eur-lex.europa.eu/"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eur-lex.europa.eu/" TargetMode="External"/><Relationship Id="rId3" Type="http://schemas.openxmlformats.org/officeDocument/2006/relationships/image" Target="../media/image2.jpeg"/><Relationship Id="rId7"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hyperlink" Target="https://eur-lex.europa.eu/" TargetMode="External"/><Relationship Id="rId3" Type="http://schemas.openxmlformats.org/officeDocument/2006/relationships/image" Target="../media/image2.jpeg"/><Relationship Id="rId7"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928F64C6-FE22-4FC1-A763-DFCC51481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261224" y="4577975"/>
            <a:ext cx="7539349" cy="1899827"/>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4616137" y="4737077"/>
            <a:ext cx="7184435" cy="862031"/>
          </a:xfrm>
        </p:spPr>
        <p:txBody>
          <a:bodyPr>
            <a:normAutofit/>
          </a:bodyPr>
          <a:lstStyle/>
          <a:p>
            <a:pPr algn="l"/>
            <a:r>
              <a:rPr lang="en-US" sz="2800" b="0" i="0" u="none" strike="noStrike" dirty="0">
                <a:solidFill>
                  <a:schemeClr val="bg1"/>
                </a:solidFill>
                <a:effectLst/>
                <a:latin typeface="Calibri" panose="020F0502020204030204" pitchFamily="34" charset="0"/>
              </a:rPr>
              <a:t>Legislation, EU regulations</a:t>
            </a:r>
            <a:r>
              <a:rPr lang="et-EE" sz="2800" b="0" i="0" u="none" strike="noStrike" dirty="0">
                <a:solidFill>
                  <a:schemeClr val="bg1"/>
                </a:solidFill>
                <a:effectLst/>
                <a:latin typeface="Calibri" panose="020F0502020204030204" pitchFamily="34" charset="0"/>
              </a:rPr>
              <a:t>:</a:t>
            </a:r>
            <a:br>
              <a:rPr lang="et-EE" sz="2800" b="0" i="0" u="none" strike="noStrike" dirty="0">
                <a:solidFill>
                  <a:schemeClr val="bg1"/>
                </a:solidFill>
                <a:effectLst/>
                <a:latin typeface="Calibri" panose="020F0502020204030204" pitchFamily="34" charset="0"/>
              </a:rPr>
            </a:br>
            <a:r>
              <a:rPr lang="en-US" sz="2800" b="0" i="0" u="none" strike="noStrike" dirty="0">
                <a:solidFill>
                  <a:schemeClr val="bg1"/>
                </a:solidFill>
                <a:effectLst/>
                <a:latin typeface="Calibri" panose="020F0502020204030204" pitchFamily="34" charset="0"/>
              </a:rPr>
              <a:t>1071/2009, 1072/2009, 1073/2009</a:t>
            </a:r>
            <a:endParaRPr lang="et-EE" sz="5400" b="1" dirty="0">
              <a:solidFill>
                <a:schemeClr val="bg1"/>
              </a:solidFill>
            </a:endParaRPr>
          </a:p>
        </p:txBody>
      </p:sp>
      <p:sp>
        <p:nvSpPr>
          <p:cNvPr id="3" name="Subtitle 2"/>
          <p:cNvSpPr>
            <a:spLocks noGrp="1"/>
          </p:cNvSpPr>
          <p:nvPr>
            <p:ph type="subTitle" idx="1"/>
          </p:nvPr>
        </p:nvSpPr>
        <p:spPr>
          <a:xfrm>
            <a:off x="4616138" y="5884075"/>
            <a:ext cx="6829520" cy="403749"/>
          </a:xfrm>
        </p:spPr>
        <p:txBody>
          <a:bodyPr>
            <a:normAutofit lnSpcReduction="10000"/>
          </a:bodyPr>
          <a:lstStyle/>
          <a:p>
            <a:pPr algn="l"/>
            <a:r>
              <a:rPr lang="et-EE" dirty="0">
                <a:solidFill>
                  <a:srgbClr val="E7E6E6"/>
                </a:solidFill>
              </a:rPr>
              <a:t>Oliver Kallas</a:t>
            </a:r>
          </a:p>
        </p:txBody>
      </p:sp>
      <p:pic>
        <p:nvPicPr>
          <p:cNvPr id="5" name="Picture 4" descr="TTK-logo-2013-v-kakskeelne">
            <a:extLst>
              <a:ext uri="{FF2B5EF4-FFF2-40B4-BE49-F238E27FC236}">
                <a16:creationId xmlns:a16="http://schemas.microsoft.com/office/drawing/2014/main" id="{8B792065-60F2-49CC-9A10-2C7D03BAAED5}"/>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353125" y="2145178"/>
            <a:ext cx="3521265" cy="889845"/>
          </a:xfrm>
          <a:prstGeom prst="rect">
            <a:avLst/>
          </a:prstGeom>
          <a:noFill/>
        </p:spPr>
      </p:pic>
      <p:pic>
        <p:nvPicPr>
          <p:cNvPr id="6" name="Picture 5" descr="https://www.google.com/url?hl=et&amp;q=http://www.hamk.fi/tietoa-hamkista/viestintamateriaali/Documents/HAMK_yhdistelma_vari_72.jpg&amp;source=gmail&amp;ust=1492935625450000&amp;usg=AFQjCNEB1gIahQoLExuMZmg51jaSw_Wnfg">
            <a:extLst>
              <a:ext uri="{FF2B5EF4-FFF2-40B4-BE49-F238E27FC236}">
                <a16:creationId xmlns:a16="http://schemas.microsoft.com/office/drawing/2014/main" id="{2A404A32-9637-4EDB-9F2F-25EBB9285340}"/>
              </a:ext>
            </a:extLst>
          </p:cNvPr>
          <p:cNvPicPr/>
          <p:nvPr/>
        </p:nvPicPr>
        <p:blipFill>
          <a:blip r:embed="rId4" cstate="print">
            <a:extLst>
              <a:ext uri="{28A0092B-C50C-407E-A947-70E740481C1C}">
                <a14:useLocalDpi xmlns:a14="http://schemas.microsoft.com/office/drawing/2010/main" val="0"/>
              </a:ext>
            </a:extLst>
          </a:blip>
          <a:stretch>
            <a:fillRect/>
          </a:stretch>
        </p:blipFill>
        <p:spPr bwMode="auto">
          <a:xfrm>
            <a:off x="4665016" y="2253006"/>
            <a:ext cx="2801014" cy="782018"/>
          </a:xfrm>
          <a:prstGeom prst="rect">
            <a:avLst/>
          </a:prstGeom>
          <a:noFill/>
        </p:spPr>
      </p:pic>
      <p:pic>
        <p:nvPicPr>
          <p:cNvPr id="8" name="Picture 2" descr="Infrastructure development | EUROPEAN INNOVATION PARTNERSHIP">
            <a:extLst>
              <a:ext uri="{FF2B5EF4-FFF2-40B4-BE49-F238E27FC236}">
                <a16:creationId xmlns:a16="http://schemas.microsoft.com/office/drawing/2014/main" id="{E7FB9AC7-CFDD-48D5-B05F-6D003086E8B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391427" y="4577975"/>
            <a:ext cx="3444662" cy="1911786"/>
          </a:xfrm>
          <a:prstGeom prst="rect">
            <a:avLst/>
          </a:prstGeom>
          <a:noFill/>
          <a:extLst>
            <a:ext uri="{909E8E84-426E-40DD-AFC4-6F175D3DCCD1}">
              <a14:hiddenFill xmlns:a14="http://schemas.microsoft.com/office/drawing/2010/main">
                <a:solidFill>
                  <a:srgbClr val="FFFFFF"/>
                </a:solidFill>
              </a14:hiddenFill>
            </a:ext>
          </a:extLst>
        </p:spPr>
      </p:pic>
      <p:cxnSp>
        <p:nvCxnSpPr>
          <p:cNvPr id="59" name="Straight Connector 58">
            <a:extLst>
              <a:ext uri="{FF2B5EF4-FFF2-40B4-BE49-F238E27FC236}">
                <a16:creationId xmlns:a16="http://schemas.microsoft.com/office/drawing/2014/main" id="{5C34627B-48E6-4F4D-B843-97717A86B4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19934" y="5694097"/>
            <a:ext cx="54864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pic>
        <p:nvPicPr>
          <p:cNvPr id="7" name="Picture 6" descr="http://www.tsi.lv/sites/default/files/editor/images/logotsi/logo_h_eng_rgb.png">
            <a:extLst>
              <a:ext uri="{FF2B5EF4-FFF2-40B4-BE49-F238E27FC236}">
                <a16:creationId xmlns:a16="http://schemas.microsoft.com/office/drawing/2014/main" id="{3FA1839F-E8CC-4CB4-9531-FA165BF2BC00}"/>
              </a:ext>
            </a:extLst>
          </p:cNvPr>
          <p:cNvPicPr/>
          <p:nvPr/>
        </p:nvPicPr>
        <p:blipFill>
          <a:blip r:embed="rId6" cstate="print">
            <a:extLst>
              <a:ext uri="{28A0092B-C50C-407E-A947-70E740481C1C}">
                <a14:useLocalDpi xmlns:a14="http://schemas.microsoft.com/office/drawing/2010/main" val="0"/>
              </a:ext>
            </a:extLst>
          </a:blip>
          <a:stretch>
            <a:fillRect/>
          </a:stretch>
        </p:blipFill>
        <p:spPr bwMode="auto">
          <a:xfrm>
            <a:off x="8082416" y="2145178"/>
            <a:ext cx="3248603" cy="889845"/>
          </a:xfrm>
          <a:prstGeom prst="rect">
            <a:avLst/>
          </a:prstGeom>
          <a:noFill/>
        </p:spPr>
      </p:pic>
      <p:pic>
        <p:nvPicPr>
          <p:cNvPr id="26" name="Picture 25" descr="Icon&#10;&#10;Description automatically generated">
            <a:extLst>
              <a:ext uri="{FF2B5EF4-FFF2-40B4-BE49-F238E27FC236}">
                <a16:creationId xmlns:a16="http://schemas.microsoft.com/office/drawing/2014/main" id="{27AD4934-55A3-4FE3-8070-336BA956E0C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75959" y="380198"/>
            <a:ext cx="1440082" cy="1336733"/>
          </a:xfrm>
          <a:prstGeom prst="rect">
            <a:avLst/>
          </a:prstGeom>
        </p:spPr>
      </p:pic>
      <p:pic>
        <p:nvPicPr>
          <p:cNvPr id="14" name="Picture 13" descr="Logo, company name&#10;&#10;Description automatically generated">
            <a:extLst>
              <a:ext uri="{FF2B5EF4-FFF2-40B4-BE49-F238E27FC236}">
                <a16:creationId xmlns:a16="http://schemas.microsoft.com/office/drawing/2014/main" id="{45254AC7-A7B5-4AA4-8AC8-43C2205723E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19136" y="3362901"/>
            <a:ext cx="3022308" cy="913525"/>
          </a:xfrm>
          <a:prstGeom prst="rect">
            <a:avLst/>
          </a:prstGeom>
        </p:spPr>
      </p:pic>
    </p:spTree>
    <p:extLst>
      <p:ext uri="{BB962C8B-B14F-4D97-AF65-F5344CB8AC3E}">
        <p14:creationId xmlns:p14="http://schemas.microsoft.com/office/powerpoint/2010/main" val="2322616182"/>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2210" y="251782"/>
            <a:ext cx="8544930" cy="706090"/>
          </a:xfrm>
        </p:spPr>
        <p:txBody>
          <a:bodyPr>
            <a:normAutofit/>
          </a:bodyPr>
          <a:lstStyle/>
          <a:p>
            <a:r>
              <a:rPr lang="et-EE" sz="2800" dirty="0"/>
              <a:t>Main purpose of the EU directive 1072/2009</a:t>
            </a:r>
            <a:endParaRPr lang="en-US" sz="2800" dirty="0"/>
          </a:p>
        </p:txBody>
      </p:sp>
      <p:sp>
        <p:nvSpPr>
          <p:cNvPr id="3" name="Rectangle 2"/>
          <p:cNvSpPr/>
          <p:nvPr/>
        </p:nvSpPr>
        <p:spPr>
          <a:xfrm>
            <a:off x="2142997" y="1133911"/>
            <a:ext cx="8198207" cy="4524315"/>
          </a:xfrm>
          <a:prstGeom prst="rect">
            <a:avLst/>
          </a:prstGeom>
        </p:spPr>
        <p:txBody>
          <a:bodyPr wrap="square">
            <a:spAutoFit/>
          </a:bodyPr>
          <a:lstStyle/>
          <a:p>
            <a:pPr algn="just"/>
            <a:r>
              <a:rPr lang="en-US" sz="2400" dirty="0"/>
              <a:t>To ensure a coherent framework for international road haulage throughout the Community, this Regulation apply to all international carriage on Community territory. </a:t>
            </a:r>
            <a:endParaRPr lang="et-EE" sz="2400" dirty="0"/>
          </a:p>
          <a:p>
            <a:pPr algn="just"/>
            <a:r>
              <a:rPr lang="en-US" sz="2400" dirty="0"/>
              <a:t>This Regulation apply to the international carriage of goods by road for hire or reward for journeys carried out within the territory of the Community. </a:t>
            </a:r>
            <a:endParaRPr lang="et-EE" sz="2400" dirty="0"/>
          </a:p>
          <a:p>
            <a:pPr algn="just"/>
            <a:r>
              <a:rPr lang="en-US" sz="2400" dirty="0"/>
              <a:t>The establishment of a common transport policy</a:t>
            </a:r>
            <a:r>
              <a:rPr lang="et-EE" sz="2400" dirty="0"/>
              <a:t>, </a:t>
            </a:r>
            <a:r>
              <a:rPr lang="en-US" sz="2400" dirty="0"/>
              <a:t>laying down common rules applicable to access to the market in the international carriage of goods by road within the territory of the Community, as well as laying down the conditions under which non-resident </a:t>
            </a:r>
            <a:r>
              <a:rPr lang="en-US" sz="2400" dirty="0" err="1"/>
              <a:t>hauliers</a:t>
            </a:r>
            <a:r>
              <a:rPr lang="en-US" sz="2400" dirty="0"/>
              <a:t> may operate transport services within a Member State. </a:t>
            </a:r>
            <a:endParaRPr lang="et-EE" sz="2400" dirty="0"/>
          </a:p>
        </p:txBody>
      </p:sp>
      <p:pic>
        <p:nvPicPr>
          <p:cNvPr id="6" name="Picture 5" descr="TTK-logo-2013-v-kakskeeln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07768" y="6115630"/>
            <a:ext cx="1568450" cy="440690"/>
          </a:xfrm>
          <a:prstGeom prst="rect">
            <a:avLst/>
          </a:prstGeom>
          <a:noFill/>
          <a:ln>
            <a:noFill/>
          </a:ln>
        </p:spPr>
      </p:pic>
      <p:pic>
        <p:nvPicPr>
          <p:cNvPr id="7" name="Picture 6" descr="https://www.google.com/url?hl=et&amp;q=http://www.hamk.fi/tietoa-hamkista/viestintamateriaali/Documents/HAMK_yhdistelma_vari_72.jpg&amp;source=gmail&amp;ust=1492935625450000&amp;usg=AFQjCNEB1gIahQoLExuMZmg51jaSw_Wnf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112" y="6174686"/>
            <a:ext cx="1152128" cy="381635"/>
          </a:xfrm>
          <a:prstGeom prst="rect">
            <a:avLst/>
          </a:prstGeom>
          <a:noFill/>
          <a:ln>
            <a:noFill/>
          </a:ln>
        </p:spPr>
      </p:pic>
      <p:pic>
        <p:nvPicPr>
          <p:cNvPr id="8" name="Picture 7" descr="http://www.tsi.lv/sites/default/files/editor/images/logotsi/logo_h_eng_rgb.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32671" y="6116900"/>
            <a:ext cx="1625600" cy="438150"/>
          </a:xfrm>
          <a:prstGeom prst="rect">
            <a:avLst/>
          </a:prstGeom>
          <a:noFill/>
          <a:ln>
            <a:noFill/>
          </a:ln>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38655" y="178318"/>
            <a:ext cx="968215" cy="898730"/>
          </a:xfrm>
          <a:prstGeom prst="rect">
            <a:avLst/>
          </a:prstGeom>
        </p:spPr>
      </p:pic>
      <p:pic>
        <p:nvPicPr>
          <p:cNvPr id="1026" name="Picture 2" descr="http://centralbaltic.eu/sites/default/files/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3463" y="421152"/>
            <a:ext cx="1849534" cy="4130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nfrastructure development | EUROPEAN INNOVATION PARTNERSHIP"/>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12102" y="5863974"/>
            <a:ext cx="1698698" cy="944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0845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3835" y="178318"/>
            <a:ext cx="7806965" cy="706090"/>
          </a:xfrm>
        </p:spPr>
        <p:txBody>
          <a:bodyPr>
            <a:normAutofit/>
          </a:bodyPr>
          <a:lstStyle/>
          <a:p>
            <a:r>
              <a:rPr lang="et-EE" sz="2800" dirty="0"/>
              <a:t>Main purpose of the EU directive 1073/2009</a:t>
            </a:r>
            <a:endParaRPr lang="en-US" sz="2800" dirty="0"/>
          </a:p>
        </p:txBody>
      </p:sp>
      <p:pic>
        <p:nvPicPr>
          <p:cNvPr id="6" name="Picture 5" descr="TTK-logo-2013-v-kakskeeln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07768" y="6115630"/>
            <a:ext cx="1568450" cy="440690"/>
          </a:xfrm>
          <a:prstGeom prst="rect">
            <a:avLst/>
          </a:prstGeom>
          <a:noFill/>
          <a:ln>
            <a:noFill/>
          </a:ln>
        </p:spPr>
      </p:pic>
      <p:pic>
        <p:nvPicPr>
          <p:cNvPr id="7" name="Picture 6" descr="https://www.google.com/url?hl=et&amp;q=http://www.hamk.fi/tietoa-hamkista/viestintamateriaali/Documents/HAMK_yhdistelma_vari_72.jpg&amp;source=gmail&amp;ust=1492935625450000&amp;usg=AFQjCNEB1gIahQoLExuMZmg51jaSw_Wnf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112" y="6174686"/>
            <a:ext cx="1152128" cy="381635"/>
          </a:xfrm>
          <a:prstGeom prst="rect">
            <a:avLst/>
          </a:prstGeom>
          <a:noFill/>
          <a:ln>
            <a:noFill/>
          </a:ln>
        </p:spPr>
      </p:pic>
      <p:pic>
        <p:nvPicPr>
          <p:cNvPr id="8" name="Picture 7" descr="http://www.tsi.lv/sites/default/files/editor/images/logotsi/logo_h_eng_rgb.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32671" y="6116900"/>
            <a:ext cx="1625600" cy="438150"/>
          </a:xfrm>
          <a:prstGeom prst="rect">
            <a:avLst/>
          </a:prstGeom>
          <a:noFill/>
          <a:ln>
            <a:noFill/>
          </a:ln>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38655" y="178318"/>
            <a:ext cx="968215" cy="898730"/>
          </a:xfrm>
          <a:prstGeom prst="rect">
            <a:avLst/>
          </a:prstGeom>
        </p:spPr>
      </p:pic>
      <p:pic>
        <p:nvPicPr>
          <p:cNvPr id="1026" name="Picture 2" descr="http://centralbaltic.eu/sites/default/files/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3463" y="421152"/>
            <a:ext cx="1849534" cy="4130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nfrastructure development | EUROPEAN INNOVATION PARTNERSHIP"/>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12102" y="5863974"/>
            <a:ext cx="1698698" cy="94400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017216DB-5CB6-44DD-A062-580F0A8B0658}"/>
              </a:ext>
            </a:extLst>
          </p:cNvPr>
          <p:cNvSpPr txBox="1"/>
          <p:nvPr/>
        </p:nvSpPr>
        <p:spPr>
          <a:xfrm>
            <a:off x="2057112" y="1300912"/>
            <a:ext cx="8312084" cy="3785652"/>
          </a:xfrm>
          <a:prstGeom prst="rect">
            <a:avLst/>
          </a:prstGeom>
          <a:noFill/>
        </p:spPr>
        <p:txBody>
          <a:bodyPr wrap="square">
            <a:spAutoFit/>
          </a:bodyPr>
          <a:lstStyle/>
          <a:p>
            <a:pPr algn="just"/>
            <a:r>
              <a:rPr lang="en-US" sz="2400" dirty="0"/>
              <a:t>To ensure a coherent framework for the international carriage of passengers by coach and bus throughout the Community, this Regulation</a:t>
            </a:r>
            <a:r>
              <a:rPr lang="et-EE" sz="2400" dirty="0"/>
              <a:t> </a:t>
            </a:r>
            <a:r>
              <a:rPr lang="en-US" sz="2400" dirty="0"/>
              <a:t>apply to all international carriage on Community territory</a:t>
            </a:r>
            <a:r>
              <a:rPr lang="et-EE" sz="2400" dirty="0"/>
              <a:t>.</a:t>
            </a:r>
          </a:p>
          <a:p>
            <a:pPr algn="just"/>
            <a:endParaRPr lang="et-EE" sz="2400" dirty="0"/>
          </a:p>
          <a:p>
            <a:pPr algn="just"/>
            <a:r>
              <a:rPr lang="en-US" sz="2400" dirty="0"/>
              <a:t>The establishment of a common transport policy laying down common rules applicable to the international carriage of passengers by road as well as the conditions under which non-resident carriers may operate national transport services within a Member State.</a:t>
            </a:r>
            <a:endParaRPr lang="LID4096" sz="2400" dirty="0"/>
          </a:p>
        </p:txBody>
      </p:sp>
    </p:spTree>
    <p:extLst>
      <p:ext uri="{BB962C8B-B14F-4D97-AF65-F5344CB8AC3E}">
        <p14:creationId xmlns:p14="http://schemas.microsoft.com/office/powerpoint/2010/main" val="1654591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TK-logo-2013-v-kakskeeln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07768" y="6115630"/>
            <a:ext cx="1568450" cy="440690"/>
          </a:xfrm>
          <a:prstGeom prst="rect">
            <a:avLst/>
          </a:prstGeom>
          <a:noFill/>
          <a:ln>
            <a:noFill/>
          </a:ln>
        </p:spPr>
      </p:pic>
      <p:pic>
        <p:nvPicPr>
          <p:cNvPr id="7" name="Picture 6" descr="https://www.google.com/url?hl=et&amp;q=http://www.hamk.fi/tietoa-hamkista/viestintamateriaali/Documents/HAMK_yhdistelma_vari_72.jpg&amp;source=gmail&amp;ust=1492935625450000&amp;usg=AFQjCNEB1gIahQoLExuMZmg51jaSw_Wnf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112" y="6174686"/>
            <a:ext cx="1152128" cy="381635"/>
          </a:xfrm>
          <a:prstGeom prst="rect">
            <a:avLst/>
          </a:prstGeom>
          <a:noFill/>
          <a:ln>
            <a:noFill/>
          </a:ln>
        </p:spPr>
      </p:pic>
      <p:pic>
        <p:nvPicPr>
          <p:cNvPr id="8" name="Picture 7" descr="http://www.tsi.lv/sites/default/files/editor/images/logotsi/logo_h_eng_rgb.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32671" y="6116900"/>
            <a:ext cx="1625600" cy="438150"/>
          </a:xfrm>
          <a:prstGeom prst="rect">
            <a:avLst/>
          </a:prstGeom>
          <a:noFill/>
          <a:ln>
            <a:noFill/>
          </a:ln>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38655" y="178318"/>
            <a:ext cx="968215" cy="898730"/>
          </a:xfrm>
          <a:prstGeom prst="rect">
            <a:avLst/>
          </a:prstGeom>
        </p:spPr>
      </p:pic>
      <p:pic>
        <p:nvPicPr>
          <p:cNvPr id="1026" name="Picture 2" descr="http://centralbaltic.eu/sites/default/files/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3463" y="421152"/>
            <a:ext cx="1849534" cy="4130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nfrastructure development | EUROPEAN INNOVATION PARTNERSHIP"/>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12102" y="5863974"/>
            <a:ext cx="1698698" cy="94400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017216DB-5CB6-44DD-A062-580F0A8B0658}"/>
              </a:ext>
            </a:extLst>
          </p:cNvPr>
          <p:cNvSpPr txBox="1"/>
          <p:nvPr/>
        </p:nvSpPr>
        <p:spPr>
          <a:xfrm>
            <a:off x="2057112" y="1300912"/>
            <a:ext cx="8312084" cy="4893647"/>
          </a:xfrm>
          <a:prstGeom prst="rect">
            <a:avLst/>
          </a:prstGeom>
          <a:noFill/>
        </p:spPr>
        <p:txBody>
          <a:bodyPr wrap="square">
            <a:spAutoFit/>
          </a:bodyPr>
          <a:lstStyle/>
          <a:p>
            <a:pPr algn="l"/>
            <a:r>
              <a:rPr lang="en-US" sz="2400" b="1" i="0" dirty="0">
                <a:effectLst/>
              </a:rPr>
              <a:t> Carriage of Goods by Road within the European Union</a:t>
            </a:r>
            <a:endParaRPr lang="et-EE" sz="2400" b="1" i="0" dirty="0">
              <a:effectLst/>
            </a:endParaRPr>
          </a:p>
          <a:p>
            <a:pPr algn="l"/>
            <a:endParaRPr lang="en-US" sz="2400" b="1" i="0" dirty="0">
              <a:effectLst/>
            </a:endParaRPr>
          </a:p>
          <a:p>
            <a:pPr algn="just"/>
            <a:r>
              <a:rPr lang="en-US" sz="2400" b="0" i="0" dirty="0">
                <a:effectLst/>
              </a:rPr>
              <a:t>The carriage of goods by road using trucks with a gross vehicle weight exceeding 3,500kgs - HGVs - within the European Union is </a:t>
            </a:r>
            <a:r>
              <a:rPr lang="en-US" sz="2400" b="0" i="0" dirty="0" err="1">
                <a:effectLst/>
              </a:rPr>
              <a:t>organised</a:t>
            </a:r>
            <a:r>
              <a:rPr lang="en-US" sz="2400" b="0" i="0" dirty="0">
                <a:effectLst/>
              </a:rPr>
              <a:t> in two main categories:</a:t>
            </a:r>
            <a:endParaRPr lang="et-EE" sz="2400" b="0" i="0" dirty="0">
              <a:effectLst/>
            </a:endParaRPr>
          </a:p>
          <a:p>
            <a:pPr algn="just"/>
            <a:endParaRPr lang="en-US" sz="2400" b="0" i="0" dirty="0">
              <a:effectLst/>
            </a:endParaRPr>
          </a:p>
          <a:p>
            <a:pPr algn="l">
              <a:buFont typeface="Arial" panose="020B0604020202020204" pitchFamily="34" charset="0"/>
              <a:buChar char="•"/>
            </a:pPr>
            <a:r>
              <a:rPr lang="et-EE" sz="2400" b="0" i="0" dirty="0">
                <a:effectLst/>
              </a:rPr>
              <a:t> </a:t>
            </a:r>
            <a:r>
              <a:rPr lang="en-US" sz="2400" b="0" i="0" dirty="0">
                <a:effectLst/>
              </a:rPr>
              <a:t>For Own-Account - when carried goods are owned by the owners of the vehicles used to carry them;</a:t>
            </a:r>
            <a:endParaRPr lang="et-EE" sz="2400" b="0" i="0" dirty="0">
              <a:effectLst/>
            </a:endParaRPr>
          </a:p>
          <a:p>
            <a:pPr algn="l"/>
            <a:endParaRPr lang="en-US" sz="2400" b="0" i="0" dirty="0">
              <a:effectLst/>
            </a:endParaRPr>
          </a:p>
          <a:p>
            <a:pPr algn="just">
              <a:buFont typeface="Arial" panose="020B0604020202020204" pitchFamily="34" charset="0"/>
              <a:buChar char="•"/>
            </a:pPr>
            <a:r>
              <a:rPr lang="et-EE" sz="2400" b="0" i="0" dirty="0">
                <a:effectLst/>
              </a:rPr>
              <a:t> </a:t>
            </a:r>
            <a:r>
              <a:rPr lang="en-US" sz="2400" b="0" i="0" dirty="0">
                <a:effectLst/>
              </a:rPr>
              <a:t>For Hire or Reward - when carried goods are NOT owned by the owners of the vehicles used to </a:t>
            </a:r>
            <a:r>
              <a:rPr lang="en-US" sz="2400" b="0" i="0" dirty="0" err="1">
                <a:effectLst/>
              </a:rPr>
              <a:t>cary</a:t>
            </a:r>
            <a:r>
              <a:rPr lang="en-US" sz="2400" b="0" i="0" dirty="0">
                <a:effectLst/>
              </a:rPr>
              <a:t> them. This type of operation is normally referred to as </a:t>
            </a:r>
            <a:r>
              <a:rPr lang="en-US" sz="2400" b="1" i="0" dirty="0">
                <a:effectLst/>
              </a:rPr>
              <a:t>Road Haulage</a:t>
            </a:r>
            <a:r>
              <a:rPr lang="en-US" sz="2400" b="0" i="0" dirty="0">
                <a:effectLst/>
              </a:rPr>
              <a:t>.</a:t>
            </a:r>
          </a:p>
          <a:p>
            <a:pPr algn="just"/>
            <a:endParaRPr lang="LID4096" sz="2400" dirty="0"/>
          </a:p>
        </p:txBody>
      </p:sp>
      <p:sp>
        <p:nvSpPr>
          <p:cNvPr id="14" name="Title 1">
            <a:extLst>
              <a:ext uri="{FF2B5EF4-FFF2-40B4-BE49-F238E27FC236}">
                <a16:creationId xmlns:a16="http://schemas.microsoft.com/office/drawing/2014/main" id="{D5643EFE-167A-4C3A-BBDD-DCDC7950125A}"/>
              </a:ext>
            </a:extLst>
          </p:cNvPr>
          <p:cNvSpPr txBox="1">
            <a:spLocks/>
          </p:cNvSpPr>
          <p:nvPr/>
        </p:nvSpPr>
        <p:spPr>
          <a:xfrm>
            <a:off x="2403835" y="178318"/>
            <a:ext cx="7806965" cy="7060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t-EE" sz="2800" dirty="0"/>
              <a:t>General view – carriage of goods for hire </a:t>
            </a:r>
            <a:endParaRPr lang="en-US" sz="2800" dirty="0"/>
          </a:p>
        </p:txBody>
      </p:sp>
    </p:spTree>
    <p:extLst>
      <p:ext uri="{BB962C8B-B14F-4D97-AF65-F5344CB8AC3E}">
        <p14:creationId xmlns:p14="http://schemas.microsoft.com/office/powerpoint/2010/main" val="679405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TK-logo-2013-v-kakskeeln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07768" y="6115630"/>
            <a:ext cx="1568450" cy="440690"/>
          </a:xfrm>
          <a:prstGeom prst="rect">
            <a:avLst/>
          </a:prstGeom>
          <a:noFill/>
          <a:ln>
            <a:noFill/>
          </a:ln>
        </p:spPr>
      </p:pic>
      <p:pic>
        <p:nvPicPr>
          <p:cNvPr id="7" name="Picture 6" descr="https://www.google.com/url?hl=et&amp;q=http://www.hamk.fi/tietoa-hamkista/viestintamateriaali/Documents/HAMK_yhdistelma_vari_72.jpg&amp;source=gmail&amp;ust=1492935625450000&amp;usg=AFQjCNEB1gIahQoLExuMZmg51jaSw_Wnf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112" y="6174686"/>
            <a:ext cx="1152128" cy="381635"/>
          </a:xfrm>
          <a:prstGeom prst="rect">
            <a:avLst/>
          </a:prstGeom>
          <a:noFill/>
          <a:ln>
            <a:noFill/>
          </a:ln>
        </p:spPr>
      </p:pic>
      <p:pic>
        <p:nvPicPr>
          <p:cNvPr id="8" name="Picture 7" descr="http://www.tsi.lv/sites/default/files/editor/images/logotsi/logo_h_eng_rgb.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32671" y="6116900"/>
            <a:ext cx="1625600" cy="438150"/>
          </a:xfrm>
          <a:prstGeom prst="rect">
            <a:avLst/>
          </a:prstGeom>
          <a:noFill/>
          <a:ln>
            <a:noFill/>
          </a:ln>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38655" y="178318"/>
            <a:ext cx="968215" cy="898730"/>
          </a:xfrm>
          <a:prstGeom prst="rect">
            <a:avLst/>
          </a:prstGeom>
        </p:spPr>
      </p:pic>
      <p:pic>
        <p:nvPicPr>
          <p:cNvPr id="1026" name="Picture 2" descr="http://centralbaltic.eu/sites/default/files/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3463" y="421152"/>
            <a:ext cx="1849534" cy="4130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nfrastructure development | EUROPEAN INNOVATION PARTNERSHIP"/>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12102" y="5863974"/>
            <a:ext cx="1698698" cy="94400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017216DB-5CB6-44DD-A062-580F0A8B0658}"/>
              </a:ext>
            </a:extLst>
          </p:cNvPr>
          <p:cNvSpPr txBox="1"/>
          <p:nvPr/>
        </p:nvSpPr>
        <p:spPr>
          <a:xfrm>
            <a:off x="2057112" y="1300912"/>
            <a:ext cx="8312084" cy="4893647"/>
          </a:xfrm>
          <a:prstGeom prst="rect">
            <a:avLst/>
          </a:prstGeom>
          <a:noFill/>
        </p:spPr>
        <p:txBody>
          <a:bodyPr wrap="square">
            <a:spAutoFit/>
          </a:bodyPr>
          <a:lstStyle/>
          <a:p>
            <a:pPr algn="l"/>
            <a:r>
              <a:rPr lang="en-US" sz="2400" b="1" i="0" dirty="0">
                <a:effectLst/>
              </a:rPr>
              <a:t> Carriage of Goods by Road within the European Union</a:t>
            </a:r>
            <a:endParaRPr lang="et-EE" sz="2400" b="1" i="0" dirty="0">
              <a:effectLst/>
            </a:endParaRPr>
          </a:p>
          <a:p>
            <a:pPr algn="l"/>
            <a:endParaRPr lang="en-US" sz="2400" b="1" i="0" dirty="0">
              <a:effectLst/>
            </a:endParaRPr>
          </a:p>
          <a:p>
            <a:pPr algn="l"/>
            <a:r>
              <a:rPr lang="en-US" sz="2400" b="0" i="0" dirty="0">
                <a:solidFill>
                  <a:srgbClr val="333333"/>
                </a:solidFill>
                <a:effectLst/>
              </a:rPr>
              <a:t>The carriage of goods on own-account does not require any special permissions or </a:t>
            </a:r>
            <a:r>
              <a:rPr lang="en-US" sz="2400" b="0" i="0" dirty="0" err="1">
                <a:solidFill>
                  <a:srgbClr val="333333"/>
                </a:solidFill>
                <a:effectLst/>
              </a:rPr>
              <a:t>licences</a:t>
            </a:r>
            <a:r>
              <a:rPr lang="et-EE" sz="2400" dirty="0">
                <a:solidFill>
                  <a:srgbClr val="333333"/>
                </a:solidFill>
              </a:rPr>
              <a:t> </a:t>
            </a:r>
            <a:r>
              <a:rPr lang="en-US" sz="2400" b="0" i="0" dirty="0">
                <a:solidFill>
                  <a:srgbClr val="333333"/>
                </a:solidFill>
                <a:effectLst/>
              </a:rPr>
              <a:t>and is therefore not regulated.</a:t>
            </a:r>
            <a:endParaRPr lang="et-EE" sz="2400" b="0" i="0" dirty="0">
              <a:solidFill>
                <a:srgbClr val="333333"/>
              </a:solidFill>
              <a:effectLst/>
            </a:endParaRPr>
          </a:p>
          <a:p>
            <a:pPr algn="l"/>
            <a:endParaRPr lang="en-US" sz="2400" b="0" i="0" dirty="0">
              <a:solidFill>
                <a:srgbClr val="333333"/>
              </a:solidFill>
              <a:effectLst/>
            </a:endParaRPr>
          </a:p>
          <a:p>
            <a:pPr algn="just"/>
            <a:r>
              <a:rPr lang="en-US" sz="2400" b="0" i="0" dirty="0">
                <a:solidFill>
                  <a:srgbClr val="333333"/>
                </a:solidFill>
                <a:effectLst/>
              </a:rPr>
              <a:t>Road haulage within the European Union is regulated through </a:t>
            </a:r>
            <a:r>
              <a:rPr lang="en-US" sz="2400" b="1" u="sng" dirty="0"/>
              <a:t>Regulation (EU) No. 1071/2009</a:t>
            </a:r>
            <a:r>
              <a:rPr lang="en-US" sz="2400" b="1" i="0" u="sng" dirty="0">
                <a:effectLst/>
              </a:rPr>
              <a:t> </a:t>
            </a:r>
            <a:r>
              <a:rPr lang="en-US" sz="2400" b="0" i="0" dirty="0">
                <a:solidFill>
                  <a:srgbClr val="333333"/>
                </a:solidFill>
                <a:effectLst/>
              </a:rPr>
              <a:t>and </a:t>
            </a:r>
            <a:r>
              <a:rPr lang="en-US" sz="2400" b="1" u="sng" dirty="0"/>
              <a:t>Regulation (EU) No. 1072/2009</a:t>
            </a:r>
            <a:r>
              <a:rPr lang="et-EE" sz="2400" dirty="0">
                <a:solidFill>
                  <a:srgbClr val="333333"/>
                </a:solidFill>
              </a:rPr>
              <a:t>.</a:t>
            </a:r>
            <a:endParaRPr lang="et-EE" sz="2400" b="0" i="0" dirty="0">
              <a:solidFill>
                <a:srgbClr val="333333"/>
              </a:solidFill>
              <a:effectLst/>
            </a:endParaRPr>
          </a:p>
          <a:p>
            <a:pPr algn="just"/>
            <a:endParaRPr lang="en-US" sz="2400" b="0" i="0" dirty="0">
              <a:solidFill>
                <a:srgbClr val="333333"/>
              </a:solidFill>
              <a:effectLst/>
            </a:endParaRPr>
          </a:p>
          <a:p>
            <a:pPr algn="just"/>
            <a:r>
              <a:rPr lang="en-US" sz="2400" b="0" i="0" dirty="0">
                <a:solidFill>
                  <a:srgbClr val="333333"/>
                </a:solidFill>
                <a:effectLst/>
              </a:rPr>
              <a:t>Road </a:t>
            </a:r>
            <a:r>
              <a:rPr lang="en-US" sz="2400" b="0" i="0" dirty="0" err="1">
                <a:solidFill>
                  <a:srgbClr val="333333"/>
                </a:solidFill>
                <a:effectLst/>
              </a:rPr>
              <a:t>hauliers</a:t>
            </a:r>
            <a:r>
              <a:rPr lang="en-US" sz="2400" b="0" i="0" dirty="0">
                <a:solidFill>
                  <a:srgbClr val="333333"/>
                </a:solidFill>
                <a:effectLst/>
              </a:rPr>
              <a:t> must employ or engage a Transport Manager to effectively and continuously manage the transport operations, in line with Article 4 of</a:t>
            </a:r>
            <a:r>
              <a:rPr lang="en-US" sz="2400" b="1" i="0" dirty="0">
                <a:effectLst/>
              </a:rPr>
              <a:t> </a:t>
            </a:r>
            <a:r>
              <a:rPr lang="en-US" sz="2400" b="1" u="sng" dirty="0"/>
              <a:t>Regulation (EU) No. 1071/200</a:t>
            </a:r>
            <a:r>
              <a:rPr lang="et-EE" sz="2400" b="1" u="sng" dirty="0"/>
              <a:t>9.</a:t>
            </a:r>
            <a:endParaRPr lang="en-US" sz="2400" b="1" i="0" dirty="0">
              <a:effectLst/>
            </a:endParaRPr>
          </a:p>
          <a:p>
            <a:pPr algn="just"/>
            <a:endParaRPr lang="LID4096" sz="2400" dirty="0"/>
          </a:p>
        </p:txBody>
      </p:sp>
      <p:sp>
        <p:nvSpPr>
          <p:cNvPr id="14" name="Title 1">
            <a:extLst>
              <a:ext uri="{FF2B5EF4-FFF2-40B4-BE49-F238E27FC236}">
                <a16:creationId xmlns:a16="http://schemas.microsoft.com/office/drawing/2014/main" id="{D5643EFE-167A-4C3A-BBDD-DCDC7950125A}"/>
              </a:ext>
            </a:extLst>
          </p:cNvPr>
          <p:cNvSpPr txBox="1">
            <a:spLocks/>
          </p:cNvSpPr>
          <p:nvPr/>
        </p:nvSpPr>
        <p:spPr>
          <a:xfrm>
            <a:off x="2403835" y="178318"/>
            <a:ext cx="7806965" cy="7060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t-EE" sz="2800" dirty="0"/>
              <a:t>General view – carriage of goods for hire </a:t>
            </a:r>
            <a:endParaRPr lang="en-US" sz="2800" dirty="0"/>
          </a:p>
        </p:txBody>
      </p:sp>
    </p:spTree>
    <p:extLst>
      <p:ext uri="{BB962C8B-B14F-4D97-AF65-F5344CB8AC3E}">
        <p14:creationId xmlns:p14="http://schemas.microsoft.com/office/powerpoint/2010/main" val="1941281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3835" y="178318"/>
            <a:ext cx="7806965" cy="706090"/>
          </a:xfrm>
        </p:spPr>
        <p:txBody>
          <a:bodyPr>
            <a:normAutofit/>
          </a:bodyPr>
          <a:lstStyle/>
          <a:p>
            <a:r>
              <a:rPr lang="et-EE" sz="2800" dirty="0"/>
              <a:t>EU directive 1071/2009  - Road transport operator</a:t>
            </a:r>
            <a:endParaRPr lang="en-US" sz="2800" dirty="0"/>
          </a:p>
        </p:txBody>
      </p:sp>
      <p:sp>
        <p:nvSpPr>
          <p:cNvPr id="3" name="Rectangle 2"/>
          <p:cNvSpPr/>
          <p:nvPr/>
        </p:nvSpPr>
        <p:spPr>
          <a:xfrm>
            <a:off x="2142997" y="1133911"/>
            <a:ext cx="8198207" cy="461665"/>
          </a:xfrm>
          <a:prstGeom prst="rect">
            <a:avLst/>
          </a:prstGeom>
        </p:spPr>
        <p:txBody>
          <a:bodyPr wrap="square">
            <a:spAutoFit/>
          </a:bodyPr>
          <a:lstStyle/>
          <a:p>
            <a:pPr algn="just"/>
            <a:r>
              <a:rPr lang="et-EE" sz="2400" dirty="0"/>
              <a:t> </a:t>
            </a:r>
            <a:endParaRPr lang="fi-FI" sz="2400" i="1" dirty="0">
              <a:solidFill>
                <a:schemeClr val="bg2">
                  <a:lumMod val="50000"/>
                </a:schemeClr>
              </a:solidFill>
            </a:endParaRPr>
          </a:p>
        </p:txBody>
      </p:sp>
      <p:pic>
        <p:nvPicPr>
          <p:cNvPr id="6" name="Picture 5" descr="TTK-logo-2013-v-kakskeeln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07768" y="6115630"/>
            <a:ext cx="1568450" cy="440690"/>
          </a:xfrm>
          <a:prstGeom prst="rect">
            <a:avLst/>
          </a:prstGeom>
          <a:noFill/>
          <a:ln>
            <a:noFill/>
          </a:ln>
        </p:spPr>
      </p:pic>
      <p:pic>
        <p:nvPicPr>
          <p:cNvPr id="7" name="Picture 6" descr="https://www.google.com/url?hl=et&amp;q=http://www.hamk.fi/tietoa-hamkista/viestintamateriaali/Documents/HAMK_yhdistelma_vari_72.jpg&amp;source=gmail&amp;ust=1492935625450000&amp;usg=AFQjCNEB1gIahQoLExuMZmg51jaSw_Wnf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112" y="6174686"/>
            <a:ext cx="1152128" cy="381635"/>
          </a:xfrm>
          <a:prstGeom prst="rect">
            <a:avLst/>
          </a:prstGeom>
          <a:noFill/>
          <a:ln>
            <a:noFill/>
          </a:ln>
        </p:spPr>
      </p:pic>
      <p:pic>
        <p:nvPicPr>
          <p:cNvPr id="8" name="Picture 7" descr="http://www.tsi.lv/sites/default/files/editor/images/logotsi/logo_h_eng_rgb.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32671" y="6116900"/>
            <a:ext cx="1625600" cy="438150"/>
          </a:xfrm>
          <a:prstGeom prst="rect">
            <a:avLst/>
          </a:prstGeom>
          <a:noFill/>
          <a:ln>
            <a:noFill/>
          </a:ln>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38655" y="178318"/>
            <a:ext cx="968215" cy="898730"/>
          </a:xfrm>
          <a:prstGeom prst="rect">
            <a:avLst/>
          </a:prstGeom>
        </p:spPr>
      </p:pic>
      <p:pic>
        <p:nvPicPr>
          <p:cNvPr id="1026" name="Picture 2" descr="http://centralbaltic.eu/sites/default/files/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3463" y="421152"/>
            <a:ext cx="1849534" cy="4130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nfrastructure development | EUROPEAN INNOVATION PARTNERSHIP"/>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12102" y="5863974"/>
            <a:ext cx="1698698" cy="94400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E537B9CE-4670-49A3-A9C8-CDCE9CBCE6FE}"/>
              </a:ext>
            </a:extLst>
          </p:cNvPr>
          <p:cNvSpPr txBox="1"/>
          <p:nvPr/>
        </p:nvSpPr>
        <p:spPr>
          <a:xfrm>
            <a:off x="1807947" y="1243058"/>
            <a:ext cx="8229600" cy="4154984"/>
          </a:xfrm>
          <a:prstGeom prst="rect">
            <a:avLst/>
          </a:prstGeom>
          <a:noFill/>
        </p:spPr>
        <p:txBody>
          <a:bodyPr wrap="square">
            <a:spAutoFit/>
          </a:bodyPr>
          <a:lstStyle/>
          <a:p>
            <a:pPr algn="just"/>
            <a:r>
              <a:rPr lang="et-EE" sz="2400" dirty="0"/>
              <a:t>T</a:t>
            </a:r>
            <a:r>
              <a:rPr lang="en-US" sz="2400" dirty="0"/>
              <a:t>he occupation of </a:t>
            </a:r>
            <a:r>
              <a:rPr lang="en-US" sz="2400" b="1" dirty="0"/>
              <a:t>road haulage operator</a:t>
            </a:r>
            <a:r>
              <a:rPr lang="en-US" sz="2400" dirty="0"/>
              <a:t>’ means the activity of any undertaking transporting goods for hire or reward by means either of motor vehicles or combinations of vehicles; </a:t>
            </a:r>
            <a:endParaRPr lang="et-EE" sz="2400" dirty="0"/>
          </a:p>
          <a:p>
            <a:pPr algn="just"/>
            <a:endParaRPr lang="et-EE" sz="2400" dirty="0"/>
          </a:p>
          <a:p>
            <a:pPr algn="just"/>
            <a:r>
              <a:rPr lang="et-EE" sz="2400" dirty="0"/>
              <a:t>T</a:t>
            </a:r>
            <a:r>
              <a:rPr lang="en-US" sz="2400" dirty="0"/>
              <a:t>he occupation of </a:t>
            </a:r>
            <a:r>
              <a:rPr lang="en-US" sz="2400" b="1" dirty="0"/>
              <a:t>road passenger transport operator</a:t>
            </a:r>
            <a:r>
              <a:rPr lang="en-US" sz="2400" dirty="0"/>
              <a:t>’ means the activity of any undertaking operating, by means of motor vehicles so constructed and equipped as to be suitable for carrying more than nine persons, including the driver, and intended for that purpose, passenger transport services for the public or for specific categories of users in return for payment by the person transported or by the transport </a:t>
            </a:r>
            <a:r>
              <a:rPr lang="en-US" sz="2400" dirty="0" err="1"/>
              <a:t>organiser</a:t>
            </a:r>
            <a:r>
              <a:rPr lang="en-US" sz="2400" dirty="0"/>
              <a:t>; </a:t>
            </a:r>
            <a:endParaRPr lang="et-EE" sz="2400" dirty="0"/>
          </a:p>
        </p:txBody>
      </p:sp>
    </p:spTree>
    <p:extLst>
      <p:ext uri="{BB962C8B-B14F-4D97-AF65-F5344CB8AC3E}">
        <p14:creationId xmlns:p14="http://schemas.microsoft.com/office/powerpoint/2010/main" val="21169586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3835" y="178318"/>
            <a:ext cx="7806965" cy="706090"/>
          </a:xfrm>
        </p:spPr>
        <p:txBody>
          <a:bodyPr>
            <a:normAutofit/>
          </a:bodyPr>
          <a:lstStyle/>
          <a:p>
            <a:r>
              <a:rPr lang="et-EE" sz="2800" dirty="0"/>
              <a:t>EU directive 1071/2009  - Transport manager</a:t>
            </a:r>
            <a:endParaRPr lang="en-US" sz="2800" dirty="0"/>
          </a:p>
        </p:txBody>
      </p:sp>
      <p:sp>
        <p:nvSpPr>
          <p:cNvPr id="3" name="Rectangle 2"/>
          <p:cNvSpPr/>
          <p:nvPr/>
        </p:nvSpPr>
        <p:spPr>
          <a:xfrm>
            <a:off x="2142997" y="1133911"/>
            <a:ext cx="8198207" cy="461665"/>
          </a:xfrm>
          <a:prstGeom prst="rect">
            <a:avLst/>
          </a:prstGeom>
        </p:spPr>
        <p:txBody>
          <a:bodyPr wrap="square">
            <a:spAutoFit/>
          </a:bodyPr>
          <a:lstStyle/>
          <a:p>
            <a:pPr algn="just"/>
            <a:r>
              <a:rPr lang="et-EE" sz="2400" dirty="0"/>
              <a:t> </a:t>
            </a:r>
            <a:endParaRPr lang="fi-FI" sz="2400" i="1" dirty="0">
              <a:solidFill>
                <a:schemeClr val="bg2">
                  <a:lumMod val="50000"/>
                </a:schemeClr>
              </a:solidFill>
            </a:endParaRPr>
          </a:p>
        </p:txBody>
      </p:sp>
      <p:pic>
        <p:nvPicPr>
          <p:cNvPr id="6" name="Picture 5" descr="TTK-logo-2013-v-kakskeeln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07768" y="6115630"/>
            <a:ext cx="1568450" cy="440690"/>
          </a:xfrm>
          <a:prstGeom prst="rect">
            <a:avLst/>
          </a:prstGeom>
          <a:noFill/>
          <a:ln>
            <a:noFill/>
          </a:ln>
        </p:spPr>
      </p:pic>
      <p:pic>
        <p:nvPicPr>
          <p:cNvPr id="7" name="Picture 6" descr="https://www.google.com/url?hl=et&amp;q=http://www.hamk.fi/tietoa-hamkista/viestintamateriaali/Documents/HAMK_yhdistelma_vari_72.jpg&amp;source=gmail&amp;ust=1492935625450000&amp;usg=AFQjCNEB1gIahQoLExuMZmg51jaSw_Wnf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112" y="6174686"/>
            <a:ext cx="1152128" cy="381635"/>
          </a:xfrm>
          <a:prstGeom prst="rect">
            <a:avLst/>
          </a:prstGeom>
          <a:noFill/>
          <a:ln>
            <a:noFill/>
          </a:ln>
        </p:spPr>
      </p:pic>
      <p:pic>
        <p:nvPicPr>
          <p:cNvPr id="8" name="Picture 7" descr="http://www.tsi.lv/sites/default/files/editor/images/logotsi/logo_h_eng_rgb.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32671" y="6116900"/>
            <a:ext cx="1625600" cy="438150"/>
          </a:xfrm>
          <a:prstGeom prst="rect">
            <a:avLst/>
          </a:prstGeom>
          <a:noFill/>
          <a:ln>
            <a:noFill/>
          </a:ln>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38655" y="178318"/>
            <a:ext cx="968215" cy="898730"/>
          </a:xfrm>
          <a:prstGeom prst="rect">
            <a:avLst/>
          </a:prstGeom>
        </p:spPr>
      </p:pic>
      <p:pic>
        <p:nvPicPr>
          <p:cNvPr id="1026" name="Picture 2" descr="http://centralbaltic.eu/sites/default/files/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3463" y="421152"/>
            <a:ext cx="1849534" cy="4130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nfrastructure development | EUROPEAN INNOVATION PARTNERSHIP"/>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12102" y="5863974"/>
            <a:ext cx="1698698" cy="94400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E537B9CE-4670-49A3-A9C8-CDCE9CBCE6FE}"/>
              </a:ext>
            </a:extLst>
          </p:cNvPr>
          <p:cNvSpPr txBox="1"/>
          <p:nvPr/>
        </p:nvSpPr>
        <p:spPr>
          <a:xfrm>
            <a:off x="1981200" y="1019871"/>
            <a:ext cx="7680488" cy="4893647"/>
          </a:xfrm>
          <a:prstGeom prst="rect">
            <a:avLst/>
          </a:prstGeom>
          <a:noFill/>
        </p:spPr>
        <p:txBody>
          <a:bodyPr wrap="square">
            <a:spAutoFit/>
          </a:bodyPr>
          <a:lstStyle/>
          <a:p>
            <a:pPr algn="just"/>
            <a:r>
              <a:rPr lang="et-EE" sz="2400" b="0" i="0" dirty="0">
                <a:solidFill>
                  <a:srgbClr val="222222"/>
                </a:solidFill>
                <a:effectLst/>
              </a:rPr>
              <a:t>Transport manager is a person who is directly responsible organising a fleet operations in organisation and have a good reputation.</a:t>
            </a:r>
          </a:p>
          <a:p>
            <a:pPr algn="just"/>
            <a:endParaRPr lang="et-EE" sz="2400" dirty="0">
              <a:solidFill>
                <a:srgbClr val="222222"/>
              </a:solidFill>
            </a:endParaRPr>
          </a:p>
          <a:p>
            <a:pPr algn="just"/>
            <a:r>
              <a:rPr lang="et-EE" sz="2400" dirty="0">
                <a:solidFill>
                  <a:srgbClr val="222222"/>
                </a:solidFill>
              </a:rPr>
              <a:t>T</a:t>
            </a:r>
            <a:r>
              <a:rPr lang="en-US" sz="2400" b="0" i="0" dirty="0" err="1">
                <a:solidFill>
                  <a:srgbClr val="222222"/>
                </a:solidFill>
                <a:effectLst/>
              </a:rPr>
              <a:t>ransport</a:t>
            </a:r>
            <a:r>
              <a:rPr lang="en-US" sz="2400" b="0" i="0" dirty="0">
                <a:solidFill>
                  <a:srgbClr val="222222"/>
                </a:solidFill>
                <a:effectLst/>
              </a:rPr>
              <a:t> manager needs to successfully pass an examination based on attendance of a specific vocational training course, which is mandatory for candidates not having an upper secondary school diploma.</a:t>
            </a:r>
            <a:endParaRPr lang="et-EE" sz="2400" b="0" i="0" dirty="0">
              <a:solidFill>
                <a:srgbClr val="222222"/>
              </a:solidFill>
              <a:effectLst/>
            </a:endParaRPr>
          </a:p>
          <a:p>
            <a:pPr algn="just"/>
            <a:endParaRPr lang="et-EE" sz="2400" dirty="0">
              <a:solidFill>
                <a:srgbClr val="222222"/>
              </a:solidFill>
            </a:endParaRPr>
          </a:p>
          <a:p>
            <a:pPr algn="just"/>
            <a:r>
              <a:rPr lang="en-US" sz="2400" b="0" i="0" dirty="0">
                <a:solidFill>
                  <a:srgbClr val="515051"/>
                </a:solidFill>
                <a:effectLst/>
              </a:rPr>
              <a:t>The good repute of transport managers is conditional on their not having been convicted of a serious criminal offence or not having incurred a penalty, for a serious infringement, in particular</a:t>
            </a:r>
            <a:r>
              <a:rPr lang="et-EE" sz="2400" b="0" i="0" dirty="0">
                <a:solidFill>
                  <a:srgbClr val="515051"/>
                </a:solidFill>
                <a:effectLst/>
              </a:rPr>
              <a:t> </a:t>
            </a:r>
            <a:r>
              <a:rPr lang="en-US" sz="2400" b="0" i="0" dirty="0">
                <a:solidFill>
                  <a:srgbClr val="515051"/>
                </a:solidFill>
                <a:effectLst/>
              </a:rPr>
              <a:t> relating to road transport.</a:t>
            </a:r>
            <a:endParaRPr lang="LID4096" sz="2400" dirty="0"/>
          </a:p>
        </p:txBody>
      </p:sp>
    </p:spTree>
    <p:extLst>
      <p:ext uri="{BB962C8B-B14F-4D97-AF65-F5344CB8AC3E}">
        <p14:creationId xmlns:p14="http://schemas.microsoft.com/office/powerpoint/2010/main" val="21389840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3835" y="178318"/>
            <a:ext cx="7806965" cy="706090"/>
          </a:xfrm>
        </p:spPr>
        <p:txBody>
          <a:bodyPr>
            <a:normAutofit/>
          </a:bodyPr>
          <a:lstStyle/>
          <a:p>
            <a:r>
              <a:rPr lang="et-EE" sz="2800" dirty="0"/>
              <a:t>EU directive 1071/2009  - Article 4</a:t>
            </a:r>
            <a:endParaRPr lang="en-US" sz="2800" dirty="0"/>
          </a:p>
        </p:txBody>
      </p:sp>
      <p:sp>
        <p:nvSpPr>
          <p:cNvPr id="3" name="Rectangle 2"/>
          <p:cNvSpPr/>
          <p:nvPr/>
        </p:nvSpPr>
        <p:spPr>
          <a:xfrm>
            <a:off x="2142997" y="1133911"/>
            <a:ext cx="8198207" cy="4893647"/>
          </a:xfrm>
          <a:prstGeom prst="rect">
            <a:avLst/>
          </a:prstGeom>
        </p:spPr>
        <p:txBody>
          <a:bodyPr wrap="square">
            <a:spAutoFit/>
          </a:bodyPr>
          <a:lstStyle/>
          <a:p>
            <a:pPr algn="just"/>
            <a:r>
              <a:rPr lang="en-US" sz="2400" dirty="0"/>
              <a:t>An </a:t>
            </a:r>
            <a:r>
              <a:rPr lang="et-EE" sz="2400" dirty="0"/>
              <a:t>organisation</a:t>
            </a:r>
            <a:r>
              <a:rPr lang="en-US" sz="2400" dirty="0"/>
              <a:t> which engages in the occupation of road transport operator shall designate at least one natural person, the</a:t>
            </a:r>
            <a:r>
              <a:rPr lang="en-US" sz="2400" b="1" dirty="0"/>
              <a:t> transport manager</a:t>
            </a:r>
            <a:r>
              <a:rPr lang="et-EE" sz="2400" b="1" dirty="0"/>
              <a:t> </a:t>
            </a:r>
            <a:r>
              <a:rPr lang="en-US" sz="2400" dirty="0"/>
              <a:t>who: </a:t>
            </a:r>
            <a:endParaRPr lang="et-EE" sz="2400" dirty="0"/>
          </a:p>
          <a:p>
            <a:pPr algn="just"/>
            <a:r>
              <a:rPr lang="et-EE" sz="2400" dirty="0"/>
              <a:t>1. </a:t>
            </a:r>
            <a:r>
              <a:rPr lang="en-US" sz="2400" dirty="0"/>
              <a:t>effectively and continuously manages the transport activities of the undertaking;</a:t>
            </a:r>
            <a:endParaRPr lang="et-EE" sz="2400" dirty="0"/>
          </a:p>
          <a:p>
            <a:pPr algn="just"/>
            <a:r>
              <a:rPr lang="et-EE" sz="2400" dirty="0"/>
              <a:t>2. </a:t>
            </a:r>
            <a:r>
              <a:rPr lang="en-US" sz="2400" dirty="0"/>
              <a:t>has a genuine link to the undertaking, such as being an employee, director, owner or shareholder or administering it, or, if the undertaking is a natural person, is that person; </a:t>
            </a:r>
            <a:endParaRPr lang="et-EE" sz="2400" dirty="0"/>
          </a:p>
          <a:p>
            <a:pPr algn="just"/>
            <a:r>
              <a:rPr lang="et-EE" sz="2400" dirty="0"/>
              <a:t>3. </a:t>
            </a:r>
            <a:r>
              <a:rPr lang="en-US" sz="2400" dirty="0"/>
              <a:t>is resident in the Community.</a:t>
            </a:r>
            <a:endParaRPr lang="et-EE" sz="2400" dirty="0"/>
          </a:p>
          <a:p>
            <a:pPr algn="just"/>
            <a:r>
              <a:rPr lang="en-US" sz="2400" dirty="0"/>
              <a:t>in his or her capacity as transport manager, the person referred to in point (a) may manage the transport activities of up to four different undertakings carried out with a combined maximum total fleet of </a:t>
            </a:r>
            <a:r>
              <a:rPr lang="en-US" sz="2400" b="1" dirty="0"/>
              <a:t>50 vehicles</a:t>
            </a:r>
            <a:r>
              <a:rPr lang="en-US" sz="2400" dirty="0"/>
              <a:t>. </a:t>
            </a:r>
            <a:endParaRPr lang="fi-FI" sz="2400" i="1" dirty="0">
              <a:solidFill>
                <a:schemeClr val="bg2">
                  <a:lumMod val="50000"/>
                </a:schemeClr>
              </a:solidFill>
            </a:endParaRPr>
          </a:p>
        </p:txBody>
      </p:sp>
      <p:pic>
        <p:nvPicPr>
          <p:cNvPr id="6" name="Picture 5" descr="TTK-logo-2013-v-kakskeeln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07768" y="6115630"/>
            <a:ext cx="1568450" cy="440690"/>
          </a:xfrm>
          <a:prstGeom prst="rect">
            <a:avLst/>
          </a:prstGeom>
          <a:noFill/>
          <a:ln>
            <a:noFill/>
          </a:ln>
        </p:spPr>
      </p:pic>
      <p:pic>
        <p:nvPicPr>
          <p:cNvPr id="7" name="Picture 6" descr="https://www.google.com/url?hl=et&amp;q=http://www.hamk.fi/tietoa-hamkista/viestintamateriaali/Documents/HAMK_yhdistelma_vari_72.jpg&amp;source=gmail&amp;ust=1492935625450000&amp;usg=AFQjCNEB1gIahQoLExuMZmg51jaSw_Wnf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112" y="6174686"/>
            <a:ext cx="1152128" cy="381635"/>
          </a:xfrm>
          <a:prstGeom prst="rect">
            <a:avLst/>
          </a:prstGeom>
          <a:noFill/>
          <a:ln>
            <a:noFill/>
          </a:ln>
        </p:spPr>
      </p:pic>
      <p:pic>
        <p:nvPicPr>
          <p:cNvPr id="8" name="Picture 7" descr="http://www.tsi.lv/sites/default/files/editor/images/logotsi/logo_h_eng_rgb.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32671" y="6116900"/>
            <a:ext cx="1625600" cy="438150"/>
          </a:xfrm>
          <a:prstGeom prst="rect">
            <a:avLst/>
          </a:prstGeom>
          <a:noFill/>
          <a:ln>
            <a:noFill/>
          </a:ln>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38655" y="178318"/>
            <a:ext cx="968215" cy="898730"/>
          </a:xfrm>
          <a:prstGeom prst="rect">
            <a:avLst/>
          </a:prstGeom>
        </p:spPr>
      </p:pic>
      <p:pic>
        <p:nvPicPr>
          <p:cNvPr id="1026" name="Picture 2" descr="http://centralbaltic.eu/sites/default/files/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3463" y="421152"/>
            <a:ext cx="1849534" cy="4130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nfrastructure development | EUROPEAN INNOVATION PARTNERSHIP"/>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12102" y="5863974"/>
            <a:ext cx="1698698" cy="944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41905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3835" y="178318"/>
            <a:ext cx="7806965" cy="706090"/>
          </a:xfrm>
        </p:spPr>
        <p:txBody>
          <a:bodyPr>
            <a:normAutofit/>
          </a:bodyPr>
          <a:lstStyle/>
          <a:p>
            <a:r>
              <a:rPr lang="et-EE" sz="2800" dirty="0"/>
              <a:t>Transport manager competences – road safety</a:t>
            </a:r>
            <a:endParaRPr lang="en-US" sz="2800" dirty="0"/>
          </a:p>
        </p:txBody>
      </p:sp>
      <p:pic>
        <p:nvPicPr>
          <p:cNvPr id="6" name="Picture 5" descr="TTK-logo-2013-v-kakskeeln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07768" y="6115630"/>
            <a:ext cx="1568450" cy="440690"/>
          </a:xfrm>
          <a:prstGeom prst="rect">
            <a:avLst/>
          </a:prstGeom>
          <a:noFill/>
          <a:ln>
            <a:noFill/>
          </a:ln>
        </p:spPr>
      </p:pic>
      <p:pic>
        <p:nvPicPr>
          <p:cNvPr id="7" name="Picture 6" descr="https://www.google.com/url?hl=et&amp;q=http://www.hamk.fi/tietoa-hamkista/viestintamateriaali/Documents/HAMK_yhdistelma_vari_72.jpg&amp;source=gmail&amp;ust=1492935625450000&amp;usg=AFQjCNEB1gIahQoLExuMZmg51jaSw_Wnf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112" y="6174686"/>
            <a:ext cx="1152128" cy="381635"/>
          </a:xfrm>
          <a:prstGeom prst="rect">
            <a:avLst/>
          </a:prstGeom>
          <a:noFill/>
          <a:ln>
            <a:noFill/>
          </a:ln>
        </p:spPr>
      </p:pic>
      <p:pic>
        <p:nvPicPr>
          <p:cNvPr id="8" name="Picture 7" descr="http://www.tsi.lv/sites/default/files/editor/images/logotsi/logo_h_eng_rgb.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32671" y="6116900"/>
            <a:ext cx="1625600" cy="438150"/>
          </a:xfrm>
          <a:prstGeom prst="rect">
            <a:avLst/>
          </a:prstGeom>
          <a:noFill/>
          <a:ln>
            <a:noFill/>
          </a:ln>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38655" y="178318"/>
            <a:ext cx="968215" cy="898730"/>
          </a:xfrm>
          <a:prstGeom prst="rect">
            <a:avLst/>
          </a:prstGeom>
        </p:spPr>
      </p:pic>
      <p:pic>
        <p:nvPicPr>
          <p:cNvPr id="1026" name="Picture 2" descr="http://centralbaltic.eu/sites/default/files/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3463" y="421152"/>
            <a:ext cx="1849534" cy="4130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nfrastructure development | EUROPEAN INNOVATION PARTNERSHIP"/>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12102" y="5863974"/>
            <a:ext cx="1698698" cy="94400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B6BD049C-5E5B-46A9-BE41-883B39C91C5D}"/>
              </a:ext>
            </a:extLst>
          </p:cNvPr>
          <p:cNvSpPr txBox="1"/>
          <p:nvPr/>
        </p:nvSpPr>
        <p:spPr>
          <a:xfrm>
            <a:off x="1332853" y="1404149"/>
            <a:ext cx="10073579" cy="4247317"/>
          </a:xfrm>
          <a:prstGeom prst="rect">
            <a:avLst/>
          </a:prstGeom>
          <a:noFill/>
        </p:spPr>
        <p:txBody>
          <a:bodyPr wrap="square">
            <a:spAutoFit/>
          </a:bodyPr>
          <a:lstStyle/>
          <a:p>
            <a:r>
              <a:rPr lang="et-EE" dirty="0"/>
              <a:t>Transport manager</a:t>
            </a:r>
            <a:r>
              <a:rPr lang="en-US" dirty="0"/>
              <a:t> must</a:t>
            </a:r>
            <a:r>
              <a:rPr lang="et-EE" dirty="0"/>
              <a:t>, </a:t>
            </a:r>
            <a:r>
              <a:rPr lang="en-US" dirty="0"/>
              <a:t>in particular, in relation to road haulage and passenger transport: </a:t>
            </a:r>
            <a:endParaRPr lang="et-EE" dirty="0"/>
          </a:p>
          <a:p>
            <a:endParaRPr lang="et-EE" dirty="0"/>
          </a:p>
          <a:p>
            <a:pPr marL="342900" indent="-342900">
              <a:buAutoNum type="arabicPeriod"/>
            </a:pPr>
            <a:r>
              <a:rPr lang="en-US" dirty="0"/>
              <a:t>know what qualifications are required for drivers (driving </a:t>
            </a:r>
            <a:r>
              <a:rPr lang="en-US" dirty="0" err="1"/>
              <a:t>licence</a:t>
            </a:r>
            <a:r>
              <a:rPr lang="en-US" dirty="0"/>
              <a:t>, medical certificates, certificates of fitness, etc.); </a:t>
            </a:r>
            <a:endParaRPr lang="et-EE" dirty="0"/>
          </a:p>
          <a:p>
            <a:pPr marL="342900" indent="-342900">
              <a:buAutoNum type="arabicPeriod"/>
            </a:pPr>
            <a:r>
              <a:rPr lang="en-US" dirty="0"/>
              <a:t>be able to take the necessary steps to ensure that drivers comply with the traffic rules, prohibitions and restrictions in force in different Member States (speed limits, priorities, waiting and parking restrictions, use of lights, road signs, etc.); </a:t>
            </a:r>
            <a:endParaRPr lang="et-EE" dirty="0"/>
          </a:p>
          <a:p>
            <a:pPr marL="342900" indent="-342900">
              <a:buAutoNum type="arabicPeriod"/>
            </a:pPr>
            <a:r>
              <a:rPr lang="en-US" dirty="0"/>
              <a:t>be able to draw up instructions for drivers to check their compliance with the safety requirements concerning the condition of the vehicles, their equipment and cargo, and concerning preventive measures to be taken; </a:t>
            </a:r>
            <a:endParaRPr lang="et-EE" dirty="0"/>
          </a:p>
          <a:p>
            <a:pPr marL="342900" indent="-342900">
              <a:buAutoNum type="arabicPeriod"/>
            </a:pPr>
            <a:r>
              <a:rPr lang="et-EE" dirty="0"/>
              <a:t>b</a:t>
            </a:r>
            <a:r>
              <a:rPr lang="en-US" dirty="0"/>
              <a:t>e able to lay down procedures to be followed in the event of an accident and to implement appropriate procedures to prevent the recurrence of accidents or serious traffic offences; </a:t>
            </a:r>
            <a:endParaRPr lang="et-EE" dirty="0"/>
          </a:p>
          <a:p>
            <a:pPr marL="342900" indent="-342900">
              <a:buAutoNum type="arabicPeriod"/>
            </a:pPr>
            <a:r>
              <a:rPr lang="en-US" dirty="0"/>
              <a:t>be able to implement procedures to properly secure goods and be familiar with the corresponding techniques; in relation to road passenger transport: 6</a:t>
            </a:r>
            <a:endParaRPr lang="et-EE" dirty="0"/>
          </a:p>
          <a:p>
            <a:pPr marL="342900" indent="-342900">
              <a:buAutoNum type="arabicPeriod"/>
            </a:pPr>
            <a:r>
              <a:rPr lang="en-US" dirty="0"/>
              <a:t>.have elementary knowledge of the layout of the road network in the Member States.</a:t>
            </a:r>
            <a:endParaRPr lang="LID4096" dirty="0"/>
          </a:p>
        </p:txBody>
      </p:sp>
    </p:spTree>
    <p:extLst>
      <p:ext uri="{BB962C8B-B14F-4D97-AF65-F5344CB8AC3E}">
        <p14:creationId xmlns:p14="http://schemas.microsoft.com/office/powerpoint/2010/main" val="41137857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3835" y="390023"/>
            <a:ext cx="7806965" cy="706090"/>
          </a:xfrm>
        </p:spPr>
        <p:txBody>
          <a:bodyPr>
            <a:normAutofit fontScale="90000"/>
          </a:bodyPr>
          <a:lstStyle/>
          <a:p>
            <a:r>
              <a:rPr lang="et-EE" sz="2800" dirty="0"/>
              <a:t>Community Licence for cargo and passengers transport</a:t>
            </a:r>
            <a:endParaRPr lang="en-US" sz="2800" dirty="0"/>
          </a:p>
        </p:txBody>
      </p:sp>
      <p:sp>
        <p:nvSpPr>
          <p:cNvPr id="3" name="Rectangle 2"/>
          <p:cNvSpPr/>
          <p:nvPr/>
        </p:nvSpPr>
        <p:spPr>
          <a:xfrm>
            <a:off x="2142997" y="1133911"/>
            <a:ext cx="8198207" cy="461665"/>
          </a:xfrm>
          <a:prstGeom prst="rect">
            <a:avLst/>
          </a:prstGeom>
        </p:spPr>
        <p:txBody>
          <a:bodyPr wrap="square">
            <a:spAutoFit/>
          </a:bodyPr>
          <a:lstStyle/>
          <a:p>
            <a:pPr algn="just"/>
            <a:r>
              <a:rPr lang="et-EE" sz="2400" dirty="0"/>
              <a:t> </a:t>
            </a:r>
            <a:endParaRPr lang="fi-FI" sz="2400" i="1" dirty="0">
              <a:solidFill>
                <a:schemeClr val="bg2">
                  <a:lumMod val="50000"/>
                </a:schemeClr>
              </a:solidFill>
            </a:endParaRPr>
          </a:p>
        </p:txBody>
      </p:sp>
      <p:pic>
        <p:nvPicPr>
          <p:cNvPr id="6" name="Picture 5" descr="TTK-logo-2013-v-kakskeeln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07768" y="6115630"/>
            <a:ext cx="1568450" cy="440690"/>
          </a:xfrm>
          <a:prstGeom prst="rect">
            <a:avLst/>
          </a:prstGeom>
          <a:noFill/>
          <a:ln>
            <a:noFill/>
          </a:ln>
        </p:spPr>
      </p:pic>
      <p:pic>
        <p:nvPicPr>
          <p:cNvPr id="7" name="Picture 6" descr="https://www.google.com/url?hl=et&amp;q=http://www.hamk.fi/tietoa-hamkista/viestintamateriaali/Documents/HAMK_yhdistelma_vari_72.jpg&amp;source=gmail&amp;ust=1492935625450000&amp;usg=AFQjCNEB1gIahQoLExuMZmg51jaSw_Wnf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112" y="6174686"/>
            <a:ext cx="1152128" cy="381635"/>
          </a:xfrm>
          <a:prstGeom prst="rect">
            <a:avLst/>
          </a:prstGeom>
          <a:noFill/>
          <a:ln>
            <a:noFill/>
          </a:ln>
        </p:spPr>
      </p:pic>
      <p:pic>
        <p:nvPicPr>
          <p:cNvPr id="8" name="Picture 7" descr="http://www.tsi.lv/sites/default/files/editor/images/logotsi/logo_h_eng_rgb.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32671" y="6116900"/>
            <a:ext cx="1625600" cy="438150"/>
          </a:xfrm>
          <a:prstGeom prst="rect">
            <a:avLst/>
          </a:prstGeom>
          <a:noFill/>
          <a:ln>
            <a:noFill/>
          </a:ln>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38655" y="178318"/>
            <a:ext cx="968215" cy="898730"/>
          </a:xfrm>
          <a:prstGeom prst="rect">
            <a:avLst/>
          </a:prstGeom>
        </p:spPr>
      </p:pic>
      <p:pic>
        <p:nvPicPr>
          <p:cNvPr id="1026" name="Picture 2" descr="http://centralbaltic.eu/sites/default/files/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3463" y="421152"/>
            <a:ext cx="1849534" cy="4130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nfrastructure development | EUROPEAN INNOVATION PARTNERSHIP"/>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12102" y="5863974"/>
            <a:ext cx="1698698" cy="94400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24DB37E3-C790-430D-96CE-83493924A02C}"/>
              </a:ext>
            </a:extLst>
          </p:cNvPr>
          <p:cNvSpPr txBox="1"/>
          <p:nvPr/>
        </p:nvSpPr>
        <p:spPr>
          <a:xfrm>
            <a:off x="1963396" y="1358011"/>
            <a:ext cx="8377808" cy="4154984"/>
          </a:xfrm>
          <a:prstGeom prst="rect">
            <a:avLst/>
          </a:prstGeom>
          <a:noFill/>
        </p:spPr>
        <p:txBody>
          <a:bodyPr wrap="square">
            <a:spAutoFit/>
          </a:bodyPr>
          <a:lstStyle/>
          <a:p>
            <a:pPr algn="just"/>
            <a:r>
              <a:rPr lang="en-US" sz="2400" b="0" i="0" dirty="0">
                <a:solidFill>
                  <a:srgbClr val="333333"/>
                </a:solidFill>
                <a:effectLst/>
              </a:rPr>
              <a:t>The </a:t>
            </a:r>
            <a:r>
              <a:rPr lang="et-EE" sz="2400" b="0" i="0" dirty="0">
                <a:solidFill>
                  <a:srgbClr val="333333"/>
                </a:solidFill>
                <a:effectLst/>
              </a:rPr>
              <a:t>directives</a:t>
            </a:r>
            <a:r>
              <a:rPr lang="en-US" sz="2400" b="0" i="0" dirty="0">
                <a:solidFill>
                  <a:srgbClr val="333333"/>
                </a:solidFill>
                <a:effectLst/>
              </a:rPr>
              <a:t> stipulate that </a:t>
            </a:r>
            <a:r>
              <a:rPr lang="et-EE" sz="2400" b="0" i="0" dirty="0">
                <a:solidFill>
                  <a:srgbClr val="333333"/>
                </a:solidFill>
                <a:effectLst/>
              </a:rPr>
              <a:t>carriage of goods or carriage of passengers</a:t>
            </a:r>
            <a:r>
              <a:rPr lang="en-US" sz="2400" b="0" i="0" dirty="0">
                <a:solidFill>
                  <a:srgbClr val="333333"/>
                </a:solidFill>
                <a:effectLst/>
              </a:rPr>
              <a:t> services may be </a:t>
            </a:r>
            <a:r>
              <a:rPr lang="en-US" sz="2400" b="0" i="0" dirty="0" err="1">
                <a:solidFill>
                  <a:srgbClr val="333333"/>
                </a:solidFill>
                <a:effectLst/>
              </a:rPr>
              <a:t>offerred</a:t>
            </a:r>
            <a:r>
              <a:rPr lang="en-US" sz="2400" b="0" i="0" dirty="0">
                <a:solidFill>
                  <a:srgbClr val="333333"/>
                </a:solidFill>
                <a:effectLst/>
              </a:rPr>
              <a:t> only </a:t>
            </a:r>
            <a:r>
              <a:rPr lang="en-US" sz="2400" b="1" i="0" dirty="0">
                <a:solidFill>
                  <a:srgbClr val="333333"/>
                </a:solidFill>
                <a:effectLst/>
              </a:rPr>
              <a:t>if the transporter holds an operator </a:t>
            </a:r>
            <a:r>
              <a:rPr lang="en-US" sz="2400" b="1" i="0" dirty="0" err="1">
                <a:solidFill>
                  <a:srgbClr val="333333"/>
                </a:solidFill>
                <a:effectLst/>
              </a:rPr>
              <a:t>licence</a:t>
            </a:r>
            <a:r>
              <a:rPr lang="en-US" sz="2400" b="1" i="0" dirty="0">
                <a:solidFill>
                  <a:srgbClr val="333333"/>
                </a:solidFill>
                <a:effectLst/>
              </a:rPr>
              <a:t> for this purpose</a:t>
            </a:r>
            <a:r>
              <a:rPr lang="en-US" sz="2400" b="0" i="0" dirty="0">
                <a:solidFill>
                  <a:srgbClr val="333333"/>
                </a:solidFill>
                <a:effectLst/>
              </a:rPr>
              <a:t>. </a:t>
            </a:r>
            <a:r>
              <a:rPr lang="et-EE" sz="2400" b="0" i="0" dirty="0">
                <a:solidFill>
                  <a:srgbClr val="333333"/>
                </a:solidFill>
                <a:effectLst/>
              </a:rPr>
              <a:t>This licence is issued by different authorities in different countries. For example in Estonia those licences are issued by </a:t>
            </a:r>
            <a:r>
              <a:rPr lang="en-US" sz="2400" b="0" i="0" dirty="0">
                <a:solidFill>
                  <a:srgbClr val="333333"/>
                </a:solidFill>
                <a:effectLst/>
              </a:rPr>
              <a:t>Association of Estonian International Road Carriers (ERAA) </a:t>
            </a:r>
            <a:endParaRPr lang="et-EE" sz="2400" b="0" i="0" dirty="0">
              <a:solidFill>
                <a:srgbClr val="333333"/>
              </a:solidFill>
              <a:effectLst/>
            </a:endParaRPr>
          </a:p>
          <a:p>
            <a:pPr algn="just"/>
            <a:endParaRPr lang="et-EE" sz="2400" dirty="0">
              <a:solidFill>
                <a:srgbClr val="333333"/>
              </a:solidFill>
            </a:endParaRPr>
          </a:p>
          <a:p>
            <a:pPr algn="just"/>
            <a:r>
              <a:rPr lang="en-US" sz="2400" b="0" i="0" dirty="0">
                <a:solidFill>
                  <a:srgbClr val="333333"/>
                </a:solidFill>
                <a:effectLst/>
              </a:rPr>
              <a:t>ERAA was founded in Tallinn on 30 October 1991. As from 1992 the Association is an active member of International Road Transport Union (IRU).</a:t>
            </a:r>
          </a:p>
          <a:p>
            <a:endParaRPr lang="LID4096" sz="2400" dirty="0"/>
          </a:p>
        </p:txBody>
      </p:sp>
    </p:spTree>
    <p:extLst>
      <p:ext uri="{BB962C8B-B14F-4D97-AF65-F5344CB8AC3E}">
        <p14:creationId xmlns:p14="http://schemas.microsoft.com/office/powerpoint/2010/main" val="16150356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3835" y="390023"/>
            <a:ext cx="7806965" cy="706090"/>
          </a:xfrm>
        </p:spPr>
        <p:txBody>
          <a:bodyPr>
            <a:normAutofit fontScale="90000"/>
          </a:bodyPr>
          <a:lstStyle/>
          <a:p>
            <a:r>
              <a:rPr lang="et-EE" sz="2800" dirty="0"/>
              <a:t>Community Licence for cargo and passengers transport</a:t>
            </a:r>
            <a:endParaRPr lang="en-US" sz="2800" dirty="0"/>
          </a:p>
        </p:txBody>
      </p:sp>
      <p:sp>
        <p:nvSpPr>
          <p:cNvPr id="3" name="Rectangle 2"/>
          <p:cNvSpPr/>
          <p:nvPr/>
        </p:nvSpPr>
        <p:spPr>
          <a:xfrm>
            <a:off x="2142997" y="1133911"/>
            <a:ext cx="8198207" cy="461665"/>
          </a:xfrm>
          <a:prstGeom prst="rect">
            <a:avLst/>
          </a:prstGeom>
        </p:spPr>
        <p:txBody>
          <a:bodyPr wrap="square">
            <a:spAutoFit/>
          </a:bodyPr>
          <a:lstStyle/>
          <a:p>
            <a:pPr algn="just"/>
            <a:r>
              <a:rPr lang="et-EE" sz="2400" dirty="0"/>
              <a:t> </a:t>
            </a:r>
            <a:endParaRPr lang="fi-FI" sz="2400" i="1" dirty="0">
              <a:solidFill>
                <a:schemeClr val="bg2">
                  <a:lumMod val="50000"/>
                </a:schemeClr>
              </a:solidFill>
            </a:endParaRPr>
          </a:p>
        </p:txBody>
      </p:sp>
      <p:pic>
        <p:nvPicPr>
          <p:cNvPr id="6" name="Picture 5" descr="TTK-logo-2013-v-kakskeeln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07768" y="6115630"/>
            <a:ext cx="1568450" cy="440690"/>
          </a:xfrm>
          <a:prstGeom prst="rect">
            <a:avLst/>
          </a:prstGeom>
          <a:noFill/>
          <a:ln>
            <a:noFill/>
          </a:ln>
        </p:spPr>
      </p:pic>
      <p:pic>
        <p:nvPicPr>
          <p:cNvPr id="7" name="Picture 6" descr="https://www.google.com/url?hl=et&amp;q=http://www.hamk.fi/tietoa-hamkista/viestintamateriaali/Documents/HAMK_yhdistelma_vari_72.jpg&amp;source=gmail&amp;ust=1492935625450000&amp;usg=AFQjCNEB1gIahQoLExuMZmg51jaSw_Wnf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112" y="6174686"/>
            <a:ext cx="1152128" cy="381635"/>
          </a:xfrm>
          <a:prstGeom prst="rect">
            <a:avLst/>
          </a:prstGeom>
          <a:noFill/>
          <a:ln>
            <a:noFill/>
          </a:ln>
        </p:spPr>
      </p:pic>
      <p:pic>
        <p:nvPicPr>
          <p:cNvPr id="8" name="Picture 7" descr="http://www.tsi.lv/sites/default/files/editor/images/logotsi/logo_h_eng_rgb.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32671" y="6116900"/>
            <a:ext cx="1625600" cy="438150"/>
          </a:xfrm>
          <a:prstGeom prst="rect">
            <a:avLst/>
          </a:prstGeom>
          <a:noFill/>
          <a:ln>
            <a:noFill/>
          </a:ln>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38655" y="178318"/>
            <a:ext cx="968215" cy="898730"/>
          </a:xfrm>
          <a:prstGeom prst="rect">
            <a:avLst/>
          </a:prstGeom>
        </p:spPr>
      </p:pic>
      <p:pic>
        <p:nvPicPr>
          <p:cNvPr id="1026" name="Picture 2" descr="http://centralbaltic.eu/sites/default/files/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3463" y="421152"/>
            <a:ext cx="1849534" cy="4130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nfrastructure development | EUROPEAN INNOVATION PARTNERSHIP"/>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12102" y="5863974"/>
            <a:ext cx="1698698" cy="94400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24DB37E3-C790-430D-96CE-83493924A02C}"/>
              </a:ext>
            </a:extLst>
          </p:cNvPr>
          <p:cNvSpPr txBox="1"/>
          <p:nvPr/>
        </p:nvSpPr>
        <p:spPr>
          <a:xfrm>
            <a:off x="1963396" y="1358011"/>
            <a:ext cx="8377808" cy="4154984"/>
          </a:xfrm>
          <a:prstGeom prst="rect">
            <a:avLst/>
          </a:prstGeom>
          <a:noFill/>
        </p:spPr>
        <p:txBody>
          <a:bodyPr wrap="square">
            <a:spAutoFit/>
          </a:bodyPr>
          <a:lstStyle/>
          <a:p>
            <a:pPr algn="just"/>
            <a:r>
              <a:rPr lang="et-EE" sz="2400" b="0" i="0" dirty="0">
                <a:solidFill>
                  <a:srgbClr val="333333"/>
                </a:solidFill>
                <a:effectLst/>
              </a:rPr>
              <a:t> </a:t>
            </a:r>
            <a:r>
              <a:rPr lang="en-US" sz="2400" b="0" i="0" dirty="0">
                <a:solidFill>
                  <a:srgbClr val="333333"/>
                </a:solidFill>
                <a:effectLst/>
              </a:rPr>
              <a:t>The main task of the ERAA, as laid down in its Constitution, is to promote the development of road transport and to protect its members interests and rights on national and international level.</a:t>
            </a:r>
            <a:endParaRPr lang="et-EE" sz="2400" b="0" i="0" dirty="0">
              <a:solidFill>
                <a:srgbClr val="333333"/>
              </a:solidFill>
              <a:effectLst/>
            </a:endParaRPr>
          </a:p>
          <a:p>
            <a:pPr algn="just"/>
            <a:endParaRPr lang="en-US" sz="2400" b="0" i="0" dirty="0">
              <a:solidFill>
                <a:srgbClr val="333333"/>
              </a:solidFill>
              <a:effectLst/>
            </a:endParaRPr>
          </a:p>
          <a:p>
            <a:pPr algn="just"/>
            <a:r>
              <a:rPr lang="en-US" sz="2400" b="0" i="0" dirty="0">
                <a:solidFill>
                  <a:srgbClr val="333333"/>
                </a:solidFill>
                <a:effectLst/>
              </a:rPr>
              <a:t>The main activities of the Association are issuing permits to all the companies which have international road transport </a:t>
            </a:r>
            <a:r>
              <a:rPr lang="en-US" sz="2400" b="0" i="0" dirty="0" err="1">
                <a:solidFill>
                  <a:srgbClr val="333333"/>
                </a:solidFill>
                <a:effectLst/>
              </a:rPr>
              <a:t>licences</a:t>
            </a:r>
            <a:r>
              <a:rPr lang="en-US" sz="2400" b="0" i="0" dirty="0">
                <a:solidFill>
                  <a:srgbClr val="333333"/>
                </a:solidFill>
                <a:effectLst/>
              </a:rPr>
              <a:t> and giving out TIR Carnets to the companies accepted to TIR system. In Estonia ERAA is a guarantee </a:t>
            </a:r>
            <a:r>
              <a:rPr lang="en-US" sz="2400" b="0" i="0" dirty="0" err="1">
                <a:solidFill>
                  <a:srgbClr val="333333"/>
                </a:solidFill>
                <a:effectLst/>
              </a:rPr>
              <a:t>organisation</a:t>
            </a:r>
            <a:r>
              <a:rPr lang="en-US" sz="2400" b="0" i="0" dirty="0">
                <a:solidFill>
                  <a:srgbClr val="333333"/>
                </a:solidFill>
                <a:effectLst/>
              </a:rPr>
              <a:t> of international guarantee chain of TIR Convention.</a:t>
            </a:r>
          </a:p>
          <a:p>
            <a:pPr algn="just"/>
            <a:endParaRPr lang="en-US" sz="2400" b="0" i="0" dirty="0">
              <a:solidFill>
                <a:srgbClr val="333333"/>
              </a:solidFill>
              <a:effectLst/>
            </a:endParaRPr>
          </a:p>
          <a:p>
            <a:endParaRPr lang="LID4096" sz="2400" dirty="0"/>
          </a:p>
        </p:txBody>
      </p:sp>
    </p:spTree>
    <p:extLst>
      <p:ext uri="{BB962C8B-B14F-4D97-AF65-F5344CB8AC3E}">
        <p14:creationId xmlns:p14="http://schemas.microsoft.com/office/powerpoint/2010/main" val="2851937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3835" y="178318"/>
            <a:ext cx="7806965" cy="706090"/>
          </a:xfrm>
        </p:spPr>
        <p:txBody>
          <a:bodyPr>
            <a:normAutofit/>
          </a:bodyPr>
          <a:lstStyle/>
          <a:p>
            <a:r>
              <a:rPr lang="et-EE" sz="2800" dirty="0"/>
              <a:t>	</a:t>
            </a:r>
            <a:endParaRPr lang="en-US" sz="2800" dirty="0"/>
          </a:p>
        </p:txBody>
      </p:sp>
      <p:pic>
        <p:nvPicPr>
          <p:cNvPr id="6" name="Picture 5" descr="TTK-logo-2013-v-kakskeeln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07768" y="6115630"/>
            <a:ext cx="1568450" cy="440690"/>
          </a:xfrm>
          <a:prstGeom prst="rect">
            <a:avLst/>
          </a:prstGeom>
          <a:noFill/>
          <a:ln>
            <a:noFill/>
          </a:ln>
        </p:spPr>
      </p:pic>
      <p:pic>
        <p:nvPicPr>
          <p:cNvPr id="7" name="Picture 6" descr="https://www.google.com/url?hl=et&amp;q=http://www.hamk.fi/tietoa-hamkista/viestintamateriaali/Documents/HAMK_yhdistelma_vari_72.jpg&amp;source=gmail&amp;ust=1492935625450000&amp;usg=AFQjCNEB1gIahQoLExuMZmg51jaSw_Wnf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112" y="6174686"/>
            <a:ext cx="1152128" cy="381635"/>
          </a:xfrm>
          <a:prstGeom prst="rect">
            <a:avLst/>
          </a:prstGeom>
          <a:noFill/>
          <a:ln>
            <a:noFill/>
          </a:ln>
        </p:spPr>
      </p:pic>
      <p:pic>
        <p:nvPicPr>
          <p:cNvPr id="8" name="Picture 7" descr="http://www.tsi.lv/sites/default/files/editor/images/logotsi/logo_h_eng_rgb.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32671" y="6116900"/>
            <a:ext cx="1625600" cy="438150"/>
          </a:xfrm>
          <a:prstGeom prst="rect">
            <a:avLst/>
          </a:prstGeom>
          <a:noFill/>
          <a:ln>
            <a:noFill/>
          </a:ln>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38655" y="178318"/>
            <a:ext cx="968215" cy="898730"/>
          </a:xfrm>
          <a:prstGeom prst="rect">
            <a:avLst/>
          </a:prstGeom>
        </p:spPr>
      </p:pic>
      <p:pic>
        <p:nvPicPr>
          <p:cNvPr id="1026" name="Picture 2" descr="http://centralbaltic.eu/sites/default/files/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3463" y="421152"/>
            <a:ext cx="1849534" cy="4130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nfrastructure development | EUROPEAN INNOVATION PARTNERSHIP"/>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12102" y="5863974"/>
            <a:ext cx="1698698" cy="94400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635073E7-881F-44B6-8F30-3A6FDD1D6530}"/>
              </a:ext>
            </a:extLst>
          </p:cNvPr>
          <p:cNvSpPr/>
          <p:nvPr/>
        </p:nvSpPr>
        <p:spPr>
          <a:xfrm>
            <a:off x="2057112" y="1906909"/>
            <a:ext cx="8198207" cy="2308324"/>
          </a:xfrm>
          <a:prstGeom prst="rect">
            <a:avLst/>
          </a:prstGeom>
        </p:spPr>
        <p:txBody>
          <a:bodyPr wrap="square">
            <a:spAutoFit/>
          </a:bodyPr>
          <a:lstStyle/>
          <a:p>
            <a:pPr algn="just"/>
            <a:r>
              <a:rPr lang="et-EE" sz="2400" dirty="0"/>
              <a:t>Following presentation file is produced under the Central Baltic project IntelTrans 2020 - 2022. </a:t>
            </a:r>
            <a:r>
              <a:rPr lang="en-US" sz="2400" dirty="0"/>
              <a:t>The </a:t>
            </a:r>
            <a:r>
              <a:rPr lang="et-EE" sz="2400" dirty="0"/>
              <a:t>aim of the project is</a:t>
            </a:r>
            <a:r>
              <a:rPr lang="en-US" sz="2400" dirty="0"/>
              <a:t> creating a joint Intelligent Transport and Traffic Management study module (15 ECTS) and pilot it with multinational groups of students, together with methodology and materials that are applicable and replicable outside current partnership. </a:t>
            </a:r>
            <a:endParaRPr lang="fi-FI" sz="2400" dirty="0"/>
          </a:p>
        </p:txBody>
      </p:sp>
    </p:spTree>
    <p:extLst>
      <p:ext uri="{BB962C8B-B14F-4D97-AF65-F5344CB8AC3E}">
        <p14:creationId xmlns:p14="http://schemas.microsoft.com/office/powerpoint/2010/main" val="4272783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3835" y="390023"/>
            <a:ext cx="7806965" cy="706090"/>
          </a:xfrm>
        </p:spPr>
        <p:txBody>
          <a:bodyPr>
            <a:normAutofit fontScale="90000"/>
          </a:bodyPr>
          <a:lstStyle/>
          <a:p>
            <a:r>
              <a:rPr lang="et-EE" sz="2800" dirty="0"/>
              <a:t>EU directive 1072/2009  - Community Licence for cargo transport</a:t>
            </a:r>
            <a:endParaRPr lang="en-US" sz="2800" dirty="0"/>
          </a:p>
        </p:txBody>
      </p:sp>
      <p:sp>
        <p:nvSpPr>
          <p:cNvPr id="3" name="Rectangle 2"/>
          <p:cNvSpPr/>
          <p:nvPr/>
        </p:nvSpPr>
        <p:spPr>
          <a:xfrm>
            <a:off x="2142997" y="1133911"/>
            <a:ext cx="8198207" cy="461665"/>
          </a:xfrm>
          <a:prstGeom prst="rect">
            <a:avLst/>
          </a:prstGeom>
        </p:spPr>
        <p:txBody>
          <a:bodyPr wrap="square">
            <a:spAutoFit/>
          </a:bodyPr>
          <a:lstStyle/>
          <a:p>
            <a:pPr algn="just"/>
            <a:r>
              <a:rPr lang="et-EE" sz="2400" dirty="0"/>
              <a:t> </a:t>
            </a:r>
            <a:endParaRPr lang="fi-FI" sz="2400" i="1" dirty="0">
              <a:solidFill>
                <a:schemeClr val="bg2">
                  <a:lumMod val="50000"/>
                </a:schemeClr>
              </a:solidFill>
            </a:endParaRPr>
          </a:p>
        </p:txBody>
      </p:sp>
      <p:pic>
        <p:nvPicPr>
          <p:cNvPr id="6" name="Picture 5" descr="TTK-logo-2013-v-kakskeeln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07768" y="6115630"/>
            <a:ext cx="1568450" cy="440690"/>
          </a:xfrm>
          <a:prstGeom prst="rect">
            <a:avLst/>
          </a:prstGeom>
          <a:noFill/>
          <a:ln>
            <a:noFill/>
          </a:ln>
        </p:spPr>
      </p:pic>
      <p:pic>
        <p:nvPicPr>
          <p:cNvPr id="7" name="Picture 6" descr="https://www.google.com/url?hl=et&amp;q=http://www.hamk.fi/tietoa-hamkista/viestintamateriaali/Documents/HAMK_yhdistelma_vari_72.jpg&amp;source=gmail&amp;ust=1492935625450000&amp;usg=AFQjCNEB1gIahQoLExuMZmg51jaSw_Wnf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112" y="6174686"/>
            <a:ext cx="1152128" cy="381635"/>
          </a:xfrm>
          <a:prstGeom prst="rect">
            <a:avLst/>
          </a:prstGeom>
          <a:noFill/>
          <a:ln>
            <a:noFill/>
          </a:ln>
        </p:spPr>
      </p:pic>
      <p:pic>
        <p:nvPicPr>
          <p:cNvPr id="8" name="Picture 7" descr="http://www.tsi.lv/sites/default/files/editor/images/logotsi/logo_h_eng_rgb.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32671" y="6116900"/>
            <a:ext cx="1625600" cy="438150"/>
          </a:xfrm>
          <a:prstGeom prst="rect">
            <a:avLst/>
          </a:prstGeom>
          <a:noFill/>
          <a:ln>
            <a:noFill/>
          </a:ln>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38655" y="178318"/>
            <a:ext cx="968215" cy="898730"/>
          </a:xfrm>
          <a:prstGeom prst="rect">
            <a:avLst/>
          </a:prstGeom>
        </p:spPr>
      </p:pic>
      <p:pic>
        <p:nvPicPr>
          <p:cNvPr id="1026" name="Picture 2" descr="http://centralbaltic.eu/sites/default/files/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3463" y="421152"/>
            <a:ext cx="1849534" cy="4130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nfrastructure development | EUROPEAN INNOVATION PARTNERSHIP"/>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12102" y="5863974"/>
            <a:ext cx="1698698" cy="94400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24DB37E3-C790-430D-96CE-83493924A02C}"/>
              </a:ext>
            </a:extLst>
          </p:cNvPr>
          <p:cNvSpPr txBox="1"/>
          <p:nvPr/>
        </p:nvSpPr>
        <p:spPr>
          <a:xfrm>
            <a:off x="1963396" y="1358011"/>
            <a:ext cx="8377808" cy="3785652"/>
          </a:xfrm>
          <a:prstGeom prst="rect">
            <a:avLst/>
          </a:prstGeom>
          <a:noFill/>
        </p:spPr>
        <p:txBody>
          <a:bodyPr wrap="square">
            <a:spAutoFit/>
          </a:bodyPr>
          <a:lstStyle/>
          <a:p>
            <a:r>
              <a:rPr lang="en-US" sz="2400" dirty="0"/>
              <a:t>The international carriage of goods by road should be conditional on the possession of a Community </a:t>
            </a:r>
            <a:r>
              <a:rPr lang="en-US" sz="2400" dirty="0" err="1"/>
              <a:t>licence</a:t>
            </a:r>
            <a:r>
              <a:rPr lang="en-US" sz="2400" dirty="0"/>
              <a:t>. </a:t>
            </a:r>
            <a:r>
              <a:rPr lang="en-US" sz="2400" dirty="0" err="1"/>
              <a:t>Hauliers</a:t>
            </a:r>
            <a:r>
              <a:rPr lang="en-US" sz="2400" dirty="0"/>
              <a:t> should be required to carry a certified true copy of the Community </a:t>
            </a:r>
            <a:r>
              <a:rPr lang="en-US" sz="2400" dirty="0" err="1"/>
              <a:t>licence</a:t>
            </a:r>
            <a:r>
              <a:rPr lang="en-US" sz="2400" dirty="0"/>
              <a:t> aboard each of their vehicles in order to facilitate effective controls by enforcement authorities, especially those outside the Member State in which the </a:t>
            </a:r>
            <a:r>
              <a:rPr lang="en-US" sz="2400" dirty="0" err="1"/>
              <a:t>haulier</a:t>
            </a:r>
            <a:r>
              <a:rPr lang="en-US" sz="2400" dirty="0"/>
              <a:t> is established.</a:t>
            </a:r>
            <a:endParaRPr lang="et-EE" sz="2400" dirty="0"/>
          </a:p>
          <a:p>
            <a:endParaRPr lang="et-EE" sz="2400" dirty="0"/>
          </a:p>
          <a:p>
            <a:r>
              <a:rPr lang="en-US" sz="2400" dirty="0"/>
              <a:t>The Community </a:t>
            </a:r>
            <a:r>
              <a:rPr lang="en-US" sz="2400" dirty="0" err="1"/>
              <a:t>licence</a:t>
            </a:r>
            <a:r>
              <a:rPr lang="en-US" sz="2400" dirty="0"/>
              <a:t> </a:t>
            </a:r>
            <a:r>
              <a:rPr lang="et-EE" sz="2400" dirty="0"/>
              <a:t>is</a:t>
            </a:r>
            <a:r>
              <a:rPr lang="en-US" sz="2400" dirty="0"/>
              <a:t> issued by a Member State, in accordance with this Regulation, to any </a:t>
            </a:r>
            <a:r>
              <a:rPr lang="en-US" sz="2400" dirty="0" err="1"/>
              <a:t>haulier</a:t>
            </a:r>
            <a:r>
              <a:rPr lang="en-US" sz="2400" dirty="0"/>
              <a:t> carrying goods by road for hire or reward</a:t>
            </a:r>
            <a:r>
              <a:rPr lang="et-EE" sz="2400" dirty="0"/>
              <a:t>.</a:t>
            </a:r>
            <a:endParaRPr lang="LID4096" sz="2400" dirty="0"/>
          </a:p>
        </p:txBody>
      </p:sp>
    </p:spTree>
    <p:extLst>
      <p:ext uri="{BB962C8B-B14F-4D97-AF65-F5344CB8AC3E}">
        <p14:creationId xmlns:p14="http://schemas.microsoft.com/office/powerpoint/2010/main" val="849050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3835" y="390023"/>
            <a:ext cx="7806965" cy="706090"/>
          </a:xfrm>
        </p:spPr>
        <p:txBody>
          <a:bodyPr>
            <a:normAutofit fontScale="90000"/>
          </a:bodyPr>
          <a:lstStyle/>
          <a:p>
            <a:r>
              <a:rPr lang="et-EE" sz="2800" dirty="0"/>
              <a:t>EU directive 1072/2009  - Community Licence for cargo transport – example</a:t>
            </a:r>
            <a:endParaRPr lang="en-US" sz="2800" dirty="0"/>
          </a:p>
        </p:txBody>
      </p:sp>
      <p:sp>
        <p:nvSpPr>
          <p:cNvPr id="3" name="Rectangle 2"/>
          <p:cNvSpPr/>
          <p:nvPr/>
        </p:nvSpPr>
        <p:spPr>
          <a:xfrm>
            <a:off x="2142997" y="1133911"/>
            <a:ext cx="8198207" cy="461665"/>
          </a:xfrm>
          <a:prstGeom prst="rect">
            <a:avLst/>
          </a:prstGeom>
        </p:spPr>
        <p:txBody>
          <a:bodyPr wrap="square">
            <a:spAutoFit/>
          </a:bodyPr>
          <a:lstStyle/>
          <a:p>
            <a:pPr algn="just"/>
            <a:r>
              <a:rPr lang="et-EE" sz="2400" dirty="0"/>
              <a:t> </a:t>
            </a:r>
            <a:endParaRPr lang="fi-FI" sz="2400" i="1" dirty="0">
              <a:solidFill>
                <a:schemeClr val="bg2">
                  <a:lumMod val="50000"/>
                </a:schemeClr>
              </a:solidFill>
            </a:endParaRPr>
          </a:p>
        </p:txBody>
      </p:sp>
      <p:pic>
        <p:nvPicPr>
          <p:cNvPr id="6" name="Picture 5" descr="TTK-logo-2013-v-kakskeeln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07768" y="6115630"/>
            <a:ext cx="1568450" cy="440690"/>
          </a:xfrm>
          <a:prstGeom prst="rect">
            <a:avLst/>
          </a:prstGeom>
          <a:noFill/>
          <a:ln>
            <a:noFill/>
          </a:ln>
        </p:spPr>
      </p:pic>
      <p:pic>
        <p:nvPicPr>
          <p:cNvPr id="7" name="Picture 6" descr="https://www.google.com/url?hl=et&amp;q=http://www.hamk.fi/tietoa-hamkista/viestintamateriaali/Documents/HAMK_yhdistelma_vari_72.jpg&amp;source=gmail&amp;ust=1492935625450000&amp;usg=AFQjCNEB1gIahQoLExuMZmg51jaSw_Wnf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112" y="6174686"/>
            <a:ext cx="1152128" cy="381635"/>
          </a:xfrm>
          <a:prstGeom prst="rect">
            <a:avLst/>
          </a:prstGeom>
          <a:noFill/>
          <a:ln>
            <a:noFill/>
          </a:ln>
        </p:spPr>
      </p:pic>
      <p:pic>
        <p:nvPicPr>
          <p:cNvPr id="8" name="Picture 7" descr="http://www.tsi.lv/sites/default/files/editor/images/logotsi/logo_h_eng_rgb.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32671" y="6116900"/>
            <a:ext cx="1625600" cy="438150"/>
          </a:xfrm>
          <a:prstGeom prst="rect">
            <a:avLst/>
          </a:prstGeom>
          <a:noFill/>
          <a:ln>
            <a:noFill/>
          </a:ln>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38655" y="178318"/>
            <a:ext cx="968215" cy="898730"/>
          </a:xfrm>
          <a:prstGeom prst="rect">
            <a:avLst/>
          </a:prstGeom>
        </p:spPr>
      </p:pic>
      <p:pic>
        <p:nvPicPr>
          <p:cNvPr id="1026" name="Picture 2" descr="http://centralbaltic.eu/sites/default/files/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3463" y="421152"/>
            <a:ext cx="1849534" cy="4130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nfrastructure development | EUROPEAN INNOVATION PARTNERSHIP"/>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12102" y="5863974"/>
            <a:ext cx="1698698" cy="94400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27CDF718-C547-4193-9785-EE3E0E71351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69140" y="1244338"/>
            <a:ext cx="3373315" cy="4765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82654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3835" y="390023"/>
            <a:ext cx="7806965" cy="706090"/>
          </a:xfrm>
        </p:spPr>
        <p:txBody>
          <a:bodyPr>
            <a:normAutofit fontScale="90000"/>
          </a:bodyPr>
          <a:lstStyle/>
          <a:p>
            <a:r>
              <a:rPr lang="et-EE" sz="2800" dirty="0"/>
              <a:t>EU directive 1072/2009  - Community Licence for cargo transport – certified true copy</a:t>
            </a:r>
            <a:endParaRPr lang="en-US" sz="2800" dirty="0"/>
          </a:p>
        </p:txBody>
      </p:sp>
      <p:sp>
        <p:nvSpPr>
          <p:cNvPr id="3" name="Rectangle 2"/>
          <p:cNvSpPr/>
          <p:nvPr/>
        </p:nvSpPr>
        <p:spPr>
          <a:xfrm>
            <a:off x="2142997" y="1133911"/>
            <a:ext cx="8198207" cy="461665"/>
          </a:xfrm>
          <a:prstGeom prst="rect">
            <a:avLst/>
          </a:prstGeom>
        </p:spPr>
        <p:txBody>
          <a:bodyPr wrap="square">
            <a:spAutoFit/>
          </a:bodyPr>
          <a:lstStyle/>
          <a:p>
            <a:pPr algn="just"/>
            <a:r>
              <a:rPr lang="et-EE" sz="2400" dirty="0"/>
              <a:t> </a:t>
            </a:r>
            <a:endParaRPr lang="fi-FI" sz="2400" i="1" dirty="0">
              <a:solidFill>
                <a:schemeClr val="bg2">
                  <a:lumMod val="50000"/>
                </a:schemeClr>
              </a:solidFill>
            </a:endParaRPr>
          </a:p>
        </p:txBody>
      </p:sp>
      <p:pic>
        <p:nvPicPr>
          <p:cNvPr id="6" name="Picture 5" descr="TTK-logo-2013-v-kakskeeln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07768" y="6115630"/>
            <a:ext cx="1568450" cy="440690"/>
          </a:xfrm>
          <a:prstGeom prst="rect">
            <a:avLst/>
          </a:prstGeom>
          <a:noFill/>
          <a:ln>
            <a:noFill/>
          </a:ln>
        </p:spPr>
      </p:pic>
      <p:pic>
        <p:nvPicPr>
          <p:cNvPr id="7" name="Picture 6" descr="https://www.google.com/url?hl=et&amp;q=http://www.hamk.fi/tietoa-hamkista/viestintamateriaali/Documents/HAMK_yhdistelma_vari_72.jpg&amp;source=gmail&amp;ust=1492935625450000&amp;usg=AFQjCNEB1gIahQoLExuMZmg51jaSw_Wnf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112" y="6174686"/>
            <a:ext cx="1152128" cy="381635"/>
          </a:xfrm>
          <a:prstGeom prst="rect">
            <a:avLst/>
          </a:prstGeom>
          <a:noFill/>
          <a:ln>
            <a:noFill/>
          </a:ln>
        </p:spPr>
      </p:pic>
      <p:pic>
        <p:nvPicPr>
          <p:cNvPr id="8" name="Picture 7" descr="http://www.tsi.lv/sites/default/files/editor/images/logotsi/logo_h_eng_rgb.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32671" y="6116900"/>
            <a:ext cx="1625600" cy="438150"/>
          </a:xfrm>
          <a:prstGeom prst="rect">
            <a:avLst/>
          </a:prstGeom>
          <a:noFill/>
          <a:ln>
            <a:noFill/>
          </a:ln>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38655" y="178318"/>
            <a:ext cx="968215" cy="898730"/>
          </a:xfrm>
          <a:prstGeom prst="rect">
            <a:avLst/>
          </a:prstGeom>
        </p:spPr>
      </p:pic>
      <p:pic>
        <p:nvPicPr>
          <p:cNvPr id="1026" name="Picture 2" descr="http://centralbaltic.eu/sites/default/files/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3463" y="421152"/>
            <a:ext cx="1849534" cy="4130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nfrastructure development | EUROPEAN INNOVATION PARTNERSHIP"/>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12102" y="5863974"/>
            <a:ext cx="1698698" cy="94400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24DB37E3-C790-430D-96CE-83493924A02C}"/>
              </a:ext>
            </a:extLst>
          </p:cNvPr>
          <p:cNvSpPr txBox="1"/>
          <p:nvPr/>
        </p:nvSpPr>
        <p:spPr>
          <a:xfrm>
            <a:off x="1501483" y="1221983"/>
            <a:ext cx="8915136" cy="4893647"/>
          </a:xfrm>
          <a:prstGeom prst="rect">
            <a:avLst/>
          </a:prstGeom>
          <a:noFill/>
        </p:spPr>
        <p:txBody>
          <a:bodyPr wrap="square">
            <a:spAutoFit/>
          </a:bodyPr>
          <a:lstStyle/>
          <a:p>
            <a:pPr algn="l"/>
            <a:r>
              <a:rPr lang="en-US" sz="2400" b="0" i="0" dirty="0">
                <a:solidFill>
                  <a:srgbClr val="22232A"/>
                </a:solidFill>
                <a:effectLst/>
              </a:rPr>
              <a:t>A certified true copy of a Community </a:t>
            </a:r>
            <a:r>
              <a:rPr lang="en-US" sz="2400" b="0" i="0" dirty="0" err="1">
                <a:solidFill>
                  <a:srgbClr val="22232A"/>
                </a:solidFill>
                <a:effectLst/>
              </a:rPr>
              <a:t>licence</a:t>
            </a:r>
            <a:r>
              <a:rPr lang="en-US" sz="2400" b="0" i="0" dirty="0">
                <a:solidFill>
                  <a:srgbClr val="22232A"/>
                </a:solidFill>
                <a:effectLst/>
              </a:rPr>
              <a:t> (hereinafter copy of the </a:t>
            </a:r>
            <a:r>
              <a:rPr lang="en-US" sz="2400" b="0" i="0" dirty="0" err="1">
                <a:solidFill>
                  <a:srgbClr val="22232A"/>
                </a:solidFill>
                <a:effectLst/>
              </a:rPr>
              <a:t>licence</a:t>
            </a:r>
            <a:r>
              <a:rPr lang="en-US" sz="2400" b="0" i="0" dirty="0">
                <a:solidFill>
                  <a:srgbClr val="22232A"/>
                </a:solidFill>
                <a:effectLst/>
              </a:rPr>
              <a:t>) is necessary if an operator wants to engage in the national or international carriage of goods for a charge using a motor vehicle or a combination of vehicles the permissible laden mass of which exceeds 3,500 kilograms and the design speed of which exceeds 40 </a:t>
            </a:r>
            <a:r>
              <a:rPr lang="en-US" sz="2400" b="0" i="0" dirty="0" err="1">
                <a:solidFill>
                  <a:srgbClr val="22232A"/>
                </a:solidFill>
                <a:effectLst/>
              </a:rPr>
              <a:t>kilometres</a:t>
            </a:r>
            <a:r>
              <a:rPr lang="en-US" sz="2400" b="0" i="0" dirty="0">
                <a:solidFill>
                  <a:srgbClr val="22232A"/>
                </a:solidFill>
                <a:effectLst/>
              </a:rPr>
              <a:t> per hour.</a:t>
            </a:r>
          </a:p>
          <a:p>
            <a:pPr algn="l"/>
            <a:r>
              <a:rPr lang="en-US" sz="2400" b="0" i="0" dirty="0">
                <a:solidFill>
                  <a:srgbClr val="22232A"/>
                </a:solidFill>
                <a:effectLst/>
              </a:rPr>
              <a:t>A certified true copy of a Community </a:t>
            </a:r>
            <a:r>
              <a:rPr lang="en-US" sz="2400" b="0" i="0" dirty="0" err="1">
                <a:solidFill>
                  <a:srgbClr val="22232A"/>
                </a:solidFill>
                <a:effectLst/>
              </a:rPr>
              <a:t>licence</a:t>
            </a:r>
            <a:r>
              <a:rPr lang="en-US" sz="2400" b="0" i="0" dirty="0">
                <a:solidFill>
                  <a:srgbClr val="22232A"/>
                </a:solidFill>
                <a:effectLst/>
              </a:rPr>
              <a:t> (hereinafter copy of the </a:t>
            </a:r>
            <a:r>
              <a:rPr lang="en-US" sz="2400" b="0" i="0" dirty="0" err="1">
                <a:solidFill>
                  <a:srgbClr val="22232A"/>
                </a:solidFill>
                <a:effectLst/>
              </a:rPr>
              <a:t>licence</a:t>
            </a:r>
            <a:r>
              <a:rPr lang="en-US" sz="2400" b="0" i="0" dirty="0">
                <a:solidFill>
                  <a:srgbClr val="22232A"/>
                </a:solidFill>
                <a:effectLst/>
              </a:rPr>
              <a:t>) certifies the right of the holder of the </a:t>
            </a:r>
            <a:r>
              <a:rPr lang="en-US" sz="2400" b="0" i="0" dirty="0" err="1">
                <a:solidFill>
                  <a:srgbClr val="22232A"/>
                </a:solidFill>
                <a:effectLst/>
              </a:rPr>
              <a:t>licence</a:t>
            </a:r>
            <a:r>
              <a:rPr lang="en-US" sz="2400" b="0" i="0" dirty="0">
                <a:solidFill>
                  <a:srgbClr val="22232A"/>
                </a:solidFill>
                <a:effectLst/>
              </a:rPr>
              <a:t> to engage in the carriage of goods for hire or reward using the motor vehicle bearing the registration number written on the copy of the </a:t>
            </a:r>
            <a:r>
              <a:rPr lang="en-US" sz="2400" b="0" i="0" dirty="0" err="1">
                <a:solidFill>
                  <a:srgbClr val="22232A"/>
                </a:solidFill>
                <a:effectLst/>
              </a:rPr>
              <a:t>licence</a:t>
            </a:r>
            <a:r>
              <a:rPr lang="en-US" sz="2400" b="0" i="0" dirty="0">
                <a:solidFill>
                  <a:srgbClr val="22232A"/>
                </a:solidFill>
                <a:effectLst/>
              </a:rPr>
              <a:t>.</a:t>
            </a:r>
          </a:p>
          <a:p>
            <a:pPr algn="l"/>
            <a:r>
              <a:rPr lang="en-US" sz="2400" b="0" i="0" dirty="0">
                <a:solidFill>
                  <a:srgbClr val="22232A"/>
                </a:solidFill>
                <a:effectLst/>
              </a:rPr>
              <a:t>A copy of the </a:t>
            </a:r>
            <a:r>
              <a:rPr lang="en-US" sz="2400" b="0" i="0" dirty="0" err="1">
                <a:solidFill>
                  <a:srgbClr val="22232A"/>
                </a:solidFill>
                <a:effectLst/>
              </a:rPr>
              <a:t>licence</a:t>
            </a:r>
            <a:r>
              <a:rPr lang="en-US" sz="2400" b="0" i="0" dirty="0">
                <a:solidFill>
                  <a:srgbClr val="22232A"/>
                </a:solidFill>
                <a:effectLst/>
              </a:rPr>
              <a:t> is issued for </a:t>
            </a:r>
            <a:r>
              <a:rPr lang="en-US" sz="2400" b="1" i="0" dirty="0">
                <a:solidFill>
                  <a:srgbClr val="22232A"/>
                </a:solidFill>
                <a:effectLst/>
              </a:rPr>
              <a:t>ten years</a:t>
            </a:r>
            <a:r>
              <a:rPr lang="en-US" sz="2400" b="0" i="0" dirty="0">
                <a:solidFill>
                  <a:srgbClr val="22232A"/>
                </a:solidFill>
                <a:effectLst/>
              </a:rPr>
              <a:t>, unless the applicant requests a shorter term, but not for a period longer than the term of validity of the </a:t>
            </a:r>
            <a:r>
              <a:rPr lang="en-US" sz="2400" b="0" i="0" dirty="0" err="1">
                <a:solidFill>
                  <a:srgbClr val="22232A"/>
                </a:solidFill>
                <a:effectLst/>
              </a:rPr>
              <a:t>licence</a:t>
            </a:r>
            <a:r>
              <a:rPr lang="en-US" sz="2400" b="0" i="0" dirty="0">
                <a:solidFill>
                  <a:srgbClr val="22232A"/>
                </a:solidFill>
                <a:effectLst/>
              </a:rPr>
              <a:t>.</a:t>
            </a:r>
          </a:p>
        </p:txBody>
      </p:sp>
    </p:spTree>
    <p:extLst>
      <p:ext uri="{BB962C8B-B14F-4D97-AF65-F5344CB8AC3E}">
        <p14:creationId xmlns:p14="http://schemas.microsoft.com/office/powerpoint/2010/main" val="6631598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3835" y="390023"/>
            <a:ext cx="7806965" cy="706090"/>
          </a:xfrm>
        </p:spPr>
        <p:txBody>
          <a:bodyPr>
            <a:normAutofit fontScale="90000"/>
          </a:bodyPr>
          <a:lstStyle/>
          <a:p>
            <a:r>
              <a:rPr lang="et-EE" sz="2800" dirty="0"/>
              <a:t>EU directive 1072/2009  - Community Licence for cargo transport – certified true copy - example</a:t>
            </a:r>
            <a:endParaRPr lang="en-US" sz="2800" dirty="0"/>
          </a:p>
        </p:txBody>
      </p:sp>
      <p:sp>
        <p:nvSpPr>
          <p:cNvPr id="3" name="Rectangle 2"/>
          <p:cNvSpPr/>
          <p:nvPr/>
        </p:nvSpPr>
        <p:spPr>
          <a:xfrm>
            <a:off x="2142997" y="1133911"/>
            <a:ext cx="8198207" cy="461665"/>
          </a:xfrm>
          <a:prstGeom prst="rect">
            <a:avLst/>
          </a:prstGeom>
        </p:spPr>
        <p:txBody>
          <a:bodyPr wrap="square">
            <a:spAutoFit/>
          </a:bodyPr>
          <a:lstStyle/>
          <a:p>
            <a:pPr algn="just"/>
            <a:r>
              <a:rPr lang="et-EE" sz="2400" dirty="0"/>
              <a:t> </a:t>
            </a:r>
            <a:endParaRPr lang="fi-FI" sz="2400" i="1" dirty="0">
              <a:solidFill>
                <a:schemeClr val="bg2">
                  <a:lumMod val="50000"/>
                </a:schemeClr>
              </a:solidFill>
            </a:endParaRPr>
          </a:p>
        </p:txBody>
      </p:sp>
      <p:pic>
        <p:nvPicPr>
          <p:cNvPr id="6" name="Picture 5" descr="TTK-logo-2013-v-kakskeeln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07768" y="6115630"/>
            <a:ext cx="1568450" cy="440690"/>
          </a:xfrm>
          <a:prstGeom prst="rect">
            <a:avLst/>
          </a:prstGeom>
          <a:noFill/>
          <a:ln>
            <a:noFill/>
          </a:ln>
        </p:spPr>
      </p:pic>
      <p:pic>
        <p:nvPicPr>
          <p:cNvPr id="7" name="Picture 6" descr="https://www.google.com/url?hl=et&amp;q=http://www.hamk.fi/tietoa-hamkista/viestintamateriaali/Documents/HAMK_yhdistelma_vari_72.jpg&amp;source=gmail&amp;ust=1492935625450000&amp;usg=AFQjCNEB1gIahQoLExuMZmg51jaSw_Wnf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112" y="6174686"/>
            <a:ext cx="1152128" cy="381635"/>
          </a:xfrm>
          <a:prstGeom prst="rect">
            <a:avLst/>
          </a:prstGeom>
          <a:noFill/>
          <a:ln>
            <a:noFill/>
          </a:ln>
        </p:spPr>
      </p:pic>
      <p:pic>
        <p:nvPicPr>
          <p:cNvPr id="8" name="Picture 7" descr="http://www.tsi.lv/sites/default/files/editor/images/logotsi/logo_h_eng_rgb.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32671" y="6116900"/>
            <a:ext cx="1625600" cy="438150"/>
          </a:xfrm>
          <a:prstGeom prst="rect">
            <a:avLst/>
          </a:prstGeom>
          <a:noFill/>
          <a:ln>
            <a:noFill/>
          </a:ln>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38655" y="178318"/>
            <a:ext cx="968215" cy="898730"/>
          </a:xfrm>
          <a:prstGeom prst="rect">
            <a:avLst/>
          </a:prstGeom>
        </p:spPr>
      </p:pic>
      <p:pic>
        <p:nvPicPr>
          <p:cNvPr id="1026" name="Picture 2" descr="http://centralbaltic.eu/sites/default/files/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3463" y="421152"/>
            <a:ext cx="1849534" cy="4130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nfrastructure development | EUROPEAN INNOVATION PARTNERSHIP"/>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12102" y="5863974"/>
            <a:ext cx="1698698" cy="94400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24DB37E3-C790-430D-96CE-83493924A02C}"/>
              </a:ext>
            </a:extLst>
          </p:cNvPr>
          <p:cNvSpPr txBox="1"/>
          <p:nvPr/>
        </p:nvSpPr>
        <p:spPr>
          <a:xfrm>
            <a:off x="1501483" y="1221983"/>
            <a:ext cx="8915136" cy="461665"/>
          </a:xfrm>
          <a:prstGeom prst="rect">
            <a:avLst/>
          </a:prstGeom>
          <a:noFill/>
        </p:spPr>
        <p:txBody>
          <a:bodyPr wrap="square">
            <a:spAutoFit/>
          </a:bodyPr>
          <a:lstStyle/>
          <a:p>
            <a:pPr algn="l"/>
            <a:r>
              <a:rPr lang="et-EE" sz="2400" b="0" i="0" dirty="0">
                <a:solidFill>
                  <a:srgbClr val="22232A"/>
                </a:solidFill>
                <a:effectLst/>
              </a:rPr>
              <a:t> </a:t>
            </a:r>
            <a:endParaRPr lang="en-US" sz="2400" b="0" i="0" dirty="0">
              <a:solidFill>
                <a:srgbClr val="22232A"/>
              </a:solidFill>
              <a:effectLst/>
            </a:endParaRPr>
          </a:p>
        </p:txBody>
      </p:sp>
      <p:pic>
        <p:nvPicPr>
          <p:cNvPr id="11" name="Picture 2" descr="http://www.eraa.ee/doc/RVSK_2018.jpg">
            <a:extLst>
              <a:ext uri="{FF2B5EF4-FFF2-40B4-BE49-F238E27FC236}">
                <a16:creationId xmlns:a16="http://schemas.microsoft.com/office/drawing/2014/main" id="{4E4865E0-304B-461E-92C6-C99D017C2D3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72430" y="1336750"/>
            <a:ext cx="3320482" cy="4690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54129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3835" y="178318"/>
            <a:ext cx="7806965" cy="706090"/>
          </a:xfrm>
        </p:spPr>
        <p:txBody>
          <a:bodyPr>
            <a:normAutofit fontScale="90000"/>
          </a:bodyPr>
          <a:lstStyle/>
          <a:p>
            <a:r>
              <a:rPr lang="et-EE" sz="2800" dirty="0"/>
              <a:t>EU directive 1073/2009  - Community Licence for passengers transport</a:t>
            </a:r>
            <a:endParaRPr lang="en-US" sz="2800" dirty="0"/>
          </a:p>
        </p:txBody>
      </p:sp>
      <p:sp>
        <p:nvSpPr>
          <p:cNvPr id="3" name="Rectangle 2"/>
          <p:cNvSpPr/>
          <p:nvPr/>
        </p:nvSpPr>
        <p:spPr>
          <a:xfrm>
            <a:off x="2142997" y="1133911"/>
            <a:ext cx="8198207" cy="461665"/>
          </a:xfrm>
          <a:prstGeom prst="rect">
            <a:avLst/>
          </a:prstGeom>
        </p:spPr>
        <p:txBody>
          <a:bodyPr wrap="square">
            <a:spAutoFit/>
          </a:bodyPr>
          <a:lstStyle/>
          <a:p>
            <a:pPr algn="just"/>
            <a:r>
              <a:rPr lang="et-EE" sz="2400" dirty="0"/>
              <a:t> </a:t>
            </a:r>
            <a:endParaRPr lang="fi-FI" sz="2400" i="1" dirty="0">
              <a:solidFill>
                <a:schemeClr val="bg2">
                  <a:lumMod val="50000"/>
                </a:schemeClr>
              </a:solidFill>
            </a:endParaRPr>
          </a:p>
        </p:txBody>
      </p:sp>
      <p:pic>
        <p:nvPicPr>
          <p:cNvPr id="6" name="Picture 5" descr="TTK-logo-2013-v-kakskeeln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07768" y="6115630"/>
            <a:ext cx="1568450" cy="440690"/>
          </a:xfrm>
          <a:prstGeom prst="rect">
            <a:avLst/>
          </a:prstGeom>
          <a:noFill/>
          <a:ln>
            <a:noFill/>
          </a:ln>
        </p:spPr>
      </p:pic>
      <p:pic>
        <p:nvPicPr>
          <p:cNvPr id="7" name="Picture 6" descr="https://www.google.com/url?hl=et&amp;q=http://www.hamk.fi/tietoa-hamkista/viestintamateriaali/Documents/HAMK_yhdistelma_vari_72.jpg&amp;source=gmail&amp;ust=1492935625450000&amp;usg=AFQjCNEB1gIahQoLExuMZmg51jaSw_Wnf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112" y="6174686"/>
            <a:ext cx="1152128" cy="381635"/>
          </a:xfrm>
          <a:prstGeom prst="rect">
            <a:avLst/>
          </a:prstGeom>
          <a:noFill/>
          <a:ln>
            <a:noFill/>
          </a:ln>
        </p:spPr>
      </p:pic>
      <p:pic>
        <p:nvPicPr>
          <p:cNvPr id="8" name="Picture 7" descr="http://www.tsi.lv/sites/default/files/editor/images/logotsi/logo_h_eng_rgb.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32671" y="6116900"/>
            <a:ext cx="1625600" cy="438150"/>
          </a:xfrm>
          <a:prstGeom prst="rect">
            <a:avLst/>
          </a:prstGeom>
          <a:noFill/>
          <a:ln>
            <a:noFill/>
          </a:ln>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38655" y="178318"/>
            <a:ext cx="968215" cy="898730"/>
          </a:xfrm>
          <a:prstGeom prst="rect">
            <a:avLst/>
          </a:prstGeom>
        </p:spPr>
      </p:pic>
      <p:pic>
        <p:nvPicPr>
          <p:cNvPr id="1026" name="Picture 2" descr="http://centralbaltic.eu/sites/default/files/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3463" y="421152"/>
            <a:ext cx="1849534" cy="4130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nfrastructure development | EUROPEAN INNOVATION PARTNERSHIP"/>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12102" y="5863974"/>
            <a:ext cx="1698698" cy="94400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C9DB009F-5B0D-4C25-9EBB-9966B5AFDB9C}"/>
              </a:ext>
            </a:extLst>
          </p:cNvPr>
          <p:cNvSpPr txBox="1"/>
          <p:nvPr/>
        </p:nvSpPr>
        <p:spPr>
          <a:xfrm>
            <a:off x="2057112" y="1072787"/>
            <a:ext cx="8581543" cy="4524315"/>
          </a:xfrm>
          <a:prstGeom prst="rect">
            <a:avLst/>
          </a:prstGeom>
          <a:noFill/>
        </p:spPr>
        <p:txBody>
          <a:bodyPr wrap="square">
            <a:spAutoFit/>
          </a:bodyPr>
          <a:lstStyle/>
          <a:p>
            <a:pPr algn="just"/>
            <a:r>
              <a:rPr lang="en-US" sz="2400" dirty="0"/>
              <a:t>The international carriage of passengers by coach and bus should be conditional on the possession of a Community </a:t>
            </a:r>
            <a:r>
              <a:rPr lang="en-US" sz="2400" dirty="0" err="1"/>
              <a:t>licence</a:t>
            </a:r>
            <a:r>
              <a:rPr lang="en-US" sz="2400" dirty="0"/>
              <a:t>. Carriers should be required to carry a certified true copy of the Community </a:t>
            </a:r>
            <a:r>
              <a:rPr lang="en-US" sz="2400" dirty="0" err="1"/>
              <a:t>licence</a:t>
            </a:r>
            <a:r>
              <a:rPr lang="en-US" sz="2400" dirty="0"/>
              <a:t> aboard each of their vehicles, in order to facilitate effective controls by enforcement authorities, especially those outside the Member State in which the carrier is established</a:t>
            </a:r>
            <a:r>
              <a:rPr lang="et-EE" sz="2400" dirty="0"/>
              <a:t>.</a:t>
            </a:r>
          </a:p>
          <a:p>
            <a:pPr algn="just"/>
            <a:endParaRPr lang="et-EE" sz="2400" dirty="0"/>
          </a:p>
          <a:p>
            <a:pPr algn="just"/>
            <a:r>
              <a:rPr lang="en-US" sz="2400" dirty="0"/>
              <a:t>The Community </a:t>
            </a:r>
            <a:r>
              <a:rPr lang="en-US" sz="2400" dirty="0" err="1"/>
              <a:t>licence</a:t>
            </a:r>
            <a:r>
              <a:rPr lang="en-US" sz="2400" dirty="0"/>
              <a:t> shall be issued in the name of the carrier and shall be non-transferable. A certified true copy of the Community </a:t>
            </a:r>
            <a:r>
              <a:rPr lang="en-US" sz="2400" dirty="0" err="1"/>
              <a:t>licence</a:t>
            </a:r>
            <a:r>
              <a:rPr lang="en-US" sz="2400" dirty="0"/>
              <a:t> shall be kept in each of the carrier’s vehicles and shall be presented at the request of any </a:t>
            </a:r>
            <a:r>
              <a:rPr lang="en-US" sz="2400" dirty="0" err="1"/>
              <a:t>authorised</a:t>
            </a:r>
            <a:r>
              <a:rPr lang="en-US" sz="2400" dirty="0"/>
              <a:t> inspecting officer.</a:t>
            </a:r>
            <a:endParaRPr lang="LID4096" sz="2400" dirty="0"/>
          </a:p>
        </p:txBody>
      </p:sp>
    </p:spTree>
    <p:extLst>
      <p:ext uri="{BB962C8B-B14F-4D97-AF65-F5344CB8AC3E}">
        <p14:creationId xmlns:p14="http://schemas.microsoft.com/office/powerpoint/2010/main" val="27214755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3835" y="178318"/>
            <a:ext cx="7806965" cy="706090"/>
          </a:xfrm>
        </p:spPr>
        <p:txBody>
          <a:bodyPr>
            <a:normAutofit fontScale="90000"/>
          </a:bodyPr>
          <a:lstStyle/>
          <a:p>
            <a:r>
              <a:rPr lang="et-EE" sz="2800" dirty="0"/>
              <a:t>EU directive 1073/2009  - Community Licence for passengers transport - example</a:t>
            </a:r>
            <a:endParaRPr lang="en-US" sz="2800" dirty="0"/>
          </a:p>
        </p:txBody>
      </p:sp>
      <p:sp>
        <p:nvSpPr>
          <p:cNvPr id="3" name="Rectangle 2"/>
          <p:cNvSpPr/>
          <p:nvPr/>
        </p:nvSpPr>
        <p:spPr>
          <a:xfrm>
            <a:off x="2142997" y="1133911"/>
            <a:ext cx="8198207" cy="461665"/>
          </a:xfrm>
          <a:prstGeom prst="rect">
            <a:avLst/>
          </a:prstGeom>
        </p:spPr>
        <p:txBody>
          <a:bodyPr wrap="square">
            <a:spAutoFit/>
          </a:bodyPr>
          <a:lstStyle/>
          <a:p>
            <a:pPr algn="just"/>
            <a:r>
              <a:rPr lang="et-EE" sz="2400" dirty="0"/>
              <a:t> </a:t>
            </a:r>
            <a:endParaRPr lang="fi-FI" sz="2400" i="1" dirty="0">
              <a:solidFill>
                <a:schemeClr val="bg2">
                  <a:lumMod val="50000"/>
                </a:schemeClr>
              </a:solidFill>
            </a:endParaRPr>
          </a:p>
        </p:txBody>
      </p:sp>
      <p:pic>
        <p:nvPicPr>
          <p:cNvPr id="6" name="Picture 5" descr="TTK-logo-2013-v-kakskeeln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07768" y="6115630"/>
            <a:ext cx="1568450" cy="440690"/>
          </a:xfrm>
          <a:prstGeom prst="rect">
            <a:avLst/>
          </a:prstGeom>
          <a:noFill/>
          <a:ln>
            <a:noFill/>
          </a:ln>
        </p:spPr>
      </p:pic>
      <p:pic>
        <p:nvPicPr>
          <p:cNvPr id="7" name="Picture 6" descr="https://www.google.com/url?hl=et&amp;q=http://www.hamk.fi/tietoa-hamkista/viestintamateriaali/Documents/HAMK_yhdistelma_vari_72.jpg&amp;source=gmail&amp;ust=1492935625450000&amp;usg=AFQjCNEB1gIahQoLExuMZmg51jaSw_Wnf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112" y="6174686"/>
            <a:ext cx="1152128" cy="381635"/>
          </a:xfrm>
          <a:prstGeom prst="rect">
            <a:avLst/>
          </a:prstGeom>
          <a:noFill/>
          <a:ln>
            <a:noFill/>
          </a:ln>
        </p:spPr>
      </p:pic>
      <p:pic>
        <p:nvPicPr>
          <p:cNvPr id="8" name="Picture 7" descr="http://www.tsi.lv/sites/default/files/editor/images/logotsi/logo_h_eng_rgb.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32671" y="6116900"/>
            <a:ext cx="1625600" cy="438150"/>
          </a:xfrm>
          <a:prstGeom prst="rect">
            <a:avLst/>
          </a:prstGeom>
          <a:noFill/>
          <a:ln>
            <a:noFill/>
          </a:ln>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38655" y="178318"/>
            <a:ext cx="968215" cy="898730"/>
          </a:xfrm>
          <a:prstGeom prst="rect">
            <a:avLst/>
          </a:prstGeom>
        </p:spPr>
      </p:pic>
      <p:pic>
        <p:nvPicPr>
          <p:cNvPr id="1026" name="Picture 2" descr="http://centralbaltic.eu/sites/default/files/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3463" y="421152"/>
            <a:ext cx="1849534" cy="4130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nfrastructure development | EUROPEAN INNOVATION PARTNERSHIP"/>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12102" y="5863974"/>
            <a:ext cx="1698698" cy="94400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C9DB009F-5B0D-4C25-9EBB-9966B5AFDB9C}"/>
              </a:ext>
            </a:extLst>
          </p:cNvPr>
          <p:cNvSpPr txBox="1"/>
          <p:nvPr/>
        </p:nvSpPr>
        <p:spPr>
          <a:xfrm>
            <a:off x="2057112" y="1072787"/>
            <a:ext cx="8581543" cy="461665"/>
          </a:xfrm>
          <a:prstGeom prst="rect">
            <a:avLst/>
          </a:prstGeom>
          <a:noFill/>
        </p:spPr>
        <p:txBody>
          <a:bodyPr wrap="square">
            <a:spAutoFit/>
          </a:bodyPr>
          <a:lstStyle/>
          <a:p>
            <a:pPr algn="just"/>
            <a:r>
              <a:rPr lang="et-EE" sz="2400" dirty="0"/>
              <a:t> </a:t>
            </a:r>
            <a:endParaRPr lang="LID4096" sz="2400" dirty="0"/>
          </a:p>
        </p:txBody>
      </p:sp>
      <p:pic>
        <p:nvPicPr>
          <p:cNvPr id="12" name="Picture 2" descr="http://www.eraa.ee/doc/YTL_2018.jpg">
            <a:extLst>
              <a:ext uri="{FF2B5EF4-FFF2-40B4-BE49-F238E27FC236}">
                <a16:creationId xmlns:a16="http://schemas.microsoft.com/office/drawing/2014/main" id="{65BA6114-EC3B-4686-AAF3-4AB1092E45C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59651" y="1122981"/>
            <a:ext cx="3398620" cy="4791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53254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3835" y="178318"/>
            <a:ext cx="7806965" cy="706090"/>
          </a:xfrm>
        </p:spPr>
        <p:txBody>
          <a:bodyPr>
            <a:normAutofit/>
          </a:bodyPr>
          <a:lstStyle/>
          <a:p>
            <a:r>
              <a:rPr lang="et-EE" sz="2800" dirty="0"/>
              <a:t>Next steps</a:t>
            </a:r>
            <a:endParaRPr lang="en-US" sz="2800" dirty="0"/>
          </a:p>
        </p:txBody>
      </p:sp>
      <p:sp>
        <p:nvSpPr>
          <p:cNvPr id="3" name="Rectangle 2"/>
          <p:cNvSpPr/>
          <p:nvPr/>
        </p:nvSpPr>
        <p:spPr>
          <a:xfrm>
            <a:off x="2142997" y="1133911"/>
            <a:ext cx="8198207" cy="461665"/>
          </a:xfrm>
          <a:prstGeom prst="rect">
            <a:avLst/>
          </a:prstGeom>
        </p:spPr>
        <p:txBody>
          <a:bodyPr wrap="square">
            <a:spAutoFit/>
          </a:bodyPr>
          <a:lstStyle/>
          <a:p>
            <a:pPr algn="just"/>
            <a:r>
              <a:rPr lang="et-EE" sz="2400" dirty="0"/>
              <a:t> </a:t>
            </a:r>
            <a:endParaRPr lang="fi-FI" sz="2400" i="1" dirty="0">
              <a:solidFill>
                <a:schemeClr val="bg2">
                  <a:lumMod val="50000"/>
                </a:schemeClr>
              </a:solidFill>
            </a:endParaRPr>
          </a:p>
        </p:txBody>
      </p:sp>
      <p:pic>
        <p:nvPicPr>
          <p:cNvPr id="6" name="Picture 5" descr="TTK-logo-2013-v-kakskeeln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07768" y="6115630"/>
            <a:ext cx="1568450" cy="440690"/>
          </a:xfrm>
          <a:prstGeom prst="rect">
            <a:avLst/>
          </a:prstGeom>
          <a:noFill/>
          <a:ln>
            <a:noFill/>
          </a:ln>
        </p:spPr>
      </p:pic>
      <p:pic>
        <p:nvPicPr>
          <p:cNvPr id="7" name="Picture 6" descr="https://www.google.com/url?hl=et&amp;q=http://www.hamk.fi/tietoa-hamkista/viestintamateriaali/Documents/HAMK_yhdistelma_vari_72.jpg&amp;source=gmail&amp;ust=1492935625450000&amp;usg=AFQjCNEB1gIahQoLExuMZmg51jaSw_Wnf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112" y="6174686"/>
            <a:ext cx="1152128" cy="381635"/>
          </a:xfrm>
          <a:prstGeom prst="rect">
            <a:avLst/>
          </a:prstGeom>
          <a:noFill/>
          <a:ln>
            <a:noFill/>
          </a:ln>
        </p:spPr>
      </p:pic>
      <p:pic>
        <p:nvPicPr>
          <p:cNvPr id="8" name="Picture 7" descr="http://www.tsi.lv/sites/default/files/editor/images/logotsi/logo_h_eng_rgb.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32671" y="6116900"/>
            <a:ext cx="1625600" cy="438150"/>
          </a:xfrm>
          <a:prstGeom prst="rect">
            <a:avLst/>
          </a:prstGeom>
          <a:noFill/>
          <a:ln>
            <a:noFill/>
          </a:ln>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38655" y="178318"/>
            <a:ext cx="968215" cy="898730"/>
          </a:xfrm>
          <a:prstGeom prst="rect">
            <a:avLst/>
          </a:prstGeom>
        </p:spPr>
      </p:pic>
      <p:pic>
        <p:nvPicPr>
          <p:cNvPr id="1026" name="Picture 2" descr="http://centralbaltic.eu/sites/default/files/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3463" y="421152"/>
            <a:ext cx="1849534" cy="4130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nfrastructure development | EUROPEAN INNOVATION PARTNERSHIP"/>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12102" y="5863974"/>
            <a:ext cx="1698698" cy="94400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C9DB009F-5B0D-4C25-9EBB-9966B5AFDB9C}"/>
              </a:ext>
            </a:extLst>
          </p:cNvPr>
          <p:cNvSpPr txBox="1"/>
          <p:nvPr/>
        </p:nvSpPr>
        <p:spPr>
          <a:xfrm>
            <a:off x="2057112" y="1072787"/>
            <a:ext cx="8581543" cy="3416320"/>
          </a:xfrm>
          <a:prstGeom prst="rect">
            <a:avLst/>
          </a:prstGeom>
          <a:noFill/>
        </p:spPr>
        <p:txBody>
          <a:bodyPr wrap="square">
            <a:spAutoFit/>
          </a:bodyPr>
          <a:lstStyle/>
          <a:p>
            <a:pPr algn="just"/>
            <a:endParaRPr lang="et-EE" sz="2400" dirty="0"/>
          </a:p>
          <a:p>
            <a:pPr algn="just"/>
            <a:endParaRPr lang="et-EE" sz="2400" dirty="0"/>
          </a:p>
          <a:p>
            <a:pPr algn="just"/>
            <a:r>
              <a:rPr lang="et-EE" sz="2400" dirty="0"/>
              <a:t>Please find EU  directives </a:t>
            </a:r>
            <a:r>
              <a:rPr lang="et-EE" sz="2400" b="1" dirty="0"/>
              <a:t>1071/2009, 1072/2009 and 1073/2009</a:t>
            </a:r>
            <a:r>
              <a:rPr lang="et-EE" sz="2400" dirty="0"/>
              <a:t> from your Moodle course under the sheet extra materials and read them through. </a:t>
            </a:r>
          </a:p>
          <a:p>
            <a:pPr algn="just"/>
            <a:endParaRPr lang="et-EE" sz="2400" dirty="0"/>
          </a:p>
          <a:p>
            <a:pPr algn="just"/>
            <a:r>
              <a:rPr lang="et-EE" sz="2400" dirty="0"/>
              <a:t>After this please fill the questionary at the end of the week 1 sheet as an self control purpose.</a:t>
            </a:r>
          </a:p>
          <a:p>
            <a:pPr algn="just"/>
            <a:endParaRPr lang="LID4096" sz="2400" dirty="0"/>
          </a:p>
        </p:txBody>
      </p:sp>
    </p:spTree>
    <p:extLst>
      <p:ext uri="{BB962C8B-B14F-4D97-AF65-F5344CB8AC3E}">
        <p14:creationId xmlns:p14="http://schemas.microsoft.com/office/powerpoint/2010/main" val="41191336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42996" y="2868449"/>
            <a:ext cx="7906007" cy="769441"/>
          </a:xfrm>
          <a:prstGeom prst="rect">
            <a:avLst/>
          </a:prstGeom>
        </p:spPr>
        <p:txBody>
          <a:bodyPr wrap="square">
            <a:spAutoFit/>
          </a:bodyPr>
          <a:lstStyle/>
          <a:p>
            <a:pPr algn="ctr"/>
            <a:r>
              <a:rPr lang="et-EE" sz="4400" b="1" dirty="0"/>
              <a:t>Thank you for your attention!</a:t>
            </a:r>
            <a:endParaRPr lang="fi-FI" sz="4400" b="1" dirty="0"/>
          </a:p>
        </p:txBody>
      </p:sp>
      <p:pic>
        <p:nvPicPr>
          <p:cNvPr id="6" name="Picture 5" descr="TTK-logo-2013-v-kakskeeln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07768" y="6115630"/>
            <a:ext cx="1568450" cy="440690"/>
          </a:xfrm>
          <a:prstGeom prst="rect">
            <a:avLst/>
          </a:prstGeom>
          <a:noFill/>
          <a:ln>
            <a:noFill/>
          </a:ln>
        </p:spPr>
      </p:pic>
      <p:pic>
        <p:nvPicPr>
          <p:cNvPr id="7" name="Picture 6" descr="https://www.google.com/url?hl=et&amp;q=http://www.hamk.fi/tietoa-hamkista/viestintamateriaali/Documents/HAMK_yhdistelma_vari_72.jpg&amp;source=gmail&amp;ust=1492935625450000&amp;usg=AFQjCNEB1gIahQoLExuMZmg51jaSw_Wnf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112" y="6174686"/>
            <a:ext cx="1152128" cy="381635"/>
          </a:xfrm>
          <a:prstGeom prst="rect">
            <a:avLst/>
          </a:prstGeom>
          <a:noFill/>
          <a:ln>
            <a:noFill/>
          </a:ln>
        </p:spPr>
      </p:pic>
      <p:pic>
        <p:nvPicPr>
          <p:cNvPr id="8" name="Picture 7" descr="http://www.tsi.lv/sites/default/files/editor/images/logotsi/logo_h_eng_rgb.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32671" y="6116900"/>
            <a:ext cx="1625600" cy="438150"/>
          </a:xfrm>
          <a:prstGeom prst="rect">
            <a:avLst/>
          </a:prstGeom>
          <a:noFill/>
          <a:ln>
            <a:noFill/>
          </a:ln>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54548" y="149728"/>
            <a:ext cx="1029815" cy="955909"/>
          </a:xfrm>
          <a:prstGeom prst="rect">
            <a:avLst/>
          </a:prstGeom>
        </p:spPr>
      </p:pic>
      <p:pic>
        <p:nvPicPr>
          <p:cNvPr id="1026" name="Picture 2" descr="http://centralbaltic.eu/sites/default/files/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9485" y="466316"/>
            <a:ext cx="1849534" cy="4130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nfrastructure development | EUROPEAN INNOVATION PARTNERSHIP"/>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12102" y="5863974"/>
            <a:ext cx="1698698" cy="94400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BFA1F526-5E34-4986-8A9B-1D54518531A8}"/>
              </a:ext>
            </a:extLst>
          </p:cNvPr>
          <p:cNvSpPr txBox="1"/>
          <p:nvPr/>
        </p:nvSpPr>
        <p:spPr>
          <a:xfrm>
            <a:off x="1593130" y="5457684"/>
            <a:ext cx="9879291" cy="338554"/>
          </a:xfrm>
          <a:prstGeom prst="rect">
            <a:avLst/>
          </a:prstGeom>
          <a:noFill/>
        </p:spPr>
        <p:txBody>
          <a:bodyPr wrap="square">
            <a:spAutoFit/>
          </a:bodyPr>
          <a:lstStyle/>
          <a:p>
            <a:r>
              <a:rPr lang="en-US" sz="1600" dirty="0"/>
              <a:t>Interreg Central Baltic Project: </a:t>
            </a:r>
            <a:r>
              <a:rPr lang="en-GB" sz="1600" dirty="0"/>
              <a:t>INTELTRANS – Intelligent Transport and Traffic Management study module</a:t>
            </a:r>
            <a:r>
              <a:rPr lang="et-EE" sz="1600" dirty="0"/>
              <a:t>.</a:t>
            </a:r>
          </a:p>
        </p:txBody>
      </p:sp>
    </p:spTree>
    <p:extLst>
      <p:ext uri="{BB962C8B-B14F-4D97-AF65-F5344CB8AC3E}">
        <p14:creationId xmlns:p14="http://schemas.microsoft.com/office/powerpoint/2010/main" val="2896684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3835" y="178318"/>
            <a:ext cx="7806965" cy="706090"/>
          </a:xfrm>
        </p:spPr>
        <p:txBody>
          <a:bodyPr>
            <a:normAutofit/>
          </a:bodyPr>
          <a:lstStyle/>
          <a:p>
            <a:r>
              <a:rPr lang="et-EE" sz="2800" dirty="0"/>
              <a:t>Introduction	</a:t>
            </a:r>
            <a:endParaRPr lang="en-US" sz="2800" dirty="0"/>
          </a:p>
        </p:txBody>
      </p:sp>
      <p:pic>
        <p:nvPicPr>
          <p:cNvPr id="6" name="Picture 5" descr="TTK-logo-2013-v-kakskeeln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07768" y="6115630"/>
            <a:ext cx="1568450" cy="440690"/>
          </a:xfrm>
          <a:prstGeom prst="rect">
            <a:avLst/>
          </a:prstGeom>
          <a:noFill/>
          <a:ln>
            <a:noFill/>
          </a:ln>
        </p:spPr>
      </p:pic>
      <p:pic>
        <p:nvPicPr>
          <p:cNvPr id="7" name="Picture 6" descr="https://www.google.com/url?hl=et&amp;q=http://www.hamk.fi/tietoa-hamkista/viestintamateriaali/Documents/HAMK_yhdistelma_vari_72.jpg&amp;source=gmail&amp;ust=1492935625450000&amp;usg=AFQjCNEB1gIahQoLExuMZmg51jaSw_Wnf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112" y="6174686"/>
            <a:ext cx="1152128" cy="381635"/>
          </a:xfrm>
          <a:prstGeom prst="rect">
            <a:avLst/>
          </a:prstGeom>
          <a:noFill/>
          <a:ln>
            <a:noFill/>
          </a:ln>
        </p:spPr>
      </p:pic>
      <p:pic>
        <p:nvPicPr>
          <p:cNvPr id="8" name="Picture 7" descr="http://www.tsi.lv/sites/default/files/editor/images/logotsi/logo_h_eng_rgb.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32671" y="6116900"/>
            <a:ext cx="1625600" cy="438150"/>
          </a:xfrm>
          <a:prstGeom prst="rect">
            <a:avLst/>
          </a:prstGeom>
          <a:noFill/>
          <a:ln>
            <a:noFill/>
          </a:ln>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38655" y="178318"/>
            <a:ext cx="968215" cy="898730"/>
          </a:xfrm>
          <a:prstGeom prst="rect">
            <a:avLst/>
          </a:prstGeom>
        </p:spPr>
      </p:pic>
      <p:pic>
        <p:nvPicPr>
          <p:cNvPr id="1026" name="Picture 2" descr="http://centralbaltic.eu/sites/default/files/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3463" y="421152"/>
            <a:ext cx="1849534" cy="4130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nfrastructure development | EUROPEAN INNOVATION PARTNERSHIP"/>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12102" y="5863974"/>
            <a:ext cx="1698698" cy="94400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635073E7-881F-44B6-8F30-3A6FDD1D6530}"/>
              </a:ext>
            </a:extLst>
          </p:cNvPr>
          <p:cNvSpPr/>
          <p:nvPr/>
        </p:nvSpPr>
        <p:spPr>
          <a:xfrm>
            <a:off x="2057112" y="1906909"/>
            <a:ext cx="8198207" cy="2308324"/>
          </a:xfrm>
          <a:prstGeom prst="rect">
            <a:avLst/>
          </a:prstGeom>
        </p:spPr>
        <p:txBody>
          <a:bodyPr wrap="square">
            <a:spAutoFit/>
          </a:bodyPr>
          <a:lstStyle/>
          <a:p>
            <a:pPr algn="just"/>
            <a:r>
              <a:rPr lang="et-EE" sz="2400" dirty="0"/>
              <a:t>In this presentation you will get an overviem about EU directives 1071/2009, 1072/2009 and 1073/2009.  These documents have built the most important legal framefork for road transport in EU counties. Both freight and public transport included. Each EU county have implemented those directives into the local legislation for more detailed requirements.</a:t>
            </a:r>
            <a:endParaRPr lang="fi-FI" sz="2400" dirty="0"/>
          </a:p>
        </p:txBody>
      </p:sp>
    </p:spTree>
    <p:extLst>
      <p:ext uri="{BB962C8B-B14F-4D97-AF65-F5344CB8AC3E}">
        <p14:creationId xmlns:p14="http://schemas.microsoft.com/office/powerpoint/2010/main" val="3785923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3835" y="304569"/>
            <a:ext cx="7806965" cy="706090"/>
          </a:xfrm>
        </p:spPr>
        <p:txBody>
          <a:bodyPr>
            <a:normAutofit/>
          </a:bodyPr>
          <a:lstStyle/>
          <a:p>
            <a:r>
              <a:rPr lang="et-EE" sz="2800" dirty="0"/>
              <a:t>Official access to the EU directives and updates</a:t>
            </a:r>
            <a:endParaRPr lang="en-US" sz="2800" dirty="0"/>
          </a:p>
        </p:txBody>
      </p:sp>
      <p:pic>
        <p:nvPicPr>
          <p:cNvPr id="6" name="Picture 5" descr="TTK-logo-2013-v-kakskeeln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07768" y="6115630"/>
            <a:ext cx="1568450" cy="440690"/>
          </a:xfrm>
          <a:prstGeom prst="rect">
            <a:avLst/>
          </a:prstGeom>
          <a:noFill/>
          <a:ln>
            <a:noFill/>
          </a:ln>
        </p:spPr>
      </p:pic>
      <p:pic>
        <p:nvPicPr>
          <p:cNvPr id="7" name="Picture 6" descr="https://www.google.com/url?hl=et&amp;q=http://www.hamk.fi/tietoa-hamkista/viestintamateriaali/Documents/HAMK_yhdistelma_vari_72.jpg&amp;source=gmail&amp;ust=1492935625450000&amp;usg=AFQjCNEB1gIahQoLExuMZmg51jaSw_Wnf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112" y="6174686"/>
            <a:ext cx="1152128" cy="381635"/>
          </a:xfrm>
          <a:prstGeom prst="rect">
            <a:avLst/>
          </a:prstGeom>
          <a:noFill/>
          <a:ln>
            <a:noFill/>
          </a:ln>
        </p:spPr>
      </p:pic>
      <p:pic>
        <p:nvPicPr>
          <p:cNvPr id="8" name="Picture 7" descr="http://www.tsi.lv/sites/default/files/editor/images/logotsi/logo_h_eng_rgb.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32671" y="6116900"/>
            <a:ext cx="1625600" cy="438150"/>
          </a:xfrm>
          <a:prstGeom prst="rect">
            <a:avLst/>
          </a:prstGeom>
          <a:noFill/>
          <a:ln>
            <a:noFill/>
          </a:ln>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38655" y="178318"/>
            <a:ext cx="968215" cy="898730"/>
          </a:xfrm>
          <a:prstGeom prst="rect">
            <a:avLst/>
          </a:prstGeom>
        </p:spPr>
      </p:pic>
      <p:pic>
        <p:nvPicPr>
          <p:cNvPr id="1026" name="Picture 2" descr="http://centralbaltic.eu/sites/default/files/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3463" y="421152"/>
            <a:ext cx="1849534" cy="4130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nfrastructure development | EUROPEAN INNOVATION PARTNERSHIP"/>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12102" y="5863974"/>
            <a:ext cx="1698698" cy="94400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635073E7-881F-44B6-8F30-3A6FDD1D6530}"/>
              </a:ext>
            </a:extLst>
          </p:cNvPr>
          <p:cNvSpPr/>
          <p:nvPr/>
        </p:nvSpPr>
        <p:spPr>
          <a:xfrm>
            <a:off x="2057112" y="1282045"/>
            <a:ext cx="8057849" cy="461665"/>
          </a:xfrm>
          <a:prstGeom prst="rect">
            <a:avLst/>
          </a:prstGeom>
        </p:spPr>
        <p:txBody>
          <a:bodyPr wrap="square">
            <a:spAutoFit/>
          </a:bodyPr>
          <a:lstStyle/>
          <a:p>
            <a:pPr algn="just"/>
            <a:endParaRPr lang="fi-FI" sz="2400" dirty="0"/>
          </a:p>
        </p:txBody>
      </p:sp>
      <p:pic>
        <p:nvPicPr>
          <p:cNvPr id="5" name="Picture 4">
            <a:extLst>
              <a:ext uri="{FF2B5EF4-FFF2-40B4-BE49-F238E27FC236}">
                <a16:creationId xmlns:a16="http://schemas.microsoft.com/office/drawing/2014/main" id="{3D3EAD6A-BA52-46F7-8D69-A8F43C362560}"/>
              </a:ext>
            </a:extLst>
          </p:cNvPr>
          <p:cNvPicPr>
            <a:picLocks noChangeAspect="1"/>
          </p:cNvPicPr>
          <p:nvPr/>
        </p:nvPicPr>
        <p:blipFill>
          <a:blip r:embed="rId8"/>
          <a:stretch>
            <a:fillRect/>
          </a:stretch>
        </p:blipFill>
        <p:spPr>
          <a:xfrm>
            <a:off x="1731500" y="834214"/>
            <a:ext cx="8907155" cy="4564723"/>
          </a:xfrm>
          <a:prstGeom prst="rect">
            <a:avLst/>
          </a:prstGeom>
        </p:spPr>
      </p:pic>
      <p:sp>
        <p:nvSpPr>
          <p:cNvPr id="9" name="TextBox 8">
            <a:extLst>
              <a:ext uri="{FF2B5EF4-FFF2-40B4-BE49-F238E27FC236}">
                <a16:creationId xmlns:a16="http://schemas.microsoft.com/office/drawing/2014/main" id="{B6E7ADC5-AF60-47CA-AAFB-92AC99FDDE63}"/>
              </a:ext>
            </a:extLst>
          </p:cNvPr>
          <p:cNvSpPr txBox="1"/>
          <p:nvPr/>
        </p:nvSpPr>
        <p:spPr>
          <a:xfrm>
            <a:off x="4399364" y="5470268"/>
            <a:ext cx="4311002" cy="400110"/>
          </a:xfrm>
          <a:prstGeom prst="rect">
            <a:avLst/>
          </a:prstGeom>
          <a:noFill/>
        </p:spPr>
        <p:txBody>
          <a:bodyPr wrap="square" rtlCol="0">
            <a:spAutoFit/>
          </a:bodyPr>
          <a:lstStyle/>
          <a:p>
            <a:r>
              <a:rPr lang="et-EE" sz="2000" dirty="0">
                <a:hlinkClick r:id="rId9"/>
              </a:rPr>
              <a:t>https://eur-lex.europa.eu/</a:t>
            </a:r>
            <a:endParaRPr lang="LID4096" sz="2000" dirty="0"/>
          </a:p>
        </p:txBody>
      </p:sp>
    </p:spTree>
    <p:extLst>
      <p:ext uri="{BB962C8B-B14F-4D97-AF65-F5344CB8AC3E}">
        <p14:creationId xmlns:p14="http://schemas.microsoft.com/office/powerpoint/2010/main" val="361433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3835" y="304569"/>
            <a:ext cx="7806965" cy="706090"/>
          </a:xfrm>
        </p:spPr>
        <p:txBody>
          <a:bodyPr>
            <a:normAutofit/>
          </a:bodyPr>
          <a:lstStyle/>
          <a:p>
            <a:r>
              <a:rPr lang="et-EE" sz="2800" dirty="0"/>
              <a:t>Official access to the EU directives and updates</a:t>
            </a:r>
            <a:endParaRPr lang="en-US" sz="2800" dirty="0"/>
          </a:p>
        </p:txBody>
      </p:sp>
      <p:pic>
        <p:nvPicPr>
          <p:cNvPr id="6" name="Picture 5" descr="TTK-logo-2013-v-kakskeeln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07768" y="6115630"/>
            <a:ext cx="1568450" cy="440690"/>
          </a:xfrm>
          <a:prstGeom prst="rect">
            <a:avLst/>
          </a:prstGeom>
          <a:noFill/>
          <a:ln>
            <a:noFill/>
          </a:ln>
        </p:spPr>
      </p:pic>
      <p:pic>
        <p:nvPicPr>
          <p:cNvPr id="7" name="Picture 6" descr="https://www.google.com/url?hl=et&amp;q=http://www.hamk.fi/tietoa-hamkista/viestintamateriaali/Documents/HAMK_yhdistelma_vari_72.jpg&amp;source=gmail&amp;ust=1492935625450000&amp;usg=AFQjCNEB1gIahQoLExuMZmg51jaSw_Wnf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112" y="6174686"/>
            <a:ext cx="1152128" cy="381635"/>
          </a:xfrm>
          <a:prstGeom prst="rect">
            <a:avLst/>
          </a:prstGeom>
          <a:noFill/>
          <a:ln>
            <a:noFill/>
          </a:ln>
        </p:spPr>
      </p:pic>
      <p:pic>
        <p:nvPicPr>
          <p:cNvPr id="8" name="Picture 7" descr="http://www.tsi.lv/sites/default/files/editor/images/logotsi/logo_h_eng_rgb.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32671" y="6116900"/>
            <a:ext cx="1625600" cy="438150"/>
          </a:xfrm>
          <a:prstGeom prst="rect">
            <a:avLst/>
          </a:prstGeom>
          <a:noFill/>
          <a:ln>
            <a:noFill/>
          </a:ln>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38655" y="178318"/>
            <a:ext cx="968215" cy="898730"/>
          </a:xfrm>
          <a:prstGeom prst="rect">
            <a:avLst/>
          </a:prstGeom>
        </p:spPr>
      </p:pic>
      <p:pic>
        <p:nvPicPr>
          <p:cNvPr id="1026" name="Picture 2" descr="http://centralbaltic.eu/sites/default/files/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3463" y="421152"/>
            <a:ext cx="1849534" cy="4130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nfrastructure development | EUROPEAN INNOVATION PARTNERSHIP"/>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12102" y="5863974"/>
            <a:ext cx="1698698" cy="94400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635073E7-881F-44B6-8F30-3A6FDD1D6530}"/>
              </a:ext>
            </a:extLst>
          </p:cNvPr>
          <p:cNvSpPr/>
          <p:nvPr/>
        </p:nvSpPr>
        <p:spPr>
          <a:xfrm>
            <a:off x="2057112" y="1282045"/>
            <a:ext cx="8057849" cy="461665"/>
          </a:xfrm>
          <a:prstGeom prst="rect">
            <a:avLst/>
          </a:prstGeom>
        </p:spPr>
        <p:txBody>
          <a:bodyPr wrap="square">
            <a:spAutoFit/>
          </a:bodyPr>
          <a:lstStyle/>
          <a:p>
            <a:pPr algn="just"/>
            <a:endParaRPr lang="fi-FI" sz="2400" dirty="0"/>
          </a:p>
        </p:txBody>
      </p:sp>
      <p:sp>
        <p:nvSpPr>
          <p:cNvPr id="9" name="TextBox 8">
            <a:extLst>
              <a:ext uri="{FF2B5EF4-FFF2-40B4-BE49-F238E27FC236}">
                <a16:creationId xmlns:a16="http://schemas.microsoft.com/office/drawing/2014/main" id="{B6E7ADC5-AF60-47CA-AAFB-92AC99FDDE63}"/>
              </a:ext>
            </a:extLst>
          </p:cNvPr>
          <p:cNvSpPr txBox="1"/>
          <p:nvPr/>
        </p:nvSpPr>
        <p:spPr>
          <a:xfrm>
            <a:off x="4399364" y="5470268"/>
            <a:ext cx="4311002" cy="400110"/>
          </a:xfrm>
          <a:prstGeom prst="rect">
            <a:avLst/>
          </a:prstGeom>
          <a:noFill/>
        </p:spPr>
        <p:txBody>
          <a:bodyPr wrap="square" rtlCol="0">
            <a:spAutoFit/>
          </a:bodyPr>
          <a:lstStyle/>
          <a:p>
            <a:r>
              <a:rPr lang="et-EE" sz="2000" dirty="0">
                <a:hlinkClick r:id="rId8"/>
              </a:rPr>
              <a:t>https://eur-lex.europa.eu/</a:t>
            </a:r>
            <a:endParaRPr lang="LID4096" sz="2000" dirty="0"/>
          </a:p>
        </p:txBody>
      </p:sp>
      <p:pic>
        <p:nvPicPr>
          <p:cNvPr id="12" name="Picture 11">
            <a:extLst>
              <a:ext uri="{FF2B5EF4-FFF2-40B4-BE49-F238E27FC236}">
                <a16:creationId xmlns:a16="http://schemas.microsoft.com/office/drawing/2014/main" id="{C73841DC-8614-4E91-B122-735765DF1D21}"/>
              </a:ext>
            </a:extLst>
          </p:cNvPr>
          <p:cNvPicPr>
            <a:picLocks noChangeAspect="1"/>
          </p:cNvPicPr>
          <p:nvPr/>
        </p:nvPicPr>
        <p:blipFill>
          <a:blip r:embed="rId9"/>
          <a:stretch>
            <a:fillRect/>
          </a:stretch>
        </p:blipFill>
        <p:spPr>
          <a:xfrm>
            <a:off x="1658942" y="819074"/>
            <a:ext cx="8568831" cy="5044900"/>
          </a:xfrm>
          <a:prstGeom prst="rect">
            <a:avLst/>
          </a:prstGeom>
        </p:spPr>
      </p:pic>
    </p:spTree>
    <p:extLst>
      <p:ext uri="{BB962C8B-B14F-4D97-AF65-F5344CB8AC3E}">
        <p14:creationId xmlns:p14="http://schemas.microsoft.com/office/powerpoint/2010/main" val="173381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3835" y="304569"/>
            <a:ext cx="7806965" cy="706090"/>
          </a:xfrm>
        </p:spPr>
        <p:txBody>
          <a:bodyPr>
            <a:normAutofit/>
          </a:bodyPr>
          <a:lstStyle/>
          <a:p>
            <a:r>
              <a:rPr lang="et-EE" sz="2800" dirty="0"/>
              <a:t>Official access to the EU directives and updates</a:t>
            </a:r>
            <a:endParaRPr lang="en-US" sz="2800" dirty="0"/>
          </a:p>
        </p:txBody>
      </p:sp>
      <p:pic>
        <p:nvPicPr>
          <p:cNvPr id="6" name="Picture 5" descr="TTK-logo-2013-v-kakskeeln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07768" y="6115630"/>
            <a:ext cx="1568450" cy="440690"/>
          </a:xfrm>
          <a:prstGeom prst="rect">
            <a:avLst/>
          </a:prstGeom>
          <a:noFill/>
          <a:ln>
            <a:noFill/>
          </a:ln>
        </p:spPr>
      </p:pic>
      <p:pic>
        <p:nvPicPr>
          <p:cNvPr id="7" name="Picture 6" descr="https://www.google.com/url?hl=et&amp;q=http://www.hamk.fi/tietoa-hamkista/viestintamateriaali/Documents/HAMK_yhdistelma_vari_72.jpg&amp;source=gmail&amp;ust=1492935625450000&amp;usg=AFQjCNEB1gIahQoLExuMZmg51jaSw_Wnf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112" y="6174686"/>
            <a:ext cx="1152128" cy="381635"/>
          </a:xfrm>
          <a:prstGeom prst="rect">
            <a:avLst/>
          </a:prstGeom>
          <a:noFill/>
          <a:ln>
            <a:noFill/>
          </a:ln>
        </p:spPr>
      </p:pic>
      <p:pic>
        <p:nvPicPr>
          <p:cNvPr id="8" name="Picture 7" descr="http://www.tsi.lv/sites/default/files/editor/images/logotsi/logo_h_eng_rgb.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32671" y="6116900"/>
            <a:ext cx="1625600" cy="438150"/>
          </a:xfrm>
          <a:prstGeom prst="rect">
            <a:avLst/>
          </a:prstGeom>
          <a:noFill/>
          <a:ln>
            <a:noFill/>
          </a:ln>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38655" y="178318"/>
            <a:ext cx="968215" cy="898730"/>
          </a:xfrm>
          <a:prstGeom prst="rect">
            <a:avLst/>
          </a:prstGeom>
        </p:spPr>
      </p:pic>
      <p:pic>
        <p:nvPicPr>
          <p:cNvPr id="1026" name="Picture 2" descr="http://centralbaltic.eu/sites/default/files/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3463" y="421152"/>
            <a:ext cx="1849534" cy="4130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nfrastructure development | EUROPEAN INNOVATION PARTNERSHIP"/>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12102" y="5863974"/>
            <a:ext cx="1698698" cy="94400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635073E7-881F-44B6-8F30-3A6FDD1D6530}"/>
              </a:ext>
            </a:extLst>
          </p:cNvPr>
          <p:cNvSpPr/>
          <p:nvPr/>
        </p:nvSpPr>
        <p:spPr>
          <a:xfrm>
            <a:off x="2057112" y="1282045"/>
            <a:ext cx="8057849" cy="461665"/>
          </a:xfrm>
          <a:prstGeom prst="rect">
            <a:avLst/>
          </a:prstGeom>
        </p:spPr>
        <p:txBody>
          <a:bodyPr wrap="square">
            <a:spAutoFit/>
          </a:bodyPr>
          <a:lstStyle/>
          <a:p>
            <a:pPr algn="just"/>
            <a:endParaRPr lang="fi-FI" sz="2400" dirty="0"/>
          </a:p>
        </p:txBody>
      </p:sp>
      <p:sp>
        <p:nvSpPr>
          <p:cNvPr id="9" name="TextBox 8">
            <a:extLst>
              <a:ext uri="{FF2B5EF4-FFF2-40B4-BE49-F238E27FC236}">
                <a16:creationId xmlns:a16="http://schemas.microsoft.com/office/drawing/2014/main" id="{B6E7ADC5-AF60-47CA-AAFB-92AC99FDDE63}"/>
              </a:ext>
            </a:extLst>
          </p:cNvPr>
          <p:cNvSpPr txBox="1"/>
          <p:nvPr/>
        </p:nvSpPr>
        <p:spPr>
          <a:xfrm>
            <a:off x="4399364" y="5470268"/>
            <a:ext cx="4311002" cy="400110"/>
          </a:xfrm>
          <a:prstGeom prst="rect">
            <a:avLst/>
          </a:prstGeom>
          <a:noFill/>
        </p:spPr>
        <p:txBody>
          <a:bodyPr wrap="square" rtlCol="0">
            <a:spAutoFit/>
          </a:bodyPr>
          <a:lstStyle/>
          <a:p>
            <a:r>
              <a:rPr lang="et-EE" sz="2000" dirty="0">
                <a:hlinkClick r:id="rId8"/>
              </a:rPr>
              <a:t>https://eur-lex.europa.eu/</a:t>
            </a:r>
            <a:endParaRPr lang="LID4096" sz="2000" dirty="0"/>
          </a:p>
        </p:txBody>
      </p:sp>
      <p:pic>
        <p:nvPicPr>
          <p:cNvPr id="13" name="Content Placeholder 3">
            <a:extLst>
              <a:ext uri="{FF2B5EF4-FFF2-40B4-BE49-F238E27FC236}">
                <a16:creationId xmlns:a16="http://schemas.microsoft.com/office/drawing/2014/main" id="{0A1C7F3E-33F8-4E5F-9479-A6D238B7B30F}"/>
              </a:ext>
            </a:extLst>
          </p:cNvPr>
          <p:cNvPicPr>
            <a:picLocks noChangeAspect="1"/>
          </p:cNvPicPr>
          <p:nvPr/>
        </p:nvPicPr>
        <p:blipFill>
          <a:blip r:embed="rId9"/>
          <a:stretch>
            <a:fillRect/>
          </a:stretch>
        </p:blipFill>
        <p:spPr>
          <a:xfrm>
            <a:off x="1398976" y="918372"/>
            <a:ext cx="8936444" cy="4551896"/>
          </a:xfrm>
          <a:prstGeom prst="rect">
            <a:avLst/>
          </a:prstGeom>
        </p:spPr>
      </p:pic>
    </p:spTree>
    <p:extLst>
      <p:ext uri="{BB962C8B-B14F-4D97-AF65-F5344CB8AC3E}">
        <p14:creationId xmlns:p14="http://schemas.microsoft.com/office/powerpoint/2010/main" val="2532092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3835" y="304569"/>
            <a:ext cx="7806965" cy="706090"/>
          </a:xfrm>
        </p:spPr>
        <p:txBody>
          <a:bodyPr>
            <a:normAutofit/>
          </a:bodyPr>
          <a:lstStyle/>
          <a:p>
            <a:r>
              <a:rPr lang="et-EE" sz="2800" dirty="0"/>
              <a:t>Official access to the EU directives and updates</a:t>
            </a:r>
            <a:endParaRPr lang="en-US" sz="2800" dirty="0"/>
          </a:p>
        </p:txBody>
      </p:sp>
      <p:pic>
        <p:nvPicPr>
          <p:cNvPr id="6" name="Picture 5" descr="TTK-logo-2013-v-kakskeeln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07768" y="6115630"/>
            <a:ext cx="1568450" cy="440690"/>
          </a:xfrm>
          <a:prstGeom prst="rect">
            <a:avLst/>
          </a:prstGeom>
          <a:noFill/>
          <a:ln>
            <a:noFill/>
          </a:ln>
        </p:spPr>
      </p:pic>
      <p:pic>
        <p:nvPicPr>
          <p:cNvPr id="7" name="Picture 6" descr="https://www.google.com/url?hl=et&amp;q=http://www.hamk.fi/tietoa-hamkista/viestintamateriaali/Documents/HAMK_yhdistelma_vari_72.jpg&amp;source=gmail&amp;ust=1492935625450000&amp;usg=AFQjCNEB1gIahQoLExuMZmg51jaSw_Wnf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112" y="6174686"/>
            <a:ext cx="1152128" cy="381635"/>
          </a:xfrm>
          <a:prstGeom prst="rect">
            <a:avLst/>
          </a:prstGeom>
          <a:noFill/>
          <a:ln>
            <a:noFill/>
          </a:ln>
        </p:spPr>
      </p:pic>
      <p:pic>
        <p:nvPicPr>
          <p:cNvPr id="8" name="Picture 7" descr="http://www.tsi.lv/sites/default/files/editor/images/logotsi/logo_h_eng_rgb.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32671" y="6116900"/>
            <a:ext cx="1625600" cy="438150"/>
          </a:xfrm>
          <a:prstGeom prst="rect">
            <a:avLst/>
          </a:prstGeom>
          <a:noFill/>
          <a:ln>
            <a:noFill/>
          </a:ln>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38655" y="178318"/>
            <a:ext cx="968215" cy="898730"/>
          </a:xfrm>
          <a:prstGeom prst="rect">
            <a:avLst/>
          </a:prstGeom>
        </p:spPr>
      </p:pic>
      <p:pic>
        <p:nvPicPr>
          <p:cNvPr id="1026" name="Picture 2" descr="http://centralbaltic.eu/sites/default/files/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3463" y="421152"/>
            <a:ext cx="1849534" cy="4130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nfrastructure development | EUROPEAN INNOVATION PARTNERSHIP"/>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12102" y="5863974"/>
            <a:ext cx="1698698" cy="94400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635073E7-881F-44B6-8F30-3A6FDD1D6530}"/>
              </a:ext>
            </a:extLst>
          </p:cNvPr>
          <p:cNvSpPr/>
          <p:nvPr/>
        </p:nvSpPr>
        <p:spPr>
          <a:xfrm>
            <a:off x="2057112" y="1282045"/>
            <a:ext cx="8057849" cy="4154984"/>
          </a:xfrm>
          <a:prstGeom prst="rect">
            <a:avLst/>
          </a:prstGeom>
        </p:spPr>
        <p:txBody>
          <a:bodyPr wrap="square">
            <a:spAutoFit/>
          </a:bodyPr>
          <a:lstStyle/>
          <a:p>
            <a:pPr algn="just"/>
            <a:r>
              <a:rPr lang="en-US" sz="2400" b="0" i="0" dirty="0">
                <a:solidFill>
                  <a:srgbClr val="444444"/>
                </a:solidFill>
                <a:effectLst/>
                <a:latin typeface="Roboto" panose="02000000000000000000" pitchFamily="2" charset="0"/>
              </a:rPr>
              <a:t>EUR-Lex </a:t>
            </a:r>
            <a:r>
              <a:rPr lang="en-US" sz="2400" b="0" i="0" dirty="0" err="1">
                <a:solidFill>
                  <a:srgbClr val="444444"/>
                </a:solidFill>
                <a:effectLst/>
                <a:latin typeface="Roboto" panose="02000000000000000000" pitchFamily="2" charset="0"/>
              </a:rPr>
              <a:t>i</a:t>
            </a:r>
            <a:r>
              <a:rPr lang="et-EE" sz="2400" b="0" i="0" dirty="0">
                <a:solidFill>
                  <a:srgbClr val="444444"/>
                </a:solidFill>
                <a:effectLst/>
                <a:latin typeface="Roboto" panose="02000000000000000000" pitchFamily="2" charset="0"/>
              </a:rPr>
              <a:t>s</a:t>
            </a:r>
            <a:r>
              <a:rPr lang="en-US" sz="2400" b="0" i="0" dirty="0">
                <a:solidFill>
                  <a:srgbClr val="444444"/>
                </a:solidFill>
                <a:effectLst/>
                <a:latin typeface="Roboto" panose="02000000000000000000" pitchFamily="2" charset="0"/>
              </a:rPr>
              <a:t> online gateway to EU Law. It provides the official and most comprehensive access to EU legal documents. It is available in all of the EU’s 24 official languages and is updated daily.</a:t>
            </a:r>
            <a:r>
              <a:rPr lang="et-EE" sz="2400" b="0" i="0" dirty="0">
                <a:solidFill>
                  <a:srgbClr val="444444"/>
                </a:solidFill>
                <a:effectLst/>
                <a:latin typeface="Roboto" panose="02000000000000000000" pitchFamily="2" charset="0"/>
              </a:rPr>
              <a:t> </a:t>
            </a:r>
          </a:p>
          <a:p>
            <a:pPr algn="just"/>
            <a:endParaRPr lang="et-EE" sz="2400" b="0" i="0" dirty="0">
              <a:solidFill>
                <a:srgbClr val="444444"/>
              </a:solidFill>
              <a:effectLst/>
              <a:latin typeface="Roboto" panose="02000000000000000000" pitchFamily="2" charset="0"/>
            </a:endParaRPr>
          </a:p>
          <a:p>
            <a:pPr algn="just"/>
            <a:r>
              <a:rPr lang="et-EE" sz="2400" dirty="0">
                <a:solidFill>
                  <a:srgbClr val="444444"/>
                </a:solidFill>
                <a:latin typeface="Roboto" panose="02000000000000000000" pitchFamily="2" charset="0"/>
              </a:rPr>
              <a:t>There </a:t>
            </a:r>
            <a:r>
              <a:rPr lang="en-US" sz="2400" b="0" i="0" dirty="0">
                <a:solidFill>
                  <a:srgbClr val="444444"/>
                </a:solidFill>
                <a:effectLst/>
                <a:latin typeface="Roboto" panose="02000000000000000000" pitchFamily="2" charset="0"/>
              </a:rPr>
              <a:t>you can find the main types of EU legal acts: regulations, directives, decisions, recommendations and opinions. You can also search for certain other documents issued by EU institutions or bodies (for example communications of the European Commission, reports of the European Court of Auditors).</a:t>
            </a:r>
            <a:endParaRPr lang="fi-FI" sz="2400" dirty="0"/>
          </a:p>
        </p:txBody>
      </p:sp>
    </p:spTree>
    <p:extLst>
      <p:ext uri="{BB962C8B-B14F-4D97-AF65-F5344CB8AC3E}">
        <p14:creationId xmlns:p14="http://schemas.microsoft.com/office/powerpoint/2010/main" val="319535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3835" y="178318"/>
            <a:ext cx="7806965" cy="706090"/>
          </a:xfrm>
        </p:spPr>
        <p:txBody>
          <a:bodyPr>
            <a:normAutofit/>
          </a:bodyPr>
          <a:lstStyle/>
          <a:p>
            <a:r>
              <a:rPr lang="et-EE" sz="2800" dirty="0"/>
              <a:t>EU directives main areas	</a:t>
            </a:r>
            <a:endParaRPr lang="en-US" sz="2800" dirty="0"/>
          </a:p>
        </p:txBody>
      </p:sp>
      <p:pic>
        <p:nvPicPr>
          <p:cNvPr id="6" name="Picture 5" descr="TTK-logo-2013-v-kakskeeln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07768" y="6115630"/>
            <a:ext cx="1568450" cy="440690"/>
          </a:xfrm>
          <a:prstGeom prst="rect">
            <a:avLst/>
          </a:prstGeom>
          <a:noFill/>
          <a:ln>
            <a:noFill/>
          </a:ln>
        </p:spPr>
      </p:pic>
      <p:pic>
        <p:nvPicPr>
          <p:cNvPr id="7" name="Picture 6" descr="https://www.google.com/url?hl=et&amp;q=http://www.hamk.fi/tietoa-hamkista/viestintamateriaali/Documents/HAMK_yhdistelma_vari_72.jpg&amp;source=gmail&amp;ust=1492935625450000&amp;usg=AFQjCNEB1gIahQoLExuMZmg51jaSw_Wnf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112" y="6174686"/>
            <a:ext cx="1152128" cy="381635"/>
          </a:xfrm>
          <a:prstGeom prst="rect">
            <a:avLst/>
          </a:prstGeom>
          <a:noFill/>
          <a:ln>
            <a:noFill/>
          </a:ln>
        </p:spPr>
      </p:pic>
      <p:pic>
        <p:nvPicPr>
          <p:cNvPr id="8" name="Picture 7" descr="http://www.tsi.lv/sites/default/files/editor/images/logotsi/logo_h_eng_rgb.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32671" y="6116900"/>
            <a:ext cx="1625600" cy="438150"/>
          </a:xfrm>
          <a:prstGeom prst="rect">
            <a:avLst/>
          </a:prstGeom>
          <a:noFill/>
          <a:ln>
            <a:noFill/>
          </a:ln>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38655" y="178318"/>
            <a:ext cx="968215" cy="898730"/>
          </a:xfrm>
          <a:prstGeom prst="rect">
            <a:avLst/>
          </a:prstGeom>
        </p:spPr>
      </p:pic>
      <p:pic>
        <p:nvPicPr>
          <p:cNvPr id="1026" name="Picture 2" descr="http://centralbaltic.eu/sites/default/files/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3463" y="421152"/>
            <a:ext cx="1849534" cy="4130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nfrastructure development | EUROPEAN INNOVATION PARTNERSHIP"/>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12102" y="5863974"/>
            <a:ext cx="1698698" cy="94400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635073E7-881F-44B6-8F30-3A6FDD1D6530}"/>
              </a:ext>
            </a:extLst>
          </p:cNvPr>
          <p:cNvSpPr/>
          <p:nvPr/>
        </p:nvSpPr>
        <p:spPr>
          <a:xfrm>
            <a:off x="2012593" y="1107820"/>
            <a:ext cx="8198207" cy="4893647"/>
          </a:xfrm>
          <a:prstGeom prst="rect">
            <a:avLst/>
          </a:prstGeom>
        </p:spPr>
        <p:txBody>
          <a:bodyPr wrap="square">
            <a:spAutoFit/>
          </a:bodyPr>
          <a:lstStyle/>
          <a:p>
            <a:pPr algn="just"/>
            <a:r>
              <a:rPr lang="et-EE" sz="2400" b="1" dirty="0"/>
              <a:t>1071/2009</a:t>
            </a:r>
            <a:r>
              <a:rPr lang="et-EE" sz="2400" dirty="0"/>
              <a:t> </a:t>
            </a:r>
            <a:r>
              <a:rPr lang="en-US" sz="2400" dirty="0"/>
              <a:t>sets out the requirements for obtaining an operator’s </a:t>
            </a:r>
            <a:r>
              <a:rPr lang="en-US" sz="2400" dirty="0" err="1"/>
              <a:t>licence</a:t>
            </a:r>
            <a:r>
              <a:rPr lang="en-US" sz="2400" dirty="0"/>
              <a:t> in the </a:t>
            </a:r>
            <a:r>
              <a:rPr lang="et-EE" sz="2400" dirty="0"/>
              <a:t>EU</a:t>
            </a:r>
            <a:r>
              <a:rPr lang="en-US" sz="2400" dirty="0"/>
              <a:t>. To qualify for an operator’s </a:t>
            </a:r>
            <a:r>
              <a:rPr lang="en-US" sz="2400" dirty="0" err="1"/>
              <a:t>licence</a:t>
            </a:r>
            <a:r>
              <a:rPr lang="en-US" sz="2400" dirty="0"/>
              <a:t>, operators need to be properly established, reputable, financially sound and professionally competent</a:t>
            </a:r>
            <a:r>
              <a:rPr lang="et-EE" sz="2400" dirty="0"/>
              <a:t>.</a:t>
            </a:r>
          </a:p>
          <a:p>
            <a:pPr algn="just"/>
            <a:r>
              <a:rPr lang="et-EE" sz="2400" b="1" dirty="0"/>
              <a:t>1072/2009 </a:t>
            </a:r>
            <a:r>
              <a:rPr lang="en-US" sz="2400" dirty="0"/>
              <a:t>sets out the requirements for the use of goods vehicles travelling to the EU and permits the use of goods vehicles registered in the EU roads. That Regulation also currently limits the maximum number of allowed cabotage operations</a:t>
            </a:r>
            <a:r>
              <a:rPr lang="et-EE" sz="2400" dirty="0"/>
              <a:t>.</a:t>
            </a:r>
          </a:p>
          <a:p>
            <a:pPr algn="just"/>
            <a:r>
              <a:rPr lang="et-EE" sz="2400" b="1" dirty="0"/>
              <a:t>1073/2009</a:t>
            </a:r>
            <a:r>
              <a:rPr lang="et-EE" sz="2400" dirty="0"/>
              <a:t> </a:t>
            </a:r>
            <a:r>
              <a:rPr lang="en-US" sz="2400" dirty="0"/>
              <a:t>governs the access to the market for bus and coach operators.</a:t>
            </a:r>
            <a:r>
              <a:rPr lang="et-EE" sz="2400" dirty="0"/>
              <a:t> </a:t>
            </a:r>
            <a:r>
              <a:rPr lang="en-US" sz="2400" dirty="0"/>
              <a:t>The regulation defines the different types of bus and coach service and the specific requirements they must fulfil to access the market.</a:t>
            </a:r>
            <a:endParaRPr lang="fi-FI" sz="2400" dirty="0"/>
          </a:p>
        </p:txBody>
      </p:sp>
    </p:spTree>
    <p:extLst>
      <p:ext uri="{BB962C8B-B14F-4D97-AF65-F5344CB8AC3E}">
        <p14:creationId xmlns:p14="http://schemas.microsoft.com/office/powerpoint/2010/main" val="685178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3835" y="178318"/>
            <a:ext cx="7806965" cy="706090"/>
          </a:xfrm>
        </p:spPr>
        <p:txBody>
          <a:bodyPr>
            <a:normAutofit/>
          </a:bodyPr>
          <a:lstStyle/>
          <a:p>
            <a:r>
              <a:rPr lang="et-EE" sz="2800" dirty="0"/>
              <a:t>Main purpose of the EU directive 1071/2009</a:t>
            </a:r>
            <a:endParaRPr lang="en-US" sz="2800" dirty="0"/>
          </a:p>
        </p:txBody>
      </p:sp>
      <p:sp>
        <p:nvSpPr>
          <p:cNvPr id="3" name="Rectangle 2"/>
          <p:cNvSpPr/>
          <p:nvPr/>
        </p:nvSpPr>
        <p:spPr>
          <a:xfrm>
            <a:off x="2142997" y="1133911"/>
            <a:ext cx="8198207" cy="4154984"/>
          </a:xfrm>
          <a:prstGeom prst="rect">
            <a:avLst/>
          </a:prstGeom>
        </p:spPr>
        <p:txBody>
          <a:bodyPr wrap="square">
            <a:spAutoFit/>
          </a:bodyPr>
          <a:lstStyle/>
          <a:p>
            <a:pPr algn="just"/>
            <a:r>
              <a:rPr lang="en-US" sz="2400" dirty="0"/>
              <a:t>The completion of an internal market in road transport with fair conditions of competition requires the uniform application of common rules on admission to the occupation of road haulage operator or road passenger transport operator (the occupation of road transport operator). </a:t>
            </a:r>
            <a:endParaRPr lang="et-EE" sz="2400" dirty="0"/>
          </a:p>
          <a:p>
            <a:pPr algn="just"/>
            <a:r>
              <a:rPr lang="en-US" sz="2400" dirty="0"/>
              <a:t>Such common rules will contribute to the achievement of a higher level of professional qualification for road transport operators, the </a:t>
            </a:r>
            <a:r>
              <a:rPr lang="en-US" sz="2400" dirty="0" err="1"/>
              <a:t>rationalisation</a:t>
            </a:r>
            <a:r>
              <a:rPr lang="en-US" sz="2400" dirty="0"/>
              <a:t> of the market and an improved quality of service, in the interests of road transport operators, their customers and the economy as a whole, together with improvements in road safety. </a:t>
            </a:r>
            <a:endParaRPr lang="fi-FI" sz="2400" i="1" dirty="0">
              <a:solidFill>
                <a:schemeClr val="bg2">
                  <a:lumMod val="50000"/>
                </a:schemeClr>
              </a:solidFill>
            </a:endParaRPr>
          </a:p>
        </p:txBody>
      </p:sp>
      <p:pic>
        <p:nvPicPr>
          <p:cNvPr id="6" name="Picture 5" descr="TTK-logo-2013-v-kakskeeln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07768" y="6115630"/>
            <a:ext cx="1568450" cy="440690"/>
          </a:xfrm>
          <a:prstGeom prst="rect">
            <a:avLst/>
          </a:prstGeom>
          <a:noFill/>
          <a:ln>
            <a:noFill/>
          </a:ln>
        </p:spPr>
      </p:pic>
      <p:pic>
        <p:nvPicPr>
          <p:cNvPr id="7" name="Picture 6" descr="https://www.google.com/url?hl=et&amp;q=http://www.hamk.fi/tietoa-hamkista/viestintamateriaali/Documents/HAMK_yhdistelma_vari_72.jpg&amp;source=gmail&amp;ust=1492935625450000&amp;usg=AFQjCNEB1gIahQoLExuMZmg51jaSw_Wnf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112" y="6174686"/>
            <a:ext cx="1152128" cy="381635"/>
          </a:xfrm>
          <a:prstGeom prst="rect">
            <a:avLst/>
          </a:prstGeom>
          <a:noFill/>
          <a:ln>
            <a:noFill/>
          </a:ln>
        </p:spPr>
      </p:pic>
      <p:pic>
        <p:nvPicPr>
          <p:cNvPr id="8" name="Picture 7" descr="http://www.tsi.lv/sites/default/files/editor/images/logotsi/logo_h_eng_rgb.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32671" y="6116900"/>
            <a:ext cx="1625600" cy="438150"/>
          </a:xfrm>
          <a:prstGeom prst="rect">
            <a:avLst/>
          </a:prstGeom>
          <a:noFill/>
          <a:ln>
            <a:noFill/>
          </a:ln>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38655" y="178318"/>
            <a:ext cx="968215" cy="898730"/>
          </a:xfrm>
          <a:prstGeom prst="rect">
            <a:avLst/>
          </a:prstGeom>
        </p:spPr>
      </p:pic>
      <p:pic>
        <p:nvPicPr>
          <p:cNvPr id="1026" name="Picture 2" descr="http://centralbaltic.eu/sites/default/files/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3463" y="421152"/>
            <a:ext cx="1849534" cy="4130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nfrastructure development | EUROPEAN INNOVATION PARTNERSHIP"/>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12102" y="5863974"/>
            <a:ext cx="1698698" cy="944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30717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1838</TotalTime>
  <Words>2097</Words>
  <Application>Microsoft Office PowerPoint</Application>
  <PresentationFormat>Widescreen</PresentationFormat>
  <Paragraphs>117</Paragraphs>
  <Slides>27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Roboto</vt:lpstr>
      <vt:lpstr>Office Theme</vt:lpstr>
      <vt:lpstr>Legislation, EU regulations: 1071/2009, 1072/2009, 1073/2009</vt:lpstr>
      <vt:lpstr> </vt:lpstr>
      <vt:lpstr>Introduction </vt:lpstr>
      <vt:lpstr>Official access to the EU directives and updates</vt:lpstr>
      <vt:lpstr>Official access to the EU directives and updates</vt:lpstr>
      <vt:lpstr>Official access to the EU directives and updates</vt:lpstr>
      <vt:lpstr>Official access to the EU directives and updates</vt:lpstr>
      <vt:lpstr>EU directives main areas </vt:lpstr>
      <vt:lpstr>Main purpose of the EU directive 1071/2009</vt:lpstr>
      <vt:lpstr>Main purpose of the EU directive 1072/2009</vt:lpstr>
      <vt:lpstr>Main purpose of the EU directive 1073/2009</vt:lpstr>
      <vt:lpstr>PowerPoint Presentation</vt:lpstr>
      <vt:lpstr>PowerPoint Presentation</vt:lpstr>
      <vt:lpstr>EU directive 1071/2009  - Road transport operator</vt:lpstr>
      <vt:lpstr>EU directive 1071/2009  - Transport manager</vt:lpstr>
      <vt:lpstr>EU directive 1071/2009  - Article 4</vt:lpstr>
      <vt:lpstr>Transport manager competences – road safety</vt:lpstr>
      <vt:lpstr>Community Licence for cargo and passengers transport</vt:lpstr>
      <vt:lpstr>Community Licence for cargo and passengers transport</vt:lpstr>
      <vt:lpstr>EU directive 1072/2009  - Community Licence for cargo transport</vt:lpstr>
      <vt:lpstr>EU directive 1072/2009  - Community Licence for cargo transport – example</vt:lpstr>
      <vt:lpstr>EU directive 1072/2009  - Community Licence for cargo transport – certified true copy</vt:lpstr>
      <vt:lpstr>EU directive 1072/2009  - Community Licence for cargo transport – certified true copy - example</vt:lpstr>
      <vt:lpstr>EU directive 1073/2009  - Community Licence for passengers transport</vt:lpstr>
      <vt:lpstr>EU directive 1073/2009  - Community Licence for passengers transport - example</vt:lpstr>
      <vt:lpstr>Next steps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IntelTrans</dc:title>
  <dc:creator>Oliver Kallas</dc:creator>
  <cp:lastModifiedBy>ee ewf</cp:lastModifiedBy>
  <cp:revision>157</cp:revision>
  <dcterms:created xsi:type="dcterms:W3CDTF">2020-03-31T12:58:35Z</dcterms:created>
  <dcterms:modified xsi:type="dcterms:W3CDTF">2022-01-16T11:23:26Z</dcterms:modified>
</cp:coreProperties>
</file>