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1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91329" autoAdjust="0"/>
  </p:normalViewPr>
  <p:slideViewPr>
    <p:cSldViewPr snapToGrid="0" showGuides="1">
      <p:cViewPr varScale="1">
        <p:scale>
          <a:sx n="50" d="100"/>
          <a:sy n="50" d="100"/>
        </p:scale>
        <p:origin x="-86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3DAA2-DAEF-401D-A157-A5B4AE36B5A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BAD4D-76CE-4180-B8B5-BEA7FCAD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8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the following map. The function plotted is: Z = f(A,B) = A + AB</a:t>
            </a:r>
          </a:p>
          <a:p>
            <a:endParaRPr lang="en-US" dirty="0"/>
          </a:p>
          <a:p>
            <a:r>
              <a:rPr lang="en-US" dirty="0"/>
              <a:t>Note that values of the input variables form the rows and columns. That is the logic values of the variables A and B (with one denoting true form and zero denoting false form) form the head of the rows and columns respectively.</a:t>
            </a:r>
          </a:p>
          <a:p>
            <a:r>
              <a:rPr lang="en-US" dirty="0"/>
              <a:t>Bear in mind that the above map is a one dimensional type which can be used to simplify an expression in two variables.</a:t>
            </a:r>
          </a:p>
          <a:p>
            <a:r>
              <a:rPr lang="en-US" dirty="0"/>
              <a:t>There is a two-dimensional map that can be used for up to four variables, and a three-dimensional map for up to six variables.</a:t>
            </a:r>
          </a:p>
          <a:p>
            <a:r>
              <a:rPr lang="en-US" dirty="0"/>
              <a:t>Using algebraic simplification,</a:t>
            </a:r>
          </a:p>
          <a:p>
            <a:endParaRPr lang="en-US" dirty="0"/>
          </a:p>
          <a:p>
            <a:r>
              <a:rPr lang="en-US" dirty="0"/>
              <a:t>Z = A + AB</a:t>
            </a:r>
          </a:p>
          <a:p>
            <a:r>
              <a:rPr lang="en-US" dirty="0"/>
              <a:t>Z = A( + B)</a:t>
            </a:r>
          </a:p>
          <a:p>
            <a:r>
              <a:rPr lang="en-US" dirty="0"/>
              <a:t>Z = A</a:t>
            </a:r>
          </a:p>
          <a:p>
            <a:r>
              <a:rPr lang="en-US" dirty="0"/>
              <a:t>Variable B becomes redundant due to Boolean Theorem T9a.</a:t>
            </a:r>
          </a:p>
          <a:p>
            <a:endParaRPr lang="en-US" dirty="0"/>
          </a:p>
          <a:p>
            <a:r>
              <a:rPr lang="en-US" dirty="0"/>
              <a:t>Referring to the map above, the two adjacent 1's are grouped together. Through inspection it can be seen that variable B has its true and false form within the group. This eliminates variable B leaving only variable A which only has its true form. The </a:t>
            </a:r>
            <a:r>
              <a:rPr lang="en-US" dirty="0" err="1"/>
              <a:t>minimised</a:t>
            </a:r>
            <a:r>
              <a:rPr lang="en-US" dirty="0"/>
              <a:t> answer therefore is Z = 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BAD4D-76CE-4180-B8B5-BEA7FCADEA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0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the expression Z = f(A,B) =  + A  + B plotted on the Karnaugh map:</a:t>
            </a:r>
          </a:p>
          <a:p>
            <a:endParaRPr lang="en-US" dirty="0"/>
          </a:p>
          <a:p>
            <a:r>
              <a:rPr lang="en-US" dirty="0"/>
              <a:t>Pairs of 1's are grouped as shown above, and the simplified answer is obtained by using the following steps:</a:t>
            </a:r>
          </a:p>
          <a:p>
            <a:endParaRPr lang="en-US" dirty="0"/>
          </a:p>
          <a:p>
            <a:r>
              <a:rPr lang="en-US" dirty="0"/>
              <a:t>Note that two groups can be formed for the example given above, bearing in mind that the largest rectangular clusters that can be made consist of two 1s. Notice that a 1 can belong to more than one group.</a:t>
            </a:r>
          </a:p>
          <a:p>
            <a:r>
              <a:rPr lang="en-US" dirty="0"/>
              <a:t>The first group labelled I, consists of two 1s which correspond to A = 0, B = 0 and A = 1, B = 0. Put in another way, all squares in this example that correspond to the area of the map where B = 0 contains 1s, independent of the value of A. So when B = 0 the output is 1. The expression of the output will contain the term </a:t>
            </a:r>
          </a:p>
          <a:p>
            <a:endParaRPr lang="en-US" dirty="0"/>
          </a:p>
          <a:p>
            <a:r>
              <a:rPr lang="en-US" dirty="0"/>
              <a:t>For group labelled II corresponds to the area of the map where A = 0. The group can therefore be defined as . This implies that when A = 0 the output is 1. The output is therefore 1 whenever B = 0 and A = 0</a:t>
            </a:r>
          </a:p>
          <a:p>
            <a:r>
              <a:rPr lang="en-US" dirty="0"/>
              <a:t>Hence the simplified answer is Z =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BAD4D-76CE-4180-B8B5-BEA7FCADEA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2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https://www.youtube.com/watch?v=3vkMgTmieZI&amp;t=626s</a:t>
            </a:r>
            <a:endParaRPr lang="et-EE" dirty="0"/>
          </a:p>
          <a:p>
            <a:endParaRPr lang="et-E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BAD4D-76CE-4180-B8B5-BEA7FCADEA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01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https://www.youtube.com/watch?v=Enb3C4yZ5rw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BAD4D-76CE-4180-B8B5-BEA7FCADEA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6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2x8.com/index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oodle.tktk.ee/mod/scorm/view.php?id=12313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D5197-C9E4-4D01-80FF-D67DF297AE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17 </a:t>
            </a:r>
            <a:r>
              <a:rPr lang="et-EE" dirty="0" err="1"/>
              <a:t>Karnaugh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15CD5-23FC-4659-8800-378B6F4CA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5639" y="3886680"/>
            <a:ext cx="1680427" cy="1086237"/>
          </a:xfrm>
        </p:spPr>
        <p:txBody>
          <a:bodyPr/>
          <a:lstStyle/>
          <a:p>
            <a:r>
              <a:rPr lang="et-EE" dirty="0"/>
              <a:t>(</a:t>
            </a:r>
            <a:r>
              <a:rPr lang="et-EE" dirty="0" err="1"/>
              <a:t>k-map</a:t>
            </a:r>
            <a:r>
              <a:rPr lang="et-EE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2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45846-D64E-4CA6-87F8-4A2A22CC5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30" y="338137"/>
            <a:ext cx="5499327" cy="6121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4CD6B-583F-40F7-84A5-A3D8E2BE5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439" y="338137"/>
            <a:ext cx="3985532" cy="583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EB9F9-9BD3-4876-8870-2E53691B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41513"/>
            <a:ext cx="7258050" cy="63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1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FA5BD0-C167-425C-89FE-28A0AE0E5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1" y="272676"/>
            <a:ext cx="5600020" cy="6585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4FB1FE-E477-4BC2-AE9F-533012FC8ECB}"/>
              </a:ext>
            </a:extLst>
          </p:cNvPr>
          <p:cNvSpPr txBox="1"/>
          <p:nvPr/>
        </p:nvSpPr>
        <p:spPr>
          <a:xfrm>
            <a:off x="7717971" y="2921168"/>
            <a:ext cx="325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dirty="0"/>
              <a:t>A 0R B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4579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F5AF0-9BC6-421D-B8B1-0703AAD50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83" y="1830572"/>
            <a:ext cx="9365117" cy="5027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93DD2-E0B5-4D7C-A04F-196245BC995B}"/>
              </a:ext>
            </a:extLst>
          </p:cNvPr>
          <p:cNvSpPr txBox="1"/>
          <p:nvPr/>
        </p:nvSpPr>
        <p:spPr>
          <a:xfrm>
            <a:off x="4662826" y="275940"/>
            <a:ext cx="325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6000" dirty="0"/>
              <a:t>B 0R 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72424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4B80A7-B176-4E3E-BD79-4EA1658C1EEB}"/>
              </a:ext>
            </a:extLst>
          </p:cNvPr>
          <p:cNvSpPr txBox="1"/>
          <p:nvPr/>
        </p:nvSpPr>
        <p:spPr>
          <a:xfrm>
            <a:off x="1915885" y="1545771"/>
            <a:ext cx="870552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9900" dirty="0"/>
              <a:t>1,2,4,8,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263472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787E1-6B4E-4C1C-A752-E3CB1B785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96" y="1123950"/>
            <a:ext cx="105727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95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605E7-C1ED-432C-9601-820EF2CBA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18" y="3838575"/>
            <a:ext cx="5962650" cy="3019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286B1E-672A-40CB-BC82-D3AEBE17AAA9}"/>
              </a:ext>
            </a:extLst>
          </p:cNvPr>
          <p:cNvSpPr txBox="1"/>
          <p:nvPr/>
        </p:nvSpPr>
        <p:spPr>
          <a:xfrm>
            <a:off x="7717971" y="685800"/>
            <a:ext cx="316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800" dirty="0"/>
              <a:t>NOT C OR 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610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05AE21-28A2-4B24-AD90-5F7DA6F48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3638550"/>
            <a:ext cx="6467475" cy="3219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891938-6938-4847-8226-F519852E2E3C}"/>
              </a:ext>
            </a:extLst>
          </p:cNvPr>
          <p:cNvSpPr txBox="1"/>
          <p:nvPr/>
        </p:nvSpPr>
        <p:spPr>
          <a:xfrm>
            <a:off x="8782777" y="685800"/>
            <a:ext cx="2190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800" dirty="0"/>
              <a:t>A And B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14452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5CDD5-3725-4942-835C-AF4B83A75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4" y="206418"/>
            <a:ext cx="10368643" cy="6651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81341B-AA6A-4136-9C25-D2BF818BDDF6}"/>
              </a:ext>
            </a:extLst>
          </p:cNvPr>
          <p:cNvSpPr txBox="1"/>
          <p:nvPr/>
        </p:nvSpPr>
        <p:spPr>
          <a:xfrm>
            <a:off x="9479463" y="5867400"/>
            <a:ext cx="1766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800" dirty="0"/>
              <a:t>NOT 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77447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CA3DF2-36E3-4AE0-A4FD-22867BEB0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09" y="0"/>
            <a:ext cx="5376862" cy="6907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310A9E-E1BD-4547-ADB7-7DD825EA0D58}"/>
              </a:ext>
            </a:extLst>
          </p:cNvPr>
          <p:cNvSpPr txBox="1"/>
          <p:nvPr/>
        </p:nvSpPr>
        <p:spPr>
          <a:xfrm>
            <a:off x="7389406" y="1088571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800" dirty="0"/>
              <a:t>A And </a:t>
            </a:r>
            <a:r>
              <a:rPr lang="et-EE" sz="4800" dirty="0" err="1"/>
              <a:t>not</a:t>
            </a:r>
            <a:r>
              <a:rPr lang="et-EE" sz="4800" dirty="0"/>
              <a:t> 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1647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91AD49-712C-4EF6-AC2D-6B780B8F2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0" t="16993" r="9931" b="17124"/>
          <a:stretch/>
        </p:blipFill>
        <p:spPr>
          <a:xfrm>
            <a:off x="3132386" y="68263"/>
            <a:ext cx="663366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902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dge 4">
            <a:extLst>
              <a:ext uri="{FF2B5EF4-FFF2-40B4-BE49-F238E27FC236}">
                <a16:creationId xmlns:a16="http://schemas.microsoft.com/office/drawing/2014/main" id="{B8BD8A8C-5ED4-41A7-8DB7-9F58B3CB1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5000" y="1778000"/>
            <a:ext cx="3302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87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0E8926-50C4-4532-AF0F-A097F63BD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24" y="0"/>
            <a:ext cx="10124990" cy="68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44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A566C-5F8B-43E8-9172-91657D4AC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76" y="96236"/>
            <a:ext cx="10203623" cy="67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9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48143-8827-46BE-8016-27447F83E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8062"/>
            <a:ext cx="9808029" cy="67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62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0BCCB6-750C-41B9-98C0-88A933A97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6" y="0"/>
            <a:ext cx="11473544" cy="68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8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48E38-D281-4C1F-842B-457EADBED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7" y="54142"/>
            <a:ext cx="10139083" cy="680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47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49D70F-67D4-4DCF-BB73-35B37E51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901" y="381000"/>
            <a:ext cx="4752197" cy="4752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20A8F-082C-4D03-AEE9-98D9D44348D4}"/>
              </a:ext>
            </a:extLst>
          </p:cNvPr>
          <p:cNvSpPr txBox="1"/>
          <p:nvPr/>
        </p:nvSpPr>
        <p:spPr>
          <a:xfrm>
            <a:off x="1371600" y="5867400"/>
            <a:ext cx="6092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http://www.32x8.com/index.html</a:t>
            </a:r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6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421706-E42B-4830-8826-B98C0601F55C}"/>
              </a:ext>
            </a:extLst>
          </p:cNvPr>
          <p:cNvSpPr txBox="1"/>
          <p:nvPr/>
        </p:nvSpPr>
        <p:spPr>
          <a:xfrm>
            <a:off x="10972800" y="5867400"/>
            <a:ext cx="157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Digi 17.1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BE983-2A1B-4CDC-9CD9-25C943A2846B}"/>
              </a:ext>
            </a:extLst>
          </p:cNvPr>
          <p:cNvSpPr txBox="1"/>
          <p:nvPr/>
        </p:nvSpPr>
        <p:spPr>
          <a:xfrm>
            <a:off x="746760" y="5867400"/>
            <a:ext cx="6278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https://moodle.tktk.ee/mod/scorm/view.php?id=123132</a:t>
            </a:r>
            <a:endParaRPr lang="et-EE" dirty="0"/>
          </a:p>
          <a:p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908662-2C77-431C-8A1E-5390D870D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694" y="344269"/>
            <a:ext cx="5172611" cy="51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5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Badge">
            <a:extLst>
              <a:ext uri="{FF2B5EF4-FFF2-40B4-BE49-F238E27FC236}">
                <a16:creationId xmlns:a16="http://schemas.microsoft.com/office/drawing/2014/main" id="{1946A351-E0FD-4F1D-8885-EC7570174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6466" y="1659466"/>
            <a:ext cx="3539067" cy="35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0DEECD-BE84-4A62-A563-7141C2E36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66" y="1147484"/>
            <a:ext cx="11660742" cy="42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5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D5703-2268-433D-81D8-99097AFF5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03" y="1604682"/>
            <a:ext cx="11365520" cy="398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5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6A1E1-2C8B-483A-92A2-F2FC640BF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4" y="1295959"/>
            <a:ext cx="5667797" cy="38766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ED9C958-EA7D-48CA-BD55-B890FF59F2E4}"/>
              </a:ext>
            </a:extLst>
          </p:cNvPr>
          <p:cNvGrpSpPr/>
          <p:nvPr/>
        </p:nvGrpSpPr>
        <p:grpSpPr>
          <a:xfrm>
            <a:off x="6261472" y="1935720"/>
            <a:ext cx="5346327" cy="3169679"/>
            <a:chOff x="6845673" y="1148321"/>
            <a:chExt cx="1943100" cy="1104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DF9DE2-CB86-418E-A192-CE30E10D8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5673" y="1148321"/>
              <a:ext cx="1943100" cy="2952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0AC436-041D-40FF-813E-77D098CA1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5673" y="1443596"/>
              <a:ext cx="1285875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14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725EB-AF65-4A54-A6BF-FD5D4DEAE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700" y="4518"/>
            <a:ext cx="5593416" cy="4791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50DBD2-13DC-49F3-9A53-408E3FFA5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517015"/>
            <a:ext cx="7442561" cy="110149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B8E3166-AB12-4D48-947F-4AFE0B55F931}"/>
              </a:ext>
            </a:extLst>
          </p:cNvPr>
          <p:cNvSpPr/>
          <p:nvPr/>
        </p:nvSpPr>
        <p:spPr>
          <a:xfrm>
            <a:off x="1967631" y="1602628"/>
            <a:ext cx="2832969" cy="3992629"/>
          </a:xfrm>
          <a:custGeom>
            <a:avLst/>
            <a:gdLst>
              <a:gd name="connsiteX0" fmla="*/ 2832969 w 2832969"/>
              <a:gd name="connsiteY0" fmla="*/ 3992629 h 3992629"/>
              <a:gd name="connsiteX1" fmla="*/ 2683 w 2832969"/>
              <a:gd name="connsiteY1" fmla="*/ 1924343 h 3992629"/>
              <a:gd name="connsiteX2" fmla="*/ 2321340 w 2832969"/>
              <a:gd name="connsiteY2" fmla="*/ 193515 h 3992629"/>
              <a:gd name="connsiteX3" fmla="*/ 2593483 w 2832969"/>
              <a:gd name="connsiteY3" fmla="*/ 117315 h 399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969" h="3992629">
                <a:moveTo>
                  <a:pt x="2832969" y="3992629"/>
                </a:moveTo>
                <a:cubicBezTo>
                  <a:pt x="1460462" y="3275079"/>
                  <a:pt x="87955" y="2557529"/>
                  <a:pt x="2683" y="1924343"/>
                </a:cubicBezTo>
                <a:cubicBezTo>
                  <a:pt x="-82589" y="1291157"/>
                  <a:pt x="1889540" y="494686"/>
                  <a:pt x="2321340" y="193515"/>
                </a:cubicBezTo>
                <a:cubicBezTo>
                  <a:pt x="2753140" y="-107656"/>
                  <a:pt x="2673311" y="4829"/>
                  <a:pt x="2593483" y="117315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4CB2205-69F0-4DF3-886D-26B65306B1C7}"/>
              </a:ext>
            </a:extLst>
          </p:cNvPr>
          <p:cNvSpPr/>
          <p:nvPr/>
        </p:nvSpPr>
        <p:spPr>
          <a:xfrm>
            <a:off x="6531429" y="1915886"/>
            <a:ext cx="1917102" cy="3635828"/>
          </a:xfrm>
          <a:custGeom>
            <a:avLst/>
            <a:gdLst>
              <a:gd name="connsiteX0" fmla="*/ 228600 w 1917102"/>
              <a:gd name="connsiteY0" fmla="*/ 3635828 h 3635828"/>
              <a:gd name="connsiteX1" fmla="*/ 1915885 w 1917102"/>
              <a:gd name="connsiteY1" fmla="*/ 1317171 h 3635828"/>
              <a:gd name="connsiteX2" fmla="*/ 0 w 1917102"/>
              <a:gd name="connsiteY2" fmla="*/ 0 h 363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7102" h="3635828">
                <a:moveTo>
                  <a:pt x="228600" y="3635828"/>
                </a:moveTo>
                <a:cubicBezTo>
                  <a:pt x="1091292" y="2779485"/>
                  <a:pt x="1953985" y="1923142"/>
                  <a:pt x="1915885" y="1317171"/>
                </a:cubicBezTo>
                <a:cubicBezTo>
                  <a:pt x="1877785" y="711200"/>
                  <a:pt x="938892" y="355600"/>
                  <a:pt x="0" y="0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63B5C7-8AB8-41FC-94DA-8A16908EFC92}"/>
              </a:ext>
            </a:extLst>
          </p:cNvPr>
          <p:cNvSpPr/>
          <p:nvPr/>
        </p:nvSpPr>
        <p:spPr>
          <a:xfrm>
            <a:off x="5050971" y="3276600"/>
            <a:ext cx="3401640" cy="2356810"/>
          </a:xfrm>
          <a:custGeom>
            <a:avLst/>
            <a:gdLst>
              <a:gd name="connsiteX0" fmla="*/ 3254829 w 3401640"/>
              <a:gd name="connsiteY0" fmla="*/ 2329543 h 2356810"/>
              <a:gd name="connsiteX1" fmla="*/ 3145972 w 3401640"/>
              <a:gd name="connsiteY1" fmla="*/ 2264229 h 2356810"/>
              <a:gd name="connsiteX2" fmla="*/ 892629 w 3401640"/>
              <a:gd name="connsiteY2" fmla="*/ 1567543 h 2356810"/>
              <a:gd name="connsiteX3" fmla="*/ 0 w 3401640"/>
              <a:gd name="connsiteY3" fmla="*/ 0 h 2356810"/>
              <a:gd name="connsiteX4" fmla="*/ 0 w 3401640"/>
              <a:gd name="connsiteY4" fmla="*/ 0 h 235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1640" h="2356810">
                <a:moveTo>
                  <a:pt x="3254829" y="2329543"/>
                </a:moveTo>
                <a:cubicBezTo>
                  <a:pt x="3397250" y="2360386"/>
                  <a:pt x="3539672" y="2391229"/>
                  <a:pt x="3145972" y="2264229"/>
                </a:cubicBezTo>
                <a:cubicBezTo>
                  <a:pt x="2752272" y="2137229"/>
                  <a:pt x="1416958" y="1944914"/>
                  <a:pt x="892629" y="1567543"/>
                </a:cubicBezTo>
                <a:cubicBezTo>
                  <a:pt x="368300" y="119017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7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dge 3">
            <a:extLst>
              <a:ext uri="{FF2B5EF4-FFF2-40B4-BE49-F238E27FC236}">
                <a16:creationId xmlns:a16="http://schemas.microsoft.com/office/drawing/2014/main" id="{CFCA1D37-62DF-48C8-9654-B6835DBF5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1666" y="1354666"/>
            <a:ext cx="4148667" cy="41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09094"/>
      </p:ext>
    </p:extLst>
  </p:cSld>
  <p:clrMapOvr>
    <a:masterClrMapping/>
  </p:clrMapOvr>
</p:sld>
</file>

<file path=ppt/theme/theme1.xml><?xml version="1.0" encoding="utf-8"?>
<a:theme xmlns:a="http://schemas.openxmlformats.org/drawingml/2006/main" name="valge slaideid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ge slaideid" id="{6BCD3231-4EA9-4756-802B-E6DD1EB58619}" vid="{C9608DA1-C547-4D60-BC29-607F9062B6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516</Words>
  <Application>Microsoft Office PowerPoint</Application>
  <PresentationFormat>Widescreen</PresentationFormat>
  <Paragraphs>40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Franklin Gothic Book</vt:lpstr>
      <vt:lpstr>valge slaideid</vt:lpstr>
      <vt:lpstr>17 Karnaugh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Karnaugh</dc:title>
  <dc:creator>Andrei Rudz</dc:creator>
  <cp:lastModifiedBy>Andrei Rudz</cp:lastModifiedBy>
  <cp:revision>7</cp:revision>
  <dcterms:created xsi:type="dcterms:W3CDTF">2020-08-03T07:36:08Z</dcterms:created>
  <dcterms:modified xsi:type="dcterms:W3CDTF">2020-08-05T13:00:00Z</dcterms:modified>
</cp:coreProperties>
</file>