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58" r:id="rId3"/>
    <p:sldId id="296" r:id="rId4"/>
    <p:sldId id="297" r:id="rId5"/>
    <p:sldId id="259" r:id="rId6"/>
    <p:sldId id="311" r:id="rId7"/>
    <p:sldId id="313" r:id="rId8"/>
    <p:sldId id="274" r:id="rId9"/>
    <p:sldId id="314" r:id="rId10"/>
    <p:sldId id="312" r:id="rId11"/>
    <p:sldId id="287" r:id="rId12"/>
    <p:sldId id="275" r:id="rId13"/>
    <p:sldId id="310" r:id="rId14"/>
    <p:sldId id="299" r:id="rId15"/>
  </p:sldIdLst>
  <p:sldSz cx="12192000" cy="6858000"/>
  <p:notesSz cx="6797675" cy="9926638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B4C33-2D4C-4A58-9898-21EF07BFF056}" type="datetimeFigureOut">
              <a:rPr lang="et-EE" smtClean="0"/>
              <a:t>17.04.2020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7062C-CA2F-4DF7-AC71-F7FE92B349D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1217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B0BA-15E8-413A-9618-297F4B209B1C}" type="datetimeFigureOut">
              <a:rPr lang="et-EE" smtClean="0"/>
              <a:t>17.04.2020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C58E-759F-4FE5-9EF3-C52964BFE6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18272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B0BA-15E8-413A-9618-297F4B209B1C}" type="datetimeFigureOut">
              <a:rPr lang="et-EE" smtClean="0"/>
              <a:t>17.04.2020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C58E-759F-4FE5-9EF3-C52964BFE6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29437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B0BA-15E8-413A-9618-297F4B209B1C}" type="datetimeFigureOut">
              <a:rPr lang="et-EE" smtClean="0"/>
              <a:t>17.04.2020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C58E-759F-4FE5-9EF3-C52964BFE6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31523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B0BA-15E8-413A-9618-297F4B209B1C}" type="datetimeFigureOut">
              <a:rPr lang="et-EE" smtClean="0"/>
              <a:t>17.04.2020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C58E-759F-4FE5-9EF3-C52964BFE6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25495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B0BA-15E8-413A-9618-297F4B209B1C}" type="datetimeFigureOut">
              <a:rPr lang="et-EE" smtClean="0"/>
              <a:t>17.04.2020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C58E-759F-4FE5-9EF3-C52964BFE6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28752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B0BA-15E8-413A-9618-297F4B209B1C}" type="datetimeFigureOut">
              <a:rPr lang="et-EE" smtClean="0"/>
              <a:t>17.04.2020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C58E-759F-4FE5-9EF3-C52964BFE6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8943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B0BA-15E8-413A-9618-297F4B209B1C}" type="datetimeFigureOut">
              <a:rPr lang="et-EE" smtClean="0"/>
              <a:t>17.04.2020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C58E-759F-4FE5-9EF3-C52964BFE6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67474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B0BA-15E8-413A-9618-297F4B209B1C}" type="datetimeFigureOut">
              <a:rPr lang="et-EE" smtClean="0"/>
              <a:t>17.04.2020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C58E-759F-4FE5-9EF3-C52964BFE6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88989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B0BA-15E8-413A-9618-297F4B209B1C}" type="datetimeFigureOut">
              <a:rPr lang="et-EE" smtClean="0"/>
              <a:t>17.04.2020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C58E-759F-4FE5-9EF3-C52964BFE6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88360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B0BA-15E8-413A-9618-297F4B209B1C}" type="datetimeFigureOut">
              <a:rPr lang="et-EE" smtClean="0"/>
              <a:t>17.04.2020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C58E-759F-4FE5-9EF3-C52964BFE6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35717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B0BA-15E8-413A-9618-297F4B209B1C}" type="datetimeFigureOut">
              <a:rPr lang="et-EE" smtClean="0"/>
              <a:t>17.04.2020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C58E-759F-4FE5-9EF3-C52964BFE6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3627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FB0BA-15E8-413A-9618-297F4B209B1C}" type="datetimeFigureOut">
              <a:rPr lang="et-EE" smtClean="0"/>
              <a:t>17.04.2020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8C58E-759F-4FE5-9EF3-C52964BFE6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39195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5656" y="296871"/>
            <a:ext cx="9144000" cy="696046"/>
          </a:xfrm>
        </p:spPr>
        <p:txBody>
          <a:bodyPr anchor="t">
            <a:normAutofit/>
          </a:bodyPr>
          <a:lstStyle/>
          <a:p>
            <a:r>
              <a:rPr lang="et-EE" sz="40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KAPITALI HIND</a:t>
            </a:r>
            <a:endParaRPr lang="et-EE" sz="4000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3549" y="1648512"/>
            <a:ext cx="10790133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KAPITAL – VARA, MILLELT SAADAKSE RAHAS VÄLJENDATUD TULU.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0877" y="2842848"/>
            <a:ext cx="11956869" cy="8309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t-EE" sz="2400" dirty="0" smtClean="0">
                <a:latin typeface="Bookman Old Style" panose="02050604050505020204" pitchFamily="18" charset="0"/>
              </a:rPr>
              <a:t>KAPITALI OMANIK SAAB TULU, KAPITALI KASUTAJA MAKSAB TASU KAPITALI KASUTAMISE EEST INVESTEERINGUKS.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877" y="4560273"/>
            <a:ext cx="11956869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t-EE" sz="2400" dirty="0" smtClean="0">
                <a:latin typeface="Bookman Old Style" panose="02050604050505020204" pitchFamily="18" charset="0"/>
              </a:rPr>
              <a:t>KAPITALI HIND ON TULUMÄÄR, MILLE ETTEVÕTE PEAB KAPITALILT TEENIMA, ET TASUSTADA OMA INVESTOREID ANTUD RISKITASEME JUURES.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51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0191" y="1085909"/>
            <a:ext cx="11981809" cy="3458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b="1" dirty="0" smtClean="0">
                <a:solidFill>
                  <a:srgbClr val="00B05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Muud tegurid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t-EE" sz="2400" b="1" dirty="0" smtClean="0">
              <a:solidFill>
                <a:srgbClr val="00B05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 </a:t>
            </a: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riigi regulatsioonidega seotud riske ja millised need on?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Kuivõrd sõltuvad ettevõtte tulemused ilmast, rahvusvahelistest sündmustest ja muudest küllaltki ettearvamatutest teguritest?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Kui palju on ettevõttel kliente? Kui suurt mõju avadlab osa klientide kaotamine?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Kui hästi on ettevõte varustatud tööjõuga?</a:t>
            </a:r>
            <a:endParaRPr lang="et-EE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8302" y="0"/>
            <a:ext cx="5721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32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MIDA VEEL ARVESTADA?</a:t>
            </a:r>
            <a:endParaRPr lang="et-EE" sz="3200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96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917" y="-123348"/>
            <a:ext cx="10410997" cy="1011623"/>
          </a:xfrm>
        </p:spPr>
        <p:txBody>
          <a:bodyPr>
            <a:normAutofit/>
          </a:bodyPr>
          <a:lstStyle/>
          <a:p>
            <a:pPr eaLnBrk="1" hangingPunct="1"/>
            <a:r>
              <a:rPr lang="et-EE" altLang="et-EE" sz="2800" b="1" dirty="0" smtClean="0">
                <a:latin typeface="Bookman Old Style" panose="02050604050505020204" pitchFamily="18" charset="0"/>
              </a:rPr>
              <a:t>Muud asjaolud</a:t>
            </a:r>
            <a:r>
              <a:rPr lang="et-EE" altLang="et-EE" sz="2800" b="1" dirty="0">
                <a:latin typeface="Bookman Old Style" panose="02050604050505020204" pitchFamily="18" charset="0"/>
              </a:rPr>
              <a:t>, mida tuleb  riski hindamisel arvestada</a:t>
            </a:r>
            <a:endParaRPr lang="en-GB" altLang="et-EE" sz="2800" b="1" dirty="0">
              <a:latin typeface="Bookman Old Style" panose="02050604050505020204" pitchFamily="18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377" y="592184"/>
            <a:ext cx="12113623" cy="6200502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t-EE" altLang="et-EE" sz="2400" b="1" dirty="0">
                <a:latin typeface="Bookman Old Style" panose="02050604050505020204" pitchFamily="18" charset="0"/>
              </a:rPr>
              <a:t>Rahavoogude ajastamine</a:t>
            </a:r>
            <a:r>
              <a:rPr lang="et-EE" altLang="et-EE" sz="2400" dirty="0">
                <a:latin typeface="Bookman Old Style" panose="02050604050505020204" pitchFamily="18" charset="0"/>
              </a:rPr>
              <a:t>: mida kaugemale kuhjuvad projekti positiivsed rahavood, seda suurema riskiga on projekt</a:t>
            </a:r>
          </a:p>
          <a:p>
            <a:pPr marL="0" indent="0" eaLnBrk="1" hangingPunct="1">
              <a:buNone/>
            </a:pPr>
            <a:r>
              <a:rPr lang="et-EE" altLang="et-EE" sz="2400" b="1" dirty="0">
                <a:latin typeface="Bookman Old Style" panose="02050604050505020204" pitchFamily="18" charset="0"/>
              </a:rPr>
              <a:t>Tasuvusaeg</a:t>
            </a:r>
            <a:r>
              <a:rPr lang="et-EE" altLang="et-EE" sz="2400" dirty="0">
                <a:latin typeface="Bookman Old Style" panose="02050604050505020204" pitchFamily="18" charset="0"/>
              </a:rPr>
              <a:t> – lühem tasuvusaeg vähendab kahjumi riski</a:t>
            </a:r>
          </a:p>
          <a:p>
            <a:pPr marL="0" indent="0" eaLnBrk="1" hangingPunct="1">
              <a:buNone/>
            </a:pPr>
            <a:r>
              <a:rPr lang="et-EE" altLang="et-EE" sz="2400" b="1" dirty="0">
                <a:latin typeface="Bookman Old Style" panose="02050604050505020204" pitchFamily="18" charset="0"/>
              </a:rPr>
              <a:t>Eeldatav konkurentsi tase</a:t>
            </a:r>
            <a:r>
              <a:rPr lang="et-EE" altLang="et-EE" sz="2400" dirty="0">
                <a:latin typeface="Bookman Old Style" panose="02050604050505020204" pitchFamily="18" charset="0"/>
              </a:rPr>
              <a:t> – hinnakonkurents vähendab kõikide konkurentide kasumit. Rahavoo analüüsile tuleks lisada orienteeruvad tähtajad, mil toote hindu prognooside kohalt langetatakse, lähtudes konkurentsisituatsioonist.</a:t>
            </a:r>
          </a:p>
          <a:p>
            <a:pPr marL="0" indent="0" eaLnBrk="1" hangingPunct="1">
              <a:buNone/>
            </a:pPr>
            <a:r>
              <a:rPr lang="et-EE" altLang="et-EE" sz="2400" b="1" dirty="0">
                <a:latin typeface="Bookman Old Style" panose="02050604050505020204" pitchFamily="18" charset="0"/>
              </a:rPr>
              <a:t>Eelnevate projektide ajalugu samas valdkonnas</a:t>
            </a:r>
            <a:r>
              <a:rPr lang="et-EE" altLang="et-EE" sz="2400" dirty="0">
                <a:latin typeface="Bookman Old Style" panose="02050604050505020204" pitchFamily="18" charset="0"/>
              </a:rPr>
              <a:t>  eelnevad negatiivsed kogemused tõstavad </a:t>
            </a:r>
            <a:r>
              <a:rPr lang="et-EE" altLang="et-EE" sz="2400" dirty="0" smtClean="0">
                <a:latin typeface="Bookman Old Style" panose="02050604050505020204" pitchFamily="18" charset="0"/>
              </a:rPr>
              <a:t>riskitaset</a:t>
            </a:r>
            <a:endParaRPr lang="et-EE" sz="2400" dirty="0" smtClean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 </a:t>
            </a: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riigi regulatsioonidega seotud riske ja millised need on?</a:t>
            </a:r>
          </a:p>
          <a:p>
            <a:pPr marL="0" lv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Kuivõrd sõltuvad ettevõtte tulemused ilmast, rahvusvahelistest sündmustest ja muudest küllaltki ettearvamatutest teguritest?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Kui </a:t>
            </a: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hästi on ettevõte varustatud tööjõuga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GB" altLang="et-EE" sz="240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1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157845" y="0"/>
            <a:ext cx="77724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t-EE" altLang="et-EE" sz="1800" b="1" dirty="0" smtClean="0">
                <a:latin typeface="Bookman Old Style" panose="02050604050505020204" pitchFamily="18" charset="0"/>
              </a:rPr>
              <a:t>KAPITALI KAALUTUD </a:t>
            </a:r>
            <a:r>
              <a:rPr lang="et-EE" altLang="et-EE" sz="2400" b="1" dirty="0" smtClean="0">
                <a:latin typeface="Bookman Old Style" panose="02050604050505020204" pitchFamily="18" charset="0"/>
              </a:rPr>
              <a:t>KESKMISE</a:t>
            </a:r>
            <a:r>
              <a:rPr lang="et-EE" altLang="et-EE" sz="1800" b="1" dirty="0" smtClean="0">
                <a:latin typeface="Bookman Old Style" panose="02050604050505020204" pitchFamily="18" charset="0"/>
              </a:rPr>
              <a:t> HINNA ARVUTAMINE</a:t>
            </a:r>
            <a:endParaRPr lang="en-GB" altLang="et-EE" sz="1800" b="1" dirty="0">
              <a:latin typeface="Bookman Old Style" panose="020506040505050202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404" y="1079727"/>
            <a:ext cx="1196528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t-EE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Kaalutud keskmine kapitali hind (edaspidi </a:t>
            </a:r>
            <a:r>
              <a:rPr lang="et-EE" sz="2000" i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WACC</a:t>
            </a:r>
            <a:r>
              <a:rPr lang="et-EE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) on kogu intressikandva võlakapitali (</a:t>
            </a:r>
            <a:r>
              <a:rPr lang="et-EE" sz="2000" dirty="0" err="1" smtClean="0">
                <a:solidFill>
                  <a:srgbClr val="000000"/>
                </a:solidFill>
                <a:latin typeface="Bookman Old Style" panose="02050604050505020204" pitchFamily="18" charset="0"/>
              </a:rPr>
              <a:t>võõrkapitali</a:t>
            </a:r>
            <a:r>
              <a:rPr lang="et-EE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) ja omakapitali hind, mis saadakse võla- ja omakapitali osakaalusid arvesse võttes. </a:t>
            </a:r>
          </a:p>
          <a:p>
            <a:pPr algn="just"/>
            <a:endParaRPr lang="et-EE" sz="2000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et-EE" sz="2000" dirty="0">
                <a:solidFill>
                  <a:srgbClr val="000000"/>
                </a:solidFill>
                <a:latin typeface="Bookman Old Style" panose="02050604050505020204" pitchFamily="18" charset="0"/>
              </a:rPr>
              <a:t>K</a:t>
            </a:r>
            <a:r>
              <a:rPr lang="et-EE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ui ettevõtte tulukus ehk ärikasum ei ületa </a:t>
            </a:r>
            <a:r>
              <a:rPr lang="et-EE" sz="2000" i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WACC</a:t>
            </a:r>
            <a:r>
              <a:rPr lang="et-EE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-i, siis teenib ettevõte ka mõistlikkuse piires kasumit. </a:t>
            </a:r>
            <a:endParaRPr lang="et-EE" sz="2000" dirty="0">
              <a:latin typeface="Bookman Old Style" panose="0205060405050502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6987" y="4427188"/>
            <a:ext cx="72701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i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WACC </a:t>
            </a:r>
            <a:r>
              <a:rPr lang="fi-FI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eitakse alljärgneva valemi alusel (vt Valem 1): </a:t>
            </a:r>
          </a:p>
          <a:p>
            <a:endParaRPr lang="et-EE" dirty="0" smtClean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r>
              <a:rPr lang="fi-FI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kus</a:t>
            </a:r>
            <a:r>
              <a:rPr lang="fi-FI" dirty="0">
                <a:solidFill>
                  <a:srgbClr val="000000"/>
                </a:solidFill>
                <a:latin typeface="Bookman Old Style" panose="02050604050505020204" pitchFamily="18" charset="0"/>
              </a:rPr>
              <a:t>: </a:t>
            </a:r>
            <a:r>
              <a:rPr lang="fi-FI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ke </a:t>
            </a:r>
            <a:r>
              <a:rPr lang="fi-FI" dirty="0">
                <a:solidFill>
                  <a:srgbClr val="000000"/>
                </a:solidFill>
                <a:latin typeface="Bookman Old Style" panose="02050604050505020204" pitchFamily="18" charset="0"/>
              </a:rPr>
              <a:t>– on omakapitali hind (%); </a:t>
            </a:r>
          </a:p>
          <a:p>
            <a:r>
              <a:rPr lang="et-EE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kd </a:t>
            </a:r>
            <a:r>
              <a:rPr lang="et-EE" dirty="0">
                <a:solidFill>
                  <a:srgbClr val="000000"/>
                </a:solidFill>
                <a:latin typeface="Bookman Old Style" panose="02050604050505020204" pitchFamily="18" charset="0"/>
              </a:rPr>
              <a:t>– on võlakapitali (nimetatakse ka laenu- või võõrkapital) hind (%); </a:t>
            </a:r>
          </a:p>
          <a:p>
            <a:r>
              <a:rPr lang="fi-FI" dirty="0">
                <a:solidFill>
                  <a:srgbClr val="000000"/>
                </a:solidFill>
                <a:latin typeface="Bookman Old Style" panose="02050604050505020204" pitchFamily="18" charset="0"/>
              </a:rPr>
              <a:t>OK – on </a:t>
            </a:r>
            <a:r>
              <a:rPr lang="fi-FI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omakapitali </a:t>
            </a:r>
            <a:r>
              <a:rPr lang="fi-FI" dirty="0">
                <a:solidFill>
                  <a:srgbClr val="000000"/>
                </a:solidFill>
                <a:latin typeface="Bookman Old Style" panose="02050604050505020204" pitchFamily="18" charset="0"/>
              </a:rPr>
              <a:t>osakaal (%); </a:t>
            </a:r>
          </a:p>
          <a:p>
            <a:r>
              <a:rPr lang="fi-FI" dirty="0">
                <a:solidFill>
                  <a:srgbClr val="000000"/>
                </a:solidFill>
                <a:latin typeface="Bookman Old Style" panose="02050604050505020204" pitchFamily="18" charset="0"/>
              </a:rPr>
              <a:t>VK – on </a:t>
            </a:r>
            <a:r>
              <a:rPr lang="fi-FI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võlakapitali </a:t>
            </a:r>
            <a:r>
              <a:rPr lang="fi-FI" dirty="0">
                <a:solidFill>
                  <a:srgbClr val="000000"/>
                </a:solidFill>
                <a:latin typeface="Bookman Old Style" panose="02050604050505020204" pitchFamily="18" charset="0"/>
              </a:rPr>
              <a:t>osakaal (%); </a:t>
            </a:r>
          </a:p>
          <a:p>
            <a:r>
              <a:rPr lang="fi-FI" dirty="0">
                <a:solidFill>
                  <a:srgbClr val="000000"/>
                </a:solidFill>
                <a:latin typeface="Bookman Old Style" panose="02050604050505020204" pitchFamily="18" charset="0"/>
              </a:rPr>
              <a:t>VK+OK – on võla- ja omakapitali osakaalud kokku (%). </a:t>
            </a:r>
            <a:endParaRPr lang="et-EE" dirty="0">
              <a:latin typeface="Bookman Old Style" panose="020506040505050202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657" y="3260246"/>
            <a:ext cx="48686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i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WACC</a:t>
            </a:r>
            <a:r>
              <a:rPr lang="et-EE" i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 l</a:t>
            </a:r>
            <a:r>
              <a:rPr lang="fi-FI" dirty="0" err="1" smtClean="0">
                <a:solidFill>
                  <a:srgbClr val="000000"/>
                </a:solidFill>
                <a:latin typeface="Bookman Old Style" panose="02050604050505020204" pitchFamily="18" charset="0"/>
              </a:rPr>
              <a:t>eitakse</a:t>
            </a:r>
            <a:r>
              <a:rPr lang="fi-FI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 </a:t>
            </a:r>
            <a:r>
              <a:rPr lang="fi-FI" dirty="0">
                <a:solidFill>
                  <a:srgbClr val="000000"/>
                </a:solidFill>
                <a:latin typeface="Bookman Old Style" panose="02050604050505020204" pitchFamily="18" charset="0"/>
              </a:rPr>
              <a:t>alljärgneva valemi </a:t>
            </a:r>
            <a:r>
              <a:rPr lang="fi-FI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alusel: </a:t>
            </a:r>
            <a:endParaRPr lang="fi-FI" dirty="0">
              <a:solidFill>
                <a:srgbClr val="000000"/>
              </a:solidFill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528325" y="3201128"/>
                <a:ext cx="3278783" cy="487569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t-EE" b="0" i="1" smtClean="0">
                        <a:latin typeface="Cambria Math" panose="02040503050406030204" pitchFamily="18" charset="0"/>
                      </a:rPr>
                      <m:t>𝑤𝑎𝑐𝑐</m:t>
                    </m:r>
                    <m:r>
                      <a:rPr lang="et-E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fi-FI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k</a:t>
                </a:r>
                <a:r>
                  <a:rPr lang="fi-FI" sz="11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e</a:t>
                </a:r>
                <a:r>
                  <a:rPr lang="et-EE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*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t-EE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𝑂𝐾</m:t>
                        </m:r>
                      </m:num>
                      <m:den>
                        <m:r>
                          <a:rPr lang="et-EE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𝑉𝐾</m:t>
                        </m:r>
                        <m:r>
                          <a:rPr lang="et-EE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t-EE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𝑂𝐾</m:t>
                        </m:r>
                      </m:den>
                    </m:f>
                  </m:oMath>
                </a14:m>
                <a:r>
                  <a:rPr lang="et-EE" dirty="0" smtClean="0"/>
                  <a:t> + </a:t>
                </a:r>
                <a:r>
                  <a:rPr lang="et-EE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kd </a:t>
                </a:r>
                <a14:m>
                  <m:oMath xmlns:m="http://schemas.openxmlformats.org/officeDocument/2006/math">
                    <m:r>
                      <a:rPr lang="et-EE" b="0" i="0" smtClean="0">
                        <a:latin typeface="Cambria Math" panose="02040503050406030204" pitchFamily="18" charset="0"/>
                      </a:rPr>
                      <m:t>∗ </m:t>
                    </m:r>
                    <m:f>
                      <m:fPr>
                        <m:ctrlPr>
                          <a:rPr lang="et-E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t-EE" b="0" i="1" smtClean="0">
                            <a:latin typeface="Cambria Math" panose="02040503050406030204" pitchFamily="18" charset="0"/>
                          </a:rPr>
                          <m:t>𝑉𝐾</m:t>
                        </m:r>
                      </m:num>
                      <m:den>
                        <m:r>
                          <a:rPr lang="et-EE" b="0" i="1" smtClean="0">
                            <a:latin typeface="Cambria Math" panose="02040503050406030204" pitchFamily="18" charset="0"/>
                          </a:rPr>
                          <m:t>𝑉𝐾</m:t>
                        </m:r>
                        <m:r>
                          <a:rPr lang="et-EE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t-EE" b="0" i="1" smtClean="0">
                            <a:latin typeface="Cambria Math" panose="02040503050406030204" pitchFamily="18" charset="0"/>
                          </a:rPr>
                          <m:t>𝑂𝐾</m:t>
                        </m:r>
                      </m:den>
                    </m:f>
                  </m:oMath>
                </a14:m>
                <a:endParaRPr lang="et-EE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8325" y="3201128"/>
                <a:ext cx="3278783" cy="487569"/>
              </a:xfrm>
              <a:prstGeom prst="rect">
                <a:avLst/>
              </a:prstGeom>
              <a:blipFill>
                <a:blip r:embed="rId2"/>
                <a:stretch>
                  <a:fillRect b="-6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149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490652" y="2959"/>
            <a:ext cx="9535885" cy="838200"/>
          </a:xfrm>
        </p:spPr>
        <p:txBody>
          <a:bodyPr>
            <a:noAutofit/>
          </a:bodyPr>
          <a:lstStyle/>
          <a:p>
            <a:pPr algn="r" eaLnBrk="1" hangingPunct="1"/>
            <a:r>
              <a:rPr lang="et-EE" altLang="et-EE" sz="2800" b="1" dirty="0" smtClean="0">
                <a:latin typeface="Bookman Old Style" panose="02050604050505020204" pitchFamily="18" charset="0"/>
              </a:rPr>
              <a:t>KAPITALI KAALUTUD KESKMISE HINNA ARVUTAMINE</a:t>
            </a:r>
            <a:endParaRPr lang="en-GB" altLang="et-EE" sz="2800" b="1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3048412" y="5547144"/>
                <a:ext cx="5373522" cy="707117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t-EE" sz="2800" b="0" i="1" smtClean="0">
                        <a:latin typeface="Cambria Math" panose="02040503050406030204" pitchFamily="18" charset="0"/>
                      </a:rPr>
                      <m:t>𝑤𝑎𝑐𝑐</m:t>
                    </m:r>
                    <m:r>
                      <a:rPr lang="et-EE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fi-FI" sz="2800" dirty="0">
                    <a:solidFill>
                      <a:srgbClr val="000000"/>
                    </a:solidFill>
                    <a:latin typeface="Bookman Old Style" panose="02050604050505020204" pitchFamily="18" charset="0"/>
                  </a:rPr>
                  <a:t> ke</a:t>
                </a:r>
                <a:r>
                  <a:rPr lang="et-EE" sz="2800" dirty="0" smtClean="0">
                    <a:solidFill>
                      <a:srgbClr val="000000"/>
                    </a:solidFill>
                    <a:latin typeface="Bookman Old Style" panose="02050604050505020204" pitchFamily="18" charset="0"/>
                  </a:rPr>
                  <a:t> *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sz="28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t-EE" sz="28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𝑂𝐾</m:t>
                        </m:r>
                      </m:num>
                      <m:den>
                        <m:r>
                          <a:rPr lang="et-EE" sz="28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𝑉𝐾</m:t>
                        </m:r>
                        <m:r>
                          <a:rPr lang="et-EE" sz="28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t-EE" sz="28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𝑂𝐾</m:t>
                        </m:r>
                      </m:den>
                    </m:f>
                  </m:oMath>
                </a14:m>
                <a:r>
                  <a:rPr lang="et-EE" sz="2800" dirty="0" smtClean="0">
                    <a:latin typeface="Bookman Old Style" panose="02050604050505020204" pitchFamily="18" charset="0"/>
                  </a:rPr>
                  <a:t> + </a:t>
                </a:r>
                <a:r>
                  <a:rPr lang="et-EE" sz="2800" dirty="0">
                    <a:solidFill>
                      <a:srgbClr val="000000"/>
                    </a:solidFill>
                    <a:latin typeface="Bookman Old Style" panose="02050604050505020204" pitchFamily="18" charset="0"/>
                  </a:rPr>
                  <a:t>kd </a:t>
                </a:r>
                <a14:m>
                  <m:oMath xmlns:m="http://schemas.openxmlformats.org/officeDocument/2006/math">
                    <m:r>
                      <a:rPr lang="et-EE" sz="2800" b="0" i="0" smtClean="0">
                        <a:latin typeface="Cambria Math" panose="02040503050406030204" pitchFamily="18" charset="0"/>
                      </a:rPr>
                      <m:t>∗ </m:t>
                    </m:r>
                    <m:f>
                      <m:fPr>
                        <m:ctrlPr>
                          <a:rPr lang="et-E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t-EE" sz="2800" b="0" i="1" smtClean="0">
                            <a:latin typeface="Cambria Math" panose="02040503050406030204" pitchFamily="18" charset="0"/>
                          </a:rPr>
                          <m:t>𝑉𝐾</m:t>
                        </m:r>
                      </m:num>
                      <m:den>
                        <m:r>
                          <a:rPr lang="et-EE" sz="2800" b="0" i="1" smtClean="0">
                            <a:latin typeface="Cambria Math" panose="02040503050406030204" pitchFamily="18" charset="0"/>
                          </a:rPr>
                          <m:t>𝑉𝐾</m:t>
                        </m:r>
                        <m:r>
                          <a:rPr lang="et-EE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t-EE" sz="2800" b="0" i="1" smtClean="0">
                            <a:latin typeface="Cambria Math" panose="02040503050406030204" pitchFamily="18" charset="0"/>
                          </a:rPr>
                          <m:t>𝑂𝐾</m:t>
                        </m:r>
                      </m:den>
                    </m:f>
                  </m:oMath>
                </a14:m>
                <a:endParaRPr lang="et-EE" sz="2800" dirty="0">
                  <a:latin typeface="Bookman Old Style" panose="02050604050505020204" pitchFamily="18" charset="0"/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412" y="5547144"/>
                <a:ext cx="5373522" cy="707117"/>
              </a:xfrm>
              <a:prstGeom prst="rect">
                <a:avLst/>
              </a:prstGeom>
              <a:blipFill>
                <a:blip r:embed="rId2"/>
                <a:stretch>
                  <a:fillRect b="-8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0290" y="841159"/>
            <a:ext cx="121717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200" dirty="0" smtClean="0">
                <a:latin typeface="Bookman Old Style" panose="02050604050505020204" pitchFamily="18" charset="0"/>
              </a:rPr>
              <a:t>NÄIDE:</a:t>
            </a:r>
          </a:p>
          <a:p>
            <a:r>
              <a:rPr lang="et-EE" sz="2200" dirty="0" smtClean="0">
                <a:latin typeface="Bookman Old Style" panose="02050604050505020204" pitchFamily="18" charset="0"/>
              </a:rPr>
              <a:t>Ettevõtte </a:t>
            </a:r>
            <a:r>
              <a:rPr lang="et-EE" sz="2200" dirty="0" smtClean="0">
                <a:latin typeface="Bookman Old Style" panose="02050604050505020204" pitchFamily="18" charset="0"/>
              </a:rPr>
              <a:t>laenud  </a:t>
            </a:r>
            <a:r>
              <a:rPr lang="et-EE" sz="2200" dirty="0" smtClean="0">
                <a:latin typeface="Bookman Old Style" panose="02050604050505020204" pitchFamily="18" charset="0"/>
              </a:rPr>
              <a:t>65 </a:t>
            </a:r>
            <a:r>
              <a:rPr lang="et-EE" sz="2200" dirty="0" smtClean="0">
                <a:latin typeface="Bookman Old Style" panose="02050604050505020204" pitchFamily="18" charset="0"/>
              </a:rPr>
              <a:t>000, omakapital </a:t>
            </a:r>
            <a:r>
              <a:rPr lang="et-EE" sz="2200" dirty="0" smtClean="0">
                <a:latin typeface="Bookman Old Style" panose="02050604050505020204" pitchFamily="18" charset="0"/>
              </a:rPr>
              <a:t>35 </a:t>
            </a:r>
            <a:r>
              <a:rPr lang="et-EE" sz="2200" dirty="0" smtClean="0">
                <a:latin typeface="Bookman Old Style" panose="02050604050505020204" pitchFamily="18" charset="0"/>
              </a:rPr>
              <a:t>000. Laenude keskmine intress on 12%, omakapitali hinnaks arvestatakse 40%. </a:t>
            </a:r>
          </a:p>
          <a:p>
            <a:r>
              <a:rPr lang="et-EE" sz="2200" dirty="0" smtClean="0">
                <a:latin typeface="Bookman Old Style" panose="02050604050505020204" pitchFamily="18" charset="0"/>
              </a:rPr>
              <a:t>Arvutada kapitali keskmine hind</a:t>
            </a:r>
            <a:endParaRPr lang="et-EE" sz="2200" dirty="0">
              <a:latin typeface="Bookman Old Style" panose="0205060405050502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4518" y="3627972"/>
            <a:ext cx="8988358" cy="4616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WACC = </a:t>
            </a:r>
            <a:r>
              <a:rPr lang="et-EE" sz="2400" dirty="0" smtClean="0">
                <a:latin typeface="Bookman Old Style" panose="02050604050505020204" pitchFamily="18" charset="0"/>
              </a:rPr>
              <a:t>0,35 </a:t>
            </a:r>
            <a:r>
              <a:rPr lang="et-EE" sz="2400" dirty="0" smtClean="0">
                <a:latin typeface="Bookman Old Style" panose="02050604050505020204" pitchFamily="18" charset="0"/>
              </a:rPr>
              <a:t>* 0,4 + </a:t>
            </a:r>
            <a:r>
              <a:rPr lang="et-EE" sz="2400" dirty="0" smtClean="0">
                <a:latin typeface="Bookman Old Style" panose="02050604050505020204" pitchFamily="18" charset="0"/>
              </a:rPr>
              <a:t>0,65 * </a:t>
            </a:r>
            <a:r>
              <a:rPr lang="et-EE" sz="2400" dirty="0" smtClean="0">
                <a:latin typeface="Bookman Old Style" panose="02050604050505020204" pitchFamily="18" charset="0"/>
              </a:rPr>
              <a:t>0,12 = </a:t>
            </a:r>
            <a:r>
              <a:rPr lang="et-EE" sz="2400" dirty="0" smtClean="0">
                <a:latin typeface="Bookman Old Style" panose="02050604050505020204" pitchFamily="18" charset="0"/>
              </a:rPr>
              <a:t>0,218 x 100 = 21,8 </a:t>
            </a:r>
            <a:r>
              <a:rPr lang="et-EE" sz="2400" dirty="0" smtClean="0">
                <a:latin typeface="Bookman Old Style" panose="02050604050505020204" pitchFamily="18" charset="0"/>
              </a:rPr>
              <a:t>%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3440" y="2673531"/>
            <a:ext cx="2537067" cy="817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dirty="0" smtClean="0">
                <a:latin typeface="Bookman Old Style" panose="02050604050505020204" pitchFamily="18" charset="0"/>
              </a:rPr>
              <a:t>Omakapitali  osakaal kogukapitalis</a:t>
            </a:r>
            <a:endParaRPr lang="en-US" dirty="0">
              <a:latin typeface="Bookman Old Style" panose="02050604050505020204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500846" y="3056709"/>
            <a:ext cx="557348" cy="4615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089522" y="2577847"/>
            <a:ext cx="2537067" cy="817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dirty="0" smtClean="0">
                <a:latin typeface="Bookman Old Style" panose="02050604050505020204" pitchFamily="18" charset="0"/>
              </a:rPr>
              <a:t>Laenukapitali  osakaal kogukapitalis</a:t>
            </a:r>
            <a:endParaRPr lang="en-US" dirty="0">
              <a:latin typeface="Bookman Old Style" panose="02050604050505020204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144702" y="3074753"/>
            <a:ext cx="817065" cy="4160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889311" y="4432196"/>
            <a:ext cx="2537067" cy="8172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 smtClean="0">
                <a:latin typeface="Bookman Old Style" panose="02050604050505020204" pitchFamily="18" charset="0"/>
              </a:rPr>
              <a:t>Omakapitali  hind </a:t>
            </a:r>
            <a:endParaRPr lang="en-US" dirty="0">
              <a:latin typeface="Bookman Old Style" panose="02050604050505020204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3892732" y="4053131"/>
            <a:ext cx="949234" cy="5970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7758938" y="4409753"/>
            <a:ext cx="2537067" cy="8172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 smtClean="0">
                <a:latin typeface="Bookman Old Style" panose="02050604050505020204" pitchFamily="18" charset="0"/>
              </a:rPr>
              <a:t>Võõrkapitali hind (intress)</a:t>
            </a:r>
            <a:endParaRPr lang="en-US" dirty="0">
              <a:latin typeface="Bookman Old Style" panose="02050604050505020204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6834567" y="4013444"/>
            <a:ext cx="804541" cy="70192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234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12172" y="1839190"/>
            <a:ext cx="8274628" cy="2234045"/>
          </a:xfrm>
        </p:spPr>
        <p:txBody>
          <a:bodyPr>
            <a:noAutofit/>
          </a:bodyPr>
          <a:lstStyle/>
          <a:p>
            <a:pPr eaLnBrk="1" hangingPunct="1"/>
            <a:r>
              <a:rPr lang="et-EE" altLang="et-EE" sz="2200" b="1" dirty="0" smtClean="0">
                <a:latin typeface="Bookman Old Style" panose="02050604050505020204" pitchFamily="18" charset="0"/>
              </a:rPr>
              <a:t>KASUTATUD KIRJANDUS</a:t>
            </a:r>
            <a:br>
              <a:rPr lang="et-EE" altLang="et-EE" sz="2200" b="1" dirty="0" smtClean="0">
                <a:latin typeface="Bookman Old Style" panose="02050604050505020204" pitchFamily="18" charset="0"/>
              </a:rPr>
            </a:br>
            <a:r>
              <a:rPr lang="et-EE" altLang="et-EE" sz="2200" b="1" dirty="0">
                <a:latin typeface="Bookman Old Style" panose="02050604050505020204" pitchFamily="18" charset="0"/>
              </a:rPr>
              <a:t/>
            </a:r>
            <a:br>
              <a:rPr lang="et-EE" altLang="et-EE" sz="2200" b="1" dirty="0">
                <a:latin typeface="Bookman Old Style" panose="02050604050505020204" pitchFamily="18" charset="0"/>
              </a:rPr>
            </a:br>
            <a:r>
              <a:rPr lang="et-EE" altLang="et-EE" sz="2200" dirty="0" smtClean="0">
                <a:latin typeface="Bookman Old Style" panose="02050604050505020204" pitchFamily="18" charset="0"/>
              </a:rPr>
              <a:t>Zirnask, V. Strateegiline Finantsjuhtimine. Idee kohtub rahakotiga</a:t>
            </a:r>
            <a:br>
              <a:rPr lang="et-EE" altLang="et-EE" sz="2200" dirty="0" smtClean="0">
                <a:latin typeface="Bookman Old Style" panose="02050604050505020204" pitchFamily="18" charset="0"/>
              </a:rPr>
            </a:br>
            <a:r>
              <a:rPr lang="et-EE" altLang="et-EE" sz="2200" dirty="0">
                <a:latin typeface="Bookman Old Style" panose="02050604050505020204" pitchFamily="18" charset="0"/>
              </a:rPr>
              <a:t/>
            </a:r>
            <a:br>
              <a:rPr lang="et-EE" altLang="et-EE" sz="2200" dirty="0">
                <a:latin typeface="Bookman Old Style" panose="02050604050505020204" pitchFamily="18" charset="0"/>
              </a:rPr>
            </a:br>
            <a:r>
              <a:rPr lang="et-EE" altLang="et-EE" sz="2200" dirty="0" smtClean="0">
                <a:latin typeface="Bookman Old Style" panose="02050604050505020204" pitchFamily="18" charset="0"/>
              </a:rPr>
              <a:t>Steven M. Bragg. Uus finantsjutimise käsiraamat</a:t>
            </a:r>
            <a:br>
              <a:rPr lang="et-EE" altLang="et-EE" sz="2200" dirty="0" smtClean="0">
                <a:latin typeface="Bookman Old Style" panose="02050604050505020204" pitchFamily="18" charset="0"/>
              </a:rPr>
            </a:br>
            <a:r>
              <a:rPr lang="et-EE" altLang="et-EE" sz="2200" dirty="0" smtClean="0">
                <a:latin typeface="Bookman Old Style" panose="02050604050505020204" pitchFamily="18" charset="0"/>
              </a:rPr>
              <a:t>Äripäeva Finantsjuhtimise käsiraamat</a:t>
            </a:r>
            <a:br>
              <a:rPr lang="et-EE" altLang="et-EE" sz="2200" dirty="0" smtClean="0">
                <a:latin typeface="Bookman Old Style" panose="02050604050505020204" pitchFamily="18" charset="0"/>
              </a:rPr>
            </a:br>
            <a:endParaRPr lang="en-GB" altLang="et-EE" sz="22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02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5954" y="83272"/>
            <a:ext cx="8887691" cy="498619"/>
          </a:xfrm>
        </p:spPr>
        <p:txBody>
          <a:bodyPr>
            <a:norm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KAPITALI HINNA KOMPONENDID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84965" y="1049481"/>
            <a:ext cx="2763980" cy="6961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200" dirty="0" smtClean="0">
                <a:latin typeface="Bookman Old Style" panose="02050604050505020204" pitchFamily="18" charset="0"/>
              </a:rPr>
              <a:t>KAPITAL</a:t>
            </a:r>
            <a:endParaRPr lang="et-EE" sz="2200" dirty="0">
              <a:latin typeface="Bookman Old Style" panose="02050604050505020204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3215989" y="1660813"/>
            <a:ext cx="1059872" cy="7377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7367153" y="1745672"/>
            <a:ext cx="997527" cy="7585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7148945" y="3328308"/>
            <a:ext cx="949038" cy="724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526526" y="2476374"/>
            <a:ext cx="3378926" cy="914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200" dirty="0" smtClean="0">
                <a:latin typeface="Bookman Old Style" panose="02050604050505020204" pitchFamily="18" charset="0"/>
              </a:rPr>
              <a:t>LAEN EHK VÕÕRKAPITAL</a:t>
            </a:r>
            <a:endParaRPr lang="et-EE" sz="2200" dirty="0">
              <a:latin typeface="Bookman Old Style" panose="020506040505050202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66955" y="4119996"/>
            <a:ext cx="2331028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200" dirty="0" smtClean="0">
                <a:latin typeface="Bookman Old Style" panose="02050604050505020204" pitchFamily="18" charset="0"/>
              </a:rPr>
              <a:t>EELISAKTSIAD</a:t>
            </a:r>
            <a:endParaRPr lang="et-EE" sz="2200" dirty="0">
              <a:latin typeface="Bookman Old Style" panose="020506040505050202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64680" y="4125383"/>
            <a:ext cx="19431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200" dirty="0" smtClean="0">
                <a:latin typeface="Bookman Old Style" panose="02050604050505020204" pitchFamily="18" charset="0"/>
              </a:rPr>
              <a:t>LIHTAKTSIA</a:t>
            </a:r>
            <a:endParaRPr lang="et-EE" sz="2200" dirty="0">
              <a:latin typeface="Bookman Old Style" panose="02050604050505020204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1259031" y="3477491"/>
            <a:ext cx="1362942" cy="574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543571" y="3477491"/>
            <a:ext cx="964622" cy="6373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35726" y="4139290"/>
            <a:ext cx="1986247" cy="747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200" dirty="0" smtClean="0">
                <a:latin typeface="Bookman Old Style" panose="02050604050505020204" pitchFamily="18" charset="0"/>
              </a:rPr>
              <a:t>Lühiajaline laen</a:t>
            </a:r>
            <a:endParaRPr lang="et-EE" sz="2200" dirty="0">
              <a:latin typeface="Bookman Old Style" panose="020506040505050202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91840" y="4133729"/>
            <a:ext cx="1990206" cy="7742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200" dirty="0" smtClean="0">
                <a:latin typeface="Bookman Old Style" panose="02050604050505020204" pitchFamily="18" charset="0"/>
              </a:rPr>
              <a:t>Pikaajaline laen</a:t>
            </a:r>
            <a:endParaRPr lang="et-EE" sz="2200" dirty="0">
              <a:latin typeface="Bookman Old Style" panose="020506040505050202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348650" y="2627048"/>
            <a:ext cx="2195944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200" dirty="0" smtClean="0">
                <a:latin typeface="Bookman Old Style" panose="02050604050505020204" pitchFamily="18" charset="0"/>
              </a:rPr>
              <a:t>OMAKAPITAL</a:t>
            </a:r>
            <a:endParaRPr lang="et-EE" sz="2200" dirty="0">
              <a:latin typeface="Bookman Old Style" panose="02050604050505020204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8712108" y="3347040"/>
            <a:ext cx="893446" cy="7531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359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7745" y="540472"/>
            <a:ext cx="9144000" cy="550573"/>
          </a:xfrm>
        </p:spPr>
        <p:txBody>
          <a:bodyPr anchor="t">
            <a:normAutofit/>
          </a:bodyPr>
          <a:lstStyle/>
          <a:p>
            <a:r>
              <a:rPr lang="et-EE" sz="2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KAPITALI HINNA MÄÄRAMINE</a:t>
            </a:r>
            <a:endParaRPr lang="et-EE" sz="28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8046" y="2094485"/>
            <a:ext cx="11956868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t-EE" altLang="et-EE" sz="2400" dirty="0">
                <a:latin typeface="Bookman Old Style" panose="02050604050505020204" pitchFamily="18" charset="0"/>
              </a:rPr>
              <a:t>Kapitali kaalutud keskmine hind </a:t>
            </a:r>
            <a:endParaRPr lang="et-EE" altLang="et-EE" sz="2400" dirty="0" smtClean="0">
              <a:latin typeface="Bookman Old Style" panose="02050604050505020204" pitchFamily="18" charset="0"/>
            </a:endParaRPr>
          </a:p>
          <a:p>
            <a:pPr>
              <a:lnSpc>
                <a:spcPct val="90000"/>
              </a:lnSpc>
            </a:pPr>
            <a:endParaRPr lang="et-EE" altLang="et-EE" sz="2400" dirty="0">
              <a:latin typeface="Bookman Old Style" panose="020506040505050202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t-EE" altLang="et-EE" sz="2400" dirty="0" smtClean="0">
                <a:latin typeface="Bookman Old Style" panose="02050604050505020204" pitchFamily="18" charset="0"/>
              </a:rPr>
              <a:t>=</a:t>
            </a:r>
          </a:p>
          <a:p>
            <a:pPr>
              <a:lnSpc>
                <a:spcPct val="90000"/>
              </a:lnSpc>
            </a:pPr>
            <a:endParaRPr lang="et-EE" altLang="et-EE" sz="2400" dirty="0">
              <a:latin typeface="Bookman Old Style" panose="020506040505050202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t-EE" altLang="et-EE" sz="2400" dirty="0" smtClean="0">
                <a:latin typeface="Bookman Old Style" panose="02050604050505020204" pitchFamily="18" charset="0"/>
              </a:rPr>
              <a:t>omakapitali </a:t>
            </a:r>
            <a:r>
              <a:rPr lang="et-EE" altLang="et-EE" sz="2400" dirty="0">
                <a:latin typeface="Bookman Old Style" panose="02050604050505020204" pitchFamily="18" charset="0"/>
              </a:rPr>
              <a:t>hind x omakapitali osatähtsus firma kapitalis + </a:t>
            </a:r>
            <a:r>
              <a:rPr lang="et-EE" altLang="et-EE" sz="2400" dirty="0" err="1">
                <a:latin typeface="Bookman Old Style" panose="02050604050505020204" pitchFamily="18" charset="0"/>
              </a:rPr>
              <a:t>võõrkapitali</a:t>
            </a:r>
            <a:r>
              <a:rPr lang="et-EE" altLang="et-EE" sz="2400" dirty="0">
                <a:latin typeface="Bookman Old Style" panose="02050604050505020204" pitchFamily="18" charset="0"/>
              </a:rPr>
              <a:t> hind x </a:t>
            </a:r>
            <a:r>
              <a:rPr lang="et-EE" altLang="et-EE" sz="2400" dirty="0" err="1">
                <a:latin typeface="Bookman Old Style" panose="02050604050505020204" pitchFamily="18" charset="0"/>
              </a:rPr>
              <a:t>võõrkapitali</a:t>
            </a:r>
            <a:r>
              <a:rPr lang="et-EE" altLang="et-EE" sz="2400" dirty="0">
                <a:latin typeface="Bookman Old Style" panose="02050604050505020204" pitchFamily="18" charset="0"/>
              </a:rPr>
              <a:t> osatähtsus firma kapitalis</a:t>
            </a:r>
            <a:endParaRPr lang="en-GB" altLang="et-EE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54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3071"/>
            <a:ext cx="12070080" cy="797455"/>
          </a:xfrm>
        </p:spPr>
        <p:txBody>
          <a:bodyPr>
            <a:normAutofit/>
          </a:bodyPr>
          <a:lstStyle/>
          <a:p>
            <a:pPr eaLnBrk="1" hangingPunct="1"/>
            <a:r>
              <a:rPr lang="et-EE" altLang="et-EE" sz="2800" dirty="0" smtClean="0">
                <a:latin typeface="Bookman Old Style" panose="02050604050505020204" pitchFamily="18" charset="0"/>
              </a:rPr>
              <a:t>VÕÕRKAPITALI HIND e LAENUHIND (Kd)</a:t>
            </a:r>
            <a:endParaRPr lang="en-GB" altLang="et-EE" sz="2800" dirty="0" smtClean="0">
              <a:latin typeface="Bookman Old Style" panose="02050604050505020204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9727" y="976504"/>
            <a:ext cx="10515600" cy="127086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t-EE" altLang="et-EE" dirty="0" smtClean="0">
                <a:latin typeface="Bookman Old Style" panose="02050604050505020204" pitchFamily="18" charset="0"/>
              </a:rPr>
              <a:t>Hinda määrab intressimäärade üldine tase majanduses</a:t>
            </a:r>
          </a:p>
          <a:p>
            <a:pPr eaLnBrk="1" hangingPunct="1">
              <a:lnSpc>
                <a:spcPct val="90000"/>
              </a:lnSpc>
            </a:pPr>
            <a:r>
              <a:rPr lang="et-EE" altLang="et-EE" dirty="0" smtClean="0">
                <a:latin typeface="Bookman Old Style" panose="02050604050505020204" pitchFamily="18" charset="0"/>
              </a:rPr>
              <a:t>Ettevõtte ebaõnnestumise risk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486890" y="2917825"/>
            <a:ext cx="7436428" cy="13255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altLang="et-EE" sz="2800" dirty="0" smtClean="0">
                <a:latin typeface="Bookman Old Style" panose="02050604050505020204" pitchFamily="18" charset="0"/>
              </a:rPr>
              <a:t>LAENU HIND EESTIS = INTRESSIMÄÄR</a:t>
            </a:r>
            <a:endParaRPr lang="en-GB" altLang="et-EE" sz="2800" dirty="0" smtClean="0">
              <a:latin typeface="Bookman Old Style" panose="020506040505050202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3211" y="4433491"/>
            <a:ext cx="120787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t-EE" sz="2400" dirty="0" smtClean="0">
                <a:latin typeface="Bookman Old Style" panose="02050604050505020204" pitchFamily="18" charset="0"/>
              </a:rPr>
              <a:t>Kuna spontaanstete lühiajaliste kohustuste osa on tavaliselt intressivaba, siis on kaks võimalust:</a:t>
            </a:r>
          </a:p>
          <a:p>
            <a:pPr algn="just"/>
            <a:endParaRPr lang="et-EE" sz="2400" dirty="0">
              <a:latin typeface="Bookman Old Style" panose="0205060405050502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anose="02050604050505020204" pitchFamily="18" charset="0"/>
              </a:rPr>
              <a:t>Kas jätta spontaansed lühiajalised kohustused arvestusest välja 	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anose="02050604050505020204" pitchFamily="18" charset="0"/>
              </a:rPr>
              <a:t>või arvestata laenuhinnaks 0%. </a:t>
            </a:r>
          </a:p>
          <a:p>
            <a:pPr algn="just"/>
            <a:endParaRPr lang="et-EE" sz="240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594561" y="2266057"/>
                <a:ext cx="8880957" cy="461665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𝐾𝑑</m:t>
                    </m:r>
                    <m:r>
                      <a:rPr lang="et-EE" sz="2400" i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t-EE" sz="2400" b="0" i="0" smtClean="0">
                        <a:latin typeface="Cambria Math" panose="02040503050406030204" pitchFamily="18" charset="0"/>
                      </a:rPr>
                      <m:t>tulumaksueelne</m:t>
                    </m:r>
                    <m:r>
                      <a:rPr lang="et-EE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t-EE" sz="2400" b="0" i="0" smtClean="0">
                        <a:latin typeface="Cambria Math" panose="02040503050406030204" pitchFamily="18" charset="0"/>
                      </a:rPr>
                      <m:t>hind</m:t>
                    </m:r>
                    <m:r>
                      <a:rPr lang="et-EE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t-EE" sz="2400" b="0" i="0" smtClean="0">
                        <a:latin typeface="Cambria Math" panose="02040503050406030204" pitchFamily="18" charset="0"/>
                      </a:rPr>
                      <m:t>protsen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𝑡𝑖𝑑𝑒𝑠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 (1 −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𝑡𝑢𝑙𝑢𝑚𝑎𝑘𝑠𝑢𝑚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ää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t-EE" sz="2400" dirty="0" smtClean="0"/>
                  <a:t>)</a:t>
                </a:r>
                <a:endParaRPr lang="et-EE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4561" y="2266057"/>
                <a:ext cx="8880957" cy="461665"/>
              </a:xfrm>
              <a:prstGeom prst="rect">
                <a:avLst/>
              </a:prstGeom>
              <a:blipFill>
                <a:blip r:embed="rId2"/>
                <a:stretch>
                  <a:fillRect l="-137" t="-9091" r="-69" b="-2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305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5954" y="83272"/>
            <a:ext cx="8887691" cy="498619"/>
          </a:xfrm>
        </p:spPr>
        <p:txBody>
          <a:bodyPr>
            <a:normAutofit/>
          </a:bodyPr>
          <a:lstStyle/>
          <a:p>
            <a:r>
              <a:rPr lang="et-EE" sz="24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LAENUKAPITALI KULU ARVUTAMINE</a:t>
            </a:r>
            <a:endParaRPr lang="et-EE" sz="2400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76201" y="875968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200" dirty="0" smtClean="0">
                <a:latin typeface="Bookman Old Style" panose="02050604050505020204" pitchFamily="18" charset="0"/>
              </a:rPr>
              <a:t>NÄIDE</a:t>
            </a:r>
          </a:p>
          <a:p>
            <a:r>
              <a:rPr lang="et-EE" sz="2200" dirty="0" smtClean="0">
                <a:latin typeface="Bookman Old Style" panose="02050604050505020204" pitchFamily="18" charset="0"/>
              </a:rPr>
              <a:t>Võlasumma on €1 000 000 baasintressimäär 9,5% ja ettevõtte tulumaksu määr on 35%</a:t>
            </a:r>
            <a:endParaRPr lang="et-EE" sz="220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489612" y="2538437"/>
                <a:ext cx="6971652" cy="52758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𝑚𝑎𝑘𝑠𝑢𝑗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ä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𝑟𝑔𝑛𝑒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𝑝𝑢h𝑎𝑠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𝑖𝑛𝑡𝑟𝑒𝑠𝑠𝑖𝑘𝑢𝑙𝑢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t-E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€95 000 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 (1−0,35)</m:t>
                          </m:r>
                        </m:num>
                        <m:den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1 000 000</m:t>
                          </m:r>
                        </m:den>
                      </m:f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=6,175%</m:t>
                      </m:r>
                    </m:oMath>
                  </m:oMathPara>
                </a14:m>
                <a:endParaRPr lang="et-EE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9612" y="2538437"/>
                <a:ext cx="6971652" cy="5275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02325" y="3724992"/>
            <a:ext cx="1119328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200" dirty="0" smtClean="0">
                <a:latin typeface="Bookman Old Style" panose="02050604050505020204" pitchFamily="18" charset="0"/>
              </a:rPr>
              <a:t>Arvesse tuleb võtta ka täiendavad teenustasud:</a:t>
            </a:r>
          </a:p>
          <a:p>
            <a:endParaRPr lang="et-EE" sz="2200" dirty="0" smtClean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t-EE" sz="2200" dirty="0" smtClean="0">
                <a:latin typeface="Bookman Old Style" panose="02050604050505020204" pitchFamily="18" charset="0"/>
              </a:rPr>
              <a:t>Asjaajamis- ja maakleritasud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t-EE" sz="2200" dirty="0" smtClean="0">
                <a:latin typeface="Bookman Old Style" panose="02050604050505020204" pitchFamily="18" charset="0"/>
              </a:rPr>
              <a:t>Dokumentide vormistamise tasud (hindamisaktid jms)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t-EE" sz="2200" dirty="0" smtClean="0">
                <a:latin typeface="Bookman Old Style" panose="02050604050505020204" pitchFamily="18" charset="0"/>
              </a:rPr>
              <a:t>lepingutasud</a:t>
            </a:r>
            <a:endParaRPr lang="et-EE" sz="22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03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9425" y="3006706"/>
            <a:ext cx="12011891" cy="88267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Firma </a:t>
            </a: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äririsk. Ärisisk on seotud firma ärisrateegiaga ning väljendub kasumi suuruse varieerumises. </a:t>
            </a:r>
            <a:endParaRPr lang="et-EE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0109" y="135989"/>
            <a:ext cx="11850526" cy="985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Risk ja kapitali hind on omavahel seotud  -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mida kõrgem risk, seda kõrgem kapitali hind:</a:t>
            </a:r>
            <a:endParaRPr lang="et-EE" sz="2400" b="1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30144" y="1887281"/>
            <a:ext cx="5711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t-EE" sz="2400" b="1" dirty="0">
                <a:solidFill>
                  <a:srgbClr val="00B05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Riski mõjutavad järgmised tegurid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425" y="4103391"/>
            <a:ext cx="12011891" cy="4646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Ärivaldkonnast tulenev risk</a:t>
            </a:r>
            <a:endParaRPr lang="et-EE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425" y="4996020"/>
            <a:ext cx="12011891" cy="4646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Poliitiline rist</a:t>
            </a:r>
            <a:endParaRPr lang="et-EE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41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97" y="672115"/>
            <a:ext cx="12011891" cy="5624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et-EE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Äririsk </a:t>
            </a:r>
            <a:r>
              <a:rPr lang="et-EE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sõltub järgmistest teguritest: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Firma toodangu nõudluse tundlikkus majanduslike tingimuste suhtes. Avatus riskile on suurem, kui SKP vähenemisel väheneb firma läbimüük protsentuaalsest kiiremini SKP vähenemisest; 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Konkurentsitase – äririsk on suurem, kui firma osakaal turul on väike;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Toodete hajutatus ehk diversifikatsioon – kui ühe toote osakaal on suur, siis äririsk on suurem (nõudluse vähenemisel firma läbimüük ja kasum vähenevad oluliselt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Ettevõtte suurus – väikese firma konkurentsivõime on varade, läbimüügi ja kasumi vähesuse tõttu madal.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Tegevusvõimendus 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kui püsikulude osakaal kuludes on suur, siis läbimüügi vähenedes väheneb kasum oluliselt kiiremini kui läbimüük. Samas müügitaseme suurenedes muutub ka ärikasum müügikäibest kiiremini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t-EE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51066" y="149087"/>
            <a:ext cx="6761787" cy="5230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800" b="1" dirty="0" smtClean="0">
                <a:solidFill>
                  <a:srgbClr val="00B05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Riski </a:t>
            </a:r>
            <a:r>
              <a:rPr lang="et-EE" sz="2800" b="1" dirty="0">
                <a:solidFill>
                  <a:srgbClr val="00B05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mõjutavad järgmised tegurid:</a:t>
            </a:r>
            <a:endParaRPr lang="et-EE" sz="2800" b="1" dirty="0">
              <a:solidFill>
                <a:srgbClr val="00B05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50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0190" y="545977"/>
            <a:ext cx="11981809" cy="5434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b="1" dirty="0">
                <a:solidFill>
                  <a:srgbClr val="00B05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Kasumi kvaliteet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Kui püsiv on olnud ettevõtte müügikäive ja kasum aastate arvestuses?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 ettevõte on tootnud kasumit suuremate 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kõikumisteta üle seitsme </a:t>
            </a: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aasta?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 ettevõte toodab kasumit, kuid on liiga noor, et 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kaugeleulatuvaid </a:t>
            </a: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järeldusi teha?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 ettevõte on kasumlik, kuid käive ei kasva?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 ettevõtte käibe kasv jääb inflatsioonile alla?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Kuivõrd </a:t>
            </a: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sõltuvad ettevõtte tulemused ilmast, rahvusvahelistest sündmustest ja muudest küllaltki ettearvamatutest teguritest?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Kui palju on ettevõttel kliente? Kui suurt mõju avadlab osa klientide kaotamine?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Kui hästi on ettevõte varustatud tööjõuga?</a:t>
            </a:r>
            <a:endParaRPr lang="et-EE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69228" y="0"/>
            <a:ext cx="5721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32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MIDA VEEL ARVESTADA?</a:t>
            </a:r>
            <a:endParaRPr lang="et-EE" sz="3200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02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9230" y="633063"/>
            <a:ext cx="11981809" cy="5537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b="1" dirty="0" smtClean="0">
                <a:solidFill>
                  <a:srgbClr val="00B05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Tegevusala</a:t>
            </a:r>
            <a:endParaRPr lang="et-EE" sz="2400" b="1" dirty="0">
              <a:solidFill>
                <a:srgbClr val="00B05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 sellesse ärisse sisenemise hind on kõrge või madal? Kas see eeldab suurt hulka kalleid seadmeid ja ehitisi või kõigest paari ettevõtliku inimese olemasolu?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 selle äri käekäik sõltub tihedalt mõne teise majandusharu käekäigust, mille üle ettevõttel pole kotrolli?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 seadmed ja tootmisvarud moodustavad suure osa ettevõtte väärtusest?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Madalate sisenemiskuludega tegevusalal on risk suurem, sest konkurentidel on sinna hõlpsam siseneda. Kõrgete sisenemisbarjääridega tegevusalal aga on risk väiksem.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Teisalt – kui kõrgete sisenemiskulude põhjuseks on põhiliselt see, et äri käimapanekuks on vaja suurt hulka kalleid seadmeid-astub tõenäoliselt mängu ka riski suurendav tegur ehk kõrge 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tegevusvõimendus.</a:t>
            </a:r>
            <a:endParaRPr lang="et-EE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08268" y="109843"/>
            <a:ext cx="50305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MIDA VEEL ARVESTADA?</a:t>
            </a:r>
            <a:endParaRPr lang="et-EE" sz="2800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8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3095</TotalTime>
  <Words>875</Words>
  <Application>Microsoft Office PowerPoint</Application>
  <PresentationFormat>Widescreen</PresentationFormat>
  <Paragraphs>105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Bookman Old Style</vt:lpstr>
      <vt:lpstr>Calibri</vt:lpstr>
      <vt:lpstr>Calibri Light</vt:lpstr>
      <vt:lpstr>Cambria Math</vt:lpstr>
      <vt:lpstr>Times New Roman</vt:lpstr>
      <vt:lpstr>Wingdings</vt:lpstr>
      <vt:lpstr>Office Theme</vt:lpstr>
      <vt:lpstr>KAPITALI HIND</vt:lpstr>
      <vt:lpstr>KAPITALI HINNA KOMPONENDID</vt:lpstr>
      <vt:lpstr>KAPITALI HINNA MÄÄRAMINE</vt:lpstr>
      <vt:lpstr>VÕÕRKAPITALI HIND e LAENUHIND (Kd)</vt:lpstr>
      <vt:lpstr>LAENUKAPITALI KULU ARVUTAMINE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Muud asjaolud, mida tuleb  riski hindamisel arvestada</vt:lpstr>
      <vt:lpstr>KAPITALI KAALUTUD KESKMISE HINNA ARVUTAMINE</vt:lpstr>
      <vt:lpstr>KAPITALI KAALUTUD KESKMISE HINNA ARVUTAMINE</vt:lpstr>
      <vt:lpstr>KASUTATUD KIRJANDUS  Zirnask, V. Strateegiline Finantsjuhtimine. Idee kohtub rahakotiga  Steven M. Bragg. Uus finantsjutimise käsiraamat Äripäeva Finantsjuhtimise käsiraamat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KAPITALI HIND</dc:title>
  <dc:creator>Inga Stelmak</dc:creator>
  <cp:lastModifiedBy>Inga Stelmak</cp:lastModifiedBy>
  <cp:revision>65</cp:revision>
  <cp:lastPrinted>2017-02-28T14:57:33Z</cp:lastPrinted>
  <dcterms:created xsi:type="dcterms:W3CDTF">2017-02-27T08:12:38Z</dcterms:created>
  <dcterms:modified xsi:type="dcterms:W3CDTF">2020-04-17T07:58:24Z</dcterms:modified>
</cp:coreProperties>
</file>