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7" r:id="rId11"/>
    <p:sldId id="270" r:id="rId12"/>
    <p:sldId id="271" r:id="rId13"/>
    <p:sldId id="268" r:id="rId14"/>
    <p:sldId id="269" r:id="rId15"/>
    <p:sldId id="272" r:id="rId16"/>
    <p:sldId id="275" r:id="rId17"/>
    <p:sldId id="273" r:id="rId18"/>
    <p:sldId id="277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91" r:id="rId27"/>
    <p:sldId id="286" r:id="rId28"/>
    <p:sldId id="284" r:id="rId29"/>
    <p:sldId id="285" r:id="rId30"/>
    <p:sldId id="287" r:id="rId31"/>
    <p:sldId id="288" r:id="rId32"/>
    <p:sldId id="289" r:id="rId33"/>
    <p:sldId id="290" r:id="rId34"/>
    <p:sldId id="293" r:id="rId35"/>
    <p:sldId id="294" r:id="rId36"/>
    <p:sldId id="295" r:id="rId37"/>
    <p:sldId id="298" r:id="rId38"/>
    <p:sldId id="296" r:id="rId39"/>
    <p:sldId id="299" r:id="rId40"/>
    <p:sldId id="300" r:id="rId41"/>
    <p:sldId id="302" r:id="rId42"/>
    <p:sldId id="303" r:id="rId43"/>
    <p:sldId id="305" r:id="rId44"/>
    <p:sldId id="304" r:id="rId45"/>
    <p:sldId id="306" r:id="rId46"/>
    <p:sldId id="307" r:id="rId47"/>
    <p:sldId id="308" r:id="rId48"/>
    <p:sldId id="309" r:id="rId49"/>
    <p:sldId id="310" r:id="rId50"/>
    <p:sldId id="311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5217"/>
    <a:srgbClr val="134514"/>
    <a:srgbClr val="0C2A0D"/>
    <a:srgbClr val="8C290E"/>
    <a:srgbClr val="581F14"/>
    <a:srgbClr val="0000FF"/>
    <a:srgbClr val="0033CC"/>
    <a:srgbClr val="C1B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9" autoAdjust="0"/>
    <p:restoredTop sz="94660"/>
  </p:normalViewPr>
  <p:slideViewPr>
    <p:cSldViewPr snapToGrid="0">
      <p:cViewPr varScale="1">
        <p:scale>
          <a:sx n="92" d="100"/>
          <a:sy n="92" d="100"/>
        </p:scale>
        <p:origin x="4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ustrial.omron.us/en/products/catalogue/automation_systems/programmable_logic_controllers/modular_plc_series/cj2m/default.html" TargetMode="External"/><Relationship Id="rId2" Type="http://schemas.openxmlformats.org/officeDocument/2006/relationships/hyperlink" Target="http://www.ene.ttu.ee/elektriajamid/Leonardo/loogik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thk.ee/MEH/Vork_1.html" TargetMode="External"/><Relationship Id="rId5" Type="http://schemas.openxmlformats.org/officeDocument/2006/relationships/hyperlink" Target="http://downloads.omron.us/IAB/Products/Automation%20Systems/PLCs/Modular%20PLC%20Series/CJ2M/W473/W473-E1-08.pdf" TargetMode="External"/><Relationship Id="rId4" Type="http://schemas.openxmlformats.org/officeDocument/2006/relationships/hyperlink" Target="http://downloads.omron.us/IAB/Products/Automation%20Systems/PLCs/Modular%20PLC%20Series/CJ2M/W472/W472-E1-08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.ttu.ee/elektriajamid/Leonardo/automaatika/Auto7.pdf" TargetMode="External"/><Relationship Id="rId2" Type="http://schemas.openxmlformats.org/officeDocument/2006/relationships/hyperlink" Target="http://www.ene.ttu.ee/elektriajamid/Leonardo/automaatik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lu.ee/~meelis/admkurs/2_v6rk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71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407298" y="71307"/>
            <a:ext cx="7903028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ja PLC-automaatika – ülesõidud arvudes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03" y="629392"/>
            <a:ext cx="8229601" cy="60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70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679510" y="71307"/>
            <a:ext cx="8630816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ja PLC-automaatika – tehnoloogiate võrdlus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37" y="606489"/>
            <a:ext cx="4486506" cy="598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359" y="642206"/>
            <a:ext cx="4459313" cy="594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941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679510" y="71307"/>
            <a:ext cx="8630816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ja PLC-automaatika – tehnoloogiate võrdlus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94" y="783772"/>
            <a:ext cx="9869714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118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ja PLC-automaatika – tehnoloogiate võrdlus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121231"/>
              </p:ext>
            </p:extLst>
          </p:nvPr>
        </p:nvGraphicFramePr>
        <p:xfrm>
          <a:off x="1315616" y="989047"/>
          <a:ext cx="9619862" cy="53410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09931"/>
                <a:gridCol w="4809931"/>
              </a:tblGrid>
              <a:tr h="488690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Releepõhine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Digitaalne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8690"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Elektromehaanilised</a:t>
                      </a:r>
                      <a:r>
                        <a:rPr lang="et-E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loogika ahelad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Loogikaahelad tarkvarana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8690"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Ülesõidukoha spetsiifiline</a:t>
                      </a:r>
                      <a:r>
                        <a:rPr lang="et-E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loogikaprojekt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Universaalne, seadistatav tüüplahendus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8690"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Pidev</a:t>
                      </a:r>
                      <a:r>
                        <a:rPr lang="et-E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perioodiline hooldus (releed, blokid)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Hooldusvaba</a:t>
                      </a:r>
                      <a:r>
                        <a:rPr lang="et-E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elektroonika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8690">
                <a:tc>
                  <a:txBody>
                    <a:bodyPr/>
                    <a:lstStyle/>
                    <a:p>
                      <a:r>
                        <a:rPr lang="et-E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Seisundite elektrilised kontrollsignaalid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Digitaalsed</a:t>
                      </a:r>
                      <a:r>
                        <a:rPr lang="et-E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(detailsed) kontrollandmed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8690"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Puudulik</a:t>
                      </a:r>
                      <a:r>
                        <a:rPr lang="et-E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lokaalne diagnostika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Lokaalne visuaalne</a:t>
                      </a:r>
                      <a:r>
                        <a:rPr lang="et-E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liides ja detailmonitooring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8690"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Lokaalne telemaatika (releeahelate põhine kontroll lähimasse</a:t>
                      </a:r>
                      <a:r>
                        <a:rPr lang="et-E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jaama)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Tsentraalne telemaatika (digitaalne andmesidevõrk)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8690"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Avatud</a:t>
                      </a:r>
                      <a:r>
                        <a:rPr lang="et-E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elektrihäiretele (äike, ülepinged)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Kõrgem elektriline isolatsioon (galvaaniline</a:t>
                      </a:r>
                      <a:r>
                        <a:rPr lang="et-E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lahtisidestatus) ja kaitstud sidekanalid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8690"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Keerukas, kallis ekspluatatsioon (käitlus)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Passiivsem ekspluatatsioon,</a:t>
                      </a:r>
                      <a:r>
                        <a:rPr lang="et-E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töökindlam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8690"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Varuosade saadavus ja kõrge hind (Ida)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Kaasaegsed elektroonikakomponendid, kõrge saadavus</a:t>
                      </a:r>
                      <a:r>
                        <a:rPr lang="et-E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 valik</a:t>
                      </a:r>
                      <a:endParaRPr lang="et-E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4461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ja PLC-automaatika – ülevaade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0891" y="790383"/>
            <a:ext cx="409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Releeautomaatika liigub minevikku</a:t>
            </a:r>
            <a:endParaRPr lang="et-EE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1" y="1207278"/>
            <a:ext cx="65004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Keeruline hallata – mahukad skeemid &amp; halb laiendatavus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Varuosad toodetakse vaid Venemaal (defitsiit ja kallidus)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Raske hankida ja rakendada – rahaliselt ja ajaliselt kulukas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Tehnoloogiliselt aegunud ja mitteühilduv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Äärmiselt piiratud süsteemiinfo ja selle kasutusvõimalused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0890" y="2935905"/>
            <a:ext cx="7688424" cy="372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PLC-keskse juhtloogikaga ülesõiduautomaatika („CJ-ülesõit“)</a:t>
            </a:r>
            <a:endParaRPr lang="et-EE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1" y="3380065"/>
            <a:ext cx="747512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PLC tarkvara osa asendab suured füüsilised releestatiivid ja -stendid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Keskne PLC-seade juhib/jälgib ülesõidu süsteemi osi ja seadmeid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PLC kontrollib ülesõidu: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oitesüsteemi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onteinerite (kappide) turvalisust ja ligipääsu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eskkonda (kapi temperatuur ja küte)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äliseadmeid (rööbasahelad, foorid, tõkkepuud)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iseseadmeid (varuahelad, aegreleed, akud, fiidrid)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Tekib pidev ja detailne, </a:t>
            </a:r>
            <a:r>
              <a:rPr lang="et-EE" b="1" dirty="0" smtClean="0">
                <a:latin typeface="Arial" panose="020B0604020202020204" pitchFamily="34" charset="0"/>
                <a:cs typeface="Arial" panose="020B0604020202020204" pitchFamily="34" charset="0"/>
              </a:rPr>
              <a:t>digitaalne</a:t>
            </a: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 diagnostiline info ülesõidust.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Preventatiivsed (ohte ennetavad) diagnostikafunktsioonid ja alarmid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Kaasaegne andmeside: Ethernet, TCP/IP. Digitaalarhiivid 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8064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ja PLC-automaatika – ajalugu ja evolutsioon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0891" y="1044383"/>
            <a:ext cx="409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Areng läbi aastate</a:t>
            </a:r>
            <a:endParaRPr lang="et-EE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0891" y="1588923"/>
            <a:ext cx="905568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2001: esimene tsentraalne monitooring ülesõitudele (Tondi, Rakvere)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2003-2004: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Esimesed kaasaegsed (elektroonilised) ülesõidud Lõuna-Eestis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2005+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Uue põlvkonna (CJ-) PLC ja funktsioonidega tüüplahendus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üle-Eestilise PLC-de automaatikavõrgu algus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2007-2008: 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Tartu-Orava liini 12 ülesõitu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2008-2009: 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Tartu-Valga 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liini 12 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ülesõitu, Paldiski ja Jõhvi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Uue põlvkonna (CJ2-) PLC ning uuendatud tüüplahendus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2011-2012: 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Tallinn-Tapa 7 ülesõitu, Kloogaranna, Auvere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2012-2013: 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Tapa-Tartu 16 ülesõitu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2013-2014: 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Hiiu, Nõmme, Tapa-Narva 18 ülesõitu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2014-2015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Tallinn-Tapa 5 ülesõitu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2016......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: Tallinn-Keila-Paldiski-Riisipere ülesõidud  </a:t>
            </a:r>
            <a:endParaRPr lang="et-E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209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/>
          <p:cNvSpPr/>
          <p:nvPr/>
        </p:nvSpPr>
        <p:spPr>
          <a:xfrm>
            <a:off x="7212477" y="2492187"/>
            <a:ext cx="450981" cy="6152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t-E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t-E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5618067" y="2500652"/>
            <a:ext cx="450981" cy="6077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Rx</a:t>
            </a:r>
            <a:endParaRPr lang="et-E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7125486" y="2480797"/>
            <a:ext cx="0" cy="669243"/>
          </a:xfrm>
          <a:prstGeom prst="line">
            <a:avLst/>
          </a:prstGeom>
          <a:ln w="762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968415" y="2483907"/>
            <a:ext cx="0" cy="669243"/>
          </a:xfrm>
          <a:prstGeom prst="line">
            <a:avLst/>
          </a:prstGeom>
          <a:ln w="762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803582" y="2490724"/>
            <a:ext cx="0" cy="669243"/>
          </a:xfrm>
          <a:prstGeom prst="line">
            <a:avLst/>
          </a:prstGeom>
          <a:ln w="762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6638733" y="2480797"/>
            <a:ext cx="0" cy="669243"/>
          </a:xfrm>
          <a:prstGeom prst="line">
            <a:avLst/>
          </a:prstGeom>
          <a:ln w="762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473900" y="2487614"/>
            <a:ext cx="0" cy="669243"/>
          </a:xfrm>
          <a:prstGeom prst="line">
            <a:avLst/>
          </a:prstGeom>
          <a:ln w="762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299721" y="2487018"/>
            <a:ext cx="0" cy="669243"/>
          </a:xfrm>
          <a:prstGeom prst="line">
            <a:avLst/>
          </a:prstGeom>
          <a:ln w="762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134888" y="2493835"/>
            <a:ext cx="0" cy="669243"/>
          </a:xfrm>
          <a:prstGeom prst="line">
            <a:avLst/>
          </a:prstGeom>
          <a:ln w="762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004457" y="2369974"/>
            <a:ext cx="522514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ja PLC-automaatika – ülesehitus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366728" y="4637313"/>
            <a:ext cx="2724538" cy="839757"/>
            <a:chOff x="3834882" y="3247051"/>
            <a:chExt cx="2724538" cy="839757"/>
          </a:xfrm>
        </p:grpSpPr>
        <p:sp>
          <p:nvSpPr>
            <p:cNvPr id="3" name="Rectangle 2"/>
            <p:cNvSpPr/>
            <p:nvPr/>
          </p:nvSpPr>
          <p:spPr>
            <a:xfrm>
              <a:off x="3834882" y="3247053"/>
              <a:ext cx="2724538" cy="839755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t-EE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PLC</a:t>
              </a:r>
              <a:endParaRPr lang="et-E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394718" y="3247053"/>
              <a:ext cx="587829" cy="83975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t-EE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CPU</a:t>
              </a:r>
              <a:endParaRPr lang="et-E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82547" y="3247053"/>
              <a:ext cx="1576873" cy="83975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t-EE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</a:t>
              </a:r>
              <a:endParaRPr lang="et-E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/>
            <p:cNvCxnSpPr>
              <a:endCxn id="3" idx="2"/>
            </p:cNvCxnSpPr>
            <p:nvPr/>
          </p:nvCxnSpPr>
          <p:spPr>
            <a:xfrm>
              <a:off x="5197151" y="3247053"/>
              <a:ext cx="0" cy="839755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401906" y="3247052"/>
              <a:ext cx="0" cy="839755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607180" y="3247052"/>
              <a:ext cx="0" cy="839755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840445" y="3247052"/>
              <a:ext cx="0" cy="839755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073711" y="3247052"/>
              <a:ext cx="0" cy="839755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316307" y="3247051"/>
              <a:ext cx="0" cy="839755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712167" y="1643353"/>
            <a:ext cx="1343608" cy="1299288"/>
            <a:chOff x="1695175" y="1052026"/>
            <a:chExt cx="1343608" cy="1299288"/>
          </a:xfrm>
        </p:grpSpPr>
        <p:sp>
          <p:nvSpPr>
            <p:cNvPr id="21" name="Rectangle 20"/>
            <p:cNvSpPr/>
            <p:nvPr/>
          </p:nvSpPr>
          <p:spPr>
            <a:xfrm>
              <a:off x="2329656" y="1052026"/>
              <a:ext cx="52802" cy="1299288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  <p:sp>
          <p:nvSpPr>
            <p:cNvPr id="17" name="Oval 16"/>
            <p:cNvSpPr/>
            <p:nvPr/>
          </p:nvSpPr>
          <p:spPr>
            <a:xfrm>
              <a:off x="1695175" y="1129004"/>
              <a:ext cx="671804" cy="643812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  <p:sp>
          <p:nvSpPr>
            <p:cNvPr id="18" name="Oval 17"/>
            <p:cNvSpPr/>
            <p:nvPr/>
          </p:nvSpPr>
          <p:spPr>
            <a:xfrm>
              <a:off x="2366979" y="1129004"/>
              <a:ext cx="671804" cy="643812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  <p:sp>
          <p:nvSpPr>
            <p:cNvPr id="19" name="Oval 18"/>
            <p:cNvSpPr/>
            <p:nvPr/>
          </p:nvSpPr>
          <p:spPr>
            <a:xfrm>
              <a:off x="2488276" y="1240972"/>
              <a:ext cx="419878" cy="40588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  <p:sp>
          <p:nvSpPr>
            <p:cNvPr id="20" name="Oval 19"/>
            <p:cNvSpPr/>
            <p:nvPr/>
          </p:nvSpPr>
          <p:spPr>
            <a:xfrm>
              <a:off x="1821138" y="1240972"/>
              <a:ext cx="419878" cy="40588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3219061" y="671804"/>
            <a:ext cx="93306" cy="5178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0" name="Rectangle 29"/>
          <p:cNvSpPr/>
          <p:nvPr/>
        </p:nvSpPr>
        <p:spPr>
          <a:xfrm>
            <a:off x="3219061" y="1184988"/>
            <a:ext cx="93306" cy="5178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1" name="Rectangle 30"/>
          <p:cNvSpPr/>
          <p:nvPr/>
        </p:nvSpPr>
        <p:spPr>
          <a:xfrm>
            <a:off x="3219061" y="1702836"/>
            <a:ext cx="93306" cy="5178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2" name="Rectangle 31"/>
          <p:cNvSpPr/>
          <p:nvPr/>
        </p:nvSpPr>
        <p:spPr>
          <a:xfrm>
            <a:off x="3219061" y="2216020"/>
            <a:ext cx="93306" cy="5178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4" name="Oval 33"/>
          <p:cNvSpPr/>
          <p:nvPr/>
        </p:nvSpPr>
        <p:spPr>
          <a:xfrm>
            <a:off x="3116424" y="2506433"/>
            <a:ext cx="298580" cy="32074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5" name="Rectangle 34"/>
          <p:cNvSpPr/>
          <p:nvPr/>
        </p:nvSpPr>
        <p:spPr>
          <a:xfrm>
            <a:off x="3891903" y="1592032"/>
            <a:ext cx="821094" cy="16923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6" name="Rectangle 35"/>
          <p:cNvSpPr/>
          <p:nvPr/>
        </p:nvSpPr>
        <p:spPr>
          <a:xfrm>
            <a:off x="4712479" y="1595530"/>
            <a:ext cx="821094" cy="16923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7" name="Rectangle 36"/>
          <p:cNvSpPr/>
          <p:nvPr/>
        </p:nvSpPr>
        <p:spPr>
          <a:xfrm>
            <a:off x="4564123" y="2308158"/>
            <a:ext cx="45719" cy="2297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8" name="Rectangle 37"/>
          <p:cNvSpPr/>
          <p:nvPr/>
        </p:nvSpPr>
        <p:spPr>
          <a:xfrm>
            <a:off x="4805267" y="2311268"/>
            <a:ext cx="45719" cy="2297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Rounded Rectangle 1"/>
          <p:cNvSpPr/>
          <p:nvPr/>
        </p:nvSpPr>
        <p:spPr>
          <a:xfrm>
            <a:off x="1828801" y="3666728"/>
            <a:ext cx="8117632" cy="59385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i="1" dirty="0" smtClean="0">
                <a:latin typeface="Arial" panose="020B0604020202020204" pitchFamily="34" charset="0"/>
                <a:cs typeface="Arial" panose="020B0604020202020204" pitchFamily="34" charset="0"/>
              </a:rPr>
              <a:t>I/O ahelad ja elektroonikakomponendid</a:t>
            </a:r>
            <a:endParaRPr lang="et-EE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327248" y="3030976"/>
            <a:ext cx="75439" cy="60649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3" idx="2"/>
          </p:cNvCxnSpPr>
          <p:nvPr/>
        </p:nvCxnSpPr>
        <p:spPr>
          <a:xfrm>
            <a:off x="3265714" y="3284374"/>
            <a:ext cx="46653" cy="356416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591181" y="3262010"/>
            <a:ext cx="29028" cy="37878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8598779" y="3274837"/>
            <a:ext cx="29028" cy="37878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8131471" y="2802377"/>
            <a:ext cx="934615" cy="4572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+12V</a:t>
            </a:r>
            <a:endParaRPr lang="et-EE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131471" y="2298620"/>
            <a:ext cx="934615" cy="4572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+12V</a:t>
            </a:r>
            <a:endParaRPr lang="et-EE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281366" y="2788432"/>
            <a:ext cx="934615" cy="4572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t-EE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220V</a:t>
            </a:r>
            <a:endParaRPr lang="et-EE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281366" y="2272052"/>
            <a:ext cx="934615" cy="4572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t-EE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220V</a:t>
            </a:r>
            <a:endParaRPr lang="et-EE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Connector 50"/>
          <p:cNvCxnSpPr>
            <a:stCxn id="49" idx="3"/>
          </p:cNvCxnSpPr>
          <p:nvPr/>
        </p:nvCxnSpPr>
        <p:spPr>
          <a:xfrm flipV="1">
            <a:off x="10215981" y="2487018"/>
            <a:ext cx="1353978" cy="1363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5553013" y="4251200"/>
            <a:ext cx="0" cy="38611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554312" y="4251200"/>
            <a:ext cx="0" cy="38611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656949" y="4251200"/>
            <a:ext cx="0" cy="38611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5740928" y="4251199"/>
            <a:ext cx="0" cy="38611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5880888" y="4251199"/>
            <a:ext cx="0" cy="38611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980923" y="4251199"/>
            <a:ext cx="0" cy="38611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6120365" y="4251199"/>
            <a:ext cx="0" cy="38611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273800" y="4251199"/>
            <a:ext cx="0" cy="38611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334449" y="4251199"/>
            <a:ext cx="0" cy="38611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389916" y="4260586"/>
            <a:ext cx="0" cy="38611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6464561" y="4260586"/>
            <a:ext cx="0" cy="38611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04004" y="4260586"/>
            <a:ext cx="0" cy="38611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6741108" y="4260586"/>
            <a:ext cx="0" cy="38611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848153" y="4260586"/>
            <a:ext cx="0" cy="38611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932129" y="4260586"/>
            <a:ext cx="0" cy="38611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>
          <a:xfrm>
            <a:off x="7105625" y="4507403"/>
            <a:ext cx="3512979" cy="1273450"/>
          </a:xfrm>
          <a:prstGeom prst="round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t-E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Loogikatarkvara -</a:t>
            </a:r>
            <a:br>
              <a:rPr lang="et-E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Sisendite tuvastus ja töötlus</a:t>
            </a:r>
            <a:br>
              <a:rPr lang="et-E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Juhtimine ja kontroll</a:t>
            </a:r>
            <a:br>
              <a:rPr lang="et-E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Seisundid, alarmid, otsustused</a:t>
            </a:r>
          </a:p>
          <a:p>
            <a:pPr algn="ctr"/>
            <a:endParaRPr lang="et-E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10215981" y="2949664"/>
            <a:ext cx="1353978" cy="1363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5919158" y="2563235"/>
            <a:ext cx="1353978" cy="13634"/>
          </a:xfrm>
          <a:prstGeom prst="line">
            <a:avLst/>
          </a:prstGeom>
          <a:ln w="571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5931160" y="3024159"/>
            <a:ext cx="1353978" cy="13635"/>
          </a:xfrm>
          <a:prstGeom prst="line">
            <a:avLst/>
          </a:prstGeom>
          <a:ln w="571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169930" y="2405096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Foorid</a:t>
            </a:r>
            <a:endParaRPr lang="et-E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773481" y="920372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Tõkkepuud</a:t>
            </a:r>
            <a:endParaRPr lang="et-E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800050" y="1092787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Uksed, küte</a:t>
            </a:r>
            <a:endParaRPr lang="et-E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3442401" y="3262010"/>
            <a:ext cx="29028" cy="37878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2492309" y="3030976"/>
            <a:ext cx="91674" cy="606493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850986" y="3273192"/>
            <a:ext cx="29028" cy="37878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5076997" y="3273192"/>
            <a:ext cx="29028" cy="37878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4302450" y="3273192"/>
            <a:ext cx="29028" cy="37878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6072093" y="1670835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Rööbas-</a:t>
            </a:r>
          </a:p>
          <a:p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ahelad</a:t>
            </a:r>
            <a:endParaRPr lang="et-E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621577" y="1099890"/>
            <a:ext cx="1695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Toitesüsteem</a:t>
            </a:r>
            <a:endParaRPr lang="et-E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285473" y="1722514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Fiidrid</a:t>
            </a:r>
            <a:endParaRPr lang="et-E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8338974" y="3265691"/>
            <a:ext cx="29028" cy="37878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9412006" y="3265691"/>
            <a:ext cx="29028" cy="37878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9636054" y="3258689"/>
            <a:ext cx="29028" cy="37878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6288313" y="3230854"/>
            <a:ext cx="29028" cy="37878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6828976" y="3247581"/>
            <a:ext cx="29028" cy="37878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/>
          <p:cNvSpPr/>
          <p:nvPr/>
        </p:nvSpPr>
        <p:spPr>
          <a:xfrm>
            <a:off x="2500603" y="4593604"/>
            <a:ext cx="1436915" cy="9237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07" name="Rectangle 106"/>
          <p:cNvSpPr/>
          <p:nvPr/>
        </p:nvSpPr>
        <p:spPr>
          <a:xfrm>
            <a:off x="2612578" y="4686941"/>
            <a:ext cx="1199500" cy="7464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14" name="TextBox 113"/>
          <p:cNvSpPr txBox="1"/>
          <p:nvPr/>
        </p:nvSpPr>
        <p:spPr>
          <a:xfrm>
            <a:off x="1116773" y="4764236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NQ visuaal</a:t>
            </a:r>
            <a:endParaRPr lang="et-E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6" name="Straight Connector 115"/>
          <p:cNvCxnSpPr>
            <a:stCxn id="106" idx="2"/>
          </p:cNvCxnSpPr>
          <p:nvPr/>
        </p:nvCxnSpPr>
        <p:spPr>
          <a:xfrm flipH="1">
            <a:off x="3219060" y="5517337"/>
            <a:ext cx="1" cy="482247"/>
          </a:xfrm>
          <a:prstGeom prst="line">
            <a:avLst/>
          </a:prstGeom>
          <a:ln w="571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211880" y="5962261"/>
            <a:ext cx="1873304" cy="23676"/>
          </a:xfrm>
          <a:prstGeom prst="line">
            <a:avLst/>
          </a:prstGeom>
          <a:ln w="571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5076996" y="5498676"/>
            <a:ext cx="1" cy="482247"/>
          </a:xfrm>
          <a:prstGeom prst="line">
            <a:avLst/>
          </a:prstGeom>
          <a:ln w="571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3751773" y="569710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RS232</a:t>
            </a:r>
            <a:endParaRPr lang="et-EE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2" name="Straight Connector 121"/>
          <p:cNvCxnSpPr/>
          <p:nvPr/>
        </p:nvCxnSpPr>
        <p:spPr>
          <a:xfrm flipH="1">
            <a:off x="5314145" y="5498676"/>
            <a:ext cx="1" cy="935741"/>
          </a:xfrm>
          <a:prstGeom prst="line">
            <a:avLst/>
          </a:prstGeom>
          <a:ln w="571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5294340" y="6387764"/>
            <a:ext cx="925560" cy="0"/>
          </a:xfrm>
          <a:prstGeom prst="line">
            <a:avLst/>
          </a:prstGeom>
          <a:ln w="571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5845628" y="5866559"/>
            <a:ext cx="1245637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Fiiber / DSL switch-modem</a:t>
            </a:r>
            <a:endParaRPr lang="et-E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0" name="Straight Connector 129"/>
          <p:cNvCxnSpPr/>
          <p:nvPr/>
        </p:nvCxnSpPr>
        <p:spPr>
          <a:xfrm>
            <a:off x="7091265" y="6191821"/>
            <a:ext cx="3965511" cy="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7091265" y="6537054"/>
            <a:ext cx="3965511" cy="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4838001" y="6437141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et-EE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932507" y="6218605"/>
            <a:ext cx="1991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Andmeside magistraalvõrk</a:t>
            </a:r>
            <a:endParaRPr lang="et-EE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0321042" y="2590188"/>
            <a:ext cx="1454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Energiavõrk</a:t>
            </a:r>
            <a:endParaRPr lang="et-EE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8246987" y="1592032"/>
            <a:ext cx="732611" cy="62403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+24V</a:t>
            </a:r>
            <a:endParaRPr lang="et-EE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861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ja PLC-automaatika – PLC kontroller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03830" y="1241234"/>
            <a:ext cx="87718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PLC roll: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Ülesõidu 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(fooride ja tõkkepuude) 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juhtimine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Ülesõidu süsteemi ja seadmete töö ning seisundite kontrollimine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Reaalaja toimeandmete töötlus ja jooksev diagnostika (alarmid)</a:t>
            </a:r>
          </a:p>
          <a:p>
            <a:pPr lvl="1"/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Ülesanded: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I/O signaalide tuvastus ja teisendus andmeteks mälus (bitid, sõnad)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I/O andmete töötlus (kontroll-loogika): teisendus, võrdlus, loendus, ajalised mõõtmised jne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Parameetrite diagnostika: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Varutoite akude (+12V) toitepingete kontroll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Konteineri temperatuuri kontroll ja kütte juhtimine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Otsustuste tegemine: seisundide ja alarmide tuvastus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Juhtloogika: seadmete ja juhtahelate seisundite otsustamine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Juhtimine: juhtseisundite kajastamine I/O väljundsignaalidena</a:t>
            </a:r>
          </a:p>
          <a:p>
            <a:pPr lvl="1"/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03830" y="728472"/>
            <a:ext cx="2292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 ja ülesanded</a:t>
            </a:r>
            <a:endParaRPr lang="et-EE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2311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ja PLC-automaatika – PLC kontroller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615820"/>
            <a:ext cx="8126962" cy="609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1301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ja PLC-automaatika – PLC kontroller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03830" y="1241234"/>
            <a:ext cx="877181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PLC protsessor ehk „CPU-moodul“: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Andmemälu, erinevad mälualad (IO, DM, H, W, AR, ...)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rogrammimälu (loogikatarkvara), selle pidev käitamine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Andmevahetus PLC moodulitega (PLC andmesiinil)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Andmevahetus väliste süsteemidega (pordid, protokollid)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Süsteemidiagnostika (CPU + moodulite toimekontroll)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IO moodulid: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Digitaalsisendmoodulid (ON/OFF tüüpi sisendahelad)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Analoogsisendmoodulid (pinge/vool tüüpi sisendahelad)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Digitaalväljundmoodulid (ON/OFF tüüpi väljundahelad ehk lülitused)</a:t>
            </a:r>
          </a:p>
          <a:p>
            <a:pPr lvl="1"/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Spetsiaalmoodulid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Kommunikatsioonimoodulid (CompoNet, Ethernet, Serial)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Kiirloendurmoodulid (High-speed Counter)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Positsoonmoodulid (Position Control)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03830" y="728472"/>
            <a:ext cx="1566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Arhitektuur</a:t>
            </a:r>
            <a:endParaRPr lang="et-EE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8824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868363"/>
            <a:ext cx="8791575" cy="2387600"/>
          </a:xfrm>
        </p:spPr>
        <p:txBody>
          <a:bodyPr/>
          <a:lstStyle/>
          <a:p>
            <a:pPr algn="ctr"/>
            <a:r>
              <a:rPr lang="et-EE" cap="none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Ülesõiduautomaatika</a:t>
            </a:r>
            <a:br>
              <a:rPr lang="et-EE" cap="none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cap="none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PLC-tehnoloogia</a:t>
            </a:r>
            <a:br>
              <a:rPr lang="et-EE" cap="none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cap="none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(digitaalne) telemaatika</a:t>
            </a:r>
            <a:endParaRPr lang="et-EE" cap="none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525119"/>
          </a:xfrm>
        </p:spPr>
        <p:txBody>
          <a:bodyPr/>
          <a:lstStyle/>
          <a:p>
            <a:r>
              <a:rPr lang="et-EE" b="1" dirty="0" smtClean="0">
                <a:solidFill>
                  <a:schemeClr val="bg1"/>
                </a:solidFill>
              </a:rPr>
              <a:t>ÜLEVAADE JA praktilisteD rakendusED</a:t>
            </a:r>
            <a:r>
              <a:rPr lang="et-EE" i="1" dirty="0" smtClean="0">
                <a:solidFill>
                  <a:schemeClr val="bg1"/>
                </a:solidFill>
              </a:rPr>
              <a:t> </a:t>
            </a:r>
            <a:r>
              <a:rPr lang="et-EE" b="1" dirty="0" smtClean="0">
                <a:solidFill>
                  <a:schemeClr val="bg1"/>
                </a:solidFill>
              </a:rPr>
              <a:t>AS Eesti RaUDTEE näitel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876424" y="4647067"/>
            <a:ext cx="8807127" cy="525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t-EE" b="1" cap="none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RISTO UIBO</a:t>
            </a:r>
          </a:p>
        </p:txBody>
      </p:sp>
    </p:spTree>
    <p:extLst>
      <p:ext uri="{BB962C8B-B14F-4D97-AF65-F5344CB8AC3E}">
        <p14:creationId xmlns:p14="http://schemas.microsoft.com/office/powerpoint/2010/main" val="67976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ja PLC-automaatika – Loogikatarkvara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03830" y="1128582"/>
            <a:ext cx="8771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Arvutis (või tahvlis/nutitelefonis) paiknev käivitatav rakendus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Nupud, graafika, pildid, tekstid, väljad, aknad, menüüd,...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Näited: MS Office, brauser, mängud.... nutitelefoni äpid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Inimene juhib, hiirega või klaviatuuriga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Palju „kasutajaliidest“ (visuaalset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graafikat ja elemente)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Reeglina „tegevuspõhine“ ehk töötab inimalgatusel</a:t>
            </a:r>
          </a:p>
          <a:p>
            <a:pPr lvl="1"/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03830" y="728472"/>
            <a:ext cx="4945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Tavapärane „tarkvara“ või „programm“</a:t>
            </a:r>
            <a:endParaRPr lang="et-EE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0524" y="3131516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Loogikatarkvara</a:t>
            </a:r>
            <a:endParaRPr lang="et-EE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5017" y="3531626"/>
            <a:ext cx="87718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Toimib süsteemis taustal („kaane all“)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 sisalda graafikat (nuppe, visuaalseid elemente)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 oma tavapärast kasutajaliidest (visuaalset) – omab </a:t>
            </a: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andmeliideseid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Andmeliidesed võivad olla: mälu, infovõrk (veeb), fail.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Rakendab „loogikat“ sisendandmetele, et toota väljundandmeid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Loogika sisendandmed tulevad andmeliidesest; loogika tulemandmed tehakse kättesaadavaks andmeliidesest.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Töö juhtimine – läbi andmemuudatuste. Perioodiline (tsükliline) täitmine.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Tulemused – uued (töödeldud) andmed, andmemuudatused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Nimetatakse ka „äriloogika“ tarkvaraks. Näiteks serverite tarkvara.</a:t>
            </a:r>
          </a:p>
          <a:p>
            <a:pPr lvl="1"/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4643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ja PLC-automaatika – Loogikatarkvara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03830" y="1241234"/>
            <a:ext cx="87718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PLC täidab loogikatarkvara umbes </a:t>
            </a: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600x sekundis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(iga 1.5ms tagant)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Seadmete I/O signaalid on mälus andmetena (bitid, arvulised väärtused)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Seadmete ja keskkonna muutudes andmed ka muutuvad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Loogikatarkvara loeb (pidevalt) neid andmeid ja töötleb neid</a:t>
            </a:r>
          </a:p>
          <a:p>
            <a:pPr marL="914400" lvl="1" indent="-457200">
              <a:buFont typeface="+mj-lt"/>
              <a:buAutoNum type="arabicPeriod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Teisendab või võrdleb mingite eelmääratud väärtustega</a:t>
            </a:r>
          </a:p>
          <a:p>
            <a:pPr marL="914400" lvl="1" indent="-457200">
              <a:buFont typeface="+mj-lt"/>
              <a:buAutoNum type="arabicPeriod"/>
            </a:pP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õõdab muudatuse ajavahet ehk mingi sündmuse kestvust</a:t>
            </a:r>
          </a:p>
          <a:p>
            <a:pPr marL="914400" lvl="1" indent="-457200">
              <a:buFont typeface="+mj-lt"/>
              <a:buAutoNum type="arabicPeriod"/>
            </a:pP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oendab muudatuste (impulsside) arvu</a:t>
            </a:r>
          </a:p>
          <a:p>
            <a:pPr marL="914400" lvl="1" indent="-457200">
              <a:buFont typeface="+mj-lt"/>
              <a:buAutoNum type="arabicPeriod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Tuletab seisundid ja olekud – mis võivad olla ka alarmid (häired)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Kirjutab tuletatud andmed mällu (eraldi kohta)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Neid kasutab:</a:t>
            </a:r>
          </a:p>
          <a:p>
            <a:pPr marL="914400" lvl="1" indent="-457200">
              <a:buFont typeface="+mj-lt"/>
              <a:buAutoNum type="arabicPeriod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Sisemiselt - sama PLC muu loogikaprogrammi osa (oma sisendandmetena)</a:t>
            </a:r>
          </a:p>
          <a:p>
            <a:pPr marL="914400" lvl="1" indent="-457200">
              <a:buFont typeface="+mj-lt"/>
              <a:buAutoNum type="arabicPeriod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Väliselt – andmekaabli kaudu infovahetust teostav visuaalne graafiline displei, või näiteks võrguporti ühendatud server (või ka teine PLC), andmete kogumiseks ja diagnostikaks</a:t>
            </a:r>
          </a:p>
          <a:p>
            <a:pPr marL="914400" lvl="1" indent="-457200">
              <a:buFont typeface="+mj-lt"/>
              <a:buAutoNum type="arabicPeriod"/>
            </a:pPr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03830" y="728472"/>
            <a:ext cx="3943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PLC loogikatarkvara toimimine</a:t>
            </a:r>
            <a:endParaRPr lang="et-EE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7805" y="6057937"/>
            <a:ext cx="5708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Autonoomne, tsükliline, kiire ja andmepõhine</a:t>
            </a:r>
            <a:endParaRPr lang="et-EE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709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53000">
              <a:schemeClr val="bg2">
                <a:lumMod val="75000"/>
              </a:schemeClr>
            </a:gs>
            <a:gs pos="99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68964" y="4736614"/>
            <a:ext cx="10032448" cy="2121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- PLC-automaatika aluspõhimõtted ja süsteemiülevaade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Ülesõitude telemaatiline kontroll – võimalused &amp; kaugmonitooring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2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Digitaalse telemaatika vundament - telekom, andmeside ja võrgundus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Võrguhalduse (võrgumonitooringu) rakendused</a:t>
            </a:r>
            <a:endParaRPr lang="et-EE" sz="22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5" y="46232"/>
            <a:ext cx="8338457" cy="469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8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53000">
              <a:schemeClr val="bg2">
                <a:lumMod val="75000"/>
              </a:schemeClr>
            </a:gs>
            <a:gs pos="99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telemaatika – lokaalne vs tsentraliseeritud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9791" y="1190137"/>
            <a:ext cx="8771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Infovahetus ülesõidu ning mingi näidikupaneeli vahel (kohapeal)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Ülesõidu jaamakontroll – info lähimasse jaama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Eesmärk: saada ülevaade konkreetsest süsteemist (nt jaamaülesõidust)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Info koosneb signaalidest mis esitavad peamisi süsteemi olekuid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Vajab lihtsamat andmeedastuse taristut (piisab ka elektriahelatest)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3830" y="728472"/>
            <a:ext cx="43172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Lokaalne telemaatiline kontroll</a:t>
            </a:r>
            <a:endParaRPr lang="et-EE" sz="2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9230" y="3166872"/>
            <a:ext cx="53478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Tsentraliseeritud telemaatiline kontroll</a:t>
            </a:r>
            <a:endParaRPr lang="et-EE" sz="2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5191" y="3755537"/>
            <a:ext cx="8771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Infovahetus ülesõidu ning monitooringukeskuse vahel (pikk distants)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Koondab erinevate süsteemide (ülesõitude) info ühtekokku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Eesmärk: saada tervikpilt kõikidest süsteemidest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Eesmärk 2: koguda pidevalt infot, salvestada, analüüsida, võrrelda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Info koosneb digitaalsetest, üksikasjalikest süsteemiandmetest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Vajab keerukamat ja kaasaegset andmesidetaristut (sidesõlmed, võrgud, serverid, ruuterid</a:t>
            </a:r>
          </a:p>
        </p:txBody>
      </p:sp>
    </p:spTree>
    <p:extLst>
      <p:ext uri="{BB962C8B-B14F-4D97-AF65-F5344CB8AC3E}">
        <p14:creationId xmlns:p14="http://schemas.microsoft.com/office/powerpoint/2010/main" val="3190185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53000">
              <a:schemeClr val="bg2">
                <a:lumMod val="75000"/>
              </a:schemeClr>
            </a:gs>
            <a:gs pos="99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telemaatika – elektriline vs digitaalne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9791" y="1190137"/>
            <a:ext cx="8771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Kasutatakse elektrilülitusi (transmitter-releesid) ja elektriahelaid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Üsna lihtne üles ehitada, vanemate ET-de puhul levinuim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Põhiülesanne: näha olulisemaid seisundeid näidikutena („lambid“)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Elektrilised signaalid esitavad ON / EI OLE seisundeid (olekuid)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Info hulk ja levik on piiratud (lähimasse jaama, kilomeetri piires)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Mida kaugemal on ülesõit jaamast, seda raskem ühte olekut edastada (mitu järjestikust signaaliahelat, kordusreleed jne)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3830" y="728472"/>
            <a:ext cx="62953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Elektriline (releepõhine) telemaatiline kontroll</a:t>
            </a:r>
            <a:endParaRPr lang="et-EE" sz="2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9230" y="3674872"/>
            <a:ext cx="44422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Digitaalne telemaatiline kontroll</a:t>
            </a:r>
            <a:endParaRPr lang="et-EE" sz="2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5191" y="4263537"/>
            <a:ext cx="8771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Kasutatakse erinevaid andmesidekanaleid. Tööstuslik Ethernet-võrk.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Keerukam infrastruktuur (keskvõrguseadmed, tuumvõrk, tarkvara, jne)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Infot esitavaid andmeid saab olla palju ja detailsel tasemel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Andmete vahetamine ei sõltu kaugusest ning infot saab vahetada tihti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Võimaldab ka seadmete ja süsteemi haldust, mitte ainult toimekontrolli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Võimaldab andmesalvestust, digiarhiivi, andmeanalüüsi, võrdlust, jne</a:t>
            </a:r>
          </a:p>
        </p:txBody>
      </p:sp>
    </p:spTree>
    <p:extLst>
      <p:ext uri="{BB962C8B-B14F-4D97-AF65-F5344CB8AC3E}">
        <p14:creationId xmlns:p14="http://schemas.microsoft.com/office/powerpoint/2010/main" val="1711135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53000">
              <a:schemeClr val="bg2">
                <a:lumMod val="75000"/>
              </a:schemeClr>
            </a:gs>
            <a:gs pos="99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telemaatika – digitaalse PLC võimalused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Picture 10" descr="E:\WORK\I20040 ja STB\Õppepäev_2015_04\Pildimaterjal\Ülesõitudest\20141127_121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6" y="727787"/>
            <a:ext cx="9929776" cy="558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979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53000">
              <a:schemeClr val="bg2">
                <a:lumMod val="75000"/>
              </a:schemeClr>
            </a:gs>
            <a:gs pos="99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telemaatika – digitaalse PLC võimalused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1233" y="820540"/>
            <a:ext cx="877181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Põhiomadused</a:t>
            </a:r>
          </a:p>
          <a:p>
            <a:endParaRPr lang="et-EE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Ette nähtud tööstuslikku Ethernet-võrku ühendamiseks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Toetatud võrguprotokollid: TCP/IP, UDP, SNMP, SMTP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Toetatud tööstuslikud rakendusprotokollid: FINS, Ethernet/IP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Sisseehitatud andmemälu ~40K 16-bitist arvväärtust või ~640K seisundit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Kiire reageerimine sisendahelate muutustele, ~1.5ms jooksul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Enesediagnostika ja veakontrollid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Koosneb moodulitest – funktsionaalsust võimalik lisada/eemaldada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Seadistatav – erinevaid funktsioone võimalik välja/sisse lülitada</a:t>
            </a:r>
          </a:p>
          <a:p>
            <a:endParaRPr lang="et-E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Võimalused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Universaalsus – tüüp-baaslahendus on ühesugune, sõltumata objektist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Ühendada kaasaegsete serveritega, võrguseadmetega, teiste PLC-dega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Salvestada lokaalselt (PLC mälus) palju detailseid diagnostilisi andmeid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Kõrge laiendatavus, lisaseadmete-funktsioonide paindlik lisamine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Liidestada kesksetesse infosüsteemidesse (nt ettevõtte omasse)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Reaalajas toimuva diagnostika, andmekaevandamine (analüüs)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548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53000">
              <a:schemeClr val="bg2">
                <a:lumMod val="75000"/>
              </a:schemeClr>
            </a:gs>
            <a:gs pos="99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telemaatika – lokaalne diagnostika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519" y="565708"/>
            <a:ext cx="8341567" cy="625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357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53000">
              <a:schemeClr val="bg2">
                <a:lumMod val="75000"/>
              </a:schemeClr>
            </a:gs>
            <a:gs pos="99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>
            <a:off x="3490686" y="3107094"/>
            <a:ext cx="29474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516086" y="3259494"/>
            <a:ext cx="29474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541486" y="3411894"/>
            <a:ext cx="29474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566886" y="3564294"/>
            <a:ext cx="29474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465286" y="3843694"/>
            <a:ext cx="29474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90686" y="3996094"/>
            <a:ext cx="29474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516086" y="4148494"/>
            <a:ext cx="29474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541486" y="4300894"/>
            <a:ext cx="29474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307494" y="2016979"/>
            <a:ext cx="4599991" cy="2937576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Jaam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telemaatika – releepõhine jaamakontroll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1233" y="693540"/>
            <a:ext cx="8771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Jaamas: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 vaja koos ülejäänud ET infoga „näha“ ka ülesõidu olekuid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 vaja juhtida ülesõitu (sulgeda/avada), vastavalt matkadele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Kuidas?</a:t>
            </a:r>
          </a:p>
        </p:txBody>
      </p:sp>
      <p:sp>
        <p:nvSpPr>
          <p:cNvPr id="2" name="Rectangle 1"/>
          <p:cNvSpPr/>
          <p:nvPr/>
        </p:nvSpPr>
        <p:spPr>
          <a:xfrm>
            <a:off x="8826759" y="2660791"/>
            <a:ext cx="1856792" cy="52251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" name="Oval 2"/>
          <p:cNvSpPr/>
          <p:nvPr/>
        </p:nvSpPr>
        <p:spPr>
          <a:xfrm>
            <a:off x="9022703" y="2828742"/>
            <a:ext cx="242596" cy="223934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7" name="Oval 6"/>
          <p:cNvSpPr/>
          <p:nvPr/>
        </p:nvSpPr>
        <p:spPr>
          <a:xfrm>
            <a:off x="10200696" y="2828742"/>
            <a:ext cx="242596" cy="223934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8" name="Oval 7"/>
          <p:cNvSpPr/>
          <p:nvPr/>
        </p:nvSpPr>
        <p:spPr>
          <a:xfrm>
            <a:off x="9810557" y="2828742"/>
            <a:ext cx="242596" cy="223934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9" name="Oval 8"/>
          <p:cNvSpPr/>
          <p:nvPr/>
        </p:nvSpPr>
        <p:spPr>
          <a:xfrm>
            <a:off x="9411087" y="2828742"/>
            <a:ext cx="242596" cy="223934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5" name="Rectangle 4"/>
          <p:cNvSpPr/>
          <p:nvPr/>
        </p:nvSpPr>
        <p:spPr>
          <a:xfrm>
            <a:off x="1828801" y="2509934"/>
            <a:ext cx="1735493" cy="20340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Ülesõit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5331" y="3701661"/>
            <a:ext cx="382555" cy="7464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t-EE" dirty="0" smtClean="0"/>
              <a:t>REL</a:t>
            </a:r>
            <a:endParaRPr lang="et-EE" dirty="0"/>
          </a:p>
        </p:txBody>
      </p:sp>
      <p:sp>
        <p:nvSpPr>
          <p:cNvPr id="13" name="Rectangle 12"/>
          <p:cNvSpPr/>
          <p:nvPr/>
        </p:nvSpPr>
        <p:spPr>
          <a:xfrm>
            <a:off x="2701731" y="3701661"/>
            <a:ext cx="382555" cy="7464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t-EE" dirty="0" smtClean="0"/>
              <a:t>REL</a:t>
            </a:r>
            <a:endParaRPr lang="et-EE" dirty="0"/>
          </a:p>
        </p:txBody>
      </p:sp>
      <p:sp>
        <p:nvSpPr>
          <p:cNvPr id="14" name="Rectangle 13"/>
          <p:cNvSpPr/>
          <p:nvPr/>
        </p:nvSpPr>
        <p:spPr>
          <a:xfrm>
            <a:off x="3108131" y="3701661"/>
            <a:ext cx="382555" cy="7464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t-EE" dirty="0" smtClean="0"/>
              <a:t>REL</a:t>
            </a:r>
            <a:endParaRPr lang="et-EE" dirty="0"/>
          </a:p>
        </p:txBody>
      </p:sp>
      <p:sp>
        <p:nvSpPr>
          <p:cNvPr id="15" name="Rectangle 14"/>
          <p:cNvSpPr/>
          <p:nvPr/>
        </p:nvSpPr>
        <p:spPr>
          <a:xfrm>
            <a:off x="3110591" y="2910124"/>
            <a:ext cx="382555" cy="7464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t-EE" dirty="0" smtClean="0"/>
              <a:t>REL</a:t>
            </a:r>
            <a:endParaRPr lang="et-EE" dirty="0"/>
          </a:p>
        </p:txBody>
      </p:sp>
      <p:sp>
        <p:nvSpPr>
          <p:cNvPr id="16" name="Rectangle 15"/>
          <p:cNvSpPr/>
          <p:nvPr/>
        </p:nvSpPr>
        <p:spPr>
          <a:xfrm>
            <a:off x="1870789" y="3701661"/>
            <a:ext cx="382555" cy="7464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t-EE" dirty="0" smtClean="0"/>
              <a:t>REL</a:t>
            </a:r>
            <a:endParaRPr lang="et-EE" dirty="0"/>
          </a:p>
        </p:txBody>
      </p:sp>
      <p:sp>
        <p:nvSpPr>
          <p:cNvPr id="17" name="Rectangle 16"/>
          <p:cNvSpPr/>
          <p:nvPr/>
        </p:nvSpPr>
        <p:spPr>
          <a:xfrm>
            <a:off x="2438787" y="3052676"/>
            <a:ext cx="645499" cy="60389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t-EE" dirty="0" smtClean="0"/>
              <a:t>BLK</a:t>
            </a:r>
            <a:endParaRPr lang="et-EE" dirty="0"/>
          </a:p>
        </p:txBody>
      </p:sp>
      <p:sp>
        <p:nvSpPr>
          <p:cNvPr id="18" name="TextBox 17"/>
          <p:cNvSpPr txBox="1"/>
          <p:nvPr/>
        </p:nvSpPr>
        <p:spPr>
          <a:xfrm>
            <a:off x="9250721" y="2348606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>
                <a:solidFill>
                  <a:schemeClr val="bg1"/>
                </a:solidFill>
              </a:rPr>
              <a:t>indikaatorid</a:t>
            </a:r>
            <a:endParaRPr lang="et-EE" i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38122" y="2509934"/>
            <a:ext cx="1592425" cy="21367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t-EE" dirty="0" smtClean="0"/>
              <a:t>ETS</a:t>
            </a:r>
            <a:endParaRPr lang="et-EE" dirty="0"/>
          </a:p>
        </p:txBody>
      </p:sp>
      <p:sp>
        <p:nvSpPr>
          <p:cNvPr id="20" name="Rectangle 19"/>
          <p:cNvSpPr/>
          <p:nvPr/>
        </p:nvSpPr>
        <p:spPr>
          <a:xfrm>
            <a:off x="6494752" y="2828742"/>
            <a:ext cx="382555" cy="7464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t-EE" dirty="0" smtClean="0"/>
              <a:t>REL</a:t>
            </a:r>
            <a:endParaRPr lang="et-EE" dirty="0"/>
          </a:p>
        </p:txBody>
      </p:sp>
      <p:sp>
        <p:nvSpPr>
          <p:cNvPr id="21" name="Rectangle 20"/>
          <p:cNvSpPr/>
          <p:nvPr/>
        </p:nvSpPr>
        <p:spPr>
          <a:xfrm>
            <a:off x="6933937" y="2828742"/>
            <a:ext cx="382555" cy="7464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t-EE" dirty="0" smtClean="0"/>
              <a:t>REL</a:t>
            </a:r>
            <a:endParaRPr lang="et-EE" dirty="0"/>
          </a:p>
        </p:txBody>
      </p:sp>
      <p:sp>
        <p:nvSpPr>
          <p:cNvPr id="22" name="Rectangle 21"/>
          <p:cNvSpPr/>
          <p:nvPr/>
        </p:nvSpPr>
        <p:spPr>
          <a:xfrm>
            <a:off x="6494752" y="3656572"/>
            <a:ext cx="382555" cy="7464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t-EE" dirty="0" smtClean="0"/>
              <a:t>REL</a:t>
            </a:r>
            <a:endParaRPr lang="et-EE" dirty="0"/>
          </a:p>
        </p:txBody>
      </p:sp>
      <p:sp>
        <p:nvSpPr>
          <p:cNvPr id="23" name="Rectangle 22"/>
          <p:cNvSpPr/>
          <p:nvPr/>
        </p:nvSpPr>
        <p:spPr>
          <a:xfrm>
            <a:off x="6933936" y="3656572"/>
            <a:ext cx="382555" cy="7464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t-EE" dirty="0" smtClean="0"/>
              <a:t>REL</a:t>
            </a:r>
            <a:endParaRPr lang="et-EE" dirty="0"/>
          </a:p>
        </p:txBody>
      </p:sp>
      <p:sp>
        <p:nvSpPr>
          <p:cNvPr id="24" name="Rectangle 23"/>
          <p:cNvSpPr/>
          <p:nvPr/>
        </p:nvSpPr>
        <p:spPr>
          <a:xfrm>
            <a:off x="7385138" y="3656572"/>
            <a:ext cx="382555" cy="7464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t-EE" dirty="0" smtClean="0"/>
              <a:t>REL</a:t>
            </a:r>
            <a:endParaRPr lang="et-EE" dirty="0"/>
          </a:p>
        </p:txBody>
      </p:sp>
      <p:sp>
        <p:nvSpPr>
          <p:cNvPr id="25" name="Rectangle 24"/>
          <p:cNvSpPr/>
          <p:nvPr/>
        </p:nvSpPr>
        <p:spPr>
          <a:xfrm>
            <a:off x="7395802" y="2828742"/>
            <a:ext cx="382555" cy="7464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t-EE" dirty="0" smtClean="0"/>
              <a:t>REL</a:t>
            </a:r>
            <a:endParaRPr lang="et-EE" dirty="0"/>
          </a:p>
        </p:txBody>
      </p:sp>
      <p:sp>
        <p:nvSpPr>
          <p:cNvPr id="39" name="TextBox 38"/>
          <p:cNvSpPr txBox="1"/>
          <p:nvPr/>
        </p:nvSpPr>
        <p:spPr>
          <a:xfrm>
            <a:off x="1550182" y="5290457"/>
            <a:ext cx="8771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Ülesõidu &amp; jaama ETS vahel „releeliidestus“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Erinevad releed ja blokid, ühendatud vaskkaablite magistraali kaudu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Erinevad ahelad – ülesõidu lülitamiseks ja tagasisideks (seisunditeks)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Jaama ETS-süsteemist elektriühendused jaamakorraldaja pulti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56584" y="2703181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>
                <a:solidFill>
                  <a:schemeClr val="bg1"/>
                </a:solidFill>
              </a:rPr>
              <a:t>o</a:t>
            </a:r>
            <a:r>
              <a:rPr lang="et-EE" i="1" dirty="0" smtClean="0">
                <a:solidFill>
                  <a:schemeClr val="bg1"/>
                </a:solidFill>
              </a:rPr>
              <a:t>lek 1</a:t>
            </a:r>
            <a:endParaRPr lang="et-EE" i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63832" y="4335498"/>
            <a:ext cx="131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>
                <a:solidFill>
                  <a:schemeClr val="bg1"/>
                </a:solidFill>
              </a:rPr>
              <a:t>Käivitusliides</a:t>
            </a:r>
            <a:endParaRPr lang="et-EE" i="1" dirty="0">
              <a:solidFill>
                <a:schemeClr val="bg1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8030547" y="4074885"/>
            <a:ext cx="178001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038583" y="3787200"/>
            <a:ext cx="122671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039878" y="3925077"/>
            <a:ext cx="15109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030547" y="4242318"/>
            <a:ext cx="202260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038583" y="3656572"/>
            <a:ext cx="10032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041850" y="3190552"/>
            <a:ext cx="0" cy="4660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9268895" y="3190552"/>
            <a:ext cx="0" cy="59975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9551924" y="3183305"/>
            <a:ext cx="0" cy="75007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9805771" y="3190552"/>
            <a:ext cx="0" cy="89366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10052451" y="3183305"/>
            <a:ext cx="0" cy="106005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252430" y="3505023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>
                <a:solidFill>
                  <a:schemeClr val="bg1"/>
                </a:solidFill>
              </a:rPr>
              <a:t>o</a:t>
            </a:r>
            <a:r>
              <a:rPr lang="et-EE" i="1" dirty="0" smtClean="0">
                <a:solidFill>
                  <a:schemeClr val="bg1"/>
                </a:solidFill>
              </a:rPr>
              <a:t>lek X</a:t>
            </a:r>
            <a:endParaRPr lang="et-EE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4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53000">
              <a:schemeClr val="bg2">
                <a:lumMod val="75000"/>
              </a:schemeClr>
            </a:gs>
            <a:gs pos="99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>
            <a:off x="3490686" y="3201966"/>
            <a:ext cx="2947436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90686" y="3107094"/>
            <a:ext cx="2947436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465286" y="3843694"/>
            <a:ext cx="29474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90686" y="3996094"/>
            <a:ext cx="29474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516086" y="4148494"/>
            <a:ext cx="29474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541486" y="4300894"/>
            <a:ext cx="29474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307494" y="2016979"/>
            <a:ext cx="4599991" cy="2937576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Jaam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telemaatika – PLC jaamakontroll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1233" y="693540"/>
            <a:ext cx="8771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Ülesõidu ja jaama PLC-d vahetavat infot </a:t>
            </a: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digitaalselt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Jaama ETS releesüsteem ning PLC on </a:t>
            </a: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galvaaniliselt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liidestatud</a:t>
            </a:r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Jaama PLC annab väljundite kaudu vajalikke ülesõidu seisundeid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26759" y="2660791"/>
            <a:ext cx="1856792" cy="52251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" name="Oval 2"/>
          <p:cNvSpPr/>
          <p:nvPr/>
        </p:nvSpPr>
        <p:spPr>
          <a:xfrm>
            <a:off x="9022703" y="2828742"/>
            <a:ext cx="242596" cy="223934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7" name="Oval 6"/>
          <p:cNvSpPr/>
          <p:nvPr/>
        </p:nvSpPr>
        <p:spPr>
          <a:xfrm>
            <a:off x="10200696" y="2828742"/>
            <a:ext cx="242596" cy="223934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8" name="Oval 7"/>
          <p:cNvSpPr/>
          <p:nvPr/>
        </p:nvSpPr>
        <p:spPr>
          <a:xfrm>
            <a:off x="9810557" y="2828742"/>
            <a:ext cx="242596" cy="223934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9" name="Oval 8"/>
          <p:cNvSpPr/>
          <p:nvPr/>
        </p:nvSpPr>
        <p:spPr>
          <a:xfrm>
            <a:off x="9411087" y="2828742"/>
            <a:ext cx="242596" cy="223934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5" name="Rectangle 4"/>
          <p:cNvSpPr/>
          <p:nvPr/>
        </p:nvSpPr>
        <p:spPr>
          <a:xfrm>
            <a:off x="1828801" y="2509934"/>
            <a:ext cx="1735493" cy="20340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Ülesõit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01731" y="3701661"/>
            <a:ext cx="382555" cy="7464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t-EE" dirty="0" smtClean="0"/>
              <a:t>REL</a:t>
            </a:r>
            <a:endParaRPr lang="et-EE" dirty="0"/>
          </a:p>
        </p:txBody>
      </p:sp>
      <p:sp>
        <p:nvSpPr>
          <p:cNvPr id="14" name="Rectangle 13"/>
          <p:cNvSpPr/>
          <p:nvPr/>
        </p:nvSpPr>
        <p:spPr>
          <a:xfrm>
            <a:off x="3108131" y="3701661"/>
            <a:ext cx="382555" cy="7464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t-EE" dirty="0" smtClean="0"/>
              <a:t>REL</a:t>
            </a:r>
            <a:endParaRPr lang="et-EE" dirty="0"/>
          </a:p>
        </p:txBody>
      </p:sp>
      <p:sp>
        <p:nvSpPr>
          <p:cNvPr id="17" name="Rectangle 16"/>
          <p:cNvSpPr/>
          <p:nvPr/>
        </p:nvSpPr>
        <p:spPr>
          <a:xfrm>
            <a:off x="1899455" y="2920608"/>
            <a:ext cx="1033174" cy="4263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t-EE" dirty="0" smtClean="0"/>
              <a:t>PLC</a:t>
            </a:r>
            <a:endParaRPr lang="et-EE" dirty="0"/>
          </a:p>
        </p:txBody>
      </p:sp>
      <p:sp>
        <p:nvSpPr>
          <p:cNvPr id="18" name="TextBox 17"/>
          <p:cNvSpPr txBox="1"/>
          <p:nvPr/>
        </p:nvSpPr>
        <p:spPr>
          <a:xfrm>
            <a:off x="9250721" y="2348606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>
                <a:solidFill>
                  <a:schemeClr val="bg1"/>
                </a:solidFill>
              </a:rPr>
              <a:t>indikaatorid</a:t>
            </a:r>
            <a:endParaRPr lang="et-EE" i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38122" y="2509934"/>
            <a:ext cx="1592425" cy="21367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t-EE" dirty="0" smtClean="0"/>
              <a:t>ETS</a:t>
            </a:r>
            <a:endParaRPr lang="et-EE" dirty="0"/>
          </a:p>
        </p:txBody>
      </p:sp>
      <p:sp>
        <p:nvSpPr>
          <p:cNvPr id="22" name="Rectangle 21"/>
          <p:cNvSpPr/>
          <p:nvPr/>
        </p:nvSpPr>
        <p:spPr>
          <a:xfrm>
            <a:off x="6494752" y="3656572"/>
            <a:ext cx="382555" cy="7464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t-EE" dirty="0" smtClean="0"/>
              <a:t>REL</a:t>
            </a:r>
            <a:endParaRPr lang="et-EE" dirty="0"/>
          </a:p>
        </p:txBody>
      </p:sp>
      <p:sp>
        <p:nvSpPr>
          <p:cNvPr id="23" name="Rectangle 22"/>
          <p:cNvSpPr/>
          <p:nvPr/>
        </p:nvSpPr>
        <p:spPr>
          <a:xfrm>
            <a:off x="6933936" y="3656572"/>
            <a:ext cx="382555" cy="7464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t-EE" dirty="0" smtClean="0"/>
              <a:t>REL</a:t>
            </a:r>
            <a:endParaRPr lang="et-EE" dirty="0"/>
          </a:p>
        </p:txBody>
      </p:sp>
      <p:sp>
        <p:nvSpPr>
          <p:cNvPr id="39" name="TextBox 38"/>
          <p:cNvSpPr txBox="1"/>
          <p:nvPr/>
        </p:nvSpPr>
        <p:spPr>
          <a:xfrm>
            <a:off x="1559804" y="5020903"/>
            <a:ext cx="8771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Käivitamiseks ülesõidu &amp; jaama ETS vahel „käivitusliides“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Jaamast käivitussignaalid kulgevad ikka läbi puhta elektriahela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Andmeside katkestused ei mõjuta ülesõidu tööd, ainult kontrolli.</a:t>
            </a:r>
          </a:p>
          <a:p>
            <a:pPr lvl="1"/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Mis siis kui ülesõit on jaamast kaugel (5km, 10km) ? Kuidas käivitub 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47322" y="2703181"/>
            <a:ext cx="209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Andmeside (DSL, FO)</a:t>
            </a:r>
            <a:endParaRPr lang="et-EE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63832" y="4335498"/>
            <a:ext cx="131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>
                <a:solidFill>
                  <a:schemeClr val="tx1">
                    <a:lumMod val="75000"/>
                  </a:schemeClr>
                </a:solidFill>
              </a:rPr>
              <a:t>Käivitusliides</a:t>
            </a:r>
            <a:endParaRPr lang="et-EE" i="1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8030547" y="4074885"/>
            <a:ext cx="178001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038583" y="3787200"/>
            <a:ext cx="122671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039878" y="3925077"/>
            <a:ext cx="15109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030547" y="4242318"/>
            <a:ext cx="202260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038583" y="3656572"/>
            <a:ext cx="10032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041850" y="3190552"/>
            <a:ext cx="0" cy="4660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9268895" y="3190552"/>
            <a:ext cx="0" cy="59975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9551924" y="3183305"/>
            <a:ext cx="0" cy="75007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9805771" y="3190552"/>
            <a:ext cx="0" cy="89366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10052451" y="3183305"/>
            <a:ext cx="0" cy="106005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142990" y="2920609"/>
            <a:ext cx="424899" cy="4263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t-EE" dirty="0" smtClean="0"/>
              <a:t>M</a:t>
            </a:r>
            <a:endParaRPr lang="et-EE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2127380" y="3346971"/>
            <a:ext cx="0" cy="895347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2127380" y="4242318"/>
            <a:ext cx="569168" cy="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2267339" y="4136053"/>
            <a:ext cx="429208" cy="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258009" y="3339526"/>
            <a:ext cx="0" cy="796527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382581" y="3619744"/>
            <a:ext cx="620626" cy="6225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t-EE" dirty="0" smtClean="0"/>
              <a:t>PLC</a:t>
            </a:r>
            <a:endParaRPr lang="et-EE" dirty="0"/>
          </a:p>
        </p:txBody>
      </p:sp>
      <p:sp>
        <p:nvSpPr>
          <p:cNvPr id="61" name="Rectangle 60"/>
          <p:cNvSpPr/>
          <p:nvPr/>
        </p:nvSpPr>
        <p:spPr>
          <a:xfrm>
            <a:off x="6455783" y="2920608"/>
            <a:ext cx="424899" cy="4263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t-EE" dirty="0" smtClean="0"/>
              <a:t>M</a:t>
            </a:r>
            <a:endParaRPr lang="et-EE" dirty="0"/>
          </a:p>
        </p:txBody>
      </p:sp>
      <p:cxnSp>
        <p:nvCxnSpPr>
          <p:cNvPr id="45" name="Straight Connector 44"/>
          <p:cNvCxnSpPr>
            <a:stCxn id="17" idx="3"/>
            <a:endCxn id="47" idx="1"/>
          </p:cNvCxnSpPr>
          <p:nvPr/>
        </p:nvCxnSpPr>
        <p:spPr>
          <a:xfrm>
            <a:off x="2932629" y="3133790"/>
            <a:ext cx="210361" cy="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670250" y="3126789"/>
            <a:ext cx="0" cy="49295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6898344" y="3133789"/>
            <a:ext cx="79455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250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5412" y="1741487"/>
            <a:ext cx="9905999" cy="203170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AutoNum type="arabicPeriod"/>
            </a:pPr>
            <a:r>
              <a:rPr lang="et-EE" sz="20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- PLC-automaatika aluspõhimõtted ja süsteemiülevaade</a:t>
            </a:r>
          </a:p>
          <a:p>
            <a:pPr marL="457200" indent="-457200">
              <a:buSzPct val="100000"/>
              <a:buAutoNum type="arabicPeriod"/>
            </a:pPr>
            <a:r>
              <a:rPr lang="et-EE" sz="20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telemaatiline kontroll – võimalused ja kaugmonitooring</a:t>
            </a:r>
          </a:p>
          <a:p>
            <a:pPr marL="457200" indent="-457200">
              <a:buSzPct val="100000"/>
              <a:buAutoNum type="arabicPeriod"/>
            </a:pPr>
            <a:r>
              <a:rPr lang="et-EE" sz="20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Digitaalse telemaatika taristu - telekom, andmeside ja võrgundus</a:t>
            </a:r>
          </a:p>
          <a:p>
            <a:pPr marL="457200" indent="-457200">
              <a:buSzPct val="100000"/>
              <a:buAutoNum type="arabicPeriod"/>
            </a:pPr>
            <a:r>
              <a:rPr lang="et-EE" sz="20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Võrguhalduse (võrgumonitooringu) rakendused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95413" y="491518"/>
            <a:ext cx="9905998" cy="575800"/>
          </a:xfrm>
        </p:spPr>
        <p:txBody>
          <a:bodyPr>
            <a:normAutofit fontScale="90000"/>
          </a:bodyPr>
          <a:lstStyle/>
          <a:p>
            <a:r>
              <a:rPr lang="et-EE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TEEMAD</a:t>
            </a:r>
            <a:endParaRPr lang="et-EE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95412" y="1225939"/>
            <a:ext cx="9905998" cy="363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b="1" cap="none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 I </a:t>
            </a:r>
            <a:r>
              <a:rPr lang="et-EE" b="1" cap="none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(veebruar</a:t>
            </a:r>
            <a:r>
              <a:rPr lang="et-EE" b="1" cap="none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t-EE" b="1" cap="none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20812" y="3918339"/>
            <a:ext cx="9905998" cy="363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b="1" cap="none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 II (märts)</a:t>
            </a:r>
            <a:endParaRPr lang="et-EE" b="1" cap="none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20812" y="4306887"/>
            <a:ext cx="9905999" cy="2031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Tsentraliseeritud monitooring – struktuur, praktikad ja näidisrakendused 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Süsteemide distantsjuhtimise alused – põhinõuded ja parimad praktikad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Distantsjuhtimise rakendused – PLC komplekssüsteemid Eesti Raudteel</a:t>
            </a:r>
            <a:endParaRPr lang="et-EE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53000">
              <a:schemeClr val="bg2">
                <a:lumMod val="75000"/>
              </a:schemeClr>
            </a:gs>
            <a:gs pos="99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telemaatika – tsentraliseeritud monitooring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0" name="Picture 2" descr="E:\WORK\I20040 ja STB\Õppepäev_2015_04\Pildimaterjal\INFRALX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59" y="615820"/>
            <a:ext cx="9993781" cy="587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Risto Uibo\Documents\INFRALX screens\INFRALX_00_boot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348" y="3873209"/>
            <a:ext cx="2611437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583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53000">
              <a:schemeClr val="bg2">
                <a:lumMod val="75000"/>
              </a:schemeClr>
            </a:gs>
            <a:gs pos="99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telemaatika – INFRA LX diagnostikasüsteem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1" y="1166326"/>
            <a:ext cx="876874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Keskne infosüsteem ja andmebaas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Loogilised infokanalid (andmeseire ühendused) ülesõitudega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Pidevpäringud, andmete hilistumise jälgimine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Andmekatkestuste fikseerimine ja alarmid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Salvestamine (digiarhiiv) ja uuendamine andmebaasis (SQL)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Andmekaeve ja analüüsi võimalused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Graafilised tarkvaraliidesed sisevõrgu arvutites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Terviklik, üle-Eestiline infopilt ülesõitudest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Sündmuste, ja ülesõidu parameetrite visualisatsioon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Dünaamiline alarmide ja ülesõiduseisundite esitamine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 ~80 ülesõidu reaalajas detailinfo, igas sekundis ca 2x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90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53000">
              <a:schemeClr val="bg2">
                <a:lumMod val="75000"/>
              </a:schemeClr>
            </a:gs>
            <a:gs pos="99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telemaatika – INFRA LX diagnostikasüsteem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2" descr="C:\Users\Risto Uibo\Documents\INFRALX screens\INFRALX_10_yldvaade_palju_asju_toimu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25" y="522968"/>
            <a:ext cx="9144000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01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53000">
              <a:schemeClr val="bg2">
                <a:lumMod val="75000"/>
              </a:schemeClr>
            </a:gs>
            <a:gs pos="99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828801" y="80638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telemaatika – INFRA LX diagnostikasüsteem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09" y="615820"/>
            <a:ext cx="10167257" cy="59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39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2">
                <a:lumMod val="50000"/>
              </a:schemeClr>
            </a:gs>
            <a:gs pos="53000">
              <a:schemeClr val="bg2">
                <a:lumMod val="75000"/>
              </a:schemeClr>
            </a:gs>
            <a:gs pos="99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70" y="90405"/>
            <a:ext cx="3507070" cy="2051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27" y="140182"/>
            <a:ext cx="2852433" cy="2016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26" y="2416631"/>
            <a:ext cx="3732240" cy="2099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910" y="2565918"/>
            <a:ext cx="3466841" cy="1950098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232303" y="4609322"/>
            <a:ext cx="10032448" cy="2248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- PLC-automaatika aluspõhimõtted ja süsteemiülevaade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2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telemaatiline kontroll – võimalused &amp; kaugmonitooring</a:t>
            </a:r>
          </a:p>
          <a:p>
            <a:pPr marL="0" indent="0">
              <a:buSzPct val="100000"/>
              <a:buNone/>
            </a:pPr>
            <a:r>
              <a:rPr lang="et-EE" sz="2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t-EE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(Peale vaheaega) INFRA LX demo – praktiline simulatsioon</a:t>
            </a:r>
          </a:p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et-EE" sz="22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Digitaalse telemaatika vundament - telekom, andmeside ja võrgundus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 startAt="3"/>
            </a:pPr>
            <a:r>
              <a:rPr lang="et-EE" sz="2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Võrguhalduse (võrgumonitooringu) rakendused</a:t>
            </a:r>
            <a:endParaRPr lang="et-EE" sz="22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266" y="849086"/>
            <a:ext cx="5784861" cy="340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581F14"/>
            </a:gs>
            <a:gs pos="99000">
              <a:srgbClr val="8C290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50303" y="4652639"/>
            <a:ext cx="10032448" cy="2121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- PLC-automaatika aluspõhimõtted ja süsteemiülevaade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2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telemaatiline kontroll – võimalused &amp; kaugmonitooring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Digitaalse telemaatika vundament - telekom, andmeside ja võrgundus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Võrguhalduse (võrgumonitooringu) rakendused</a:t>
            </a:r>
            <a:endParaRPr lang="et-EE" sz="22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4100" name="Picture 4" descr="http://mewburn.com/wp-content/uploads/2015/02/Network-hub-and-cable-e14308378199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603" y="106087"/>
            <a:ext cx="6606526" cy="43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581F14"/>
            </a:gs>
            <a:gs pos="99000">
              <a:srgbClr val="8C290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819470" y="117961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Telemaatika vundament – ISO/OSI ja praktika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6" name="Picture 4" descr="Pilt 3. 7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583" y="1594757"/>
            <a:ext cx="3996547" cy="456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tech-faq.com/wp-content/uploads/2009/01/osimod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83" y="872412"/>
            <a:ext cx="5202959" cy="573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6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581F14"/>
            </a:gs>
            <a:gs pos="99000">
              <a:srgbClr val="8C290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819470" y="117961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Telemaatika vundament – ISO/OSI ja praktika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4818" name="Picture 2" descr="http://realitypod.com/wp-content/uploads/2011/08/mod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82" y="762642"/>
            <a:ext cx="6081097" cy="580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08677" y="2790012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-------- PLC sõnumid ja käsud</a:t>
            </a:r>
            <a:b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	   (HostLink, FINS protokoll)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8677" y="3582110"/>
            <a:ext cx="3711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-------- PLC-ja-PLC vaheline </a:t>
            </a:r>
            <a:b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suhtluskanal („andmetoru“),</a:t>
            </a:r>
          </a:p>
          <a:p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süsteemide võrgud</a:t>
            </a:r>
            <a:b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8677" y="4566800"/>
            <a:ext cx="4100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-------- DSL modemid, switchid, pordid,</a:t>
            </a:r>
            <a:b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IP aadressid, MAC aadressid</a:t>
            </a:r>
            <a:b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8677" y="5490130"/>
            <a:ext cx="3403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-------- Elektrisignaalid, kaablid, </a:t>
            </a:r>
            <a:b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juhtmed, raadiosignaalid</a:t>
            </a:r>
          </a:p>
          <a:p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b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46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581F14"/>
            </a:gs>
            <a:gs pos="99000">
              <a:srgbClr val="8C290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819470" y="117961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Telemaatika vundament – kasutatavad tehnoloogiad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6163" y="877077"/>
            <a:ext cx="682270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Füüsiline kiht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Fiiberoptika, vask (keerupaar), raadiolained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SHDSL (-modemid)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Füüsilised kaablid, ühenduspordid, pinge/voolusignaalid</a:t>
            </a:r>
          </a:p>
          <a:p>
            <a:r>
              <a:rPr lang="et-EE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Kanalikiht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Serial (RS232), Ethernet, ARP, STP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MAC-aadressid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 Ethernet – võrguswitchid</a:t>
            </a:r>
          </a:p>
          <a:p>
            <a:r>
              <a:rPr lang="et-EE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Võrgukiht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IPv4, ICMP, võrguaadressid (IP-aadressid)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Ruuterseadmed</a:t>
            </a:r>
            <a:endParaRPr lang="et-E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Transpordikiht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TCP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 UDP, loogilised süsteem-süsteem ühendused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Tulemüürid ja võrguturbeseadmed ning –tarkvara</a:t>
            </a:r>
          </a:p>
          <a:p>
            <a:r>
              <a:rPr lang="et-EE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Rakenduskiht: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kõrgprotokollid (email SMTP / IMAP, veeb HTTP jne),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kõrgsuhtlus sõnumite/käskude teel (FINS PLC)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Rakendustarkvara spetsiifiline</a:t>
            </a:r>
          </a:p>
        </p:txBody>
      </p:sp>
    </p:spTree>
    <p:extLst>
      <p:ext uri="{BB962C8B-B14F-4D97-AF65-F5344CB8AC3E}">
        <p14:creationId xmlns:p14="http://schemas.microsoft.com/office/powerpoint/2010/main" val="1821170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581F14"/>
            </a:gs>
            <a:gs pos="99000">
              <a:srgbClr val="8C290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754154" y="108552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Telemaatika vundament – kasutatavad tehnoloogiad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4154" y="1156993"/>
            <a:ext cx="759534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SHDSL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(symmetric high speed digital subscriber line)</a:t>
            </a:r>
            <a:endParaRPr lang="et-EE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t-EE" sz="2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DSL-tehnoloogia, nagu kodudes ADSL (üle vaskpaari)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Kiirus üles/alla sümmeetriline (samasugune)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Kiirused kuni 5.7 Mbit/s (2-3km tagant), ~3Mbit 5-6km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Uuel põlvkonnal 1-2km tagant isegi 8....10Mbit/s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Leviulatus kahe modemi vahel kuni ~8km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PLC-andmevahetuseks piisab 1...2Mbit/s, andmeid vähe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Vask = elektriline signaal, äikeselöökide oht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Palju olemasolevat vaskkaablite taristut, odav rakendada</a:t>
            </a:r>
          </a:p>
          <a:p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Fiiberoptika</a:t>
            </a:r>
          </a:p>
          <a:p>
            <a:endParaRPr lang="et-EE" sz="2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Optiline klaaskiud, info edastuseks on valgusimpulsid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Leviulatus kahe seadme vahel ~20km, ka ~50km (tehnoloogia)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Kiirused – 100Mbit/s, 1000Mbit/s, sõltub sõlmseadmetest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Klaaskiud ei juhi elektrit vaid valgust = äikest ka ei juhi, oht 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Infrastruktuur endiselt areneb, kallis rakendada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4154" y="654970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„Lingid“ kahe modemi (võrguseadme) vahel</a:t>
            </a:r>
            <a:endParaRPr lang="et-E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472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95413" y="491518"/>
            <a:ext cx="9905998" cy="575800"/>
          </a:xfrm>
        </p:spPr>
        <p:txBody>
          <a:bodyPr>
            <a:normAutofit fontScale="90000"/>
          </a:bodyPr>
          <a:lstStyle/>
          <a:p>
            <a:r>
              <a:rPr lang="et-EE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Tänane kava</a:t>
            </a:r>
            <a:endParaRPr lang="et-EE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41412" y="1178011"/>
            <a:ext cx="9905999" cy="3995352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AutoNum type="arabicPeriod"/>
            </a:pPr>
            <a:r>
              <a:rPr lang="et-E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- PLC-automaatika aluspõhimõtted ja süsteemiülevaade</a:t>
            </a: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Ülesõidud arvudes, releepõhine vs digitaalne tehnoloogia</a:t>
            </a:r>
            <a:b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„CJ-ülesõidu“ ajalugu, evolutsioon &amp; tänapäev. Komponendid ja funktsioonid</a:t>
            </a:r>
            <a:b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PLC-kontroller: roll, ülesanded, arhitektuur. Loogikaprogramm ja toimimine</a:t>
            </a:r>
          </a:p>
          <a:p>
            <a:pPr marL="457200" indent="-457200">
              <a:buSzPct val="100000"/>
              <a:buAutoNum type="arabicPeriod"/>
            </a:pPr>
            <a:r>
              <a:rPr lang="et-E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telemaatiline kontroll – võimalused &amp; kaugmonitooring</a:t>
            </a: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Lokaalne vs tsentraliseeritud, elektriline (releepõhine) vs digitaalne (PLCd)</a:t>
            </a:r>
            <a:b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Digitaalsed võimalused: universaalsus, infodetailsus, digiarhiiv, andmeanalüüs </a:t>
            </a:r>
            <a:b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Lokaalne monitooring ning jaamakontroll. Digitaalsed vs releelahendused, nende liidestamine (läbi PLC kontrolleri)</a:t>
            </a:r>
            <a:b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Tsentraliseeritud digitaalne monitooring „INFRA LX“ - sissejuhatus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7567" y="5300363"/>
            <a:ext cx="868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Ajaliselt ca 1h 15min</a:t>
            </a:r>
            <a:endParaRPr lang="et-EE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7567" y="5753444"/>
            <a:ext cx="868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~16:45 paus &amp; kehasirutus</a:t>
            </a:r>
            <a:endParaRPr lang="et-EE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581F14"/>
            </a:gs>
            <a:gs pos="99000">
              <a:srgbClr val="8C290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754154" y="108552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Telemaatika vundament – võrgu osad ja võrguseadmed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4904" y="821091"/>
            <a:ext cx="851547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Eelneva „füüsilise“ taristu peal – tööstuslik Ethernet-võrk</a:t>
            </a:r>
            <a:endParaRPr lang="et-EE" sz="2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Tööstuslikud võrguseadmed (vibratsiooni ja häirekindlus, pikk tööiga)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Ühenduskanalid luuakse, kasutades TCP/IP ühendusi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Seadmetest moodustub üle-Eestiline 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raudtee andmesidevõrk</a:t>
            </a:r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Võrkude ulatus ja eraldatus</a:t>
            </a:r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Keskvõrguseadmed, nn „sõlmseadmed“ jaamades, sidesõlmedes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Kogu andmesidevõrk on jaotatud loogilisteks „alamvõrkudeks“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Piirkondade ülesõidud ja vajalikud võrguseadmed oma kinnises võrgus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PLC-seadmete võrk ehk nn „automaatikavõrk“ (AD-võrk)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Süsteemide haldamiseks omaette „haldusvõrk“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Kontorivõrk või nö ettevõtte võrk ka täiesti eraldi, omaette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Võrgud eraldavad ja liiklust kontrollivad ruuter-tulemüürid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Operatsioonisüsteemid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PLC-l oma „sisseehitatud“ kinnine operatsioonisüsteem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Keskserverites UNIX-i põhine OS (Linux, ka Ubuntu Server)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Kasutajate kontoriarvutites enamasti Windows</a:t>
            </a:r>
          </a:p>
        </p:txBody>
      </p:sp>
    </p:spTree>
    <p:extLst>
      <p:ext uri="{BB962C8B-B14F-4D97-AF65-F5344CB8AC3E}">
        <p14:creationId xmlns:p14="http://schemas.microsoft.com/office/powerpoint/2010/main" val="387305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581F14"/>
            </a:gs>
            <a:gs pos="99000">
              <a:srgbClr val="8C290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754154" y="108552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Telemaatika vundament – nõuded ja praktikad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0224" y="643734"/>
            <a:ext cx="8852103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t-E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Automaatikavõrgu põhinõuded ja turvalisus</a:t>
            </a:r>
          </a:p>
          <a:p>
            <a:endParaRPr lang="et-EE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Võrguseadmed peavad olema kaughallatavad (monitooritavad)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„Linkide“ katkestused peavad olema aktiivselt tuvastatavad (alarmid)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Süsteemivõrgud peavad olema muudest eraldatud, kasutades: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Füüsilist eraldamist (segmenteerimist)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Loogilist (virtuaalset) eraldamist ehk VLAN-e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Ruutereid ja tulemüüre liikluse tõkestamiseks või lubamiseks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Andmeliiklus kontrollitud ja reeglitega juhitud (tulemüürid)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Ükski kontoriarvuti või tavakasutaja ei saa „otse“ kuhugi süsteemi</a:t>
            </a:r>
          </a:p>
          <a:p>
            <a:endParaRPr lang="et-EE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Monitooringulahenduste parimad praktikad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Andmekanalite pidevus – katkestuste korral tuleb pidevalt taasühenduda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Katkestuste haldus – täpne arvepidamine ja andmetega sidumine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Info ajakohasus – andmete vanus peab olema mõõdetud ja teada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Andmed peavad olema arhiveeritud ja arhiiv pidevalt varundatud (backup)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Andmeid peab saama otsida ning filtreerida: andmekaeve ja –analüüs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5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0C2A0D"/>
            </a:gs>
            <a:gs pos="99000">
              <a:srgbClr val="16521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50303" y="4652639"/>
            <a:ext cx="10032448" cy="2121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- PLC-automaatika aluspõhimõtted ja süsteemiülevaade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2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telemaatiline kontroll – võimalused &amp; kaugmonitooring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2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Digitaalse telemaatika vundament - telekom, andmeside ja võrgundus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200" b="1" dirty="0">
                <a:latin typeface="Arial" panose="020B0604020202020204" pitchFamily="34" charset="0"/>
                <a:cs typeface="Arial" panose="020B0604020202020204" pitchFamily="34" charset="0"/>
              </a:rPr>
              <a:t>Võrguhalduse (võrgumonitooringu) rakendused</a:t>
            </a:r>
            <a:endParaRPr lang="et-EE" sz="2200" b="1" dirty="0"/>
          </a:p>
        </p:txBody>
      </p:sp>
      <p:pic>
        <p:nvPicPr>
          <p:cNvPr id="5" name="Picture 2" descr="E:\WORK\I20040 ja STB\Õppepäev_2015_04\Pildimaterjal\Ülesõitudest\20141210_130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38" y="116792"/>
            <a:ext cx="7891846" cy="443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41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0C2A0D"/>
            </a:gs>
            <a:gs pos="99000">
              <a:srgbClr val="16521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754154" y="108552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Võrguhalduse rakendused – võrgusegmendi näide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4904" y="821091"/>
            <a:ext cx="854913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Võrgusegment = alamvõrk kuskil füüsilises piirkonnas</a:t>
            </a:r>
          </a:p>
          <a:p>
            <a:endParaRPr lang="et-EE" sz="2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Näiteks: jaama PLC-alamvõrk </a:t>
            </a:r>
          </a:p>
          <a:p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Piirkonna võrgud: Tapal, Raasikul, Ropka, Püssi jne</a:t>
            </a:r>
          </a:p>
          <a:p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Alamvõrgu keskmes on </a:t>
            </a:r>
            <a:r>
              <a:rPr lang="et-E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magistraalvõrgu- ehk sõlmseade</a:t>
            </a:r>
          </a:p>
          <a:p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Selle külge on ühendatud kõik alamvõrgu osad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Süsteemid (PLC-d, tööstuslikud seadmed)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Võrguseadmed (DSL-modemid, võrguswitchid)</a:t>
            </a:r>
          </a:p>
          <a:p>
            <a:pPr lvl="1"/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Alamvõrk omakorda moodustub „linkidest“</a:t>
            </a:r>
          </a:p>
          <a:p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„Link“ on ühendus kahe punkti vahel (nt jaam------ülesõit)</a:t>
            </a:r>
          </a:p>
        </p:txBody>
      </p:sp>
    </p:spTree>
    <p:extLst>
      <p:ext uri="{BB962C8B-B14F-4D97-AF65-F5344CB8AC3E}">
        <p14:creationId xmlns:p14="http://schemas.microsoft.com/office/powerpoint/2010/main" val="33458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0C2A0D"/>
            </a:gs>
            <a:gs pos="99000">
              <a:srgbClr val="16521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WORK\I20040 ja STB\Õppepäev_2015_04\Pildimaterjal\Ülesõitudest\20141210_130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08" y="993870"/>
            <a:ext cx="10078167" cy="56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54154" y="108552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Võrguhalduse rakendused – võrgusegmendi näide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9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0C2A0D"/>
            </a:gs>
            <a:gs pos="99000">
              <a:srgbClr val="16521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754154" y="108552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Võrguhalduse rakendused – võrgusegmendi näide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025" y="736350"/>
            <a:ext cx="8228501" cy="588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0C2A0D"/>
            </a:gs>
            <a:gs pos="99000">
              <a:srgbClr val="16521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754154" y="108552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Võrguhalduse rakendused – võrgusegmendi näide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59" y="827596"/>
            <a:ext cx="7678222" cy="57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1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0C2A0D"/>
            </a:gs>
            <a:gs pos="99000">
              <a:srgbClr val="16521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754154" y="108552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Võrguhalduse rakendused – AD-võrgu tutvustus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43734"/>
            <a:ext cx="9647556" cy="6127313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58495" y="2516349"/>
            <a:ext cx="3095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t-EE" altLang="et-EE" sz="2000" b="1" dirty="0">
                <a:solidFill>
                  <a:srgbClr val="800000"/>
                </a:solidFill>
              </a:rPr>
              <a:t>Ühtses võrguhalduses:</a:t>
            </a:r>
            <a:endParaRPr lang="en-US" altLang="et-EE" sz="2000" b="1" dirty="0">
              <a:solidFill>
                <a:srgbClr val="800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633788" y="3141663"/>
            <a:ext cx="29527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t-EE" altLang="et-EE" sz="2000" b="1" dirty="0">
                <a:solidFill>
                  <a:srgbClr val="800000"/>
                </a:solidFill>
              </a:rPr>
              <a:t>- Üle 140 PLC-seadme</a:t>
            </a:r>
            <a:endParaRPr lang="en-US" altLang="et-EE" sz="2000" b="1" dirty="0">
              <a:solidFill>
                <a:srgbClr val="800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633788" y="3516313"/>
            <a:ext cx="37417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t-EE" altLang="et-EE" sz="2000" b="1" dirty="0">
                <a:solidFill>
                  <a:srgbClr val="800000"/>
                </a:solidFill>
              </a:rPr>
              <a:t>- Üle 130 andmesideseadme</a:t>
            </a:r>
            <a:endParaRPr lang="en-US" altLang="et-EE" sz="2000" b="1" dirty="0">
              <a:solidFill>
                <a:srgbClr val="80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633788" y="3916363"/>
            <a:ext cx="38846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t-EE" altLang="et-EE" sz="2000" b="1" dirty="0">
                <a:solidFill>
                  <a:srgbClr val="800000"/>
                </a:solidFill>
              </a:rPr>
              <a:t>- 270+ võrguseadet kokku</a:t>
            </a:r>
            <a:endParaRPr lang="en-US" altLang="et-EE" sz="2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2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0C2A0D"/>
            </a:gs>
            <a:gs pos="99000">
              <a:srgbClr val="16521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754154" y="108552"/>
            <a:ext cx="8304244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Digitaalne tsentralisatsioon ja telemaatika – kokkuvõte 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4904" y="727785"/>
            <a:ext cx="9034846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Modernse telemaatilise diagnostika ja juhtimise alused:</a:t>
            </a:r>
          </a:p>
          <a:p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Erinevad füüsilised andmesidekanalid (tööstuslik ethernet)</a:t>
            </a:r>
          </a:p>
          <a:p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(Jaamade) keskvõrguseadmed, liidestus magistraalvõrku</a:t>
            </a:r>
          </a:p>
          <a:p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Võrkude eraldamine (VLAN-id, ruuter-tulemüürid) ja turvamine </a:t>
            </a:r>
          </a:p>
          <a:p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Konkreetne rakendusvõrk (nt „PLC“-võrk ehk AD-võrk)</a:t>
            </a:r>
          </a:p>
          <a:p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Võrguhaldusserver (võrgu monitooring ja seadmete haldus)</a:t>
            </a:r>
          </a:p>
          <a:p>
            <a:pPr lvl="1"/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Rakendusserverid ja andmebaasid (nt „INFRA LX“)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Reaalajapäringud ja andmete pidevuse jälgimine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Andmetöötlus, digiarhiiv &amp; andmekaeve (-analüüs)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Info kõrgtasemel visualiseerimine ja seostamine</a:t>
            </a:r>
          </a:p>
        </p:txBody>
      </p:sp>
    </p:spTree>
    <p:extLst>
      <p:ext uri="{BB962C8B-B14F-4D97-AF65-F5344CB8AC3E}">
        <p14:creationId xmlns:p14="http://schemas.microsoft.com/office/powerpoint/2010/main" val="167706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0C2A0D"/>
            </a:gs>
            <a:gs pos="99000">
              <a:srgbClr val="16521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315616" y="108552"/>
            <a:ext cx="8742782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Viiteid tutvumiseks ja teemade kohta laiemalt uurimiseks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4904" y="727785"/>
            <a:ext cx="8247771" cy="6130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T.Lehtla, A.Rosin „Loogika ja programmeerimine“</a:t>
            </a:r>
          </a:p>
          <a:p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www.ene.ttu.ee/elektriajamid/Leonardo/loogika/</a:t>
            </a:r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t-E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Omron CJ2M PLC kontroller ja riistvara</a:t>
            </a:r>
          </a:p>
          <a:p>
            <a:r>
              <a:rPr lang="et-EE" sz="20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https://industrial.omron.us/en/products/catalogue/automation_systems/programmable_logic_controllers/modular_plc_series/cj2m/default.html</a:t>
            </a:r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CJ2M Hardware Operation Manual</a:t>
            </a:r>
          </a:p>
          <a:p>
            <a:r>
              <a:rPr lang="et-EE" sz="20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http://downloads.omron.us/IAB/Products/Automation%20Systems/PLCs/Modular%20PLC%20Series/CJ2M/W472/W472-E1-08.pdf</a:t>
            </a:r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CJ2M Software Operation Manual</a:t>
            </a:r>
          </a:p>
          <a:p>
            <a:r>
              <a:rPr lang="et-EE" sz="20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http://downloads.omron.us/IAB/Products/Automation%20Systems/PLCs/Modular%20PLC%20Series/CJ2M/W473/W473-E1-08.pdf</a:t>
            </a:r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Sissejuhatus tööstuslikesse sidevõrkudesse:</a:t>
            </a:r>
          </a:p>
          <a:p>
            <a:r>
              <a:rPr lang="et-EE" sz="20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http://www.tthk.ee/MEH/Vork_1.html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29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95413" y="491518"/>
            <a:ext cx="9905998" cy="575800"/>
          </a:xfrm>
        </p:spPr>
        <p:txBody>
          <a:bodyPr>
            <a:normAutofit fontScale="90000"/>
          </a:bodyPr>
          <a:lstStyle/>
          <a:p>
            <a:r>
              <a:rPr lang="et-EE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Tänane kava</a:t>
            </a:r>
            <a:endParaRPr lang="et-EE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68412" y="1504093"/>
            <a:ext cx="9905999" cy="4204730"/>
          </a:xfrm>
        </p:spPr>
        <p:txBody>
          <a:bodyPr>
            <a:normAutofit/>
          </a:bodyPr>
          <a:lstStyle/>
          <a:p>
            <a:pPr marL="0" indent="0">
              <a:buSzPct val="100000"/>
              <a:buNone/>
            </a:pPr>
            <a:r>
              <a:rPr lang="et-EE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... „INFRA LX“ praktiline simulatsioon: omaduste &amp; dünaamika ülevaade</a:t>
            </a:r>
          </a:p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et-E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Digitaalse telemaatika taristu - telekom, andmeside ja võrgundus</a:t>
            </a: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ISO/OSI praktikas: sidetehnoloogiad (fiiberoptika, DSL)</a:t>
            </a:r>
            <a:b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Võrgutehnoloogiad: ethernet, tcp/ip, FO/dsl sideliinid („lingid“) </a:t>
            </a:r>
            <a:b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Võrguosad: subnetid, tulemüürid, operatsioonisüsteemid</a:t>
            </a:r>
            <a:b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Tööstuslik automaatikavõrk: põhinõuded, turvalisus, hallatavus</a:t>
            </a:r>
          </a:p>
          <a:p>
            <a:pPr marL="457200" indent="-457200">
              <a:buSzPct val="100000"/>
              <a:buAutoNum type="arabicPeriod" startAt="3"/>
            </a:pPr>
            <a:r>
              <a:rPr lang="et-E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Võrguhalduse (võrgumonitooringu) rakendused</a:t>
            </a: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Võrgusegment ja seadmed võrguhalduses: näide </a:t>
            </a:r>
            <a:b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Automaatikavõrk (AD-võrk) üleüldiselt: tutvustus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2810" y="1037539"/>
            <a:ext cx="868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~17:00 jätkame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1234" y="5792571"/>
            <a:ext cx="868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 smtClean="0">
                <a:latin typeface="Arial" panose="020B0604020202020204" pitchFamily="34" charset="0"/>
                <a:cs typeface="Arial" panose="020B0604020202020204" pitchFamily="34" charset="0"/>
              </a:rPr>
              <a:t>Orienteeruv lõpp ~18:00</a:t>
            </a: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87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53000">
              <a:srgbClr val="0C2A0D"/>
            </a:gs>
            <a:gs pos="99000">
              <a:srgbClr val="16521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315616" y="108552"/>
            <a:ext cx="8742782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Viiteid tutvumiseks ja teemade kohta laiemalt uurimiseks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4904" y="1268963"/>
            <a:ext cx="8247771" cy="50478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T.Lehtla, A.Rosin „Automaatika“</a:t>
            </a:r>
          </a:p>
          <a:p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http://www.ene.ttu.ee/elektriajamid/Leonardo/automaatika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T.Lehtla, A.Rosin „Automaatika – 7.Andmesidevõrgud“</a:t>
            </a:r>
          </a:p>
          <a:p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www.ene.ttu.ee/elektriajamid/Leonardo/automaatika/Auto7.pdf</a:t>
            </a:r>
            <a:endParaRPr lang="et-E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t-E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TLÜ arvutiteaduse instituut - Arvutivõrgud</a:t>
            </a:r>
          </a:p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http://www.cs.tlu.ee/~meelis/admkurs/2_v6rk.pdf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t-E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7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68964" y="4736614"/>
            <a:ext cx="10032448" cy="2056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b="1" dirty="0" smtClean="0">
                <a:latin typeface="Arial" panose="020B0604020202020204" pitchFamily="34" charset="0"/>
                <a:cs typeface="Arial" panose="020B0604020202020204" pitchFamily="34" charset="0"/>
              </a:rPr>
              <a:t>CJ-ülesõit - PLC-automaatika aluspõhimõtted ja süsteemiülevaade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2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Ülesõitude telemaatiline kontroll – võimalused ja kaugmonitooring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2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Digitaalse telemaatika vundament - telekom, andmeside ja võrgundus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eriod"/>
            </a:pPr>
            <a:r>
              <a:rPr lang="et-EE" sz="22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Võrguhalduse (võrgumonitooringu) rakendused</a:t>
            </a:r>
            <a:endParaRPr lang="et-EE" sz="22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098" y="145954"/>
            <a:ext cx="8011885" cy="450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407298" y="71307"/>
            <a:ext cx="7903028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ja PLC-automaatika – ülesõidukoht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59" y="811762"/>
            <a:ext cx="10101943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011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407298" y="71307"/>
            <a:ext cx="7903028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ja PLC-automaatika – „kaane all“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2" descr="E:\WORK\I20040 ja STB\Õppepäev_2015_04\Pildimaterjal\Ülesõitudest\20141127_122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0" t="22134" r="24818" b="3078"/>
          <a:stretch>
            <a:fillRect/>
          </a:stretch>
        </p:blipFill>
        <p:spPr bwMode="auto">
          <a:xfrm>
            <a:off x="1831878" y="686157"/>
            <a:ext cx="8478448" cy="604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2583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lumMod val="85000"/>
                <a:lumOff val="15000"/>
              </a:schemeClr>
            </a:gs>
            <a:gs pos="53000">
              <a:schemeClr val="bg1">
                <a:lumMod val="65000"/>
                <a:lumOff val="35000"/>
              </a:schemeClr>
            </a:gs>
            <a:gs pos="99000">
              <a:schemeClr val="bg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407298" y="71307"/>
            <a:ext cx="7903028" cy="535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t-EE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CJ-ülesõit ja PLC-automaatika – „kaane all“</a:t>
            </a:r>
            <a:endParaRPr lang="et-EE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436" y="606489"/>
            <a:ext cx="8019013" cy="601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4015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2217</TotalTime>
  <Words>2577</Words>
  <Application>Microsoft Office PowerPoint</Application>
  <PresentationFormat>Widescreen</PresentationFormat>
  <Paragraphs>468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Trebuchet MS</vt:lpstr>
      <vt:lpstr>Tw Cen MT</vt:lpstr>
      <vt:lpstr>Circuit</vt:lpstr>
      <vt:lpstr>PowerPoint Presentation</vt:lpstr>
      <vt:lpstr>Ülesõiduautomaatika PLC-tehnoloogia ja (digitaalne) telemaatika</vt:lpstr>
      <vt:lpstr>TEEMAD</vt:lpstr>
      <vt:lpstr>Tänane kava</vt:lpstr>
      <vt:lpstr>Tänane kava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ÜlesõiduAUTOMAATIKA, PLC-tehnoloogia  ja digitaalne telemaatika</dc:title>
  <dc:creator>Risto Uibo</dc:creator>
  <cp:lastModifiedBy>Viive Kirsipuu</cp:lastModifiedBy>
  <cp:revision>88</cp:revision>
  <dcterms:created xsi:type="dcterms:W3CDTF">2016-01-30T15:22:42Z</dcterms:created>
  <dcterms:modified xsi:type="dcterms:W3CDTF">2016-03-10T11:25:49Z</dcterms:modified>
</cp:coreProperties>
</file>