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8"/>
  </p:notesMasterIdLst>
  <p:sldIdLst>
    <p:sldId id="256" r:id="rId2"/>
    <p:sldId id="259" r:id="rId3"/>
    <p:sldId id="257" r:id="rId4"/>
    <p:sldId id="260" r:id="rId5"/>
    <p:sldId id="261" r:id="rId6"/>
    <p:sldId id="262" r:id="rId7"/>
    <p:sldId id="263" r:id="rId8"/>
    <p:sldId id="268" r:id="rId9"/>
    <p:sldId id="264" r:id="rId10"/>
    <p:sldId id="294" r:id="rId11"/>
    <p:sldId id="292" r:id="rId12"/>
    <p:sldId id="265" r:id="rId13"/>
    <p:sldId id="266" r:id="rId14"/>
    <p:sldId id="293" r:id="rId15"/>
    <p:sldId id="269" r:id="rId16"/>
    <p:sldId id="270" r:id="rId17"/>
    <p:sldId id="271" r:id="rId18"/>
    <p:sldId id="276" r:id="rId19"/>
    <p:sldId id="275" r:id="rId20"/>
    <p:sldId id="277" r:id="rId21"/>
    <p:sldId id="278" r:id="rId22"/>
    <p:sldId id="283" r:id="rId23"/>
    <p:sldId id="280" r:id="rId24"/>
    <p:sldId id="281" r:id="rId25"/>
    <p:sldId id="284" r:id="rId26"/>
    <p:sldId id="285" r:id="rId27"/>
    <p:sldId id="273" r:id="rId28"/>
    <p:sldId id="274" r:id="rId29"/>
    <p:sldId id="279" r:id="rId30"/>
    <p:sldId id="272" r:id="rId31"/>
    <p:sldId id="287" r:id="rId32"/>
    <p:sldId id="288" r:id="rId33"/>
    <p:sldId id="289" r:id="rId34"/>
    <p:sldId id="290" r:id="rId35"/>
    <p:sldId id="282" r:id="rId36"/>
    <p:sldId id="258" r:id="rId37"/>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3650F1-23F2-4296-BDFF-1F02D58B1595}" type="datetimeFigureOut">
              <a:rPr lang="et-EE" smtClean="0"/>
              <a:pPr/>
              <a:t>21.10.2024</a:t>
            </a:fld>
            <a:endParaRPr lang="et-E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AA7AE6-B719-497F-B02E-2A2F302208FD}" type="slidenum">
              <a:rPr lang="et-EE" smtClean="0"/>
              <a:pPr/>
              <a:t>‹#›</a:t>
            </a:fld>
            <a:endParaRPr lang="et-EE"/>
          </a:p>
        </p:txBody>
      </p:sp>
    </p:spTree>
    <p:extLst>
      <p:ext uri="{BB962C8B-B14F-4D97-AF65-F5344CB8AC3E}">
        <p14:creationId xmlns:p14="http://schemas.microsoft.com/office/powerpoint/2010/main" val="1431444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lislaid">
    <p:spTree>
      <p:nvGrpSpPr>
        <p:cNvPr id="1" name=""/>
        <p:cNvGrpSpPr/>
        <p:nvPr/>
      </p:nvGrpSpPr>
      <p:grpSpPr>
        <a:xfrm>
          <a:off x="0" y="0"/>
          <a:ext cx="0" cy="0"/>
          <a:chOff x="0" y="0"/>
          <a:chExt cx="0" cy="0"/>
        </a:xfrm>
      </p:grpSpPr>
      <p:pic>
        <p:nvPicPr>
          <p:cNvPr id="4" name="Picture 11" descr="C:\Documents and Settings\Kristiina\Desktop\KOOL\kooli sümboolika\all.jpg"/>
          <p:cNvPicPr>
            <a:picLocks noChangeAspect="1" noChangeArrowheads="1"/>
          </p:cNvPicPr>
          <p:nvPr/>
        </p:nvPicPr>
        <p:blipFill>
          <a:blip r:embed="rId2"/>
          <a:srcRect l="12408"/>
          <a:stretch>
            <a:fillRect/>
          </a:stretch>
        </p:blipFill>
        <p:spPr bwMode="auto">
          <a:xfrm>
            <a:off x="0" y="1192213"/>
            <a:ext cx="9144000" cy="5665787"/>
          </a:xfrm>
          <a:prstGeom prst="rect">
            <a:avLst/>
          </a:prstGeom>
          <a:noFill/>
          <a:ln w="9525">
            <a:noFill/>
            <a:miter lim="800000"/>
            <a:headEnd/>
            <a:tailEnd/>
          </a:ln>
        </p:spPr>
      </p:pic>
      <p:sp>
        <p:nvSpPr>
          <p:cNvPr id="4101" name="Rectangle 5"/>
          <p:cNvSpPr>
            <a:spLocks noGrp="1" noChangeArrowheads="1"/>
          </p:cNvSpPr>
          <p:nvPr>
            <p:ph type="ctrTitle"/>
          </p:nvPr>
        </p:nvSpPr>
        <p:spPr>
          <a:xfrm>
            <a:off x="838200" y="2133600"/>
            <a:ext cx="7772400" cy="1143000"/>
          </a:xfrm>
        </p:spPr>
        <p:txBody>
          <a:bodyPr/>
          <a:lstStyle>
            <a:lvl1pPr algn="ctr">
              <a:defRPr/>
            </a:lvl1pPr>
          </a:lstStyle>
          <a:p>
            <a:r>
              <a:rPr lang="en-US"/>
              <a:t>Click to edit Master title style</a:t>
            </a:r>
            <a:endParaRPr lang="en-GB"/>
          </a:p>
        </p:txBody>
      </p:sp>
      <p:sp>
        <p:nvSpPr>
          <p:cNvPr id="4102" name="Rectangle 6"/>
          <p:cNvSpPr>
            <a:spLocks noGrp="1" noChangeArrowheads="1"/>
          </p:cNvSpPr>
          <p:nvPr>
            <p:ph type="subTitle" idx="1"/>
          </p:nvPr>
        </p:nvSpPr>
        <p:spPr>
          <a:xfrm>
            <a:off x="3886200" y="3962400"/>
            <a:ext cx="3943350" cy="1371600"/>
          </a:xfrm>
        </p:spPr>
        <p:txBody>
          <a:bodyPr/>
          <a:lstStyle>
            <a:lvl1pPr marL="0" indent="0">
              <a:buFont typeface="Wingdings" pitchFamily="2" charset="2"/>
              <a:buNone/>
              <a:defRPr/>
            </a:lvl1pPr>
          </a:lstStyle>
          <a:p>
            <a:r>
              <a:rPr lang="en-US"/>
              <a:t>Click to edit Master subtitle style</a:t>
            </a:r>
            <a:endParaRPr lang="en-GB"/>
          </a:p>
        </p:txBody>
      </p:sp>
      <p:sp>
        <p:nvSpPr>
          <p:cNvPr id="5" name="Date Placeholder 4"/>
          <p:cNvSpPr>
            <a:spLocks noGrp="1"/>
          </p:cNvSpPr>
          <p:nvPr>
            <p:ph type="dt" sz="half" idx="10"/>
          </p:nvPr>
        </p:nvSpPr>
        <p:spPr/>
        <p:txBody>
          <a:bodyPr/>
          <a:lstStyle>
            <a:lvl1pPr>
              <a:defRPr/>
            </a:lvl1pPr>
          </a:lstStyle>
          <a:p>
            <a:fld id="{D1FF120C-F2F2-4C76-B50D-F7F43443B292}" type="datetime1">
              <a:rPr lang="et-EE" smtClean="0"/>
              <a:pPr/>
              <a:t>21.10.2024</a:t>
            </a:fld>
            <a:endParaRPr lang="et-EE"/>
          </a:p>
        </p:txBody>
      </p:sp>
      <p:sp>
        <p:nvSpPr>
          <p:cNvPr id="6" name="Slide Number Placeholder 5"/>
          <p:cNvSpPr>
            <a:spLocks noGrp="1"/>
          </p:cNvSpPr>
          <p:nvPr>
            <p:ph type="sldNum" sz="quarter" idx="11"/>
          </p:nvPr>
        </p:nvSpPr>
        <p:spPr/>
        <p:txBody>
          <a:bodyPr/>
          <a:lstStyle>
            <a:lvl1pPr>
              <a:defRPr/>
            </a:lvl1pPr>
          </a:lstStyle>
          <a:p>
            <a:fld id="{350A5674-02FB-4D09-BC5B-2234FFF3961C}" type="slidenum">
              <a:rPr lang="et-EE" smtClean="0"/>
              <a:pPr/>
              <a:t>‹#›</a:t>
            </a:fld>
            <a:endParaRPr lang="et-EE"/>
          </a:p>
        </p:txBody>
      </p:sp>
      <p:sp>
        <p:nvSpPr>
          <p:cNvPr id="7" name="Footer Placeholder 6"/>
          <p:cNvSpPr>
            <a:spLocks noGrp="1"/>
          </p:cNvSpPr>
          <p:nvPr>
            <p:ph type="ftr" sz="quarter" idx="12"/>
          </p:nvPr>
        </p:nvSpPr>
        <p:spPr/>
        <p:txBody>
          <a:bodyPr/>
          <a:lstStyle>
            <a:lvl1pPr>
              <a:defRPr/>
            </a:lvl1pPr>
          </a:lstStyle>
          <a:p>
            <a:r>
              <a:rPr lang="et-EE"/>
              <a:t>Siiri Luts 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t-EE"/>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t-EE" noProof="0"/>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Vertikaalteksti kohatäide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896100" y="381000"/>
            <a:ext cx="1943100" cy="5835650"/>
          </a:xfrm>
        </p:spPr>
        <p:txBody>
          <a:bodyPr vert="eaVert"/>
          <a:lstStyle/>
          <a:p>
            <a:r>
              <a:rPr lang="en-US"/>
              <a:t>Click to edit Master title style</a:t>
            </a:r>
            <a:endParaRPr lang="et-EE"/>
          </a:p>
        </p:txBody>
      </p:sp>
      <p:sp>
        <p:nvSpPr>
          <p:cNvPr id="3" name="Vertikaalteksti kohatäide 2"/>
          <p:cNvSpPr>
            <a:spLocks noGrp="1"/>
          </p:cNvSpPr>
          <p:nvPr>
            <p:ph type="body" orient="vert" idx="1"/>
          </p:nvPr>
        </p:nvSpPr>
        <p:spPr>
          <a:xfrm>
            <a:off x="1066800" y="381000"/>
            <a:ext cx="5676900" cy="5835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Sisu kohatäide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4"/>
          <p:cNvSpPr>
            <a:spLocks noGrp="1"/>
          </p:cNvSpPr>
          <p:nvPr>
            <p:ph type="dt" sz="half" idx="10"/>
          </p:nvPr>
        </p:nvSpPr>
        <p:spPr/>
        <p:txBody>
          <a:bodyPr/>
          <a:lstStyle>
            <a:lvl1pPr>
              <a:defRPr/>
            </a:lvl1pPr>
          </a:lstStyle>
          <a:p>
            <a:fld id="{87A07ACF-FF3B-4B34-A6DD-DACF8371302A}" type="datetime1">
              <a:rPr lang="et-EE" smtClean="0"/>
              <a:pPr/>
              <a:t>21.10.2024</a:t>
            </a:fld>
            <a:endParaRPr lang="et-EE"/>
          </a:p>
        </p:txBody>
      </p:sp>
      <p:sp>
        <p:nvSpPr>
          <p:cNvPr id="5" name="Footer Placeholder 5"/>
          <p:cNvSpPr>
            <a:spLocks noGrp="1"/>
          </p:cNvSpPr>
          <p:nvPr>
            <p:ph type="ftr" sz="quarter" idx="11"/>
          </p:nvPr>
        </p:nvSpPr>
        <p:spPr/>
        <p:txBody>
          <a:bodyPr/>
          <a:lstStyle>
            <a:lvl1pPr>
              <a:defRPr/>
            </a:lvl1pPr>
          </a:lstStyle>
          <a:p>
            <a:r>
              <a:rPr lang="et-EE"/>
              <a:t>Siiri Luts MA</a:t>
            </a:r>
          </a:p>
        </p:txBody>
      </p:sp>
      <p:sp>
        <p:nvSpPr>
          <p:cNvPr id="6" name="Slide Number Placeholder 6"/>
          <p:cNvSpPr>
            <a:spLocks noGrp="1"/>
          </p:cNvSpPr>
          <p:nvPr>
            <p:ph type="sldNum" sz="quarter" idx="12"/>
          </p:nvPr>
        </p:nvSpPr>
        <p:spPr/>
        <p:txBody>
          <a:bodyPr/>
          <a:lstStyle>
            <a:lvl1pPr>
              <a:defRPr/>
            </a:lvl1pPr>
          </a:lstStyle>
          <a:p>
            <a:fld id="{350A5674-02FB-4D09-BC5B-2234FFF3961C}"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4"/>
          <p:cNvSpPr>
            <a:spLocks noGrp="1"/>
          </p:cNvSpPr>
          <p:nvPr>
            <p:ph type="dt" sz="half" idx="10"/>
          </p:nvPr>
        </p:nvSpPr>
        <p:spPr/>
        <p:txBody>
          <a:bodyPr/>
          <a:lstStyle>
            <a:lvl1pPr>
              <a:defRPr/>
            </a:lvl1pPr>
          </a:lstStyle>
          <a:p>
            <a:fld id="{872C80EE-4107-47A1-B586-BB32621AA32B}" type="datetime1">
              <a:rPr lang="et-EE" smtClean="0"/>
              <a:pPr/>
              <a:t>21.10.2024</a:t>
            </a:fld>
            <a:endParaRPr lang="et-EE"/>
          </a:p>
        </p:txBody>
      </p:sp>
      <p:sp>
        <p:nvSpPr>
          <p:cNvPr id="4" name="Footer Placeholder 5"/>
          <p:cNvSpPr>
            <a:spLocks noGrp="1"/>
          </p:cNvSpPr>
          <p:nvPr>
            <p:ph type="ftr" sz="quarter" idx="11"/>
          </p:nvPr>
        </p:nvSpPr>
        <p:spPr/>
        <p:txBody>
          <a:bodyPr/>
          <a:lstStyle>
            <a:lvl1pPr>
              <a:defRPr/>
            </a:lvl1pPr>
          </a:lstStyle>
          <a:p>
            <a:r>
              <a:rPr lang="et-EE"/>
              <a:t>Siiri Luts MA</a:t>
            </a:r>
          </a:p>
        </p:txBody>
      </p:sp>
      <p:sp>
        <p:nvSpPr>
          <p:cNvPr id="5" name="Slide Number Placeholder 6"/>
          <p:cNvSpPr>
            <a:spLocks noGrp="1"/>
          </p:cNvSpPr>
          <p:nvPr>
            <p:ph type="sldNum" sz="quarter" idx="12"/>
          </p:nvPr>
        </p:nvSpPr>
        <p:spPr/>
        <p:txBody>
          <a:bodyPr/>
          <a:lstStyle>
            <a:lvl1pPr>
              <a:defRPr/>
            </a:lvl1pPr>
          </a:lstStyle>
          <a:p>
            <a:fld id="{350A5674-02FB-4D09-BC5B-2234FFF3961C}" type="slidenum">
              <a:rPr lang="et-EE" smtClean="0"/>
              <a:pPr/>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Sisu kohatäide 2"/>
          <p:cNvSpPr>
            <a:spLocks noGrp="1"/>
          </p:cNvSpPr>
          <p:nvPr>
            <p:ph sz="half" idx="1"/>
          </p:nvPr>
        </p:nvSpPr>
        <p:spPr>
          <a:xfrm>
            <a:off x="1066800" y="1676400"/>
            <a:ext cx="3810000" cy="4540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Sisu kohatäide 3"/>
          <p:cNvSpPr>
            <a:spLocks noGrp="1"/>
          </p:cNvSpPr>
          <p:nvPr>
            <p:ph sz="half" idx="2"/>
          </p:nvPr>
        </p:nvSpPr>
        <p:spPr>
          <a:xfrm>
            <a:off x="5029200" y="1676400"/>
            <a:ext cx="3810000" cy="4540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t-EE"/>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4"/>
          <p:cNvSpPr>
            <a:spLocks noGrp="1"/>
          </p:cNvSpPr>
          <p:nvPr>
            <p:ph type="dt" sz="half" idx="10"/>
          </p:nvPr>
        </p:nvSpPr>
        <p:spPr/>
        <p:txBody>
          <a:bodyPr/>
          <a:lstStyle>
            <a:lvl1pPr>
              <a:defRPr/>
            </a:lvl1pPr>
          </a:lstStyle>
          <a:p>
            <a:fld id="{95F52939-65A0-47EA-91C0-8D47FA904E95}" type="datetime1">
              <a:rPr lang="et-EE" smtClean="0"/>
              <a:pPr/>
              <a:t>21.10.2024</a:t>
            </a:fld>
            <a:endParaRPr lang="et-EE"/>
          </a:p>
        </p:txBody>
      </p:sp>
      <p:sp>
        <p:nvSpPr>
          <p:cNvPr id="8" name="Footer Placeholder 5"/>
          <p:cNvSpPr>
            <a:spLocks noGrp="1"/>
          </p:cNvSpPr>
          <p:nvPr>
            <p:ph type="ftr" sz="quarter" idx="11"/>
          </p:nvPr>
        </p:nvSpPr>
        <p:spPr/>
        <p:txBody>
          <a:bodyPr/>
          <a:lstStyle>
            <a:lvl1pPr>
              <a:defRPr/>
            </a:lvl1pPr>
          </a:lstStyle>
          <a:p>
            <a:r>
              <a:rPr lang="et-EE"/>
              <a:t>Siiri Luts MA</a:t>
            </a:r>
          </a:p>
        </p:txBody>
      </p:sp>
      <p:sp>
        <p:nvSpPr>
          <p:cNvPr id="9" name="Slide Number Placeholder 6"/>
          <p:cNvSpPr>
            <a:spLocks noGrp="1"/>
          </p:cNvSpPr>
          <p:nvPr>
            <p:ph type="sldNum" sz="quarter" idx="12"/>
          </p:nvPr>
        </p:nvSpPr>
        <p:spPr/>
        <p:txBody>
          <a:bodyPr/>
          <a:lstStyle>
            <a:lvl1pPr>
              <a:defRPr/>
            </a:lvl1pPr>
          </a:lstStyle>
          <a:p>
            <a:fld id="{350A5674-02FB-4D09-BC5B-2234FFF3961C}"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inult tiitel">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Date Placeholder 4"/>
          <p:cNvSpPr>
            <a:spLocks noGrp="1"/>
          </p:cNvSpPr>
          <p:nvPr>
            <p:ph type="dt" sz="half" idx="10"/>
          </p:nvPr>
        </p:nvSpPr>
        <p:spPr/>
        <p:txBody>
          <a:bodyPr/>
          <a:lstStyle>
            <a:lvl1pPr>
              <a:defRPr/>
            </a:lvl1pPr>
          </a:lstStyle>
          <a:p>
            <a:fld id="{4F149744-937F-4A1D-B023-9648AA4DA246}" type="datetime1">
              <a:rPr lang="et-EE" smtClean="0"/>
              <a:pPr/>
              <a:t>21.10.2024</a:t>
            </a:fld>
            <a:endParaRPr lang="et-EE"/>
          </a:p>
        </p:txBody>
      </p:sp>
      <p:sp>
        <p:nvSpPr>
          <p:cNvPr id="4" name="Footer Placeholder 5"/>
          <p:cNvSpPr>
            <a:spLocks noGrp="1"/>
          </p:cNvSpPr>
          <p:nvPr>
            <p:ph type="ftr" sz="quarter" idx="11"/>
          </p:nvPr>
        </p:nvSpPr>
        <p:spPr/>
        <p:txBody>
          <a:bodyPr/>
          <a:lstStyle>
            <a:lvl1pPr>
              <a:defRPr/>
            </a:lvl1pPr>
          </a:lstStyle>
          <a:p>
            <a:r>
              <a:rPr lang="et-EE"/>
              <a:t>Siiri Luts MA</a:t>
            </a:r>
          </a:p>
        </p:txBody>
      </p:sp>
      <p:sp>
        <p:nvSpPr>
          <p:cNvPr id="5" name="Slide Number Placeholder 6"/>
          <p:cNvSpPr>
            <a:spLocks noGrp="1"/>
          </p:cNvSpPr>
          <p:nvPr>
            <p:ph type="sldNum" sz="quarter" idx="12"/>
          </p:nvPr>
        </p:nvSpPr>
        <p:spPr/>
        <p:txBody>
          <a:bodyPr/>
          <a:lstStyle>
            <a:lvl1pPr>
              <a:defRPr/>
            </a:lvl1pPr>
          </a:lstStyle>
          <a:p>
            <a:fld id="{350A5674-02FB-4D09-BC5B-2234FFF3961C}" type="slidenum">
              <a:rPr lang="et-EE" smtClean="0"/>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4"/>
          <p:cNvSpPr>
            <a:spLocks noGrp="1"/>
          </p:cNvSpPr>
          <p:nvPr>
            <p:ph type="dt" sz="half" idx="10"/>
          </p:nvPr>
        </p:nvSpPr>
        <p:spPr/>
        <p:txBody>
          <a:bodyPr/>
          <a:lstStyle>
            <a:lvl1pPr>
              <a:defRPr/>
            </a:lvl1pPr>
          </a:lstStyle>
          <a:p>
            <a:fld id="{20E716DD-C11D-4BE3-9F7A-87AB8C510358}" type="datetime1">
              <a:rPr lang="et-EE" smtClean="0"/>
              <a:pPr/>
              <a:t>21.10.2024</a:t>
            </a:fld>
            <a:endParaRPr lang="et-EE"/>
          </a:p>
        </p:txBody>
      </p:sp>
      <p:sp>
        <p:nvSpPr>
          <p:cNvPr id="3" name="Footer Placeholder 5"/>
          <p:cNvSpPr>
            <a:spLocks noGrp="1"/>
          </p:cNvSpPr>
          <p:nvPr>
            <p:ph type="ftr" sz="quarter" idx="11"/>
          </p:nvPr>
        </p:nvSpPr>
        <p:spPr/>
        <p:txBody>
          <a:bodyPr/>
          <a:lstStyle>
            <a:lvl1pPr>
              <a:defRPr/>
            </a:lvl1pPr>
          </a:lstStyle>
          <a:p>
            <a:r>
              <a:rPr lang="et-EE"/>
              <a:t>Siiri Luts MA</a:t>
            </a:r>
          </a:p>
        </p:txBody>
      </p:sp>
      <p:sp>
        <p:nvSpPr>
          <p:cNvPr id="4" name="Slide Number Placeholder 6"/>
          <p:cNvSpPr>
            <a:spLocks noGrp="1"/>
          </p:cNvSpPr>
          <p:nvPr>
            <p:ph type="sldNum" sz="quarter" idx="12"/>
          </p:nvPr>
        </p:nvSpPr>
        <p:spPr/>
        <p:txBody>
          <a:bodyPr/>
          <a:lstStyle>
            <a:lvl1pPr>
              <a:defRPr/>
            </a:lvl1pPr>
          </a:lstStyle>
          <a:p>
            <a:fld id="{350A5674-02FB-4D09-BC5B-2234FFF3961C}"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t-EE"/>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9A3E6184-F882-46FC-BEC1-CC9B3C94EEAF}" type="datetime1">
              <a:rPr lang="et-EE" smtClean="0"/>
              <a:pPr/>
              <a:t>21.10.2024</a:t>
            </a:fld>
            <a:endParaRPr lang="et-EE"/>
          </a:p>
        </p:txBody>
      </p:sp>
      <p:sp>
        <p:nvSpPr>
          <p:cNvPr id="6" name="Footer Placeholder 5"/>
          <p:cNvSpPr>
            <a:spLocks noGrp="1"/>
          </p:cNvSpPr>
          <p:nvPr>
            <p:ph type="ftr" sz="quarter" idx="11"/>
          </p:nvPr>
        </p:nvSpPr>
        <p:spPr/>
        <p:txBody>
          <a:bodyPr/>
          <a:lstStyle>
            <a:lvl1pPr>
              <a:defRPr/>
            </a:lvl1pPr>
          </a:lstStyle>
          <a:p>
            <a:r>
              <a:rPr lang="et-EE"/>
              <a:t>Siiri Luts MA</a:t>
            </a:r>
          </a:p>
        </p:txBody>
      </p:sp>
      <p:sp>
        <p:nvSpPr>
          <p:cNvPr id="7" name="Slide Number Placeholder 6"/>
          <p:cNvSpPr>
            <a:spLocks noGrp="1"/>
          </p:cNvSpPr>
          <p:nvPr>
            <p:ph type="sldNum" sz="quarter" idx="12"/>
          </p:nvPr>
        </p:nvSpPr>
        <p:spPr/>
        <p:txBody>
          <a:bodyPr/>
          <a:lstStyle>
            <a:lvl1pPr>
              <a:defRPr/>
            </a:lvl1pPr>
          </a:lstStyle>
          <a:p>
            <a:fld id="{350A5674-02FB-4D09-BC5B-2234FFF3961C}" type="slidenum">
              <a:rPr lang="et-EE" smtClean="0"/>
              <a:pPr/>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C:\Documents and Settings\Kristiina\Desktop\KOOL\kooli sümboolika\all.jpg"/>
          <p:cNvPicPr>
            <a:picLocks noChangeAspect="1" noChangeArrowheads="1"/>
          </p:cNvPicPr>
          <p:nvPr/>
        </p:nvPicPr>
        <p:blipFill>
          <a:blip r:embed="rId14"/>
          <a:srcRect l="12408"/>
          <a:stretch>
            <a:fillRect/>
          </a:stretch>
        </p:blipFill>
        <p:spPr bwMode="auto">
          <a:xfrm>
            <a:off x="2057400" y="2466975"/>
            <a:ext cx="7086600" cy="4391025"/>
          </a:xfrm>
          <a:prstGeom prst="rect">
            <a:avLst/>
          </a:prstGeom>
          <a:noFill/>
          <a:ln w="9525">
            <a:noFill/>
            <a:miter lim="800000"/>
            <a:headEnd/>
            <a:tailEnd/>
          </a:ln>
        </p:spPr>
      </p:pic>
      <p:sp>
        <p:nvSpPr>
          <p:cNvPr id="1027" name="Rectangle 6"/>
          <p:cNvSpPr>
            <a:spLocks noGrp="1" noChangeArrowheads="1"/>
          </p:cNvSpPr>
          <p:nvPr>
            <p:ph type="title"/>
          </p:nvPr>
        </p:nvSpPr>
        <p:spPr bwMode="auto">
          <a:xfrm>
            <a:off x="1066800" y="3810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endParaRPr lang="en-GB"/>
          </a:p>
        </p:txBody>
      </p:sp>
      <p:sp>
        <p:nvSpPr>
          <p:cNvPr id="1028" name="Rectangle 12"/>
          <p:cNvSpPr>
            <a:spLocks noGrp="1" noChangeArrowheads="1"/>
          </p:cNvSpPr>
          <p:nvPr>
            <p:ph type="body" idx="1"/>
          </p:nvPr>
        </p:nvSpPr>
        <p:spPr bwMode="auto">
          <a:xfrm>
            <a:off x="1066800" y="1676400"/>
            <a:ext cx="7772400" cy="4540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6A0A40-C7DC-4706-A23E-954D320545AF}" type="datetime1">
              <a:rPr lang="et-EE" smtClean="0"/>
              <a:pPr/>
              <a:t>21.10.2024</a:t>
            </a:fld>
            <a:endParaRPr lang="et-EE"/>
          </a:p>
        </p:txBody>
      </p:sp>
      <p:sp>
        <p:nvSpPr>
          <p:cNvPr id="6" name="Footer Placeholder 5"/>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t-EE"/>
              <a:t>Siiri Luts MA</a:t>
            </a:r>
          </a:p>
        </p:txBody>
      </p:sp>
      <p:sp>
        <p:nvSpPr>
          <p:cNvPr id="7"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0A5674-02FB-4D09-BC5B-2234FFF3961C}" type="slidenum">
              <a:rPr lang="et-EE" smtClean="0"/>
              <a:pPr/>
              <a:t>‹#›</a:t>
            </a:fld>
            <a:endParaRPr lang="et-E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Times New Roman" pitchFamily="18" charset="0"/>
        </a:defRPr>
      </a:lvl2pPr>
      <a:lvl3pPr algn="l" rtl="0" eaLnBrk="1" fontAlgn="base" hangingPunct="1">
        <a:spcBef>
          <a:spcPct val="0"/>
        </a:spcBef>
        <a:spcAft>
          <a:spcPct val="0"/>
        </a:spcAft>
        <a:defRPr sz="4400">
          <a:solidFill>
            <a:schemeClr val="tx1"/>
          </a:solidFill>
          <a:latin typeface="Times New Roman" pitchFamily="18" charset="0"/>
        </a:defRPr>
      </a:lvl3pPr>
      <a:lvl4pPr algn="l" rtl="0" eaLnBrk="1" fontAlgn="base" hangingPunct="1">
        <a:spcBef>
          <a:spcPct val="0"/>
        </a:spcBef>
        <a:spcAft>
          <a:spcPct val="0"/>
        </a:spcAft>
        <a:defRPr sz="4400">
          <a:solidFill>
            <a:schemeClr val="tx1"/>
          </a:solidFill>
          <a:latin typeface="Times New Roman" pitchFamily="18" charset="0"/>
        </a:defRPr>
      </a:lvl4pPr>
      <a:lvl5pPr algn="l" rtl="0" eaLnBrk="1" fontAlgn="base" hangingPunct="1">
        <a:spcBef>
          <a:spcPct val="0"/>
        </a:spcBef>
        <a:spcAft>
          <a:spcPct val="0"/>
        </a:spcAft>
        <a:defRPr sz="4400">
          <a:solidFill>
            <a:schemeClr val="tx1"/>
          </a:solidFill>
          <a:latin typeface="Times New Roman" pitchFamily="18" charset="0"/>
        </a:defRPr>
      </a:lvl5pPr>
      <a:lvl6pPr marL="457200" algn="l" rtl="0" eaLnBrk="1" fontAlgn="base" hangingPunct="1">
        <a:spcBef>
          <a:spcPct val="0"/>
        </a:spcBef>
        <a:spcAft>
          <a:spcPct val="0"/>
        </a:spcAft>
        <a:defRPr sz="4400">
          <a:solidFill>
            <a:schemeClr val="tx1"/>
          </a:solidFill>
          <a:latin typeface="Times New Roman" pitchFamily="18" charset="0"/>
        </a:defRPr>
      </a:lvl6pPr>
      <a:lvl7pPr marL="914400" algn="l" rtl="0" eaLnBrk="1" fontAlgn="base" hangingPunct="1">
        <a:spcBef>
          <a:spcPct val="0"/>
        </a:spcBef>
        <a:spcAft>
          <a:spcPct val="0"/>
        </a:spcAft>
        <a:defRPr sz="4400">
          <a:solidFill>
            <a:schemeClr val="tx1"/>
          </a:solidFill>
          <a:latin typeface="Times New Roman" pitchFamily="18" charset="0"/>
        </a:defRPr>
      </a:lvl7pPr>
      <a:lvl8pPr marL="1371600" algn="l" rtl="0" eaLnBrk="1" fontAlgn="base" hangingPunct="1">
        <a:spcBef>
          <a:spcPct val="0"/>
        </a:spcBef>
        <a:spcAft>
          <a:spcPct val="0"/>
        </a:spcAft>
        <a:defRPr sz="4400">
          <a:solidFill>
            <a:schemeClr val="tx1"/>
          </a:solidFill>
          <a:latin typeface="Times New Roman" pitchFamily="18" charset="0"/>
        </a:defRPr>
      </a:lvl8pPr>
      <a:lvl9pPr marL="1828800" algn="l" rtl="0" eaLnBrk="1" fontAlgn="base" hangingPunct="1">
        <a:spcBef>
          <a:spcPct val="0"/>
        </a:spcBef>
        <a:spcAft>
          <a:spcPct val="0"/>
        </a:spcAft>
        <a:defRPr sz="4400">
          <a:solidFill>
            <a:schemeClr val="tx1"/>
          </a:solidFill>
          <a:latin typeface="Times New Roman" pitchFamily="18" charset="0"/>
        </a:defRPr>
      </a:lvl9pPr>
    </p:titleStyle>
    <p:bodyStyle>
      <a:lvl1pPr marL="457200" indent="-457200" algn="l" rtl="0" eaLnBrk="1" fontAlgn="base" hangingPunct="1">
        <a:spcBef>
          <a:spcPct val="20000"/>
        </a:spcBef>
        <a:spcAft>
          <a:spcPct val="0"/>
        </a:spcAft>
        <a:buClr>
          <a:srgbClr val="336600"/>
        </a:buClr>
        <a:buSzPct val="75000"/>
        <a:buFont typeface="Wingdings" pitchFamily="2" charset="2"/>
        <a:buChar char="n"/>
        <a:defRPr sz="3200">
          <a:solidFill>
            <a:schemeClr val="tx1"/>
          </a:solidFill>
          <a:latin typeface="+mn-lt"/>
          <a:ea typeface="+mn-ea"/>
          <a:cs typeface="+mn-cs"/>
        </a:defRPr>
      </a:lvl1pPr>
      <a:lvl2pPr marL="1027113" indent="-45561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0013" indent="-228600" algn="l" rtl="0" eaLnBrk="1" fontAlgn="base" hangingPunct="1">
        <a:spcBef>
          <a:spcPct val="20000"/>
        </a:spcBef>
        <a:spcAft>
          <a:spcPct val="0"/>
        </a:spcAft>
        <a:buClr>
          <a:srgbClr val="666699"/>
        </a:buClr>
        <a:buSzPct val="70000"/>
        <a:buFont typeface="Wingdings" pitchFamily="2" charset="2"/>
        <a:buChar char="n"/>
        <a:defRPr sz="2400">
          <a:solidFill>
            <a:schemeClr val="tx1"/>
          </a:solidFill>
          <a:latin typeface="+mn-lt"/>
        </a:defRPr>
      </a:lvl3pPr>
      <a:lvl4pPr marL="1712913" indent="-228600" algn="l" rtl="0" eaLnBrk="1" fontAlgn="base" hangingPunct="1">
        <a:spcBef>
          <a:spcPct val="20000"/>
        </a:spcBef>
        <a:spcAft>
          <a:spcPct val="0"/>
        </a:spcAft>
        <a:buSzPct val="60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204864"/>
            <a:ext cx="7772400" cy="1584176"/>
          </a:xfrm>
        </p:spPr>
        <p:txBody>
          <a:bodyPr/>
          <a:lstStyle/>
          <a:p>
            <a:r>
              <a:rPr lang="et-EE" dirty="0"/>
              <a:t>Varude arvestus</a:t>
            </a:r>
            <a:br>
              <a:rPr lang="et-EE" dirty="0"/>
            </a:br>
            <a:r>
              <a:rPr lang="et-EE" sz="2800" dirty="0"/>
              <a:t>RTJ 4</a:t>
            </a:r>
            <a:br>
              <a:rPr lang="et-EE" sz="2800" dirty="0"/>
            </a:br>
            <a:endParaRPr lang="et-EE" sz="2800" dirty="0"/>
          </a:p>
        </p:txBody>
      </p:sp>
      <p:sp>
        <p:nvSpPr>
          <p:cNvPr id="3" name="Subtitle 2"/>
          <p:cNvSpPr>
            <a:spLocks noGrp="1"/>
          </p:cNvSpPr>
          <p:nvPr>
            <p:ph type="subTitle" idx="1"/>
          </p:nvPr>
        </p:nvSpPr>
        <p:spPr>
          <a:xfrm>
            <a:off x="5286380" y="3962400"/>
            <a:ext cx="2857520" cy="823922"/>
          </a:xfrm>
        </p:spPr>
        <p:txBody>
          <a:bodyPr/>
          <a:lstStyle/>
          <a:p>
            <a:r>
              <a:rPr lang="et-EE" dirty="0"/>
              <a:t>Siiri Luts MA</a:t>
            </a:r>
          </a:p>
        </p:txBody>
      </p:sp>
      <p:pic>
        <p:nvPicPr>
          <p:cNvPr id="4" name="Picture 2" descr="an00790_"/>
          <p:cNvPicPr>
            <a:picLocks noChangeAspect="1" noChangeArrowheads="1"/>
          </p:cNvPicPr>
          <p:nvPr/>
        </p:nvPicPr>
        <p:blipFill>
          <a:blip r:embed="rId2"/>
          <a:srcRect/>
          <a:stretch>
            <a:fillRect/>
          </a:stretch>
        </p:blipFill>
        <p:spPr bwMode="auto">
          <a:xfrm>
            <a:off x="6215074" y="285728"/>
            <a:ext cx="2014534" cy="210026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866C2-5919-B337-3747-796055DDC669}"/>
              </a:ext>
            </a:extLst>
          </p:cNvPr>
          <p:cNvSpPr>
            <a:spLocks noGrp="1"/>
          </p:cNvSpPr>
          <p:nvPr>
            <p:ph type="title"/>
          </p:nvPr>
        </p:nvSpPr>
        <p:spPr>
          <a:xfrm>
            <a:off x="1066800" y="188640"/>
            <a:ext cx="7772400" cy="792088"/>
          </a:xfrm>
        </p:spPr>
        <p:txBody>
          <a:bodyPr/>
          <a:lstStyle/>
          <a:p>
            <a:r>
              <a:rPr lang="et-EE" dirty="0"/>
              <a:t>Varude esmane </a:t>
            </a:r>
            <a:r>
              <a:rPr lang="et-EE" dirty="0" err="1"/>
              <a:t>arvelevõtmine</a:t>
            </a:r>
            <a:endParaRPr lang="et-EE" dirty="0"/>
          </a:p>
        </p:txBody>
      </p:sp>
      <p:sp>
        <p:nvSpPr>
          <p:cNvPr id="3" name="Content Placeholder 2">
            <a:extLst>
              <a:ext uri="{FF2B5EF4-FFF2-40B4-BE49-F238E27FC236}">
                <a16:creationId xmlns:a16="http://schemas.microsoft.com/office/drawing/2014/main" id="{E308909E-C43F-808C-8D69-DAC3223E2FC3}"/>
              </a:ext>
            </a:extLst>
          </p:cNvPr>
          <p:cNvSpPr>
            <a:spLocks noGrp="1"/>
          </p:cNvSpPr>
          <p:nvPr>
            <p:ph idx="1"/>
          </p:nvPr>
        </p:nvSpPr>
        <p:spPr>
          <a:xfrm>
            <a:off x="1066800" y="1268760"/>
            <a:ext cx="7772400" cy="4947890"/>
          </a:xfrm>
        </p:spPr>
        <p:txBody>
          <a:bodyPr/>
          <a:lstStyle/>
          <a:p>
            <a:r>
              <a:rPr lang="et-EE" sz="2000" dirty="0">
                <a:latin typeface="Verdana" panose="020B0604030504040204" pitchFamily="34" charset="0"/>
                <a:ea typeface="Verdana" panose="020B0604030504040204" pitchFamily="34" charset="0"/>
              </a:rPr>
              <a:t>Juhul kui varud ostetakse tavapärasest maksetähtajast pikemaajalise järelmaksuga, kajastatakse varude soetusmaksumusena ostuhinda tavapärase maksetähtaja puhul. Vahet soetusmaksumuse ja makstava summa vahel kajastatakse intressikuludena soetamise ja maksmise vahelise perioodi jooksul.</a:t>
            </a:r>
          </a:p>
          <a:p>
            <a:pPr marL="0" indent="0">
              <a:buNone/>
            </a:pPr>
            <a:endParaRPr lang="et-EE" sz="2000" dirty="0">
              <a:latin typeface="Verdana" panose="020B0604030504040204" pitchFamily="34" charset="0"/>
              <a:ea typeface="Verdana" panose="020B0604030504040204" pitchFamily="34" charset="0"/>
            </a:endParaRPr>
          </a:p>
          <a:p>
            <a:r>
              <a:rPr lang="et-EE" sz="2000" dirty="0">
                <a:latin typeface="Verdana" panose="020B0604030504040204" pitchFamily="34" charset="0"/>
                <a:ea typeface="Verdana" panose="020B0604030504040204" pitchFamily="34" charset="0"/>
              </a:rPr>
              <a:t>Laenukasutuse kulutusi ei arvestata üldjuhul varude soetusmaksumusse. Laenukasutuse kulutusi tohib lisada varude soetusmaksumusele ainult juhul kui varude valmistamine toimub pikema perioodi jooksul, seda finantseeritakse laenu või mõne muu võlainstrumendiga ning nende kulutuste mõju varude soetusmaksumusele on oluline (nt müügiks ehitatava hoone ehitus või laeva ehitus, mis vältab üle aasta).</a:t>
            </a:r>
          </a:p>
        </p:txBody>
      </p:sp>
      <p:sp>
        <p:nvSpPr>
          <p:cNvPr id="4" name="Date Placeholder 3">
            <a:extLst>
              <a:ext uri="{FF2B5EF4-FFF2-40B4-BE49-F238E27FC236}">
                <a16:creationId xmlns:a16="http://schemas.microsoft.com/office/drawing/2014/main" id="{494F6899-80C5-B5B7-954B-44328199BB83}"/>
              </a:ext>
            </a:extLst>
          </p:cNvPr>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a:extLst>
              <a:ext uri="{FF2B5EF4-FFF2-40B4-BE49-F238E27FC236}">
                <a16:creationId xmlns:a16="http://schemas.microsoft.com/office/drawing/2014/main" id="{CA49B18C-1B8A-24E7-0952-C3AC0EE3E27F}"/>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3810BFD8-F2A0-B57E-099A-43C5A3CD3A55}"/>
              </a:ext>
            </a:extLst>
          </p:cNvPr>
          <p:cNvSpPr>
            <a:spLocks noGrp="1"/>
          </p:cNvSpPr>
          <p:nvPr>
            <p:ph type="sldNum" sz="quarter" idx="12"/>
          </p:nvPr>
        </p:nvSpPr>
        <p:spPr/>
        <p:txBody>
          <a:bodyPr/>
          <a:lstStyle/>
          <a:p>
            <a:fld id="{350A5674-02FB-4D09-BC5B-2234FFF3961C}" type="slidenum">
              <a:rPr lang="et-EE" smtClean="0"/>
              <a:pPr/>
              <a:t>10</a:t>
            </a:fld>
            <a:endParaRPr lang="et-EE"/>
          </a:p>
        </p:txBody>
      </p:sp>
    </p:spTree>
    <p:extLst>
      <p:ext uri="{BB962C8B-B14F-4D97-AF65-F5344CB8AC3E}">
        <p14:creationId xmlns:p14="http://schemas.microsoft.com/office/powerpoint/2010/main" val="962296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6C30D-70C1-4033-B11B-8A4A3FD767B8}"/>
              </a:ext>
            </a:extLst>
          </p:cNvPr>
          <p:cNvSpPr>
            <a:spLocks noGrp="1"/>
          </p:cNvSpPr>
          <p:nvPr>
            <p:ph type="title"/>
          </p:nvPr>
        </p:nvSpPr>
        <p:spPr>
          <a:xfrm>
            <a:off x="1066800" y="136525"/>
            <a:ext cx="7772400" cy="412155"/>
          </a:xfrm>
        </p:spPr>
        <p:txBody>
          <a:bodyPr/>
          <a:lstStyle/>
          <a:p>
            <a:endParaRPr lang="et-EE" dirty="0"/>
          </a:p>
        </p:txBody>
      </p:sp>
      <p:sp>
        <p:nvSpPr>
          <p:cNvPr id="3" name="Content Placeholder 2">
            <a:extLst>
              <a:ext uri="{FF2B5EF4-FFF2-40B4-BE49-F238E27FC236}">
                <a16:creationId xmlns:a16="http://schemas.microsoft.com/office/drawing/2014/main" id="{81EFAEB7-67CE-457F-AE54-7551BC9F8EE9}"/>
              </a:ext>
            </a:extLst>
          </p:cNvPr>
          <p:cNvSpPr>
            <a:spLocks noGrp="1"/>
          </p:cNvSpPr>
          <p:nvPr>
            <p:ph idx="1"/>
          </p:nvPr>
        </p:nvSpPr>
        <p:spPr>
          <a:xfrm>
            <a:off x="683568" y="980728"/>
            <a:ext cx="8155632" cy="5235922"/>
          </a:xfrm>
        </p:spPr>
        <p:txBody>
          <a:bodyPr/>
          <a:lstStyle/>
          <a:p>
            <a:r>
              <a:rPr lang="et-EE" sz="2800" i="1" dirty="0"/>
              <a:t>Õiglane väärtus </a:t>
            </a:r>
            <a:r>
              <a:rPr lang="et-EE" sz="2800" dirty="0"/>
              <a:t>on summa, mille eest on võimalik vahetada varasid või arveldada kohustisi teadlike, huvitatud ja sõltumatute osapoolte vahelises tehingus (rakendaks põllumajandustoodangu </a:t>
            </a:r>
            <a:r>
              <a:rPr lang="et-EE" sz="2800" dirty="0" err="1"/>
              <a:t>arvelevõtmisel</a:t>
            </a:r>
            <a:r>
              <a:rPr lang="et-EE" sz="2800" dirty="0"/>
              <a:t> (va mikroettevõtted)</a:t>
            </a:r>
          </a:p>
          <a:p>
            <a:endParaRPr lang="et-EE" sz="2800" dirty="0"/>
          </a:p>
          <a:p>
            <a:r>
              <a:rPr lang="et-EE" sz="2800" i="1" dirty="0"/>
              <a:t>Neto realiseerimisväärtus </a:t>
            </a:r>
            <a:r>
              <a:rPr lang="et-EE" sz="2800" dirty="0"/>
              <a:t>on toote hinnanguline müügihind tavapärase äritegevuse käigus, millest on maha arvatud hinnangulised kulutused, mis on vajalikud toote müügivalmidusse viimiseks ja müügi sooritamiseks (varude bilansis kajastamiseks)</a:t>
            </a:r>
          </a:p>
        </p:txBody>
      </p:sp>
      <p:sp>
        <p:nvSpPr>
          <p:cNvPr id="4" name="Date Placeholder 3">
            <a:extLst>
              <a:ext uri="{FF2B5EF4-FFF2-40B4-BE49-F238E27FC236}">
                <a16:creationId xmlns:a16="http://schemas.microsoft.com/office/drawing/2014/main" id="{3388573C-6EBD-4955-99E4-30A509D1022A}"/>
              </a:ext>
            </a:extLst>
          </p:cNvPr>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a:extLst>
              <a:ext uri="{FF2B5EF4-FFF2-40B4-BE49-F238E27FC236}">
                <a16:creationId xmlns:a16="http://schemas.microsoft.com/office/drawing/2014/main" id="{FB4EFD81-AB53-4221-AB42-DF0D0BA70008}"/>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86D21DA8-7865-4EB5-9D13-C0EA20843E1C}"/>
              </a:ext>
            </a:extLst>
          </p:cNvPr>
          <p:cNvSpPr>
            <a:spLocks noGrp="1"/>
          </p:cNvSpPr>
          <p:nvPr>
            <p:ph type="sldNum" sz="quarter" idx="12"/>
          </p:nvPr>
        </p:nvSpPr>
        <p:spPr/>
        <p:txBody>
          <a:bodyPr/>
          <a:lstStyle/>
          <a:p>
            <a:fld id="{350A5674-02FB-4D09-BC5B-2234FFF3961C}" type="slidenum">
              <a:rPr lang="et-EE" smtClean="0"/>
              <a:pPr/>
              <a:t>11</a:t>
            </a:fld>
            <a:endParaRPr lang="et-EE"/>
          </a:p>
        </p:txBody>
      </p:sp>
    </p:spTree>
    <p:extLst>
      <p:ext uri="{BB962C8B-B14F-4D97-AF65-F5344CB8AC3E}">
        <p14:creationId xmlns:p14="http://schemas.microsoft.com/office/powerpoint/2010/main" val="937331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142852"/>
            <a:ext cx="7772400" cy="857256"/>
          </a:xfrm>
        </p:spPr>
        <p:txBody>
          <a:bodyPr/>
          <a:lstStyle/>
          <a:p>
            <a:r>
              <a:rPr lang="et-EE" dirty="0"/>
              <a:t>Varude esmane arvelevõtmine</a:t>
            </a:r>
          </a:p>
        </p:txBody>
      </p:sp>
      <p:sp>
        <p:nvSpPr>
          <p:cNvPr id="3" name="Content Placeholder 2"/>
          <p:cNvSpPr>
            <a:spLocks noGrp="1"/>
          </p:cNvSpPr>
          <p:nvPr>
            <p:ph idx="1"/>
          </p:nvPr>
        </p:nvSpPr>
        <p:spPr>
          <a:xfrm>
            <a:off x="785786" y="1214422"/>
            <a:ext cx="8053414" cy="5002228"/>
          </a:xfrm>
        </p:spPr>
        <p:txBody>
          <a:bodyPr/>
          <a:lstStyle/>
          <a:p>
            <a:r>
              <a:rPr lang="et-EE" dirty="0"/>
              <a:t> tootmiskulutused (toote omahind) sisaldavad</a:t>
            </a:r>
          </a:p>
          <a:p>
            <a:pPr lvl="1"/>
            <a:r>
              <a:rPr lang="et-EE" dirty="0"/>
              <a:t> otseseid toodetega seotud kulutusi (näiteks materjali maksumus, tööliste palgad jne) kui ka proportsionaalset osa </a:t>
            </a:r>
          </a:p>
          <a:p>
            <a:pPr lvl="1"/>
            <a:r>
              <a:rPr lang="et-EE" dirty="0"/>
              <a:t>tootmise üldkuludest (näiteks tootmisseadmete amortisatsioon, remondikulu, tootmisega seotud juhtkonna palgad jne). </a:t>
            </a:r>
          </a:p>
          <a:p>
            <a:pPr lvl="1"/>
            <a:r>
              <a:rPr lang="et-EE" dirty="0"/>
              <a:t>püsivaid tootmise üldkulusid jagatakse toodete soetusmaksumusele lähtudes normaalsest tootmismahust</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12</a:t>
            </a:fld>
            <a:endParaRPr lang="et-EE"/>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857256"/>
          </a:xfrm>
        </p:spPr>
        <p:txBody>
          <a:bodyPr/>
          <a:lstStyle/>
          <a:p>
            <a:r>
              <a:rPr lang="et-EE" dirty="0"/>
              <a:t>Varude esmane arvelevõtmine</a:t>
            </a:r>
          </a:p>
        </p:txBody>
      </p:sp>
      <p:sp>
        <p:nvSpPr>
          <p:cNvPr id="3" name="Content Placeholder 2"/>
          <p:cNvSpPr>
            <a:spLocks noGrp="1"/>
          </p:cNvSpPr>
          <p:nvPr>
            <p:ph idx="1"/>
          </p:nvPr>
        </p:nvSpPr>
        <p:spPr>
          <a:xfrm>
            <a:off x="571472" y="1214422"/>
            <a:ext cx="8267728" cy="5002228"/>
          </a:xfrm>
        </p:spPr>
        <p:txBody>
          <a:bodyPr/>
          <a:lstStyle/>
          <a:p>
            <a:r>
              <a:rPr lang="et-EE" dirty="0"/>
              <a:t>kui ühe ja sama tootmisprotsessi tulemusena valmivad samaaegselt mitu toodet ning ei ole võimalik täpselt eristada iga toote valmistamiseks tehtud kulutusi, </a:t>
            </a:r>
            <a:r>
              <a:rPr lang="et-EE" i="1" dirty="0"/>
              <a:t>peab ettevõte töötama välja metoodika</a:t>
            </a:r>
            <a:r>
              <a:rPr lang="et-EE" dirty="0"/>
              <a:t> tehtud kulutuste põhjendatud ja järjepidevaks jagamiseks toodetele ning järgima seda metoodikat aastast aastasse (n: toodete müügiväärtuse suhe)</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dirty="0"/>
          </a:p>
        </p:txBody>
      </p:sp>
      <p:sp>
        <p:nvSpPr>
          <p:cNvPr id="5" name="Footer Placeholder 4"/>
          <p:cNvSpPr>
            <a:spLocks noGrp="1"/>
          </p:cNvSpPr>
          <p:nvPr>
            <p:ph type="ftr" sz="quarter" idx="11"/>
          </p:nvPr>
        </p:nvSpPr>
        <p:spPr/>
        <p:txBody>
          <a:bodyPr/>
          <a:lstStyle/>
          <a:p>
            <a:r>
              <a:rPr lang="et-EE" dirty="0"/>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13</a:t>
            </a:fld>
            <a:endParaRPr lang="et-EE"/>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474AE-4085-51A4-8561-1813C99EDC5C}"/>
              </a:ext>
            </a:extLst>
          </p:cNvPr>
          <p:cNvSpPr>
            <a:spLocks noGrp="1"/>
          </p:cNvSpPr>
          <p:nvPr>
            <p:ph type="title"/>
          </p:nvPr>
        </p:nvSpPr>
        <p:spPr>
          <a:xfrm>
            <a:off x="1066800" y="381000"/>
            <a:ext cx="7772400" cy="455712"/>
          </a:xfrm>
        </p:spPr>
        <p:txBody>
          <a:bodyPr/>
          <a:lstStyle/>
          <a:p>
            <a:endParaRPr lang="et-EE" dirty="0"/>
          </a:p>
        </p:txBody>
      </p:sp>
      <p:sp>
        <p:nvSpPr>
          <p:cNvPr id="3" name="Content Placeholder 2">
            <a:extLst>
              <a:ext uri="{FF2B5EF4-FFF2-40B4-BE49-F238E27FC236}">
                <a16:creationId xmlns:a16="http://schemas.microsoft.com/office/drawing/2014/main" id="{5931A27D-4EEA-C305-3B5B-15CAB1EB70A9}"/>
              </a:ext>
            </a:extLst>
          </p:cNvPr>
          <p:cNvSpPr>
            <a:spLocks noGrp="1"/>
          </p:cNvSpPr>
          <p:nvPr>
            <p:ph idx="1"/>
          </p:nvPr>
        </p:nvSpPr>
        <p:spPr>
          <a:xfrm>
            <a:off x="1066800" y="1052736"/>
            <a:ext cx="7772400" cy="5163914"/>
          </a:xfrm>
        </p:spPr>
        <p:txBody>
          <a:bodyPr/>
          <a:lstStyle/>
          <a:p>
            <a:r>
              <a:rPr lang="et-EE" dirty="0"/>
              <a:t>kui põhitoote tootmisprotsessi tulemusena saadakse väljundina lisaks  mõni  kõrvaltoode (nt väheväärtuslik toode, mis ei ole iseenesest tootmisprotsessi eesmärk), võib selle üle arvestust pidada lihtsustatud viisil, võttes selle bilansis arvele neto realiseerimisväärtuses. Kõrvaltoote neto realiseerimisväärtus tuleb ühtlasi arvata maha põhitoote soetusmaksumusest.</a:t>
            </a:r>
          </a:p>
        </p:txBody>
      </p:sp>
      <p:sp>
        <p:nvSpPr>
          <p:cNvPr id="4" name="Date Placeholder 3">
            <a:extLst>
              <a:ext uri="{FF2B5EF4-FFF2-40B4-BE49-F238E27FC236}">
                <a16:creationId xmlns:a16="http://schemas.microsoft.com/office/drawing/2014/main" id="{70F4CC09-A9F0-A5E7-24F6-E468D6885091}"/>
              </a:ext>
            </a:extLst>
          </p:cNvPr>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a:extLst>
              <a:ext uri="{FF2B5EF4-FFF2-40B4-BE49-F238E27FC236}">
                <a16:creationId xmlns:a16="http://schemas.microsoft.com/office/drawing/2014/main" id="{A4FC5B06-BF33-9722-348B-673D750D9E93}"/>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0CAA7691-C381-5857-E33F-6FC8F4858ECB}"/>
              </a:ext>
            </a:extLst>
          </p:cNvPr>
          <p:cNvSpPr>
            <a:spLocks noGrp="1"/>
          </p:cNvSpPr>
          <p:nvPr>
            <p:ph type="sldNum" sz="quarter" idx="12"/>
          </p:nvPr>
        </p:nvSpPr>
        <p:spPr/>
        <p:txBody>
          <a:bodyPr/>
          <a:lstStyle/>
          <a:p>
            <a:fld id="{350A5674-02FB-4D09-BC5B-2234FFF3961C}" type="slidenum">
              <a:rPr lang="et-EE" smtClean="0"/>
              <a:pPr/>
              <a:t>14</a:t>
            </a:fld>
            <a:endParaRPr lang="et-EE"/>
          </a:p>
        </p:txBody>
      </p:sp>
    </p:spTree>
    <p:extLst>
      <p:ext uri="{BB962C8B-B14F-4D97-AF65-F5344CB8AC3E}">
        <p14:creationId xmlns:p14="http://schemas.microsoft.com/office/powerpoint/2010/main" val="3646871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142852"/>
            <a:ext cx="8196290" cy="1143008"/>
          </a:xfrm>
        </p:spPr>
        <p:txBody>
          <a:bodyPr/>
          <a:lstStyle/>
          <a:p>
            <a:r>
              <a:rPr lang="et-EE" sz="4000" dirty="0"/>
              <a:t>Arvestusmeetodid varude kuludesse kandmisel</a:t>
            </a:r>
          </a:p>
        </p:txBody>
      </p:sp>
      <p:sp>
        <p:nvSpPr>
          <p:cNvPr id="3" name="Content Placeholder 2"/>
          <p:cNvSpPr>
            <a:spLocks noGrp="1"/>
          </p:cNvSpPr>
          <p:nvPr>
            <p:ph idx="1"/>
          </p:nvPr>
        </p:nvSpPr>
        <p:spPr>
          <a:xfrm>
            <a:off x="785786" y="1285860"/>
            <a:ext cx="8053414" cy="4930790"/>
          </a:xfrm>
        </p:spPr>
        <p:txBody>
          <a:bodyPr/>
          <a:lstStyle/>
          <a:p>
            <a:r>
              <a:rPr lang="et-EE" dirty="0"/>
              <a:t>kui üksikud varude objektid on üksteisest selgelt eristatavad, lähtutakse nende soetusmaksumuse kulusse kandmisel konkreetselt iga objekti soetamiseks tehtud kulutustest (individuaalmaksumuse meetod).</a:t>
            </a:r>
          </a:p>
          <a:p>
            <a:pPr lvl="1"/>
            <a:r>
              <a:rPr lang="et-EE" dirty="0"/>
              <a:t>Juhul kui üksikud varude objektid ei ole üksteisest selgelt eristatavad, kasutatakse soetusmaksumuse kulusse kandmisel kas </a:t>
            </a:r>
          </a:p>
          <a:p>
            <a:pPr lvl="2"/>
            <a:r>
              <a:rPr lang="et-EE" dirty="0"/>
              <a:t>FIFO või</a:t>
            </a:r>
          </a:p>
          <a:p>
            <a:pPr lvl="2"/>
            <a:r>
              <a:rPr lang="et-EE" dirty="0"/>
              <a:t>kaalutud keskmise soetusmaksumuse meetodit. </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dirty="0"/>
          </a:p>
        </p:txBody>
      </p:sp>
      <p:sp>
        <p:nvSpPr>
          <p:cNvPr id="5" name="Footer Placeholder 4"/>
          <p:cNvSpPr>
            <a:spLocks noGrp="1"/>
          </p:cNvSpPr>
          <p:nvPr>
            <p:ph type="ftr" sz="quarter" idx="11"/>
          </p:nvPr>
        </p:nvSpPr>
        <p:spPr/>
        <p:txBody>
          <a:bodyPr/>
          <a:lstStyle/>
          <a:p>
            <a:r>
              <a:rPr lang="et-EE" dirty="0"/>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15</a:t>
            </a:fld>
            <a:endParaRPr lang="et-E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785818"/>
          </a:xfrm>
        </p:spPr>
        <p:txBody>
          <a:bodyPr/>
          <a:lstStyle/>
          <a:p>
            <a:r>
              <a:rPr lang="et-EE" dirty="0"/>
              <a:t>Arvestusmeetod - FIFO</a:t>
            </a:r>
          </a:p>
        </p:txBody>
      </p:sp>
      <p:sp>
        <p:nvSpPr>
          <p:cNvPr id="3" name="Content Placeholder 2"/>
          <p:cNvSpPr>
            <a:spLocks noGrp="1"/>
          </p:cNvSpPr>
          <p:nvPr>
            <p:ph idx="1"/>
          </p:nvPr>
        </p:nvSpPr>
        <p:spPr>
          <a:xfrm>
            <a:off x="571472" y="1142984"/>
            <a:ext cx="8267728" cy="5073666"/>
          </a:xfrm>
        </p:spPr>
        <p:txBody>
          <a:bodyPr/>
          <a:lstStyle/>
          <a:p>
            <a:r>
              <a:rPr lang="et-EE" dirty="0"/>
              <a:t>FIFO (</a:t>
            </a:r>
            <a:r>
              <a:rPr lang="et-EE" i="1" dirty="0" err="1"/>
              <a:t>first-in</a:t>
            </a:r>
            <a:r>
              <a:rPr lang="et-EE" i="1" dirty="0"/>
              <a:t>, </a:t>
            </a:r>
            <a:r>
              <a:rPr lang="et-EE" i="1" dirty="0" err="1"/>
              <a:t>first-out</a:t>
            </a:r>
            <a:r>
              <a:rPr lang="et-EE" dirty="0"/>
              <a:t>) meetodi rakendamisel eeldatakse, et tooteid müüakse (või kasutatakse) nende soetamise järjekorras (st esmalt kantakse kulusse algjääk, seejärel esimesena saabunud partii soetusmaksumus jne).</a:t>
            </a:r>
          </a:p>
          <a:p>
            <a:r>
              <a:rPr lang="et-EE" dirty="0"/>
              <a:t> FIFO meetodi rakendamisel kajastatakse varude lõppjääki bilansis viimasena saabunud ja veel müümata (kasutamata) partiide soetusmaksumuses</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16</a:t>
            </a:fld>
            <a:endParaRPr lang="et-E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785818"/>
          </a:xfrm>
        </p:spPr>
        <p:txBody>
          <a:bodyPr/>
          <a:lstStyle/>
          <a:p>
            <a:r>
              <a:rPr lang="et-EE" dirty="0"/>
              <a:t>Arvestusmeetod - KKSMM</a:t>
            </a:r>
          </a:p>
        </p:txBody>
      </p:sp>
      <p:sp>
        <p:nvSpPr>
          <p:cNvPr id="3" name="Content Placeholder 2"/>
          <p:cNvSpPr>
            <a:spLocks noGrp="1"/>
          </p:cNvSpPr>
          <p:nvPr>
            <p:ph idx="1"/>
          </p:nvPr>
        </p:nvSpPr>
        <p:spPr>
          <a:xfrm>
            <a:off x="785786" y="1071546"/>
            <a:ext cx="8053414" cy="5145104"/>
          </a:xfrm>
        </p:spPr>
        <p:txBody>
          <a:bodyPr/>
          <a:lstStyle/>
          <a:p>
            <a:r>
              <a:rPr lang="et-EE" dirty="0"/>
              <a:t>Kaalutud keskmise soetusmaksumuse meetodi rakendamisel loetakse iga üksiku objekti soetusmaksumuseks perioodi algjäägi soetusmaksumuse ja perioodi jooksul soetatud objektide soetusmaksumuste kaalutud keskmist </a:t>
            </a:r>
          </a:p>
          <a:p>
            <a:r>
              <a:rPr lang="et-EE" dirty="0"/>
              <a:t>Kaalutud keskmist võib ümber arvutada kas iga uue partii saabumise järel või üks kord iga teatud perioodi lõpul. </a:t>
            </a:r>
          </a:p>
          <a:p>
            <a:r>
              <a:rPr lang="et-EE" sz="2000" dirty="0"/>
              <a:t>Kaalutud keskmise arvutamise kord ja sagedus </a:t>
            </a:r>
            <a:r>
              <a:rPr lang="et-EE" sz="2000" b="1" dirty="0"/>
              <a:t>sätestatakse ettevõtte raamatupidamise sise- eeskirjas.</a:t>
            </a:r>
            <a:endParaRPr lang="et-EE" sz="2000" dirty="0"/>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17</a:t>
            </a:fld>
            <a:endParaRPr lang="et-E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Arvestusmeetod – LIFO </a:t>
            </a:r>
          </a:p>
        </p:txBody>
      </p:sp>
      <p:sp>
        <p:nvSpPr>
          <p:cNvPr id="3" name="Content Placeholder 2"/>
          <p:cNvSpPr>
            <a:spLocks noGrp="1"/>
          </p:cNvSpPr>
          <p:nvPr>
            <p:ph idx="1"/>
          </p:nvPr>
        </p:nvSpPr>
        <p:spPr>
          <a:xfrm>
            <a:off x="785786" y="1214422"/>
            <a:ext cx="8053414" cy="5143536"/>
          </a:xfrm>
        </p:spPr>
        <p:txBody>
          <a:bodyPr/>
          <a:lstStyle/>
          <a:p>
            <a:r>
              <a:rPr lang="et-EE" dirty="0"/>
              <a:t>LIFO meetodi loogika on FIFO meetodile vastupidine. Eeldatakse, et esimesena müüakse ära viimasena sissetulnud kaup</a:t>
            </a:r>
          </a:p>
          <a:p>
            <a:r>
              <a:rPr lang="et-EE" dirty="0"/>
              <a:t>Eeldus ei ühti tavaliselt kaupade reaalse/füüsilise liikumisega </a:t>
            </a:r>
          </a:p>
          <a:p>
            <a:r>
              <a:rPr lang="et-EE" dirty="0"/>
              <a:t>Varu lõppjäägi maksumuse arvutamisel lähtutakse esimesena soetatud kaupade maksumusest. Esimeseks maksumuseks, millest lõppjääki arvutama hakatakse, on algjäägi maksumus</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18</a:t>
            </a:fld>
            <a:endParaRPr lang="et-EE"/>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Meetodi mõju aruandele</a:t>
            </a:r>
          </a:p>
        </p:txBody>
      </p:sp>
      <p:graphicFrame>
        <p:nvGraphicFramePr>
          <p:cNvPr id="7" name="Content Placeholder 6"/>
          <p:cNvGraphicFramePr>
            <a:graphicFrameLocks noGrp="1"/>
          </p:cNvGraphicFramePr>
          <p:nvPr>
            <p:ph idx="1"/>
          </p:nvPr>
        </p:nvGraphicFramePr>
        <p:xfrm>
          <a:off x="928688" y="1142985"/>
          <a:ext cx="7910512" cy="4189099"/>
        </p:xfrm>
        <a:graphic>
          <a:graphicData uri="http://schemas.openxmlformats.org/drawingml/2006/table">
            <a:tbl>
              <a:tblPr firstRow="1" bandRow="1">
                <a:tableStyleId>{5C22544A-7EE6-4342-B048-85BDC9FD1C3A}</a:tableStyleId>
              </a:tblPr>
              <a:tblGrid>
                <a:gridCol w="1643048">
                  <a:extLst>
                    <a:ext uri="{9D8B030D-6E8A-4147-A177-3AD203B41FA5}">
                      <a16:colId xmlns:a16="http://schemas.microsoft.com/office/drawing/2014/main" val="20000"/>
                    </a:ext>
                  </a:extLst>
                </a:gridCol>
                <a:gridCol w="1714512">
                  <a:extLst>
                    <a:ext uri="{9D8B030D-6E8A-4147-A177-3AD203B41FA5}">
                      <a16:colId xmlns:a16="http://schemas.microsoft.com/office/drawing/2014/main" val="20001"/>
                    </a:ext>
                  </a:extLst>
                </a:gridCol>
                <a:gridCol w="2071702">
                  <a:extLst>
                    <a:ext uri="{9D8B030D-6E8A-4147-A177-3AD203B41FA5}">
                      <a16:colId xmlns:a16="http://schemas.microsoft.com/office/drawing/2014/main" val="20002"/>
                    </a:ext>
                  </a:extLst>
                </a:gridCol>
                <a:gridCol w="2481250">
                  <a:extLst>
                    <a:ext uri="{9D8B030D-6E8A-4147-A177-3AD203B41FA5}">
                      <a16:colId xmlns:a16="http://schemas.microsoft.com/office/drawing/2014/main" val="20003"/>
                    </a:ext>
                  </a:extLst>
                </a:gridCol>
              </a:tblGrid>
              <a:tr h="714379">
                <a:tc>
                  <a:txBody>
                    <a:bodyPr/>
                    <a:lstStyle/>
                    <a:p>
                      <a:endParaRPr lang="et-EE" dirty="0">
                        <a:solidFill>
                          <a:schemeClr val="tx2"/>
                        </a:solidFill>
                      </a:endParaRPr>
                    </a:p>
                  </a:txBody>
                  <a:tcPr/>
                </a:tc>
                <a:tc>
                  <a:txBody>
                    <a:bodyPr/>
                    <a:lstStyle/>
                    <a:p>
                      <a:r>
                        <a:rPr lang="et-EE" dirty="0">
                          <a:solidFill>
                            <a:schemeClr val="tx2"/>
                          </a:solidFill>
                        </a:rPr>
                        <a:t>FIFO</a:t>
                      </a:r>
                    </a:p>
                  </a:txBody>
                  <a:tcPr/>
                </a:tc>
                <a:tc>
                  <a:txBody>
                    <a:bodyPr/>
                    <a:lstStyle/>
                    <a:p>
                      <a:r>
                        <a:rPr lang="et-EE" dirty="0">
                          <a:solidFill>
                            <a:schemeClr val="tx2"/>
                          </a:solidFill>
                        </a:rPr>
                        <a:t>LIFO</a:t>
                      </a:r>
                    </a:p>
                  </a:txBody>
                  <a:tcPr/>
                </a:tc>
                <a:tc>
                  <a:txBody>
                    <a:bodyPr/>
                    <a:lstStyle/>
                    <a:p>
                      <a:r>
                        <a:rPr lang="et-EE" dirty="0">
                          <a:solidFill>
                            <a:schemeClr val="tx2"/>
                          </a:solidFill>
                        </a:rPr>
                        <a:t>Kaalutud keskmine</a:t>
                      </a:r>
                    </a:p>
                  </a:txBody>
                  <a:tcPr/>
                </a:tc>
                <a:extLst>
                  <a:ext uri="{0D108BD9-81ED-4DB2-BD59-A6C34878D82A}">
                    <a16:rowId xmlns:a16="http://schemas.microsoft.com/office/drawing/2014/main" val="10000"/>
                  </a:ext>
                </a:extLst>
              </a:tr>
              <a:tr h="1571636">
                <a:tc>
                  <a:txBody>
                    <a:bodyPr/>
                    <a:lstStyle/>
                    <a:p>
                      <a:r>
                        <a:rPr lang="et-EE" sz="1800" kern="1200" dirty="0">
                          <a:solidFill>
                            <a:schemeClr val="dk1"/>
                          </a:solidFill>
                          <a:latin typeface="+mn-lt"/>
                          <a:ea typeface="+mn-ea"/>
                          <a:cs typeface="+mn-cs"/>
                        </a:rPr>
                        <a:t>Hindade pideva tõusu korral</a:t>
                      </a:r>
                      <a:endParaRPr lang="et-EE" dirty="0"/>
                    </a:p>
                  </a:txBody>
                  <a:tcPr/>
                </a:tc>
                <a:tc>
                  <a:txBody>
                    <a:bodyPr/>
                    <a:lstStyle/>
                    <a:p>
                      <a:r>
                        <a:rPr lang="et-EE" sz="1800" kern="1200" dirty="0">
                          <a:solidFill>
                            <a:schemeClr val="dk1"/>
                          </a:solidFill>
                          <a:latin typeface="+mn-lt"/>
                          <a:ea typeface="+mn-ea"/>
                          <a:cs typeface="+mn-cs"/>
                        </a:rPr>
                        <a:t>Väikseim omamaksumus; suurim brutokasum; suurim lõppvaru.</a:t>
                      </a:r>
                      <a:endParaRPr lang="et-EE" dirty="0"/>
                    </a:p>
                  </a:txBody>
                  <a:tcPr/>
                </a:tc>
                <a:tc>
                  <a:txBody>
                    <a:bodyPr/>
                    <a:lstStyle/>
                    <a:p>
                      <a:r>
                        <a:rPr lang="et-EE" sz="1800" kern="1200" dirty="0">
                          <a:solidFill>
                            <a:schemeClr val="dk1"/>
                          </a:solidFill>
                          <a:latin typeface="+mn-lt"/>
                          <a:ea typeface="+mn-ea"/>
                          <a:cs typeface="+mn-cs"/>
                        </a:rPr>
                        <a:t>Suurim omamaksumus;</a:t>
                      </a:r>
                    </a:p>
                    <a:p>
                      <a:r>
                        <a:rPr lang="et-EE" sz="1800" kern="1200" dirty="0">
                          <a:solidFill>
                            <a:schemeClr val="dk1"/>
                          </a:solidFill>
                          <a:latin typeface="+mn-lt"/>
                          <a:ea typeface="+mn-ea"/>
                          <a:cs typeface="+mn-cs"/>
                        </a:rPr>
                        <a:t>vaikseim brutokasum;</a:t>
                      </a:r>
                    </a:p>
                    <a:p>
                      <a:r>
                        <a:rPr lang="et-EE" sz="1800" kern="1200" dirty="0">
                          <a:solidFill>
                            <a:schemeClr val="dk1"/>
                          </a:solidFill>
                          <a:latin typeface="+mn-lt"/>
                          <a:ea typeface="+mn-ea"/>
                          <a:cs typeface="+mn-cs"/>
                        </a:rPr>
                        <a:t>väikseim lõppvaru</a:t>
                      </a:r>
                      <a:endParaRPr lang="et-EE" dirty="0"/>
                    </a:p>
                  </a:txBody>
                  <a:tcPr/>
                </a:tc>
                <a:tc>
                  <a:txBody>
                    <a:bodyPr/>
                    <a:lstStyle/>
                    <a:p>
                      <a:r>
                        <a:rPr lang="et-EE" sz="1800" kern="1200" dirty="0">
                          <a:solidFill>
                            <a:schemeClr val="dk1"/>
                          </a:solidFill>
                          <a:latin typeface="+mn-lt"/>
                          <a:ea typeface="+mn-ea"/>
                          <a:cs typeface="+mn-cs"/>
                        </a:rPr>
                        <a:t>Näitajad, mille arvväärtused jäävad FIFO- ja LIFO- meetodite rakendamisel saadud näitajate arvväärtuste vahele.</a:t>
                      </a:r>
                      <a:endParaRPr lang="et-EE" dirty="0"/>
                    </a:p>
                  </a:txBody>
                  <a:tcPr/>
                </a:tc>
                <a:extLst>
                  <a:ext uri="{0D108BD9-81ED-4DB2-BD59-A6C34878D82A}">
                    <a16:rowId xmlns:a16="http://schemas.microsoft.com/office/drawing/2014/main" val="10001"/>
                  </a:ext>
                </a:extLst>
              </a:tr>
              <a:tr h="1428755">
                <a:tc>
                  <a:txBody>
                    <a:bodyPr/>
                    <a:lstStyle/>
                    <a:p>
                      <a:r>
                        <a:rPr lang="et-EE" sz="1800" kern="1200" dirty="0">
                          <a:solidFill>
                            <a:schemeClr val="dk1"/>
                          </a:solidFill>
                          <a:latin typeface="+mn-lt"/>
                          <a:ea typeface="+mn-ea"/>
                          <a:cs typeface="+mn-cs"/>
                        </a:rPr>
                        <a:t>Hindade pideva languse korral</a:t>
                      </a:r>
                      <a:endParaRPr lang="et-EE" dirty="0"/>
                    </a:p>
                  </a:txBody>
                  <a:tcPr/>
                </a:tc>
                <a:tc>
                  <a:txBody>
                    <a:bodyPr/>
                    <a:lstStyle/>
                    <a:p>
                      <a:r>
                        <a:rPr lang="et-EE" sz="1800" kern="1200" dirty="0">
                          <a:solidFill>
                            <a:schemeClr val="dk1"/>
                          </a:solidFill>
                          <a:latin typeface="+mn-lt"/>
                          <a:ea typeface="+mn-ea"/>
                          <a:cs typeface="+mn-cs"/>
                        </a:rPr>
                        <a:t>Suurim omamaksumus;</a:t>
                      </a:r>
                    </a:p>
                    <a:p>
                      <a:r>
                        <a:rPr lang="et-EE" sz="1800" kern="1200" dirty="0">
                          <a:solidFill>
                            <a:schemeClr val="dk1"/>
                          </a:solidFill>
                          <a:latin typeface="+mn-lt"/>
                          <a:ea typeface="+mn-ea"/>
                          <a:cs typeface="+mn-cs"/>
                        </a:rPr>
                        <a:t>madalam brutokasum;</a:t>
                      </a:r>
                    </a:p>
                    <a:p>
                      <a:r>
                        <a:rPr lang="et-EE" sz="1800" kern="1200" dirty="0">
                          <a:solidFill>
                            <a:schemeClr val="dk1"/>
                          </a:solidFill>
                          <a:latin typeface="+mn-lt"/>
                          <a:ea typeface="+mn-ea"/>
                          <a:cs typeface="+mn-cs"/>
                        </a:rPr>
                        <a:t>väikseim lõppvaru</a:t>
                      </a:r>
                      <a:endParaRPr lang="et-EE" dirty="0"/>
                    </a:p>
                  </a:txBody>
                  <a:tcPr/>
                </a:tc>
                <a:tc>
                  <a:txBody>
                    <a:bodyPr/>
                    <a:lstStyle/>
                    <a:p>
                      <a:r>
                        <a:rPr lang="et-EE" sz="1800" kern="1200" dirty="0">
                          <a:solidFill>
                            <a:schemeClr val="dk1"/>
                          </a:solidFill>
                          <a:latin typeface="+mn-lt"/>
                          <a:ea typeface="+mn-ea"/>
                          <a:cs typeface="+mn-cs"/>
                        </a:rPr>
                        <a:t>Väikseim omamaksumus;</a:t>
                      </a:r>
                    </a:p>
                    <a:p>
                      <a:r>
                        <a:rPr lang="et-EE" sz="1800" kern="1200" dirty="0">
                          <a:solidFill>
                            <a:schemeClr val="dk1"/>
                          </a:solidFill>
                          <a:latin typeface="+mn-lt"/>
                          <a:ea typeface="+mn-ea"/>
                          <a:cs typeface="+mn-cs"/>
                        </a:rPr>
                        <a:t>suurim brutokasum;</a:t>
                      </a:r>
                    </a:p>
                    <a:p>
                      <a:r>
                        <a:rPr lang="et-EE" sz="1800" kern="1200" dirty="0">
                          <a:solidFill>
                            <a:schemeClr val="dk1"/>
                          </a:solidFill>
                          <a:latin typeface="+mn-lt"/>
                          <a:ea typeface="+mn-ea"/>
                          <a:cs typeface="+mn-cs"/>
                        </a:rPr>
                        <a:t>suurim lõppvaru</a:t>
                      </a:r>
                      <a:endParaRPr lang="et-EE" dirty="0"/>
                    </a:p>
                  </a:txBody>
                  <a:tcPr/>
                </a:tc>
                <a:tc>
                  <a:txBody>
                    <a:bodyPr/>
                    <a:lstStyle/>
                    <a:p>
                      <a:r>
                        <a:rPr lang="et-EE" sz="1800" kern="1200" dirty="0">
                          <a:solidFill>
                            <a:schemeClr val="dk1"/>
                          </a:solidFill>
                          <a:latin typeface="+mn-lt"/>
                          <a:ea typeface="+mn-ea"/>
                          <a:cs typeface="+mn-cs"/>
                        </a:rPr>
                        <a:t>Näitajad, mille arvväärtused jäävad FIFO- ja LIFO- meetodite rakendamisel saadud näitajate arvväärtuste vahele</a:t>
                      </a:r>
                      <a:endParaRPr lang="et-EE" dirty="0"/>
                    </a:p>
                  </a:txBody>
                  <a:tcPr/>
                </a:tc>
                <a:extLst>
                  <a:ext uri="{0D108BD9-81ED-4DB2-BD59-A6C34878D82A}">
                    <a16:rowId xmlns:a16="http://schemas.microsoft.com/office/drawing/2014/main" val="10002"/>
                  </a:ext>
                </a:extLst>
              </a:tr>
            </a:tbl>
          </a:graphicData>
        </a:graphic>
      </p:graphicFrame>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19</a:t>
            </a:fld>
            <a:endParaRPr lang="et-E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142852"/>
            <a:ext cx="7843838" cy="785818"/>
          </a:xfrm>
        </p:spPr>
        <p:txBody>
          <a:bodyPr/>
          <a:lstStyle/>
          <a:p>
            <a:r>
              <a:rPr lang="et-EE" dirty="0"/>
              <a:t>Teema läbimisel</a:t>
            </a:r>
          </a:p>
        </p:txBody>
      </p:sp>
      <p:sp>
        <p:nvSpPr>
          <p:cNvPr id="3" name="Content Placeholder 2"/>
          <p:cNvSpPr>
            <a:spLocks noGrp="1"/>
          </p:cNvSpPr>
          <p:nvPr>
            <p:ph idx="1"/>
          </p:nvPr>
        </p:nvSpPr>
        <p:spPr>
          <a:xfrm>
            <a:off x="642910" y="928670"/>
            <a:ext cx="8196290" cy="5287980"/>
          </a:xfrm>
        </p:spPr>
        <p:txBody>
          <a:bodyPr/>
          <a:lstStyle/>
          <a:p>
            <a:r>
              <a:rPr lang="et-EE" sz="2400" dirty="0"/>
              <a:t>teate varude arvestamisega seotud mõisteid</a:t>
            </a:r>
          </a:p>
          <a:p>
            <a:r>
              <a:rPr lang="et-EE" sz="2400" dirty="0"/>
              <a:t>oskate </a:t>
            </a:r>
            <a:r>
              <a:rPr lang="et-EE" sz="2600" dirty="0"/>
              <a:t>arvestada</a:t>
            </a:r>
            <a:r>
              <a:rPr lang="et-EE" sz="2400" dirty="0"/>
              <a:t> varusid lihtsustatud meetodi</a:t>
            </a:r>
          </a:p>
          <a:p>
            <a:r>
              <a:rPr lang="et-EE" sz="2400" dirty="0"/>
              <a:t>oskate kajastada varusid bilansikontodel</a:t>
            </a:r>
          </a:p>
          <a:p>
            <a:r>
              <a:rPr lang="et-EE" sz="2400" dirty="0"/>
              <a:t>oskate arvutada varude soetusmaksumust</a:t>
            </a:r>
          </a:p>
          <a:p>
            <a:r>
              <a:rPr lang="et-EE" sz="2400" dirty="0"/>
              <a:t>teate varude arvestuses kasutatavaid algdokumente, registreid</a:t>
            </a:r>
          </a:p>
          <a:p>
            <a:r>
              <a:rPr lang="et-EE" sz="2400" dirty="0"/>
              <a:t>oskate rakendada </a:t>
            </a:r>
            <a:r>
              <a:rPr lang="fi-FI" sz="2400" dirty="0" err="1"/>
              <a:t>perioodilis</a:t>
            </a:r>
            <a:r>
              <a:rPr lang="et-EE" sz="2400" dirty="0"/>
              <a:t>t</a:t>
            </a:r>
            <a:r>
              <a:rPr lang="fi-FI" sz="2400" dirty="0"/>
              <a:t> ja </a:t>
            </a:r>
            <a:r>
              <a:rPr lang="fi-FI" sz="2400" dirty="0" err="1"/>
              <a:t>pideva</a:t>
            </a:r>
            <a:r>
              <a:rPr lang="et-EE" sz="2400" dirty="0"/>
              <a:t>t arvestussüsteemi</a:t>
            </a:r>
            <a:endParaRPr lang="fi-FI" sz="2400" dirty="0"/>
          </a:p>
          <a:p>
            <a:r>
              <a:rPr lang="et-EE" sz="2400" dirty="0"/>
              <a:t>oskate rakendada varude hindamise meetodeid kuludesse kandmisel</a:t>
            </a:r>
          </a:p>
          <a:p>
            <a:r>
              <a:rPr lang="et-EE" sz="2400" dirty="0"/>
              <a:t>oskate pidada sünteetilist ja analüütilist arvestust</a:t>
            </a:r>
          </a:p>
          <a:p>
            <a:r>
              <a:rPr lang="et-EE" sz="2400" dirty="0"/>
              <a:t>teate, kuidas inventeeritakse varusid</a:t>
            </a:r>
          </a:p>
          <a:p>
            <a:r>
              <a:rPr lang="et-EE" sz="2400" dirty="0"/>
              <a:t>mõistate seoseid varude arvestuse ja alusprintsiipide vahel</a:t>
            </a:r>
          </a:p>
          <a:p>
            <a:r>
              <a:rPr lang="et-EE" sz="2400" dirty="0"/>
              <a:t>loote seose arvestuse ja aruannete vahel</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a:t>
            </a:fld>
            <a:endParaRPr lang="et-E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Varude arvestussüsteem</a:t>
            </a:r>
          </a:p>
        </p:txBody>
      </p:sp>
      <p:sp>
        <p:nvSpPr>
          <p:cNvPr id="3" name="Content Placeholder 2"/>
          <p:cNvSpPr>
            <a:spLocks noGrp="1"/>
          </p:cNvSpPr>
          <p:nvPr>
            <p:ph idx="1"/>
          </p:nvPr>
        </p:nvSpPr>
        <p:spPr/>
        <p:txBody>
          <a:bodyPr/>
          <a:lstStyle/>
          <a:p>
            <a:r>
              <a:rPr lang="et-EE" dirty="0"/>
              <a:t>valida kahe süsteemi vahel:</a:t>
            </a:r>
          </a:p>
          <a:p>
            <a:pPr lvl="1"/>
            <a:r>
              <a:rPr lang="et-EE" dirty="0"/>
              <a:t> varude pidev arvestussüsteem</a:t>
            </a:r>
          </a:p>
          <a:p>
            <a:pPr lvl="1"/>
            <a:r>
              <a:rPr lang="et-EE" dirty="0"/>
              <a:t> varude perioodiline arvestussüsteem</a:t>
            </a:r>
          </a:p>
          <a:p>
            <a:pPr lvl="1">
              <a:buNone/>
            </a:pPr>
            <a:endParaRPr lang="et-EE" dirty="0"/>
          </a:p>
          <a:p>
            <a:r>
              <a:rPr lang="et-EE" dirty="0"/>
              <a:t>Valikud (nii meetod kui süsteem) fikseeritakse raamatupidamise sise-eeskirjas</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20</a:t>
            </a:fld>
            <a:endParaRPr lang="et-EE"/>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Varude arvestussüsteem</a:t>
            </a:r>
          </a:p>
        </p:txBody>
      </p:sp>
      <p:graphicFrame>
        <p:nvGraphicFramePr>
          <p:cNvPr id="7" name="Content Placeholder 6"/>
          <p:cNvGraphicFramePr>
            <a:graphicFrameLocks noGrp="1"/>
          </p:cNvGraphicFramePr>
          <p:nvPr>
            <p:ph idx="1"/>
          </p:nvPr>
        </p:nvGraphicFramePr>
        <p:xfrm>
          <a:off x="1000100" y="1428736"/>
          <a:ext cx="7772400" cy="3571900"/>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722297">
                <a:tc>
                  <a:txBody>
                    <a:bodyPr/>
                    <a:lstStyle/>
                    <a:p>
                      <a:r>
                        <a:rPr lang="et-EE" sz="1800" b="1" kern="1200" dirty="0">
                          <a:solidFill>
                            <a:schemeClr val="tx2"/>
                          </a:solidFill>
                          <a:latin typeface="+mn-lt"/>
                          <a:ea typeface="+mn-ea"/>
                          <a:cs typeface="+mn-cs"/>
                        </a:rPr>
                        <a:t>Perioodiline arvestussüsteem</a:t>
                      </a:r>
                      <a:endParaRPr lang="et-EE" dirty="0">
                        <a:solidFill>
                          <a:schemeClr val="tx2"/>
                        </a:solidFill>
                      </a:endParaRPr>
                    </a:p>
                  </a:txBody>
                  <a:tcPr/>
                </a:tc>
                <a:tc>
                  <a:txBody>
                    <a:bodyPr/>
                    <a:lstStyle/>
                    <a:p>
                      <a:r>
                        <a:rPr lang="et-EE" sz="1800" b="1" kern="1200" dirty="0">
                          <a:solidFill>
                            <a:schemeClr val="tx2"/>
                          </a:solidFill>
                          <a:latin typeface="+mn-lt"/>
                          <a:ea typeface="+mn-ea"/>
                          <a:cs typeface="+mn-cs"/>
                        </a:rPr>
                        <a:t>Pidev/jooksev arvestussüsteem</a:t>
                      </a:r>
                      <a:endParaRPr lang="et-EE" dirty="0">
                        <a:solidFill>
                          <a:schemeClr val="tx2"/>
                        </a:solidFill>
                      </a:endParaRPr>
                    </a:p>
                  </a:txBody>
                  <a:tcPr/>
                </a:tc>
                <a:extLst>
                  <a:ext uri="{0D108BD9-81ED-4DB2-BD59-A6C34878D82A}">
                    <a16:rowId xmlns:a16="http://schemas.microsoft.com/office/drawing/2014/main" val="10000"/>
                  </a:ext>
                </a:extLst>
              </a:tr>
              <a:tr h="2849603">
                <a:tc>
                  <a:txBody>
                    <a:bodyPr/>
                    <a:lstStyle/>
                    <a:p>
                      <a:r>
                        <a:rPr lang="et-EE" sz="1800" kern="1200" dirty="0">
                          <a:solidFill>
                            <a:schemeClr val="dk1"/>
                          </a:solidFill>
                          <a:latin typeface="+mn-lt"/>
                          <a:ea typeface="+mn-ea"/>
                          <a:cs typeface="+mn-cs"/>
                        </a:rPr>
                        <a:t>Ei peeta müüdud varude jooksvat arvestust</a:t>
                      </a:r>
                    </a:p>
                    <a:p>
                      <a:r>
                        <a:rPr lang="et-EE" sz="1800" kern="1200" dirty="0">
                          <a:solidFill>
                            <a:schemeClr val="dk1"/>
                          </a:solidFill>
                          <a:latin typeface="+mn-lt"/>
                          <a:ea typeface="+mn-ea"/>
                          <a:cs typeface="+mn-cs"/>
                        </a:rPr>
                        <a:t>Varusid inventeeritakse vähemalt kord aastas</a:t>
                      </a:r>
                    </a:p>
                    <a:p>
                      <a:r>
                        <a:rPr lang="et-EE" sz="1800" kern="1200" dirty="0">
                          <a:solidFill>
                            <a:schemeClr val="dk1"/>
                          </a:solidFill>
                          <a:latin typeface="+mn-lt"/>
                          <a:ea typeface="+mn-ea"/>
                          <a:cs typeface="+mn-cs"/>
                        </a:rPr>
                        <a:t>Kasutatakse ”odavate” varude korral</a:t>
                      </a:r>
                      <a:endParaRPr lang="et-EE" dirty="0"/>
                    </a:p>
                  </a:txBody>
                  <a:tcPr/>
                </a:tc>
                <a:tc>
                  <a:txBody>
                    <a:bodyPr/>
                    <a:lstStyle/>
                    <a:p>
                      <a:r>
                        <a:rPr lang="et-EE" sz="1800" kern="1200" dirty="0">
                          <a:solidFill>
                            <a:schemeClr val="dk1"/>
                          </a:solidFill>
                          <a:latin typeface="+mn-lt"/>
                          <a:ea typeface="+mn-ea"/>
                          <a:cs typeface="+mn-cs"/>
                        </a:rPr>
                        <a:t>Peetakse ostetud ja müüdud varude jooksvat arvestust</a:t>
                      </a:r>
                    </a:p>
                    <a:p>
                      <a:r>
                        <a:rPr lang="et-EE" sz="1800" kern="1200" dirty="0">
                          <a:solidFill>
                            <a:schemeClr val="dk1"/>
                          </a:solidFill>
                          <a:latin typeface="+mn-lt"/>
                          <a:ea typeface="+mn-ea"/>
                          <a:cs typeface="+mn-cs"/>
                        </a:rPr>
                        <a:t>Varusid inventeeritakse vähemalt kord aastas</a:t>
                      </a:r>
                    </a:p>
                    <a:p>
                      <a:r>
                        <a:rPr lang="et-EE" sz="1800" kern="1200" dirty="0">
                          <a:solidFill>
                            <a:schemeClr val="dk1"/>
                          </a:solidFill>
                          <a:latin typeface="+mn-lt"/>
                          <a:ea typeface="+mn-ea"/>
                          <a:cs typeface="+mn-cs"/>
                        </a:rPr>
                        <a:t>Kasutatakse igasuguste varude korral</a:t>
                      </a:r>
                      <a:endParaRPr lang="et-EE" dirty="0"/>
                    </a:p>
                  </a:txBody>
                  <a:tcPr/>
                </a:tc>
                <a:extLst>
                  <a:ext uri="{0D108BD9-81ED-4DB2-BD59-A6C34878D82A}">
                    <a16:rowId xmlns:a16="http://schemas.microsoft.com/office/drawing/2014/main" val="10001"/>
                  </a:ext>
                </a:extLst>
              </a:tr>
            </a:tbl>
          </a:graphicData>
        </a:graphic>
      </p:graphicFrame>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21</a:t>
            </a:fld>
            <a:endParaRPr lang="et-EE"/>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642942"/>
          </a:xfrm>
        </p:spPr>
        <p:txBody>
          <a:bodyPr/>
          <a:lstStyle/>
          <a:p>
            <a:r>
              <a:rPr lang="et-EE" dirty="0"/>
              <a:t>Arvestussüsteemide kanded</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906344937"/>
              </p:ext>
            </p:extLst>
          </p:nvPr>
        </p:nvGraphicFramePr>
        <p:xfrm>
          <a:off x="714348" y="857250"/>
          <a:ext cx="8124852" cy="6278880"/>
        </p:xfrm>
        <a:graphic>
          <a:graphicData uri="http://schemas.openxmlformats.org/drawingml/2006/table">
            <a:tbl>
              <a:tblPr firstRow="1" bandRow="1">
                <a:tableStyleId>{5C22544A-7EE6-4342-B048-85BDC9FD1C3A}</a:tableStyleId>
              </a:tblPr>
              <a:tblGrid>
                <a:gridCol w="857256">
                  <a:extLst>
                    <a:ext uri="{9D8B030D-6E8A-4147-A177-3AD203B41FA5}">
                      <a16:colId xmlns:a16="http://schemas.microsoft.com/office/drawing/2014/main" val="20000"/>
                    </a:ext>
                  </a:extLst>
                </a:gridCol>
                <a:gridCol w="3214710">
                  <a:extLst>
                    <a:ext uri="{9D8B030D-6E8A-4147-A177-3AD203B41FA5}">
                      <a16:colId xmlns:a16="http://schemas.microsoft.com/office/drawing/2014/main" val="20001"/>
                    </a:ext>
                  </a:extLst>
                </a:gridCol>
                <a:gridCol w="4052886">
                  <a:extLst>
                    <a:ext uri="{9D8B030D-6E8A-4147-A177-3AD203B41FA5}">
                      <a16:colId xmlns:a16="http://schemas.microsoft.com/office/drawing/2014/main" val="20002"/>
                    </a:ext>
                  </a:extLst>
                </a:gridCol>
              </a:tblGrid>
              <a:tr h="370840">
                <a:tc>
                  <a:txBody>
                    <a:bodyPr/>
                    <a:lstStyle/>
                    <a:p>
                      <a:r>
                        <a:rPr lang="et-EE" sz="1400" dirty="0">
                          <a:solidFill>
                            <a:schemeClr val="tx1"/>
                          </a:solidFill>
                        </a:rPr>
                        <a:t>Tehingu kuupäev</a:t>
                      </a:r>
                    </a:p>
                  </a:txBody>
                  <a:tcPr/>
                </a:tc>
                <a:tc>
                  <a:txBody>
                    <a:bodyPr/>
                    <a:lstStyle/>
                    <a:p>
                      <a:r>
                        <a:rPr lang="et-EE" sz="1400" dirty="0">
                          <a:solidFill>
                            <a:schemeClr val="tx1"/>
                          </a:solidFill>
                        </a:rPr>
                        <a:t>Kanded jooksva ehk pideva arvestussüsteemi</a:t>
                      </a:r>
                      <a:r>
                        <a:rPr lang="et-EE" sz="1400" baseline="0" dirty="0">
                          <a:solidFill>
                            <a:schemeClr val="tx1"/>
                          </a:solidFill>
                        </a:rPr>
                        <a:t> korra</a:t>
                      </a:r>
                      <a:endParaRPr lang="et-EE" sz="1400" dirty="0">
                        <a:solidFill>
                          <a:schemeClr val="tx1"/>
                        </a:solidFill>
                      </a:endParaRPr>
                    </a:p>
                  </a:txBody>
                  <a:tcPr/>
                </a:tc>
                <a:tc>
                  <a:txBody>
                    <a:bodyPr/>
                    <a:lstStyle/>
                    <a:p>
                      <a:r>
                        <a:rPr lang="et-EE" sz="1400" dirty="0">
                          <a:solidFill>
                            <a:schemeClr val="tx1"/>
                          </a:solidFill>
                        </a:rPr>
                        <a:t>Kanded perioodilise arvestussüsteemi korral</a:t>
                      </a:r>
                    </a:p>
                  </a:txBody>
                  <a:tcPr/>
                </a:tc>
                <a:extLst>
                  <a:ext uri="{0D108BD9-81ED-4DB2-BD59-A6C34878D82A}">
                    <a16:rowId xmlns:a16="http://schemas.microsoft.com/office/drawing/2014/main" val="10000"/>
                  </a:ext>
                </a:extLst>
              </a:tr>
              <a:tr h="370840">
                <a:tc>
                  <a:txBody>
                    <a:bodyPr/>
                    <a:lstStyle/>
                    <a:p>
                      <a:r>
                        <a:rPr lang="et-EE" dirty="0"/>
                        <a:t>20.01</a:t>
                      </a:r>
                    </a:p>
                    <a:p>
                      <a:r>
                        <a:rPr lang="et-EE" dirty="0"/>
                        <a:t>müük</a:t>
                      </a:r>
                    </a:p>
                  </a:txBody>
                  <a:tcPr/>
                </a:tc>
                <a:tc>
                  <a:txBody>
                    <a:bodyPr/>
                    <a:lstStyle/>
                    <a:p>
                      <a:r>
                        <a:rPr lang="et-EE" dirty="0"/>
                        <a:t>D Raha/NOV  K Müügitulu 12000</a:t>
                      </a:r>
                    </a:p>
                    <a:p>
                      <a:r>
                        <a:rPr lang="et-EE" dirty="0"/>
                        <a:t>ja </a:t>
                      </a:r>
                    </a:p>
                    <a:p>
                      <a:r>
                        <a:rPr lang="et-EE" dirty="0"/>
                        <a:t>D Kaubakulu K Kaup   8 000</a:t>
                      </a:r>
                    </a:p>
                  </a:txBody>
                  <a:tcPr/>
                </a:tc>
                <a:tc>
                  <a:txBody>
                    <a:bodyPr/>
                    <a:lstStyle/>
                    <a:p>
                      <a:r>
                        <a:rPr lang="et-EE" dirty="0"/>
                        <a:t>D Raha/NOV K Müügitulu 12 000</a:t>
                      </a:r>
                    </a:p>
                  </a:txBody>
                  <a:tcPr/>
                </a:tc>
                <a:extLst>
                  <a:ext uri="{0D108BD9-81ED-4DB2-BD59-A6C34878D82A}">
                    <a16:rowId xmlns:a16="http://schemas.microsoft.com/office/drawing/2014/main" val="10001"/>
                  </a:ext>
                </a:extLst>
              </a:tr>
              <a:tr h="370840">
                <a:tc>
                  <a:txBody>
                    <a:bodyPr/>
                    <a:lstStyle/>
                    <a:p>
                      <a:r>
                        <a:rPr lang="et-EE" dirty="0"/>
                        <a:t>28.03 ost</a:t>
                      </a:r>
                    </a:p>
                  </a:txBody>
                  <a:tcPr/>
                </a:tc>
                <a:tc>
                  <a:txBody>
                    <a:bodyPr/>
                    <a:lstStyle/>
                    <a:p>
                      <a:r>
                        <a:rPr lang="et-EE" dirty="0"/>
                        <a:t>D Kaup K Võlg tarnijale 25 000</a:t>
                      </a:r>
                    </a:p>
                  </a:txBody>
                  <a:tcPr/>
                </a:tc>
                <a:tc>
                  <a:txBody>
                    <a:bodyPr/>
                    <a:lstStyle/>
                    <a:p>
                      <a:r>
                        <a:rPr lang="et-EE" dirty="0"/>
                        <a:t>D Ostud K võlg tarnijale 25000</a:t>
                      </a:r>
                    </a:p>
                  </a:txBody>
                  <a:tcPr/>
                </a:tc>
                <a:extLst>
                  <a:ext uri="{0D108BD9-81ED-4DB2-BD59-A6C34878D82A}">
                    <a16:rowId xmlns:a16="http://schemas.microsoft.com/office/drawing/2014/main" val="10002"/>
                  </a:ext>
                </a:extLst>
              </a:tr>
              <a:tr h="370840">
                <a:tc>
                  <a:txBody>
                    <a:bodyPr/>
                    <a:lstStyle/>
                    <a:p>
                      <a:r>
                        <a:rPr lang="et-EE" dirty="0"/>
                        <a:t>10.08</a:t>
                      </a:r>
                    </a:p>
                    <a:p>
                      <a:r>
                        <a:rPr lang="et-EE" dirty="0"/>
                        <a:t>müük</a:t>
                      </a:r>
                    </a:p>
                  </a:txBody>
                  <a:tcPr/>
                </a:tc>
                <a:tc>
                  <a:txBody>
                    <a:bodyPr/>
                    <a:lstStyle/>
                    <a:p>
                      <a:r>
                        <a:rPr lang="et-EE" dirty="0"/>
                        <a:t>D Raha/NOV  K Müügitulu 30 000</a:t>
                      </a:r>
                    </a:p>
                    <a:p>
                      <a:r>
                        <a:rPr lang="et-EE" dirty="0"/>
                        <a:t>ja</a:t>
                      </a:r>
                    </a:p>
                    <a:p>
                      <a:r>
                        <a:rPr lang="et-EE" dirty="0"/>
                        <a:t>D Kaubakulu K Kaup 24 000</a:t>
                      </a:r>
                    </a:p>
                  </a:txBody>
                  <a:tcPr/>
                </a:tc>
                <a:tc>
                  <a:txBody>
                    <a:bodyPr/>
                    <a:lstStyle/>
                    <a:p>
                      <a:r>
                        <a:rPr lang="et-EE" dirty="0"/>
                        <a:t>D Raha/NOV  K Müügitulu 30 000</a:t>
                      </a:r>
                    </a:p>
                  </a:txBody>
                  <a:tcPr/>
                </a:tc>
                <a:extLst>
                  <a:ext uri="{0D108BD9-81ED-4DB2-BD59-A6C34878D82A}">
                    <a16:rowId xmlns:a16="http://schemas.microsoft.com/office/drawing/2014/main" val="10003"/>
                  </a:ext>
                </a:extLst>
              </a:tr>
              <a:tr h="370840">
                <a:tc>
                  <a:txBody>
                    <a:bodyPr/>
                    <a:lstStyle/>
                    <a:p>
                      <a:r>
                        <a:rPr lang="et-EE" dirty="0"/>
                        <a:t>28.10</a:t>
                      </a:r>
                    </a:p>
                    <a:p>
                      <a:r>
                        <a:rPr lang="et-EE" dirty="0"/>
                        <a:t>ost </a:t>
                      </a:r>
                    </a:p>
                  </a:txBody>
                  <a:tcPr/>
                </a:tc>
                <a:tc>
                  <a:txBody>
                    <a:bodyPr/>
                    <a:lstStyle/>
                    <a:p>
                      <a:r>
                        <a:rPr lang="et-EE" dirty="0"/>
                        <a:t>D Kaup K Võlg tarnijale  10 000</a:t>
                      </a:r>
                    </a:p>
                  </a:txBody>
                  <a:tcPr/>
                </a:tc>
                <a:tc>
                  <a:txBody>
                    <a:bodyPr/>
                    <a:lstStyle/>
                    <a:p>
                      <a:r>
                        <a:rPr lang="et-EE" dirty="0"/>
                        <a:t>D Ostud K Võlg tarnijale  10 000</a:t>
                      </a:r>
                    </a:p>
                  </a:txBody>
                  <a:tcPr/>
                </a:tc>
                <a:extLst>
                  <a:ext uri="{0D108BD9-81ED-4DB2-BD59-A6C34878D82A}">
                    <a16:rowId xmlns:a16="http://schemas.microsoft.com/office/drawing/2014/main" val="10004"/>
                  </a:ext>
                </a:extLst>
              </a:tr>
              <a:tr h="370840">
                <a:tc>
                  <a:txBody>
                    <a:bodyPr/>
                    <a:lstStyle/>
                    <a:p>
                      <a:r>
                        <a:rPr lang="et-EE" dirty="0"/>
                        <a:t>31.12</a:t>
                      </a:r>
                    </a:p>
                  </a:txBody>
                  <a:tcPr/>
                </a:tc>
                <a:tc>
                  <a:txBody>
                    <a:bodyPr/>
                    <a:lstStyle/>
                    <a:p>
                      <a:endParaRPr lang="et-EE"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t-EE" dirty="0"/>
                        <a:t>Inventuur</a:t>
                      </a:r>
                      <a:r>
                        <a:rPr lang="et-EE" baseline="0" dirty="0"/>
                        <a:t> :</a:t>
                      </a:r>
                      <a:r>
                        <a:rPr lang="et-EE" dirty="0"/>
                        <a:t> Kauba LS 13000.-</a:t>
                      </a:r>
                    </a:p>
                    <a:p>
                      <a:r>
                        <a:rPr lang="et-EE" dirty="0"/>
                        <a:t>Kauba AS + Ostud - Kauba</a:t>
                      </a:r>
                      <a:r>
                        <a:rPr lang="et-EE" baseline="0" dirty="0"/>
                        <a:t> LS = Kaubakulu</a:t>
                      </a:r>
                      <a:endParaRPr lang="et-EE" dirty="0"/>
                    </a:p>
                  </a:txBody>
                  <a:tcPr/>
                </a:tc>
                <a:extLst>
                  <a:ext uri="{0D108BD9-81ED-4DB2-BD59-A6C34878D82A}">
                    <a16:rowId xmlns:a16="http://schemas.microsoft.com/office/drawing/2014/main" val="10005"/>
                  </a:ext>
                </a:extLst>
              </a:tr>
              <a:tr h="370840">
                <a:tc>
                  <a:txBody>
                    <a:bodyPr/>
                    <a:lstStyle/>
                    <a:p>
                      <a:endParaRPr lang="et-EE" dirty="0"/>
                    </a:p>
                  </a:txBody>
                  <a:tcPr/>
                </a:tc>
                <a:tc>
                  <a:txBody>
                    <a:bodyPr/>
                    <a:lstStyle/>
                    <a:p>
                      <a:endParaRPr lang="et-EE" dirty="0"/>
                    </a:p>
                  </a:txBody>
                  <a:tcPr/>
                </a:tc>
                <a:tc>
                  <a:txBody>
                    <a:bodyPr/>
                    <a:lstStyle/>
                    <a:p>
                      <a:r>
                        <a:rPr lang="et-EE" dirty="0"/>
                        <a:t>D Kaubakulu      32 000</a:t>
                      </a:r>
                    </a:p>
                    <a:p>
                      <a:r>
                        <a:rPr lang="et-EE" dirty="0"/>
                        <a:t>D Kaup LS         13 000</a:t>
                      </a:r>
                    </a:p>
                    <a:p>
                      <a:r>
                        <a:rPr lang="et-EE" dirty="0"/>
                        <a:t>K Ostud              35 000</a:t>
                      </a:r>
                    </a:p>
                    <a:p>
                      <a:r>
                        <a:rPr lang="et-EE" dirty="0"/>
                        <a:t>K Kaup AS         10 000</a:t>
                      </a:r>
                    </a:p>
                  </a:txBody>
                  <a:tcPr/>
                </a:tc>
                <a:extLst>
                  <a:ext uri="{0D108BD9-81ED-4DB2-BD59-A6C34878D82A}">
                    <a16:rowId xmlns:a16="http://schemas.microsoft.com/office/drawing/2014/main" val="10006"/>
                  </a:ext>
                </a:extLst>
              </a:tr>
            </a:tbl>
          </a:graphicData>
        </a:graphic>
      </p:graphicFrame>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22</a:t>
            </a:fld>
            <a:endParaRPr lang="et-EE"/>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Varude arvestus - tehingud</a:t>
            </a:r>
          </a:p>
        </p:txBody>
      </p:sp>
      <p:sp>
        <p:nvSpPr>
          <p:cNvPr id="3" name="Content Placeholder 2"/>
          <p:cNvSpPr>
            <a:spLocks noGrp="1"/>
          </p:cNvSpPr>
          <p:nvPr>
            <p:ph idx="1"/>
          </p:nvPr>
        </p:nvSpPr>
        <p:spPr>
          <a:xfrm>
            <a:off x="928662" y="1428736"/>
            <a:ext cx="7910538" cy="4787914"/>
          </a:xfrm>
        </p:spPr>
        <p:txBody>
          <a:bodyPr/>
          <a:lstStyle/>
          <a:p>
            <a:r>
              <a:rPr lang="et-EE" dirty="0"/>
              <a:t>Algdokumendid – ostuarve, AKT, saateleht, Raamatupidamise  õiend – sise-eeskirjas!!!</a:t>
            </a:r>
          </a:p>
          <a:p>
            <a:r>
              <a:rPr lang="et-EE" dirty="0"/>
              <a:t>Varude soetamisel</a:t>
            </a:r>
          </a:p>
          <a:p>
            <a:pPr lvl="1"/>
            <a:r>
              <a:rPr lang="et-EE" dirty="0"/>
              <a:t>D Tooraine ja materjal, kaup</a:t>
            </a:r>
          </a:p>
          <a:p>
            <a:pPr lvl="1"/>
            <a:r>
              <a:rPr lang="et-EE" dirty="0"/>
              <a:t>D Sisendkäibemaks</a:t>
            </a:r>
          </a:p>
          <a:p>
            <a:pPr lvl="1"/>
            <a:r>
              <a:rPr lang="et-EE" dirty="0"/>
              <a:t>K Tarnijatele tasumata arved</a:t>
            </a:r>
          </a:p>
          <a:p>
            <a:r>
              <a:rPr lang="et-EE" dirty="0"/>
              <a:t>Tootmisest</a:t>
            </a:r>
          </a:p>
          <a:p>
            <a:pPr lvl="1"/>
            <a:r>
              <a:rPr lang="et-EE" dirty="0"/>
              <a:t>D Valmistoodang</a:t>
            </a:r>
          </a:p>
          <a:p>
            <a:pPr lvl="1"/>
            <a:r>
              <a:rPr lang="et-EE" dirty="0"/>
              <a:t>K Tootmise otsekulud</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23</a:t>
            </a:fld>
            <a:endParaRPr lang="et-E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642942"/>
          </a:xfrm>
        </p:spPr>
        <p:txBody>
          <a:bodyPr/>
          <a:lstStyle/>
          <a:p>
            <a:r>
              <a:rPr lang="et-EE" dirty="0"/>
              <a:t>Varude arvestus - tehingud</a:t>
            </a:r>
          </a:p>
        </p:txBody>
      </p:sp>
      <p:sp>
        <p:nvSpPr>
          <p:cNvPr id="3" name="Content Placeholder 2"/>
          <p:cNvSpPr>
            <a:spLocks noGrp="1"/>
          </p:cNvSpPr>
          <p:nvPr>
            <p:ph idx="1"/>
          </p:nvPr>
        </p:nvSpPr>
        <p:spPr>
          <a:xfrm>
            <a:off x="857224" y="857232"/>
            <a:ext cx="7981976" cy="5359418"/>
          </a:xfrm>
        </p:spPr>
        <p:txBody>
          <a:bodyPr/>
          <a:lstStyle/>
          <a:p>
            <a:r>
              <a:rPr lang="fi-FI" dirty="0" err="1"/>
              <a:t>kauba</a:t>
            </a:r>
            <a:r>
              <a:rPr lang="fi-FI" dirty="0"/>
              <a:t> </a:t>
            </a:r>
            <a:r>
              <a:rPr lang="fi-FI" dirty="0" err="1"/>
              <a:t>kuluks</a:t>
            </a:r>
            <a:r>
              <a:rPr lang="fi-FI" dirty="0"/>
              <a:t> </a:t>
            </a:r>
            <a:r>
              <a:rPr lang="fi-FI" dirty="0" err="1"/>
              <a:t>kandmine</a:t>
            </a:r>
            <a:r>
              <a:rPr lang="fi-FI" dirty="0"/>
              <a:t> </a:t>
            </a:r>
            <a:r>
              <a:rPr lang="fi-FI" dirty="0" err="1"/>
              <a:t>peale</a:t>
            </a:r>
            <a:r>
              <a:rPr lang="fi-FI" dirty="0"/>
              <a:t> </a:t>
            </a:r>
            <a:r>
              <a:rPr lang="fi-FI" dirty="0" err="1"/>
              <a:t>selle</a:t>
            </a:r>
            <a:r>
              <a:rPr lang="fi-FI" dirty="0"/>
              <a:t> </a:t>
            </a:r>
            <a:r>
              <a:rPr lang="fi-FI" dirty="0" err="1"/>
              <a:t>müüki</a:t>
            </a:r>
            <a:endParaRPr lang="fi-FI" dirty="0"/>
          </a:p>
          <a:p>
            <a:pPr lvl="1"/>
            <a:r>
              <a:rPr lang="fi-FI" dirty="0"/>
              <a:t>D </a:t>
            </a:r>
            <a:r>
              <a:rPr lang="fi-FI" dirty="0" err="1"/>
              <a:t>kaubad</a:t>
            </a:r>
            <a:r>
              <a:rPr lang="fi-FI" dirty="0"/>
              <a:t>, </a:t>
            </a:r>
            <a:r>
              <a:rPr lang="fi-FI" dirty="0" err="1"/>
              <a:t>toore</a:t>
            </a:r>
            <a:r>
              <a:rPr lang="fi-FI" dirty="0"/>
              <a:t>, </a:t>
            </a:r>
            <a:r>
              <a:rPr lang="fi-FI" dirty="0" err="1"/>
              <a:t>materjal</a:t>
            </a:r>
            <a:r>
              <a:rPr lang="fi-FI" dirty="0"/>
              <a:t> ja </a:t>
            </a:r>
            <a:r>
              <a:rPr lang="fi-FI" dirty="0" err="1"/>
              <a:t>teenused</a:t>
            </a:r>
            <a:endParaRPr lang="fi-FI" dirty="0"/>
          </a:p>
          <a:p>
            <a:pPr lvl="1"/>
            <a:r>
              <a:rPr lang="et-EE" dirty="0"/>
              <a:t>K ostetud kaubad müügiks</a:t>
            </a:r>
          </a:p>
          <a:p>
            <a:r>
              <a:rPr lang="et-EE" dirty="0"/>
              <a:t>materjalide kandmine tootmiskuludesse</a:t>
            </a:r>
          </a:p>
          <a:p>
            <a:pPr lvl="1"/>
            <a:r>
              <a:rPr lang="et-EE" dirty="0"/>
              <a:t>D tootmiskulud</a:t>
            </a:r>
          </a:p>
          <a:p>
            <a:pPr lvl="1"/>
            <a:r>
              <a:rPr lang="et-EE" dirty="0"/>
              <a:t>K tooraine ja materjal</a:t>
            </a:r>
          </a:p>
          <a:p>
            <a:r>
              <a:rPr lang="et-EE" dirty="0" err="1"/>
              <a:t>v</a:t>
            </a:r>
            <a:r>
              <a:rPr lang="fi-FI" dirty="0" err="1"/>
              <a:t>almistoodangu</a:t>
            </a:r>
            <a:r>
              <a:rPr lang="fi-FI" dirty="0"/>
              <a:t> </a:t>
            </a:r>
            <a:r>
              <a:rPr lang="fi-FI" dirty="0" err="1"/>
              <a:t>kuluks</a:t>
            </a:r>
            <a:r>
              <a:rPr lang="fi-FI" dirty="0"/>
              <a:t> </a:t>
            </a:r>
            <a:r>
              <a:rPr lang="fi-FI" dirty="0" err="1"/>
              <a:t>kandmine</a:t>
            </a:r>
            <a:r>
              <a:rPr lang="et-EE" dirty="0"/>
              <a:t> müümisel </a:t>
            </a:r>
            <a:endParaRPr lang="fi-FI" dirty="0"/>
          </a:p>
          <a:p>
            <a:pPr lvl="1"/>
            <a:r>
              <a:rPr lang="fi-FI" dirty="0"/>
              <a:t>D </a:t>
            </a:r>
            <a:r>
              <a:rPr lang="fi-FI" dirty="0" err="1"/>
              <a:t>kaubad</a:t>
            </a:r>
            <a:r>
              <a:rPr lang="fi-FI" dirty="0"/>
              <a:t>, </a:t>
            </a:r>
            <a:r>
              <a:rPr lang="fi-FI" dirty="0" err="1"/>
              <a:t>toore</a:t>
            </a:r>
            <a:r>
              <a:rPr lang="fi-FI" dirty="0"/>
              <a:t>, </a:t>
            </a:r>
            <a:r>
              <a:rPr lang="fi-FI" dirty="0" err="1"/>
              <a:t>materjal</a:t>
            </a:r>
            <a:r>
              <a:rPr lang="fi-FI" dirty="0"/>
              <a:t> ja </a:t>
            </a:r>
            <a:r>
              <a:rPr lang="fi-FI" dirty="0" err="1"/>
              <a:t>teenused</a:t>
            </a:r>
            <a:endParaRPr lang="fi-FI" dirty="0"/>
          </a:p>
          <a:p>
            <a:pPr lvl="1"/>
            <a:r>
              <a:rPr lang="et-EE" dirty="0"/>
              <a:t>K valmistoodang</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dirty="0"/>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24</a:t>
            </a:fld>
            <a:endParaRPr lang="et-EE"/>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Valmistoodang</a:t>
            </a:r>
          </a:p>
        </p:txBody>
      </p:sp>
      <p:sp>
        <p:nvSpPr>
          <p:cNvPr id="3" name="Content Placeholder 2"/>
          <p:cNvSpPr>
            <a:spLocks noGrp="1"/>
          </p:cNvSpPr>
          <p:nvPr>
            <p:ph idx="1"/>
          </p:nvPr>
        </p:nvSpPr>
        <p:spPr>
          <a:xfrm>
            <a:off x="1066800" y="1071546"/>
            <a:ext cx="7772400" cy="5145104"/>
          </a:xfrm>
        </p:spPr>
        <p:txBody>
          <a:bodyPr/>
          <a:lstStyle/>
          <a:p>
            <a:r>
              <a:rPr lang="et-EE" dirty="0"/>
              <a:t>On ettevõttes toodetud toodang müügiks ja vajadusel ettevõttes kasutamiseks</a:t>
            </a:r>
          </a:p>
          <a:p>
            <a:r>
              <a:rPr lang="et-EE" dirty="0"/>
              <a:t>Võetakse arvele soetamismaksumuses</a:t>
            </a:r>
          </a:p>
          <a:p>
            <a:pPr lvl="1"/>
            <a:r>
              <a:rPr lang="et-EE" dirty="0"/>
              <a:t>Standardhind +/- hinnavahe</a:t>
            </a:r>
          </a:p>
          <a:p>
            <a:pPr lvl="1"/>
            <a:r>
              <a:rPr lang="et-EE" dirty="0"/>
              <a:t>Õiglane väärtus</a:t>
            </a:r>
          </a:p>
          <a:p>
            <a:r>
              <a:rPr lang="et-EE" sz="1800" dirty="0"/>
              <a:t>Standardkulude meetodi puhul peetakse toodete üle arvestust nende arvestuslikus omahinnas. Arvestuslik omahind leitakse normkulude põhjal ja seda korrigeeritakse perioodiliselt tegelike tootmiskulude järgi.</a:t>
            </a:r>
          </a:p>
          <a:p>
            <a:r>
              <a:rPr lang="et-EE" dirty="0"/>
              <a:t>Bilansis kajastatakse madalamas …</a:t>
            </a:r>
          </a:p>
          <a:p>
            <a:pPr lvl="1"/>
            <a:r>
              <a:rPr lang="et-EE" dirty="0"/>
              <a:t>vt arvestuspõhimõte</a:t>
            </a:r>
          </a:p>
          <a:p>
            <a:pPr lvl="1"/>
            <a:r>
              <a:rPr lang="et-EE" dirty="0"/>
              <a:t>Vt konspekt</a:t>
            </a:r>
          </a:p>
          <a:p>
            <a:pPr lvl="1"/>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25</a:t>
            </a:fld>
            <a:endParaRPr lang="et-E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14380"/>
          </a:xfrm>
        </p:spPr>
        <p:txBody>
          <a:bodyPr/>
          <a:lstStyle/>
          <a:p>
            <a:r>
              <a:rPr lang="et-EE" dirty="0"/>
              <a:t>Lõpetamata toodang</a:t>
            </a:r>
          </a:p>
        </p:txBody>
      </p:sp>
      <p:sp>
        <p:nvSpPr>
          <p:cNvPr id="3" name="Content Placeholder 2"/>
          <p:cNvSpPr>
            <a:spLocks noGrp="1"/>
          </p:cNvSpPr>
          <p:nvPr>
            <p:ph idx="1"/>
          </p:nvPr>
        </p:nvSpPr>
        <p:spPr>
          <a:xfrm>
            <a:off x="928662" y="1071546"/>
            <a:ext cx="7910538" cy="5145104"/>
          </a:xfrm>
        </p:spPr>
        <p:txBody>
          <a:bodyPr/>
          <a:lstStyle/>
          <a:p>
            <a:r>
              <a:rPr lang="et-EE" dirty="0"/>
              <a:t>On bilansis kajastatav “kulu”, mis on antud majandusaastal tehtud toodangu saamiseks, kuid tootmisprotsess jätkub järgmisel majandusaastal kuni toodangu valmimiseni.</a:t>
            </a:r>
          </a:p>
          <a:p>
            <a:pPr lvl="1"/>
            <a:r>
              <a:rPr lang="et-EE" dirty="0"/>
              <a:t>31.12 x aasta inventuur</a:t>
            </a:r>
          </a:p>
          <a:p>
            <a:pPr lvl="2"/>
            <a:r>
              <a:rPr lang="et-EE" dirty="0"/>
              <a:t> D Lõpetamata toodang 12 000.-</a:t>
            </a:r>
          </a:p>
          <a:p>
            <a:pPr lvl="2"/>
            <a:r>
              <a:rPr lang="et-EE" dirty="0"/>
              <a:t> K Tootmiskulud            12 000.-</a:t>
            </a:r>
          </a:p>
          <a:p>
            <a:pPr lvl="1"/>
            <a:r>
              <a:rPr lang="et-EE" dirty="0"/>
              <a:t>01.01.x+1 aasta reguleerimiskanne </a:t>
            </a:r>
          </a:p>
          <a:p>
            <a:pPr lvl="2"/>
            <a:r>
              <a:rPr lang="et-EE" dirty="0"/>
              <a:t>D Tootmiskulud		12 000.-</a:t>
            </a:r>
          </a:p>
          <a:p>
            <a:pPr lvl="2"/>
            <a:r>
              <a:rPr lang="et-EE" dirty="0"/>
              <a:t>K Lõpetamata toodang	12 000.-</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26</a:t>
            </a:fld>
            <a:endParaRPr lang="et-EE"/>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19108"/>
          </a:xfrm>
        </p:spPr>
        <p:txBody>
          <a:bodyPr/>
          <a:lstStyle/>
          <a:p>
            <a:r>
              <a:rPr lang="et-EE" dirty="0" err="1"/>
              <a:t>Konsignatsioonikaubad</a:t>
            </a:r>
            <a:endParaRPr lang="et-EE" dirty="0"/>
          </a:p>
        </p:txBody>
      </p:sp>
      <p:sp>
        <p:nvSpPr>
          <p:cNvPr id="3" name="Content Placeholder 2"/>
          <p:cNvSpPr>
            <a:spLocks noGrp="1"/>
          </p:cNvSpPr>
          <p:nvPr>
            <p:ph idx="1"/>
          </p:nvPr>
        </p:nvSpPr>
        <p:spPr>
          <a:xfrm>
            <a:off x="785786" y="1071546"/>
            <a:ext cx="8053414" cy="5145104"/>
          </a:xfrm>
        </p:spPr>
        <p:txBody>
          <a:bodyPr/>
          <a:lstStyle/>
          <a:p>
            <a:r>
              <a:rPr lang="et-EE" dirty="0"/>
              <a:t>kui üks ettevõte (edasimüüja) teostab teise ettevõtte (tarnija) varude müüki, kajastatakse varusid selle ettevõtte bilansis, kes kannab põhilisi varudega seotud riske </a:t>
            </a:r>
          </a:p>
          <a:p>
            <a:r>
              <a:rPr lang="et-EE" dirty="0"/>
              <a:t>kui valdav osa </a:t>
            </a:r>
            <a:r>
              <a:rPr lang="et-EE" dirty="0" err="1"/>
              <a:t>konsignatsioonikaupadega</a:t>
            </a:r>
            <a:r>
              <a:rPr lang="et-EE" dirty="0"/>
              <a:t> seotud riske jääb tarnijale, kajastatakse antud kaubad tema bilansis.</a:t>
            </a:r>
          </a:p>
          <a:p>
            <a:r>
              <a:rPr lang="et-EE" dirty="0"/>
              <a:t>kui edasimüüja võtab endale enamuse kaupade realisatsiooniga seotud riske, kajastatakse antud kaubad tema bilansis.</a:t>
            </a:r>
          </a:p>
          <a:p>
            <a:r>
              <a:rPr lang="et-EE" dirty="0"/>
              <a:t> </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dirty="0"/>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27</a:t>
            </a:fld>
            <a:endParaRPr lang="et-EE"/>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19108"/>
          </a:xfrm>
        </p:spPr>
        <p:txBody>
          <a:bodyPr/>
          <a:lstStyle/>
          <a:p>
            <a:r>
              <a:rPr lang="et-EE" dirty="0"/>
              <a:t>Ettemaksed tarnijatele</a:t>
            </a:r>
          </a:p>
        </p:txBody>
      </p:sp>
      <p:sp>
        <p:nvSpPr>
          <p:cNvPr id="3" name="Content Placeholder 2"/>
          <p:cNvSpPr>
            <a:spLocks noGrp="1"/>
          </p:cNvSpPr>
          <p:nvPr>
            <p:ph idx="1"/>
          </p:nvPr>
        </p:nvSpPr>
        <p:spPr>
          <a:xfrm>
            <a:off x="857224" y="1142984"/>
            <a:ext cx="7981976" cy="5214974"/>
          </a:xfrm>
        </p:spPr>
        <p:txBody>
          <a:bodyPr/>
          <a:lstStyle/>
          <a:p>
            <a:r>
              <a:rPr lang="et-EE" dirty="0"/>
              <a:t>ARVE alusel tasutakse ettemaksena tarnijatele materjali eest 7 000€, millele lisandub käibemaks .</a:t>
            </a:r>
          </a:p>
          <a:p>
            <a:pPr lvl="1"/>
            <a:r>
              <a:rPr lang="et-EE" dirty="0"/>
              <a:t>Deebet Sisendkäibemaks			</a:t>
            </a:r>
          </a:p>
          <a:p>
            <a:pPr lvl="1"/>
            <a:r>
              <a:rPr lang="et-EE" dirty="0"/>
              <a:t>Deebet Ettemaks tarnijatele		7 000</a:t>
            </a:r>
          </a:p>
          <a:p>
            <a:pPr lvl="1"/>
            <a:r>
              <a:rPr lang="et-EE" dirty="0"/>
              <a:t>Kreedit Arvelduskonto			 </a:t>
            </a:r>
          </a:p>
          <a:p>
            <a:r>
              <a:rPr lang="et-EE" dirty="0"/>
              <a:t>Materjal saadakse kätte</a:t>
            </a:r>
          </a:p>
          <a:p>
            <a:pPr lvl="1"/>
            <a:r>
              <a:rPr lang="et-EE" dirty="0"/>
              <a:t>Deebet Materjal				7 000</a:t>
            </a:r>
          </a:p>
          <a:p>
            <a:pPr lvl="1"/>
            <a:r>
              <a:rPr lang="et-EE" dirty="0"/>
              <a:t>Kreedit Ettemaks tarnijatele		7 000</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28</a:t>
            </a:fld>
            <a:endParaRPr lang="et-EE"/>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714380"/>
          </a:xfrm>
        </p:spPr>
        <p:txBody>
          <a:bodyPr/>
          <a:lstStyle/>
          <a:p>
            <a:r>
              <a:rPr lang="et-EE" dirty="0"/>
              <a:t>Ettemaksed tarnijatele</a:t>
            </a:r>
          </a:p>
        </p:txBody>
      </p:sp>
      <p:sp>
        <p:nvSpPr>
          <p:cNvPr id="3" name="Content Placeholder 2"/>
          <p:cNvSpPr>
            <a:spLocks noGrp="1"/>
          </p:cNvSpPr>
          <p:nvPr>
            <p:ph idx="1"/>
          </p:nvPr>
        </p:nvSpPr>
        <p:spPr>
          <a:xfrm>
            <a:off x="1066800" y="1428736"/>
            <a:ext cx="7772400" cy="4787914"/>
          </a:xfrm>
        </p:spPr>
        <p:txBody>
          <a:bodyPr/>
          <a:lstStyle/>
          <a:p>
            <a:pPr>
              <a:buNone/>
            </a:pPr>
            <a:r>
              <a:rPr lang="et-EE" dirty="0"/>
              <a:t>Või ilma ARVETA!!</a:t>
            </a:r>
          </a:p>
          <a:p>
            <a:r>
              <a:rPr lang="et-EE" dirty="0"/>
              <a:t>Ettemaksu tegemisel:</a:t>
            </a:r>
          </a:p>
          <a:p>
            <a:pPr lvl="1"/>
            <a:r>
              <a:rPr lang="et-EE" dirty="0"/>
              <a:t>Deebet: Ettemaks tarnijatele	8400 </a:t>
            </a:r>
            <a:r>
              <a:rPr lang="et-EE" sz="1600" dirty="0"/>
              <a:t>(sh KM)</a:t>
            </a:r>
            <a:r>
              <a:rPr lang="et-EE" dirty="0"/>
              <a:t>	</a:t>
            </a:r>
          </a:p>
          <a:p>
            <a:pPr lvl="1"/>
            <a:r>
              <a:rPr lang="et-EE" dirty="0"/>
              <a:t>Kreedit: Arvelduskonto		8400		</a:t>
            </a:r>
          </a:p>
          <a:p>
            <a:r>
              <a:rPr lang="et-EE" dirty="0"/>
              <a:t>Materjali saamisel ettemaksu katteks:</a:t>
            </a:r>
          </a:p>
          <a:p>
            <a:pPr lvl="1"/>
            <a:r>
              <a:rPr lang="et-EE" dirty="0"/>
              <a:t>	Deebet: Materjal				Deebet: Sisendkäibemaks		</a:t>
            </a:r>
          </a:p>
          <a:p>
            <a:pPr lvl="1"/>
            <a:r>
              <a:rPr lang="et-EE" dirty="0"/>
              <a:t>	Kreedit: Ettemaks tarnijatele	8400		</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29</a:t>
            </a:fld>
            <a:endParaRPr lang="et-E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00" y="142852"/>
            <a:ext cx="7772400" cy="857256"/>
          </a:xfrm>
        </p:spPr>
        <p:txBody>
          <a:bodyPr/>
          <a:lstStyle/>
          <a:p>
            <a:r>
              <a:rPr lang="et-EE" dirty="0"/>
              <a:t>Varud – </a:t>
            </a:r>
            <a:r>
              <a:rPr lang="et-EE" sz="2400" dirty="0"/>
              <a:t>RTJ 4</a:t>
            </a:r>
          </a:p>
        </p:txBody>
      </p:sp>
      <p:sp>
        <p:nvSpPr>
          <p:cNvPr id="3" name="Content Placeholder 2"/>
          <p:cNvSpPr>
            <a:spLocks noGrp="1"/>
          </p:cNvSpPr>
          <p:nvPr>
            <p:ph idx="1"/>
          </p:nvPr>
        </p:nvSpPr>
        <p:spPr>
          <a:xfrm>
            <a:off x="857224" y="1071546"/>
            <a:ext cx="7981976" cy="5357850"/>
          </a:xfrm>
        </p:spPr>
        <p:txBody>
          <a:bodyPr/>
          <a:lstStyle/>
          <a:p>
            <a:pPr>
              <a:buNone/>
            </a:pPr>
            <a:r>
              <a:rPr lang="et-EE" dirty="0"/>
              <a:t>Varud on varad:</a:t>
            </a:r>
          </a:p>
          <a:p>
            <a:pPr lvl="0"/>
            <a:r>
              <a:rPr lang="et-EE" dirty="0"/>
              <a:t>Mida hoitakse müügiks tavapärase äritegevuse käigus</a:t>
            </a:r>
          </a:p>
          <a:p>
            <a:pPr lvl="0"/>
            <a:r>
              <a:rPr lang="et-EE" dirty="0"/>
              <a:t>Mida parajasti toodetakse müügiks tavapärase äritegevuse käigus</a:t>
            </a:r>
          </a:p>
          <a:p>
            <a:r>
              <a:rPr lang="et-EE" dirty="0"/>
              <a:t>Materjalid ja tarvikud, mida tarbitakse tootmisprotsessis või teenuste osutamisel</a:t>
            </a:r>
          </a:p>
          <a:p>
            <a:r>
              <a:rPr lang="et-EE" dirty="0"/>
              <a:t>Lisaks peab teadma </a:t>
            </a:r>
          </a:p>
          <a:p>
            <a:pPr lvl="1"/>
            <a:r>
              <a:rPr lang="et-EE" dirty="0"/>
              <a:t>müügiks hoitavad seadmed ja kinnisvara</a:t>
            </a:r>
          </a:p>
          <a:p>
            <a:pPr lvl="1"/>
            <a:r>
              <a:rPr lang="et-EE" dirty="0"/>
              <a:t>ettemakseid tarnijatele varude eest</a:t>
            </a:r>
          </a:p>
        </p:txBody>
      </p:sp>
      <p:sp>
        <p:nvSpPr>
          <p:cNvPr id="4" name="Date Placeholder 3"/>
          <p:cNvSpPr>
            <a:spLocks noGrp="1"/>
          </p:cNvSpPr>
          <p:nvPr>
            <p:ph type="dt" sz="half" idx="10"/>
          </p:nvPr>
        </p:nvSpPr>
        <p:spPr/>
        <p:txBody>
          <a:bodyPr/>
          <a:lstStyle/>
          <a:p>
            <a:fld id="{1161C83F-8132-4938-BA12-0B20ACB10424}" type="datetime1">
              <a:rPr lang="et-EE" smtClean="0"/>
              <a:pPr/>
              <a:t>21.10.2024</a:t>
            </a:fld>
            <a:endParaRPr lang="et-EE"/>
          </a:p>
        </p:txBody>
      </p:sp>
      <p:sp>
        <p:nvSpPr>
          <p:cNvPr id="5" name="Slide Number Placeholder 4"/>
          <p:cNvSpPr>
            <a:spLocks noGrp="1"/>
          </p:cNvSpPr>
          <p:nvPr>
            <p:ph type="sldNum" sz="quarter" idx="12"/>
          </p:nvPr>
        </p:nvSpPr>
        <p:spPr/>
        <p:txBody>
          <a:bodyPr/>
          <a:lstStyle/>
          <a:p>
            <a:fld id="{350A5674-02FB-4D09-BC5B-2234FFF3961C}" type="slidenum">
              <a:rPr lang="et-EE" smtClean="0"/>
              <a:pPr/>
              <a:t>3</a:t>
            </a:fld>
            <a:endParaRPr lang="et-EE"/>
          </a:p>
        </p:txBody>
      </p:sp>
      <p:sp>
        <p:nvSpPr>
          <p:cNvPr id="6" name="Footer Placeholder 5"/>
          <p:cNvSpPr>
            <a:spLocks noGrp="1"/>
          </p:cNvSpPr>
          <p:nvPr>
            <p:ph type="ftr" sz="quarter" idx="11"/>
          </p:nvPr>
        </p:nvSpPr>
        <p:spPr/>
        <p:txBody>
          <a:bodyPr/>
          <a:lstStyle/>
          <a:p>
            <a:r>
              <a:rPr lang="et-EE"/>
              <a:t>Siiri Luts MA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694430"/>
          </a:xfrm>
        </p:spPr>
        <p:txBody>
          <a:bodyPr/>
          <a:lstStyle/>
          <a:p>
            <a:r>
              <a:rPr lang="et-EE" dirty="0"/>
              <a:t>Varude kajastamine bilansis</a:t>
            </a:r>
          </a:p>
        </p:txBody>
      </p:sp>
      <p:sp>
        <p:nvSpPr>
          <p:cNvPr id="3" name="Content Placeholder 2"/>
          <p:cNvSpPr>
            <a:spLocks noGrp="1"/>
          </p:cNvSpPr>
          <p:nvPr>
            <p:ph idx="1"/>
          </p:nvPr>
        </p:nvSpPr>
        <p:spPr>
          <a:xfrm>
            <a:off x="642910" y="980728"/>
            <a:ext cx="8196290" cy="5235922"/>
          </a:xfrm>
        </p:spPr>
        <p:txBody>
          <a:bodyPr/>
          <a:lstStyle/>
          <a:p>
            <a:r>
              <a:rPr lang="et-EE" b="1" dirty="0"/>
              <a:t>soetusmaksumuses või neto realiseerimisväärtuses, sõltuvalt sellest, kumb on madalam</a:t>
            </a:r>
          </a:p>
          <a:p>
            <a:endParaRPr lang="et-EE" b="1" dirty="0"/>
          </a:p>
          <a:p>
            <a:r>
              <a:rPr lang="et-EE" sz="2800" i="1" dirty="0"/>
              <a:t>Neto realiseerimisväärtus on toote hinnanguline müügihind tavapärase äritegevuse </a:t>
            </a:r>
            <a:r>
              <a:rPr lang="fi-FI" sz="2800" i="1" dirty="0" err="1"/>
              <a:t>käigus</a:t>
            </a:r>
            <a:r>
              <a:rPr lang="fi-FI" sz="2800" i="1" dirty="0"/>
              <a:t>, </a:t>
            </a:r>
            <a:r>
              <a:rPr lang="fi-FI" sz="2800" i="1" dirty="0" err="1"/>
              <a:t>millest</a:t>
            </a:r>
            <a:r>
              <a:rPr lang="fi-FI" sz="2800" i="1" dirty="0"/>
              <a:t> on maha </a:t>
            </a:r>
            <a:r>
              <a:rPr lang="fi-FI" sz="2800" i="1" dirty="0" err="1"/>
              <a:t>arvatud</a:t>
            </a:r>
            <a:r>
              <a:rPr lang="fi-FI" sz="2800" i="1" dirty="0"/>
              <a:t> </a:t>
            </a:r>
            <a:r>
              <a:rPr lang="fi-FI" sz="2800" i="1" dirty="0" err="1"/>
              <a:t>hinnangulised</a:t>
            </a:r>
            <a:r>
              <a:rPr lang="fi-FI" sz="2800" i="1" dirty="0"/>
              <a:t> </a:t>
            </a:r>
            <a:r>
              <a:rPr lang="fi-FI" sz="2800" i="1" dirty="0" err="1"/>
              <a:t>kulutused</a:t>
            </a:r>
            <a:r>
              <a:rPr lang="fi-FI" sz="2800" i="1" dirty="0"/>
              <a:t>, </a:t>
            </a:r>
            <a:r>
              <a:rPr lang="fi-FI" sz="2800" i="1" dirty="0" err="1"/>
              <a:t>mis</a:t>
            </a:r>
            <a:r>
              <a:rPr lang="fi-FI" sz="2800" i="1" dirty="0"/>
              <a:t> on </a:t>
            </a:r>
            <a:r>
              <a:rPr lang="fi-FI" sz="2800" i="1" dirty="0" err="1"/>
              <a:t>vajalikud</a:t>
            </a:r>
            <a:r>
              <a:rPr lang="fi-FI" sz="2800" i="1" dirty="0"/>
              <a:t> </a:t>
            </a:r>
            <a:r>
              <a:rPr lang="fi-FI" sz="2800" i="1" dirty="0" err="1"/>
              <a:t>toote</a:t>
            </a:r>
            <a:r>
              <a:rPr lang="et-EE" sz="2800" i="1" dirty="0"/>
              <a:t> </a:t>
            </a:r>
            <a:r>
              <a:rPr lang="fi-FI" sz="2800" i="1" dirty="0" err="1"/>
              <a:t>müügivalmidusse</a:t>
            </a:r>
            <a:r>
              <a:rPr lang="fi-FI" sz="2800" i="1" dirty="0"/>
              <a:t> </a:t>
            </a:r>
            <a:r>
              <a:rPr lang="fi-FI" sz="2800" i="1" dirty="0" err="1"/>
              <a:t>viimiseks</a:t>
            </a:r>
            <a:r>
              <a:rPr lang="fi-FI" sz="2800" i="1" dirty="0"/>
              <a:t> ja </a:t>
            </a:r>
            <a:r>
              <a:rPr lang="fi-FI" sz="2800" i="1" dirty="0" err="1"/>
              <a:t>müügi</a:t>
            </a:r>
            <a:r>
              <a:rPr lang="fi-FI" sz="2800" i="1" dirty="0"/>
              <a:t> </a:t>
            </a:r>
            <a:r>
              <a:rPr lang="fi-FI" sz="2800" i="1" dirty="0" err="1"/>
              <a:t>sooritamiseks</a:t>
            </a:r>
            <a:r>
              <a:rPr lang="et-EE" sz="2800" dirty="0"/>
              <a:t> </a:t>
            </a:r>
          </a:p>
          <a:p>
            <a:pPr>
              <a:buNone/>
            </a:pPr>
            <a:r>
              <a:rPr lang="et-EE" dirty="0"/>
              <a:t> </a:t>
            </a:r>
          </a:p>
        </p:txBody>
      </p:sp>
      <p:sp>
        <p:nvSpPr>
          <p:cNvPr id="4" name="Date Placeholder 3"/>
          <p:cNvSpPr>
            <a:spLocks noGrp="1"/>
          </p:cNvSpPr>
          <p:nvPr>
            <p:ph type="dt" sz="half" idx="10"/>
          </p:nvPr>
        </p:nvSpPr>
        <p:spPr>
          <a:xfrm>
            <a:off x="457200" y="6356350"/>
            <a:ext cx="82352" cy="365125"/>
          </a:xfrm>
        </p:spPr>
        <p:txBody>
          <a:bodyPr/>
          <a:lstStyle/>
          <a:p>
            <a:fld id="{87A07ACF-FF3B-4B34-A6DD-DACF8371302A}" type="datetime1">
              <a:rPr lang="et-EE" smtClean="0"/>
              <a:pPr/>
              <a:t>21.10.2024</a:t>
            </a:fld>
            <a:endParaRPr lang="et-EE" dirty="0"/>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30</a:t>
            </a:fld>
            <a:endParaRPr lang="et-EE"/>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527720"/>
          </a:xfrm>
        </p:spPr>
        <p:txBody>
          <a:bodyPr/>
          <a:lstStyle/>
          <a:p>
            <a:endParaRPr lang="et-EE" dirty="0"/>
          </a:p>
        </p:txBody>
      </p:sp>
      <p:sp>
        <p:nvSpPr>
          <p:cNvPr id="3" name="Content Placeholder 2"/>
          <p:cNvSpPr>
            <a:spLocks noGrp="1"/>
          </p:cNvSpPr>
          <p:nvPr>
            <p:ph idx="1"/>
          </p:nvPr>
        </p:nvSpPr>
        <p:spPr>
          <a:xfrm>
            <a:off x="1043608" y="1340768"/>
            <a:ext cx="7772400" cy="4947890"/>
          </a:xfrm>
        </p:spPr>
        <p:txBody>
          <a:bodyPr/>
          <a:lstStyle/>
          <a:p>
            <a:r>
              <a:rPr lang="et-EE" dirty="0"/>
              <a:t>Iga aruandeperioodi lõpul tuleb varude nimekiri kriitiliselt üle vaadata, et identifitseerida varude objektid, mille neto realiseerimisväärtus võib olla langenud madalamale nende soetusmaksumusest.</a:t>
            </a:r>
          </a:p>
          <a:p>
            <a:endParaRPr lang="et-EE" dirty="0"/>
          </a:p>
          <a:p>
            <a:r>
              <a:rPr lang="fi-FI" dirty="0" err="1"/>
              <a:t>kahtlus</a:t>
            </a:r>
            <a:r>
              <a:rPr lang="fi-FI" dirty="0"/>
              <a:t>, kas </a:t>
            </a:r>
            <a:r>
              <a:rPr lang="fi-FI" dirty="0" err="1"/>
              <a:t>neid</a:t>
            </a:r>
            <a:r>
              <a:rPr lang="fi-FI" dirty="0"/>
              <a:t> </a:t>
            </a:r>
            <a:r>
              <a:rPr lang="fi-FI" dirty="0" err="1"/>
              <a:t>suudetakse</a:t>
            </a:r>
            <a:r>
              <a:rPr lang="fi-FI" dirty="0"/>
              <a:t> </a:t>
            </a:r>
            <a:r>
              <a:rPr lang="fi-FI" dirty="0" err="1"/>
              <a:t>realiseerida</a:t>
            </a:r>
            <a:r>
              <a:rPr lang="fi-FI" dirty="0"/>
              <a:t> </a:t>
            </a:r>
            <a:r>
              <a:rPr lang="fi-FI" dirty="0" err="1"/>
              <a:t>mõistliku</a:t>
            </a:r>
            <a:r>
              <a:rPr lang="fi-FI" dirty="0"/>
              <a:t> aja </a:t>
            </a:r>
            <a:r>
              <a:rPr lang="fi-FI" dirty="0" err="1"/>
              <a:t>vältel</a:t>
            </a:r>
            <a:r>
              <a:rPr lang="fi-FI" dirty="0"/>
              <a:t>.</a:t>
            </a:r>
          </a:p>
        </p:txBody>
      </p:sp>
      <p:sp>
        <p:nvSpPr>
          <p:cNvPr id="4" name="Date Placeholder 3"/>
          <p:cNvSpPr>
            <a:spLocks noGrp="1"/>
          </p:cNvSpPr>
          <p:nvPr>
            <p:ph type="dt" sz="half" idx="10"/>
          </p:nvPr>
        </p:nvSpPr>
        <p:spPr>
          <a:xfrm>
            <a:off x="457200" y="6356350"/>
            <a:ext cx="370384" cy="365125"/>
          </a:xfrm>
        </p:spPr>
        <p:txBody>
          <a:bodyPr/>
          <a:lstStyle/>
          <a:p>
            <a:endParaRPr lang="et-EE" dirty="0"/>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31</a:t>
            </a:fld>
            <a:endParaRPr lang="et-EE"/>
          </a:p>
        </p:txBody>
      </p:sp>
    </p:spTree>
    <p:extLst>
      <p:ext uri="{BB962C8B-B14F-4D97-AF65-F5344CB8AC3E}">
        <p14:creationId xmlns:p14="http://schemas.microsoft.com/office/powerpoint/2010/main" val="1680827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88640"/>
            <a:ext cx="7772400" cy="288032"/>
          </a:xfrm>
        </p:spPr>
        <p:txBody>
          <a:bodyPr/>
          <a:lstStyle/>
          <a:p>
            <a:endParaRPr lang="et-EE" dirty="0"/>
          </a:p>
        </p:txBody>
      </p:sp>
      <p:sp>
        <p:nvSpPr>
          <p:cNvPr id="3" name="Content Placeholder 2"/>
          <p:cNvSpPr>
            <a:spLocks noGrp="1"/>
          </p:cNvSpPr>
          <p:nvPr>
            <p:ph idx="1"/>
          </p:nvPr>
        </p:nvSpPr>
        <p:spPr>
          <a:xfrm>
            <a:off x="611560" y="908720"/>
            <a:ext cx="8227640" cy="5307930"/>
          </a:xfrm>
        </p:spPr>
        <p:txBody>
          <a:bodyPr/>
          <a:lstStyle/>
          <a:p>
            <a:r>
              <a:rPr lang="et-EE" dirty="0"/>
              <a:t>Järgmiste asjaolude esinemisel peab ettevõtte juhtkond kaaluma vajadust varude allahindluseks:</a:t>
            </a:r>
          </a:p>
          <a:p>
            <a:pPr lvl="1"/>
            <a:r>
              <a:rPr lang="et-EE" dirty="0"/>
              <a:t>- varude füüsiline inventuur on tuvastanud, et varud on riknenud või nende füüsiline seisund on</a:t>
            </a:r>
          </a:p>
          <a:p>
            <a:pPr lvl="1"/>
            <a:r>
              <a:rPr lang="et-EE" dirty="0"/>
              <a:t>halvenenud;</a:t>
            </a:r>
          </a:p>
          <a:p>
            <a:pPr lvl="1"/>
            <a:r>
              <a:rPr lang="et-EE" dirty="0"/>
              <a:t>- sarnaste varuobjektide turuhind on langenud;</a:t>
            </a:r>
          </a:p>
          <a:p>
            <a:pPr lvl="1"/>
            <a:r>
              <a:rPr lang="et-EE" dirty="0"/>
              <a:t>- teatud varuobjekte pole pikema aja vältel suudetud müüa ega kasutada ning eksisteerib</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32</a:t>
            </a:fld>
            <a:endParaRPr lang="et-EE"/>
          </a:p>
        </p:txBody>
      </p:sp>
    </p:spTree>
    <p:extLst>
      <p:ext uri="{BB962C8B-B14F-4D97-AF65-F5344CB8AC3E}">
        <p14:creationId xmlns:p14="http://schemas.microsoft.com/office/powerpoint/2010/main" val="38701521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16632"/>
            <a:ext cx="7772400" cy="72008"/>
          </a:xfrm>
        </p:spPr>
        <p:txBody>
          <a:bodyPr/>
          <a:lstStyle/>
          <a:p>
            <a:endParaRPr lang="et-EE" dirty="0"/>
          </a:p>
        </p:txBody>
      </p:sp>
      <p:sp>
        <p:nvSpPr>
          <p:cNvPr id="3" name="Content Placeholder 2"/>
          <p:cNvSpPr>
            <a:spLocks noGrp="1"/>
          </p:cNvSpPr>
          <p:nvPr>
            <p:ph idx="1"/>
          </p:nvPr>
        </p:nvSpPr>
        <p:spPr>
          <a:xfrm>
            <a:off x="611560" y="332656"/>
            <a:ext cx="8227640" cy="6192688"/>
          </a:xfrm>
        </p:spPr>
        <p:txBody>
          <a:bodyPr/>
          <a:lstStyle/>
          <a:p>
            <a:r>
              <a:rPr lang="fi-FI" dirty="0" err="1"/>
              <a:t>Materjale</a:t>
            </a:r>
            <a:r>
              <a:rPr lang="fi-FI" dirty="0"/>
              <a:t> ja </a:t>
            </a:r>
            <a:r>
              <a:rPr lang="fi-FI" dirty="0" err="1"/>
              <a:t>lõpetamata</a:t>
            </a:r>
            <a:r>
              <a:rPr lang="fi-FI" dirty="0"/>
              <a:t> </a:t>
            </a:r>
            <a:r>
              <a:rPr lang="fi-FI" dirty="0" err="1"/>
              <a:t>toodangut</a:t>
            </a:r>
            <a:r>
              <a:rPr lang="fi-FI" dirty="0"/>
              <a:t> </a:t>
            </a:r>
            <a:r>
              <a:rPr lang="fi-FI" dirty="0" err="1"/>
              <a:t>hinnatakse</a:t>
            </a:r>
            <a:r>
              <a:rPr lang="fi-FI" dirty="0"/>
              <a:t> alla </a:t>
            </a:r>
            <a:r>
              <a:rPr lang="fi-FI" dirty="0" err="1"/>
              <a:t>juhul</a:t>
            </a:r>
            <a:r>
              <a:rPr lang="fi-FI" dirty="0"/>
              <a:t>, </a:t>
            </a:r>
            <a:r>
              <a:rPr lang="fi-FI" dirty="0" err="1"/>
              <a:t>kui</a:t>
            </a:r>
            <a:r>
              <a:rPr lang="fi-FI" dirty="0"/>
              <a:t> </a:t>
            </a:r>
            <a:r>
              <a:rPr lang="fi-FI" dirty="0" err="1"/>
              <a:t>nendest</a:t>
            </a:r>
            <a:r>
              <a:rPr lang="fi-FI" dirty="0"/>
              <a:t> </a:t>
            </a:r>
            <a:r>
              <a:rPr lang="fi-FI" dirty="0" err="1"/>
              <a:t>valmistatavate</a:t>
            </a:r>
            <a:r>
              <a:rPr lang="fi-FI" dirty="0"/>
              <a:t> </a:t>
            </a:r>
            <a:r>
              <a:rPr lang="fi-FI" dirty="0" err="1"/>
              <a:t>valmistoodete</a:t>
            </a:r>
            <a:endParaRPr lang="fi-FI" dirty="0"/>
          </a:p>
          <a:p>
            <a:pPr lvl="1"/>
            <a:r>
              <a:rPr lang="et-EE" dirty="0"/>
              <a:t>hinnanguline soetusmaksumus ületab samade valmistoodete neto realiseerimisväärtust.</a:t>
            </a:r>
          </a:p>
          <a:p>
            <a:pPr lvl="1"/>
            <a:r>
              <a:rPr lang="et-EE" dirty="0"/>
              <a:t>Varude allahindlusi nende neto realiseerimisväärtusele kajastatakse aruandeperioodi kuluna. Juhul,</a:t>
            </a:r>
          </a:p>
          <a:p>
            <a:pPr lvl="1"/>
            <a:r>
              <a:rPr lang="et-EE" dirty="0"/>
              <a:t>kui varem allahinnatud varude neto realiseerimisväärtus hilisematel perioodidel taas tõuseb, tuleb</a:t>
            </a:r>
          </a:p>
          <a:p>
            <a:pPr lvl="1"/>
            <a:r>
              <a:rPr lang="et-EE" dirty="0"/>
              <a:t>varasem allahindlus tühistada.</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33</a:t>
            </a:fld>
            <a:endParaRPr lang="et-EE"/>
          </a:p>
        </p:txBody>
      </p:sp>
    </p:spTree>
    <p:extLst>
      <p:ext uri="{BB962C8B-B14F-4D97-AF65-F5344CB8AC3E}">
        <p14:creationId xmlns:p14="http://schemas.microsoft.com/office/powerpoint/2010/main" val="3629342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71736"/>
          </a:xfrm>
        </p:spPr>
        <p:txBody>
          <a:bodyPr/>
          <a:lstStyle/>
          <a:p>
            <a:endParaRPr lang="et-EE" dirty="0"/>
          </a:p>
        </p:txBody>
      </p:sp>
      <p:sp>
        <p:nvSpPr>
          <p:cNvPr id="3" name="Content Placeholder 2"/>
          <p:cNvSpPr>
            <a:spLocks noGrp="1"/>
          </p:cNvSpPr>
          <p:nvPr>
            <p:ph idx="1"/>
          </p:nvPr>
        </p:nvSpPr>
        <p:spPr/>
        <p:txBody>
          <a:bodyPr/>
          <a:lstStyle/>
          <a:p>
            <a:r>
              <a:rPr lang="et-EE" dirty="0"/>
              <a:t>börsil vm. reguleeritud turul kaubeldavate varude (vili, nafta) vahendajad ja maaklerid kajastavad varusid õiglases väärtuses miinus müügikulutused, muutustega läbi kasumiaruande</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34</a:t>
            </a:fld>
            <a:endParaRPr lang="et-EE"/>
          </a:p>
        </p:txBody>
      </p:sp>
    </p:spTree>
    <p:extLst>
      <p:ext uri="{BB962C8B-B14F-4D97-AF65-F5344CB8AC3E}">
        <p14:creationId xmlns:p14="http://schemas.microsoft.com/office/powerpoint/2010/main" val="37886884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88640"/>
            <a:ext cx="7772400" cy="720080"/>
          </a:xfrm>
        </p:spPr>
        <p:txBody>
          <a:bodyPr/>
          <a:lstStyle/>
          <a:p>
            <a:r>
              <a:rPr lang="et-EE" dirty="0"/>
              <a:t>Varude inventuur</a:t>
            </a:r>
          </a:p>
        </p:txBody>
      </p:sp>
      <p:sp>
        <p:nvSpPr>
          <p:cNvPr id="3" name="Content Placeholder 2"/>
          <p:cNvSpPr>
            <a:spLocks noGrp="1"/>
          </p:cNvSpPr>
          <p:nvPr>
            <p:ph idx="1"/>
          </p:nvPr>
        </p:nvSpPr>
        <p:spPr>
          <a:xfrm>
            <a:off x="714348" y="908720"/>
            <a:ext cx="8124852" cy="5307930"/>
          </a:xfrm>
        </p:spPr>
        <p:txBody>
          <a:bodyPr/>
          <a:lstStyle/>
          <a:p>
            <a:r>
              <a:rPr lang="et-EE" dirty="0"/>
              <a:t>fikseeritud raamatupidamise sise-eeskirjas</a:t>
            </a:r>
          </a:p>
          <a:p>
            <a:r>
              <a:rPr lang="et-EE" dirty="0"/>
              <a:t>vähemalt 1 x aastas, enne RAA koostamist</a:t>
            </a:r>
          </a:p>
          <a:p>
            <a:pPr lvl="1"/>
            <a:r>
              <a:rPr lang="et-EE" sz="2400" dirty="0"/>
              <a:t>Loe: </a:t>
            </a:r>
            <a:r>
              <a:rPr lang="et-EE" sz="2400" dirty="0" err="1"/>
              <a:t>Alverid</a:t>
            </a:r>
            <a:r>
              <a:rPr lang="et-EE" sz="2400" dirty="0"/>
              <a:t> Finantsarvestus 2017 jt</a:t>
            </a:r>
          </a:p>
          <a:p>
            <a:pPr lvl="1"/>
            <a:r>
              <a:rPr lang="et-EE" sz="2400" dirty="0"/>
              <a:t>Raamatupidamise käsiraamat pt 3.4.4.4</a:t>
            </a:r>
          </a:p>
          <a:p>
            <a:pPr lvl="1"/>
            <a:endParaRPr lang="et-EE" sz="2400" dirty="0"/>
          </a:p>
          <a:p>
            <a:pPr lvl="1"/>
            <a:endParaRPr lang="et-EE" sz="2400" dirty="0"/>
          </a:p>
          <a:p>
            <a:pPr marL="1587" indent="0">
              <a:buNone/>
            </a:pPr>
            <a:r>
              <a:rPr lang="et-EE" b="1" dirty="0">
                <a:solidFill>
                  <a:schemeClr val="tx2"/>
                </a:solidFill>
              </a:rPr>
              <a:t>Kodutöö</a:t>
            </a:r>
            <a:r>
              <a:rPr lang="et-EE" b="1" dirty="0"/>
              <a:t> </a:t>
            </a:r>
            <a:r>
              <a:rPr lang="et-EE" dirty="0"/>
              <a:t>– järgmiseks sessiks.</a:t>
            </a:r>
          </a:p>
          <a:p>
            <a:pPr marL="515937" indent="-514350">
              <a:buAutoNum type="arabicPeriod"/>
            </a:pPr>
            <a:r>
              <a:rPr lang="et-EE" dirty="0"/>
              <a:t>Lugeda Siiri Antsmäe artiklid (rmp.ee)</a:t>
            </a:r>
          </a:p>
          <a:p>
            <a:pPr marL="1085850" lvl="1" indent="-514350">
              <a:buAutoNum type="arabicPeriod"/>
            </a:pPr>
            <a:r>
              <a:rPr lang="et-EE" dirty="0"/>
              <a:t>Varude ja varade inventuuri läbiviimine</a:t>
            </a:r>
          </a:p>
          <a:p>
            <a:pPr marL="1085850" lvl="1" indent="-514350">
              <a:buAutoNum type="arabicPeriod"/>
            </a:pPr>
            <a:r>
              <a:rPr lang="et-EE" dirty="0"/>
              <a:t>Inventuur kui kinlustunde andja</a:t>
            </a:r>
          </a:p>
          <a:p>
            <a:pPr marL="1085850" lvl="1" indent="-514350">
              <a:buAutoNum type="arabicPeriod"/>
            </a:pPr>
            <a:endParaRPr lang="et-EE" dirty="0"/>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35</a:t>
            </a:fld>
            <a:endParaRPr lang="et-EE"/>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t-EE" dirty="0"/>
          </a:p>
        </p:txBody>
      </p:sp>
      <p:sp>
        <p:nvSpPr>
          <p:cNvPr id="3" name="Content Placeholder 2"/>
          <p:cNvSpPr>
            <a:spLocks noGrp="1"/>
          </p:cNvSpPr>
          <p:nvPr>
            <p:ph idx="1"/>
          </p:nvPr>
        </p:nvSpPr>
        <p:spPr/>
        <p:txBody>
          <a:bodyPr/>
          <a:lstStyle/>
          <a:p>
            <a:endParaRPr lang="et-EE" dirty="0"/>
          </a:p>
          <a:p>
            <a:endParaRPr lang="et-EE" dirty="0"/>
          </a:p>
          <a:p>
            <a:endParaRPr lang="et-EE" dirty="0"/>
          </a:p>
          <a:p>
            <a:endParaRPr lang="et-EE" dirty="0"/>
          </a:p>
          <a:p>
            <a:r>
              <a:rPr lang="et-EE" dirty="0"/>
              <a:t>Tänan!</a:t>
            </a:r>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36</a:t>
            </a:fld>
            <a:endParaRPr lang="et-EE"/>
          </a:p>
        </p:txBody>
      </p:sp>
      <p:pic>
        <p:nvPicPr>
          <p:cNvPr id="7" name="Picture 2" descr="an00790_"/>
          <p:cNvPicPr>
            <a:picLocks noChangeAspect="1" noChangeArrowheads="1"/>
          </p:cNvPicPr>
          <p:nvPr/>
        </p:nvPicPr>
        <p:blipFill>
          <a:blip r:embed="rId2"/>
          <a:srcRect/>
          <a:stretch>
            <a:fillRect/>
          </a:stretch>
        </p:blipFill>
        <p:spPr bwMode="auto">
          <a:xfrm>
            <a:off x="6215074" y="285728"/>
            <a:ext cx="2014534" cy="210026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714380"/>
          </a:xfrm>
        </p:spPr>
        <p:txBody>
          <a:bodyPr/>
          <a:lstStyle/>
          <a:p>
            <a:r>
              <a:rPr lang="et-EE" dirty="0"/>
              <a:t>Varude arvestus peab tagama</a:t>
            </a:r>
          </a:p>
        </p:txBody>
      </p:sp>
      <p:sp>
        <p:nvSpPr>
          <p:cNvPr id="3" name="Content Placeholder 2"/>
          <p:cNvSpPr>
            <a:spLocks noGrp="1"/>
          </p:cNvSpPr>
          <p:nvPr>
            <p:ph idx="1"/>
          </p:nvPr>
        </p:nvSpPr>
        <p:spPr>
          <a:xfrm>
            <a:off x="785786" y="857232"/>
            <a:ext cx="8053414" cy="5357850"/>
          </a:xfrm>
        </p:spPr>
        <p:txBody>
          <a:bodyPr/>
          <a:lstStyle/>
          <a:p>
            <a:r>
              <a:rPr lang="et-EE" sz="2800" dirty="0"/>
              <a:t>täieliku ja õigeaegse arvelevõtmise;</a:t>
            </a:r>
          </a:p>
          <a:p>
            <a:r>
              <a:rPr lang="et-EE" sz="2800" dirty="0"/>
              <a:t>sissetuleku, väljamineku ja ettevõttesisese ümberpaigutamise dokumenteerimise</a:t>
            </a:r>
          </a:p>
          <a:p>
            <a:r>
              <a:rPr lang="et-EE" sz="2800" dirty="0"/>
              <a:t>registreerimise nende hoiukohtadel, vajadusel ka vastutavate isikute järgi</a:t>
            </a:r>
          </a:p>
          <a:p>
            <a:r>
              <a:rPr lang="fi-FI" sz="2800" dirty="0" err="1"/>
              <a:t>puutumatuse</a:t>
            </a:r>
            <a:r>
              <a:rPr lang="fi-FI" sz="2800" dirty="0"/>
              <a:t> ja </a:t>
            </a:r>
            <a:r>
              <a:rPr lang="fi-FI" sz="2800" dirty="0" err="1"/>
              <a:t>süstemaatilise</a:t>
            </a:r>
            <a:r>
              <a:rPr lang="fi-FI" sz="2800" dirty="0"/>
              <a:t> kontrolli </a:t>
            </a:r>
            <a:r>
              <a:rPr lang="fi-FI" sz="2800" dirty="0" err="1"/>
              <a:t>nende</a:t>
            </a:r>
            <a:r>
              <a:rPr lang="fi-FI" sz="2800" dirty="0"/>
              <a:t> </a:t>
            </a:r>
            <a:r>
              <a:rPr lang="fi-FI" sz="2800" dirty="0" err="1"/>
              <a:t>kasutamise</a:t>
            </a:r>
            <a:r>
              <a:rPr lang="fi-FI" sz="2800" dirty="0"/>
              <a:t> </a:t>
            </a:r>
            <a:r>
              <a:rPr lang="fi-FI" sz="2800" dirty="0" err="1"/>
              <a:t>üle</a:t>
            </a:r>
            <a:r>
              <a:rPr lang="fi-FI" sz="2800" dirty="0"/>
              <a:t> </a:t>
            </a:r>
            <a:r>
              <a:rPr lang="fi-FI" sz="2800" dirty="0" err="1"/>
              <a:t>ettenähtud</a:t>
            </a:r>
            <a:r>
              <a:rPr lang="et-EE" sz="2800" dirty="0"/>
              <a:t> otstarbel</a:t>
            </a:r>
          </a:p>
          <a:p>
            <a:r>
              <a:rPr lang="fi-FI" sz="2800" dirty="0" err="1"/>
              <a:t>täpsete</a:t>
            </a:r>
            <a:r>
              <a:rPr lang="fi-FI" sz="2800" dirty="0"/>
              <a:t> </a:t>
            </a:r>
            <a:r>
              <a:rPr lang="fi-FI" sz="2800" dirty="0" err="1"/>
              <a:t>andmete</a:t>
            </a:r>
            <a:r>
              <a:rPr lang="fi-FI" sz="2800" dirty="0"/>
              <a:t> </a:t>
            </a:r>
            <a:r>
              <a:rPr lang="fi-FI" sz="2800" dirty="0" err="1"/>
              <a:t>saamise</a:t>
            </a:r>
            <a:r>
              <a:rPr lang="fi-FI" sz="2800" dirty="0"/>
              <a:t> </a:t>
            </a:r>
            <a:r>
              <a:rPr lang="fi-FI" sz="2800" dirty="0" err="1"/>
              <a:t>olemasolevate</a:t>
            </a:r>
            <a:r>
              <a:rPr lang="fi-FI" sz="2800" dirty="0"/>
              <a:t> </a:t>
            </a:r>
            <a:r>
              <a:rPr lang="fi-FI" sz="2800" dirty="0" err="1"/>
              <a:t>varade</a:t>
            </a:r>
            <a:r>
              <a:rPr lang="fi-FI" sz="2800" dirty="0"/>
              <a:t> jääkide</a:t>
            </a:r>
            <a:r>
              <a:rPr lang="et-EE" sz="2800" dirty="0"/>
              <a:t> kohta, vajadusel</a:t>
            </a:r>
            <a:endParaRPr lang="et-EE" dirty="0"/>
          </a:p>
          <a:p>
            <a:r>
              <a:rPr lang="et-EE" sz="2400" b="1" dirty="0"/>
              <a:t>Arvestuspõhimõte</a:t>
            </a:r>
            <a:r>
              <a:rPr lang="et-EE" sz="2400" dirty="0"/>
              <a:t>: RTJ 4</a:t>
            </a:r>
            <a:r>
              <a:rPr lang="en-US" sz="2400" dirty="0"/>
              <a:t> </a:t>
            </a:r>
            <a:r>
              <a:rPr lang="et-EE" sz="2400" dirty="0"/>
              <a:t>Bilansis: kumb on madalam, kas </a:t>
            </a:r>
            <a:r>
              <a:rPr lang="en-US" sz="2400" dirty="0" err="1"/>
              <a:t>soetusmaksumus</a:t>
            </a:r>
            <a:r>
              <a:rPr lang="en-US" sz="2400" dirty="0"/>
              <a:t> </a:t>
            </a:r>
            <a:r>
              <a:rPr lang="et-EE" sz="2400" dirty="0"/>
              <a:t>või</a:t>
            </a:r>
            <a:r>
              <a:rPr lang="en-US" sz="2400" dirty="0"/>
              <a:t> </a:t>
            </a:r>
            <a:r>
              <a:rPr lang="en-US" sz="2400" dirty="0" err="1"/>
              <a:t>neto</a:t>
            </a:r>
            <a:r>
              <a:rPr lang="en-US" sz="2400" dirty="0"/>
              <a:t> </a:t>
            </a:r>
            <a:r>
              <a:rPr lang="en-US" sz="2400" dirty="0" err="1"/>
              <a:t>realiseerimisväärtus</a:t>
            </a:r>
            <a:r>
              <a:rPr lang="en-US" sz="2400" dirty="0"/>
              <a:t>.</a:t>
            </a:r>
            <a:endParaRPr lang="et-EE" sz="2400" dirty="0"/>
          </a:p>
        </p:txBody>
      </p:sp>
      <p:sp>
        <p:nvSpPr>
          <p:cNvPr id="4" name="Date Placeholder 3"/>
          <p:cNvSpPr>
            <a:spLocks noGrp="1"/>
          </p:cNvSpPr>
          <p:nvPr>
            <p:ph type="dt" sz="half" idx="10"/>
          </p:nvPr>
        </p:nvSpPr>
        <p:spPr/>
        <p:txBody>
          <a:bodyPr/>
          <a:lstStyle/>
          <a:p>
            <a:endParaRPr lang="et-EE" dirty="0"/>
          </a:p>
        </p:txBody>
      </p:sp>
      <p:sp>
        <p:nvSpPr>
          <p:cNvPr id="5" name="Footer Placeholder 4"/>
          <p:cNvSpPr>
            <a:spLocks noGrp="1"/>
          </p:cNvSpPr>
          <p:nvPr>
            <p:ph type="ftr" sz="quarter" idx="11"/>
          </p:nvPr>
        </p:nvSpPr>
        <p:spPr/>
        <p:txBody>
          <a:bodyPr/>
          <a:lstStyle/>
          <a:p>
            <a:r>
              <a:rPr lang="et-EE" dirty="0"/>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4</a:t>
            </a:fld>
            <a:endParaRPr lang="et-EE"/>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33422"/>
          </a:xfrm>
        </p:spPr>
        <p:txBody>
          <a:bodyPr/>
          <a:lstStyle/>
          <a:p>
            <a:r>
              <a:rPr lang="et-EE" dirty="0"/>
              <a:t>Varude arvestuse lihtsustatud viis</a:t>
            </a:r>
          </a:p>
        </p:txBody>
      </p:sp>
      <p:sp>
        <p:nvSpPr>
          <p:cNvPr id="3" name="Content Placeholder 2"/>
          <p:cNvSpPr>
            <a:spLocks noGrp="1"/>
          </p:cNvSpPr>
          <p:nvPr>
            <p:ph idx="1"/>
          </p:nvPr>
        </p:nvSpPr>
        <p:spPr>
          <a:xfrm>
            <a:off x="714348" y="1428736"/>
            <a:ext cx="8124852" cy="4787914"/>
          </a:xfrm>
        </p:spPr>
        <p:txBody>
          <a:bodyPr/>
          <a:lstStyle/>
          <a:p>
            <a:r>
              <a:rPr lang="et-EE" dirty="0"/>
              <a:t>Raamatupidamiskohustuslane  määrab sise-eeskirjas varud, mida arvestatakse lihtsustaud viisil (kontoritarbed, kütus jt)</a:t>
            </a:r>
          </a:p>
          <a:p>
            <a:r>
              <a:rPr lang="et-EE" dirty="0"/>
              <a:t>Sellised varad kantakse kinnitatud ostuarvete alusel kohe kuludesse:</a:t>
            </a:r>
          </a:p>
          <a:p>
            <a:pPr lvl="1"/>
            <a:r>
              <a:rPr lang="et-EE" dirty="0"/>
              <a:t>D kaubad, toore, teenus – kulu jt </a:t>
            </a:r>
          </a:p>
          <a:p>
            <a:pPr lvl="1"/>
            <a:r>
              <a:rPr lang="et-EE" dirty="0"/>
              <a:t>D km</a:t>
            </a:r>
          </a:p>
          <a:p>
            <a:pPr lvl="1"/>
            <a:r>
              <a:rPr lang="et-EE" dirty="0"/>
              <a:t>K võlg tarnijatele</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5</a:t>
            </a:fld>
            <a:endParaRPr lang="et-EE"/>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85818"/>
          </a:xfrm>
        </p:spPr>
        <p:txBody>
          <a:bodyPr/>
          <a:lstStyle/>
          <a:p>
            <a:r>
              <a:rPr lang="et-EE" dirty="0"/>
              <a:t>Varude arvestuse lihtsustatud viis</a:t>
            </a:r>
          </a:p>
        </p:txBody>
      </p:sp>
      <p:sp>
        <p:nvSpPr>
          <p:cNvPr id="3" name="Content Placeholder 2"/>
          <p:cNvSpPr>
            <a:spLocks noGrp="1"/>
          </p:cNvSpPr>
          <p:nvPr>
            <p:ph idx="1"/>
          </p:nvPr>
        </p:nvSpPr>
        <p:spPr>
          <a:xfrm>
            <a:off x="571472" y="1071546"/>
            <a:ext cx="8267728" cy="5145104"/>
          </a:xfrm>
        </p:spPr>
        <p:txBody>
          <a:bodyPr/>
          <a:lstStyle/>
          <a:p>
            <a:r>
              <a:rPr lang="et-EE" dirty="0"/>
              <a:t>Varud inventeeritakse raamatupidamise aastaaruande koostamiseks. </a:t>
            </a:r>
          </a:p>
          <a:p>
            <a:r>
              <a:rPr lang="et-EE" dirty="0"/>
              <a:t>Kui inventeerimisel selgub, et soetatud ja kuludesse kantud varude jääk on oluline, siis vormistatakse raamatupidamisõiendiga reguleerimiskanne, millega vähendatakse kulusid ja võetakse arvele varude jääk</a:t>
            </a:r>
          </a:p>
          <a:p>
            <a:pPr lvl="1"/>
            <a:r>
              <a:rPr lang="et-EE" dirty="0"/>
              <a:t>D tooreine ja materjal; kaup, valmistoodang</a:t>
            </a:r>
          </a:p>
          <a:p>
            <a:pPr lvl="1"/>
            <a:r>
              <a:rPr lang="et-EE" dirty="0"/>
              <a:t>K kaubad, toore, teenus - kulu</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6</a:t>
            </a:fld>
            <a:endParaRPr lang="et-EE"/>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642942"/>
          </a:xfrm>
        </p:spPr>
        <p:txBody>
          <a:bodyPr/>
          <a:lstStyle/>
          <a:p>
            <a:r>
              <a:rPr lang="et-EE" dirty="0"/>
              <a:t>Varude arvestuse lihtsustatud viis</a:t>
            </a:r>
          </a:p>
        </p:txBody>
      </p:sp>
      <p:sp>
        <p:nvSpPr>
          <p:cNvPr id="3" name="Content Placeholder 2"/>
          <p:cNvSpPr>
            <a:spLocks noGrp="1"/>
          </p:cNvSpPr>
          <p:nvPr>
            <p:ph idx="1"/>
          </p:nvPr>
        </p:nvSpPr>
        <p:spPr>
          <a:xfrm>
            <a:off x="785786" y="1071546"/>
            <a:ext cx="8053414" cy="5145104"/>
          </a:xfrm>
        </p:spPr>
        <p:txBody>
          <a:bodyPr/>
          <a:lstStyle/>
          <a:p>
            <a:r>
              <a:rPr lang="et-EE" dirty="0"/>
              <a:t>Seejärel selgitatakse varude jääkide muutus ja vormistatakse reguleerimiskanne kulude kontole kantud summa reguleerimiseks. Kui varude jääk on suurenenud</a:t>
            </a:r>
          </a:p>
          <a:p>
            <a:pPr lvl="1"/>
            <a:r>
              <a:rPr lang="et-EE" dirty="0"/>
              <a:t>D tooraine ja materjal, kaup, valmistoodang</a:t>
            </a:r>
          </a:p>
          <a:p>
            <a:pPr lvl="1"/>
            <a:r>
              <a:rPr lang="et-EE" dirty="0"/>
              <a:t>K kaubad, toore, teenus - kulu</a:t>
            </a:r>
          </a:p>
          <a:p>
            <a:r>
              <a:rPr lang="et-EE" dirty="0"/>
              <a:t>Kui varude jääk on vähenenud</a:t>
            </a:r>
          </a:p>
          <a:p>
            <a:pPr lvl="1"/>
            <a:r>
              <a:rPr lang="et-EE" dirty="0"/>
              <a:t>D kaubad, toore, teenus - kulu</a:t>
            </a:r>
          </a:p>
          <a:p>
            <a:pPr lvl="1"/>
            <a:r>
              <a:rPr lang="et-EE" dirty="0"/>
              <a:t>K tooraine ja materjal, kaup, valmistoodang</a:t>
            </a:r>
          </a:p>
          <a:p>
            <a:r>
              <a:rPr lang="et-EE" dirty="0"/>
              <a:t>Ülesanne 1 ja 2; lk12  konspektist</a:t>
            </a:r>
          </a:p>
          <a:p>
            <a:pPr>
              <a:buNone/>
            </a:pPr>
            <a:endParaRPr lang="et-EE" dirty="0"/>
          </a:p>
          <a:p>
            <a:pPr>
              <a:buNone/>
            </a:pPr>
            <a:r>
              <a:rPr lang="et-EE" dirty="0"/>
              <a:t> </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7</a:t>
            </a:fld>
            <a:endParaRPr lang="et-E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Varude arvestus kontodel</a:t>
            </a:r>
          </a:p>
        </p:txBody>
      </p:sp>
      <p:sp>
        <p:nvSpPr>
          <p:cNvPr id="3" name="Content Placeholder 2"/>
          <p:cNvSpPr>
            <a:spLocks noGrp="1"/>
          </p:cNvSpPr>
          <p:nvPr>
            <p:ph idx="1"/>
          </p:nvPr>
        </p:nvSpPr>
        <p:spPr>
          <a:xfrm>
            <a:off x="1066800" y="1357298"/>
            <a:ext cx="7772400" cy="4859352"/>
          </a:xfrm>
        </p:spPr>
        <p:txBody>
          <a:bodyPr/>
          <a:lstStyle/>
          <a:p>
            <a:r>
              <a:rPr lang="et-EE" dirty="0"/>
              <a:t>Finantsarvestus peaks avama eraldi kontod</a:t>
            </a:r>
          </a:p>
          <a:p>
            <a:pPr lvl="1"/>
            <a:r>
              <a:rPr lang="et-EE" dirty="0"/>
              <a:t>Tooraine ja materjal</a:t>
            </a:r>
          </a:p>
          <a:p>
            <a:pPr lvl="1"/>
            <a:r>
              <a:rPr lang="et-EE" dirty="0"/>
              <a:t>Lõpetamata toodang</a:t>
            </a:r>
          </a:p>
          <a:p>
            <a:pPr lvl="1"/>
            <a:r>
              <a:rPr lang="et-EE" dirty="0"/>
              <a:t>Valmistoodang</a:t>
            </a:r>
          </a:p>
          <a:p>
            <a:pPr lvl="1"/>
            <a:r>
              <a:rPr lang="et-EE" dirty="0"/>
              <a:t>Müügiks ostetud kaubad</a:t>
            </a:r>
          </a:p>
          <a:p>
            <a:pPr lvl="1"/>
            <a:r>
              <a:rPr lang="et-EE" dirty="0"/>
              <a:t>Ettemaksed varude eest</a:t>
            </a:r>
          </a:p>
          <a:p>
            <a:r>
              <a:rPr lang="et-EE" dirty="0"/>
              <a:t>Tüüpilised aktiva kontod:</a:t>
            </a:r>
          </a:p>
          <a:p>
            <a:pPr lvl="1"/>
            <a:r>
              <a:rPr lang="et-EE" dirty="0"/>
              <a:t>D-s kajastatakse  varude saldo ja suurenemine</a:t>
            </a:r>
          </a:p>
          <a:p>
            <a:pPr lvl="1"/>
            <a:r>
              <a:rPr lang="et-EE" dirty="0"/>
              <a:t>K-s kajastatakse varude vähenemine</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8</a:t>
            </a:fld>
            <a:endParaRPr lang="et-EE"/>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455712"/>
          </a:xfrm>
        </p:spPr>
        <p:txBody>
          <a:bodyPr/>
          <a:lstStyle/>
          <a:p>
            <a:r>
              <a:rPr lang="et-EE" dirty="0"/>
              <a:t>Varude esmane arvelevõtmine</a:t>
            </a:r>
          </a:p>
        </p:txBody>
      </p:sp>
      <p:sp>
        <p:nvSpPr>
          <p:cNvPr id="3" name="Content Placeholder 2"/>
          <p:cNvSpPr>
            <a:spLocks noGrp="1"/>
          </p:cNvSpPr>
          <p:nvPr>
            <p:ph idx="1"/>
          </p:nvPr>
        </p:nvSpPr>
        <p:spPr>
          <a:xfrm>
            <a:off x="785786" y="1214422"/>
            <a:ext cx="8215370" cy="5002228"/>
          </a:xfrm>
        </p:spPr>
        <p:txBody>
          <a:bodyPr/>
          <a:lstStyle/>
          <a:p>
            <a:r>
              <a:rPr lang="et-EE" dirty="0"/>
              <a:t>RTJ 4 . </a:t>
            </a:r>
            <a:r>
              <a:rPr lang="et-EE" i="1" dirty="0"/>
              <a:t>Varude soetusmaksumus </a:t>
            </a:r>
            <a:r>
              <a:rPr lang="et-EE" dirty="0"/>
              <a:t>on vara omandamise või töötlemise ajal vara eest makstud raha või üleantud mitterahalise tasu õiglane väärtus.</a:t>
            </a:r>
          </a:p>
          <a:p>
            <a:pPr lvl="1"/>
            <a:r>
              <a:rPr lang="et-EE" dirty="0"/>
              <a:t>soetusmaksumuses, mis koosneb ostukulutustest, tootmiskulutustest ja muudest kulutustest, mis on vajalikud varude viimiseks nende olemasolevasse asukohta ja seisundisse</a:t>
            </a:r>
          </a:p>
          <a:p>
            <a:pPr lvl="1"/>
            <a:r>
              <a:rPr lang="et-EE" dirty="0"/>
              <a:t>ostukulutused sisaldavad lisaks ostuhinnale varude ostuga kaasnevat tollimaksu, muid mittetagastavaid makse ja varude soetamisega otseselt seotud transpordikulutusi</a:t>
            </a:r>
          </a:p>
          <a:p>
            <a:endParaRPr lang="et-EE" dirty="0"/>
          </a:p>
        </p:txBody>
      </p:sp>
      <p:sp>
        <p:nvSpPr>
          <p:cNvPr id="4" name="Date Placeholder 3"/>
          <p:cNvSpPr>
            <a:spLocks noGrp="1"/>
          </p:cNvSpPr>
          <p:nvPr>
            <p:ph type="dt" sz="half" idx="10"/>
          </p:nvPr>
        </p:nvSpPr>
        <p:spPr/>
        <p:txBody>
          <a:bodyPr/>
          <a:lstStyle/>
          <a:p>
            <a:fld id="{87A07ACF-FF3B-4B34-A6DD-DACF8371302A}" type="datetime1">
              <a:rPr lang="et-EE" smtClean="0"/>
              <a:pPr/>
              <a:t>21.10.2024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350A5674-02FB-4D09-BC5B-2234FFF3961C}" type="slidenum">
              <a:rPr lang="et-EE" smtClean="0"/>
              <a:pPr/>
              <a:t>9</a:t>
            </a:fld>
            <a:endParaRPr lang="et-EE"/>
          </a:p>
        </p:txBody>
      </p:sp>
    </p:spTree>
  </p:cSld>
  <p:clrMapOvr>
    <a:masterClrMapping/>
  </p:clrMapOvr>
</p:sld>
</file>

<file path=ppt/theme/theme1.xml><?xml version="1.0" encoding="utf-8"?>
<a:theme xmlns:a="http://schemas.openxmlformats.org/drawingml/2006/main" name="Theme1">
  <a:themeElements>
    <a:clrScheme name="">
      <a:dk1>
        <a:srgbClr val="808000"/>
      </a:dk1>
      <a:lt1>
        <a:srgbClr val="FFFFFF"/>
      </a:lt1>
      <a:dk2>
        <a:srgbClr val="2A3D7A"/>
      </a:dk2>
      <a:lt2>
        <a:srgbClr val="CEC8BA"/>
      </a:lt2>
      <a:accent1>
        <a:srgbClr val="C9DDF1"/>
      </a:accent1>
      <a:accent2>
        <a:srgbClr val="FAC164"/>
      </a:accent2>
      <a:accent3>
        <a:srgbClr val="FFFFFF"/>
      </a:accent3>
      <a:accent4>
        <a:srgbClr val="6C6C00"/>
      </a:accent4>
      <a:accent5>
        <a:srgbClr val="E1EBF7"/>
      </a:accent5>
      <a:accent6>
        <a:srgbClr val="E3AF5A"/>
      </a:accent6>
      <a:hlink>
        <a:srgbClr val="B0AE6A"/>
      </a:hlink>
      <a:folHlink>
        <a:srgbClr val="C3E684"/>
      </a:folHlink>
    </a:clrScheme>
    <a:fontScheme name="Nat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578</TotalTime>
  <Words>2000</Words>
  <Application>Microsoft Office PowerPoint</Application>
  <PresentationFormat>On-screen Show (4:3)</PresentationFormat>
  <Paragraphs>353</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Calibri</vt:lpstr>
      <vt:lpstr>Times New Roman</vt:lpstr>
      <vt:lpstr>Verdana</vt:lpstr>
      <vt:lpstr>Wingdings</vt:lpstr>
      <vt:lpstr>Theme1</vt:lpstr>
      <vt:lpstr>Varude arvestus RTJ 4 </vt:lpstr>
      <vt:lpstr>Teema läbimisel</vt:lpstr>
      <vt:lpstr>Varud – RTJ 4</vt:lpstr>
      <vt:lpstr>Varude arvestus peab tagama</vt:lpstr>
      <vt:lpstr>Varude arvestuse lihtsustatud viis</vt:lpstr>
      <vt:lpstr>Varude arvestuse lihtsustatud viis</vt:lpstr>
      <vt:lpstr>Varude arvestuse lihtsustatud viis</vt:lpstr>
      <vt:lpstr>Varude arvestus kontodel</vt:lpstr>
      <vt:lpstr>Varude esmane arvelevõtmine</vt:lpstr>
      <vt:lpstr>Varude esmane arvelevõtmine</vt:lpstr>
      <vt:lpstr>PowerPoint Presentation</vt:lpstr>
      <vt:lpstr>Varude esmane arvelevõtmine</vt:lpstr>
      <vt:lpstr>Varude esmane arvelevõtmine</vt:lpstr>
      <vt:lpstr>PowerPoint Presentation</vt:lpstr>
      <vt:lpstr>Arvestusmeetodid varude kuludesse kandmisel</vt:lpstr>
      <vt:lpstr>Arvestusmeetod - FIFO</vt:lpstr>
      <vt:lpstr>Arvestusmeetod - KKSMM</vt:lpstr>
      <vt:lpstr>Arvestusmeetod – LIFO </vt:lpstr>
      <vt:lpstr>Meetodi mõju aruandele</vt:lpstr>
      <vt:lpstr>Varude arvestussüsteem</vt:lpstr>
      <vt:lpstr>Varude arvestussüsteem</vt:lpstr>
      <vt:lpstr>Arvestussüsteemide kanded</vt:lpstr>
      <vt:lpstr>Varude arvestus - tehingud</vt:lpstr>
      <vt:lpstr>Varude arvestus - tehingud</vt:lpstr>
      <vt:lpstr>Valmistoodang</vt:lpstr>
      <vt:lpstr>Lõpetamata toodang</vt:lpstr>
      <vt:lpstr>Konsignatsioonikaubad</vt:lpstr>
      <vt:lpstr>Ettemaksed tarnijatele</vt:lpstr>
      <vt:lpstr>Ettemaksed tarnijatele</vt:lpstr>
      <vt:lpstr>Varude kajastamine bilansis</vt:lpstr>
      <vt:lpstr>PowerPoint Presentation</vt:lpstr>
      <vt:lpstr>PowerPoint Presentation</vt:lpstr>
      <vt:lpstr>PowerPoint Presentation</vt:lpstr>
      <vt:lpstr>PowerPoint Presentation</vt:lpstr>
      <vt:lpstr>Varude inventuur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Varude arvestus</dc:title>
  <dc:creator>siiriluts</dc:creator>
  <cp:lastModifiedBy>Siiri Luts</cp:lastModifiedBy>
  <cp:revision>142</cp:revision>
  <dcterms:created xsi:type="dcterms:W3CDTF">2013-02-04T10:23:20Z</dcterms:created>
  <dcterms:modified xsi:type="dcterms:W3CDTF">2024-10-21T06:22:55Z</dcterms:modified>
</cp:coreProperties>
</file>