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67" r:id="rId4"/>
    <p:sldId id="268" r:id="rId5"/>
    <p:sldId id="258" r:id="rId6"/>
    <p:sldId id="259" r:id="rId7"/>
    <p:sldId id="260" r:id="rId8"/>
    <p:sldId id="261" r:id="rId9"/>
    <p:sldId id="271" r:id="rId10"/>
    <p:sldId id="263" r:id="rId11"/>
    <p:sldId id="264" r:id="rId12"/>
    <p:sldId id="265" r:id="rId13"/>
    <p:sldId id="269" r:id="rId14"/>
    <p:sldId id="270" r:id="rId15"/>
    <p:sldId id="266" r:id="rId16"/>
  </p:sldIdLst>
  <p:sldSz cx="9144000" cy="6858000" type="screen4x3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76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3AC7D0-5AF1-4318-A71F-880241A923D4}" type="datetimeFigureOut">
              <a:rPr lang="et-EE" smtClean="0"/>
              <a:pPr/>
              <a:t>15.09.2025</a:t>
            </a:fld>
            <a:endParaRPr lang="et-E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A33AE2-CA73-4D85-A036-F348A391A652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385921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itli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C:\Documents and Settings\Kristiina\Desktop\KOOL\kooli sümboolika\all.jpg"/>
          <p:cNvPicPr>
            <a:picLocks noChangeAspect="1" noChangeArrowheads="1"/>
          </p:cNvPicPr>
          <p:nvPr/>
        </p:nvPicPr>
        <p:blipFill>
          <a:blip r:embed="rId2"/>
          <a:srcRect l="12408"/>
          <a:stretch>
            <a:fillRect/>
          </a:stretch>
        </p:blipFill>
        <p:spPr bwMode="auto">
          <a:xfrm>
            <a:off x="0" y="1192213"/>
            <a:ext cx="9144000" cy="566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838200" y="2133600"/>
            <a:ext cx="7772400" cy="1143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886200" y="3962400"/>
            <a:ext cx="3943350" cy="1371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4763380-A924-4B41-918C-B44C36E6494A}" type="datetime1">
              <a:rPr lang="et-EE" smtClean="0"/>
              <a:pPr/>
              <a:t>15.09.2025</a:t>
            </a:fld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4C6E4D6-E6E4-47EF-892F-BF1CAC04616F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t-EE"/>
              <a:t>Siiri Luts MA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ldiallkirjaga 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Pildi kohatäi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t-EE" noProof="0"/>
          </a:p>
        </p:txBody>
      </p:sp>
      <p:sp>
        <p:nvSpPr>
          <p:cNvPr id="4" name="Teksti kohatäid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itel ja vertikaal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Vertikaalteksti kohatäid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altiitel ja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altiitel 1"/>
          <p:cNvSpPr>
            <a:spLocks noGrp="1"/>
          </p:cNvSpPr>
          <p:nvPr>
            <p:ph type="title" orient="vert"/>
          </p:nvPr>
        </p:nvSpPr>
        <p:spPr>
          <a:xfrm>
            <a:off x="6896100" y="381000"/>
            <a:ext cx="1943100" cy="58356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Vertikaalteksti kohatäide 2"/>
          <p:cNvSpPr>
            <a:spLocks noGrp="1"/>
          </p:cNvSpPr>
          <p:nvPr>
            <p:ph type="body" orient="vert" idx="1"/>
          </p:nvPr>
        </p:nvSpPr>
        <p:spPr>
          <a:xfrm>
            <a:off x="1066800" y="381000"/>
            <a:ext cx="5676900" cy="58356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itel j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0B37F2-E7F4-45B4-B16B-10B37D2F9FC6}" type="datetime1">
              <a:rPr lang="et-EE" smtClean="0"/>
              <a:pPr/>
              <a:t>15.09.2025</a:t>
            </a:fld>
            <a:endParaRPr lang="et-EE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t-EE"/>
              <a:t>Siiri Luts MA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C6E4D6-E6E4-47EF-892F-BF1CAC04616F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A12A72-3D73-4F77-9C05-643A0B014B20}" type="datetime1">
              <a:rPr lang="et-EE" smtClean="0"/>
              <a:pPr/>
              <a:t>15.09.2025</a:t>
            </a:fld>
            <a:endParaRPr lang="et-EE"/>
          </a:p>
        </p:txBody>
      </p:sp>
      <p:sp>
        <p:nvSpPr>
          <p:cNvPr id="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t-EE"/>
              <a:t>Siiri Luts MA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C6E4D6-E6E4-47EF-892F-BF1CAC04616F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Jaotise pä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Sisu kohatäide 2"/>
          <p:cNvSpPr>
            <a:spLocks noGrp="1"/>
          </p:cNvSpPr>
          <p:nvPr>
            <p:ph sz="half" idx="1"/>
          </p:nvPr>
        </p:nvSpPr>
        <p:spPr>
          <a:xfrm>
            <a:off x="1066800" y="1676400"/>
            <a:ext cx="3810000" cy="4540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5029200" y="1676400"/>
            <a:ext cx="3810000" cy="4540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õrd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5" name="Teksti kohatäid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isu kohatäid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E0A0DBA-4BCC-41CD-A079-8D782C22249A}" type="datetime1">
              <a:rPr lang="et-EE" smtClean="0"/>
              <a:pPr/>
              <a:t>15.09.2025</a:t>
            </a:fld>
            <a:endParaRPr lang="et-EE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t-EE"/>
              <a:t>Siiri Luts MA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C6E4D6-E6E4-47EF-892F-BF1CAC04616F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inult ti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C474CA-BD28-4D6F-BC36-692C49A96993}" type="datetime1">
              <a:rPr lang="et-EE" smtClean="0"/>
              <a:pPr/>
              <a:t>15.09.2025</a:t>
            </a:fld>
            <a:endParaRPr lang="et-EE"/>
          </a:p>
        </p:txBody>
      </p:sp>
      <p:sp>
        <p:nvSpPr>
          <p:cNvPr id="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t-EE"/>
              <a:t>Siiri Luts MA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C6E4D6-E6E4-47EF-892F-BF1CAC04616F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ü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9C802D8-7B63-4401-95A8-E76936A7F3F1}" type="datetime1">
              <a:rPr lang="et-EE" smtClean="0"/>
              <a:pPr/>
              <a:t>15.09.2025</a:t>
            </a:fld>
            <a:endParaRPr lang="et-EE"/>
          </a:p>
        </p:txBody>
      </p:sp>
      <p:sp>
        <p:nvSpPr>
          <p:cNvPr id="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t-EE"/>
              <a:t>Siiri Luts MA</a:t>
            </a:r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C6E4D6-E6E4-47EF-892F-BF1CAC04616F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Pealdiseg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Teksti kohatäid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9AA9DC0-276C-456B-8984-243599CBB980}" type="datetime1">
              <a:rPr lang="et-EE" smtClean="0"/>
              <a:pPr/>
              <a:t>15.09.2025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t-EE"/>
              <a:t>Siiri Luts MA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C6E4D6-E6E4-47EF-892F-BF1CAC04616F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4" descr="C:\Documents and Settings\Kristiina\Desktop\KOOL\kooli sümboolika\all.jpg"/>
          <p:cNvPicPr>
            <a:picLocks noChangeAspect="1" noChangeArrowheads="1"/>
          </p:cNvPicPr>
          <p:nvPr/>
        </p:nvPicPr>
        <p:blipFill>
          <a:blip r:embed="rId14"/>
          <a:srcRect l="12408"/>
          <a:stretch>
            <a:fillRect/>
          </a:stretch>
        </p:blipFill>
        <p:spPr bwMode="auto">
          <a:xfrm>
            <a:off x="2057400" y="2466975"/>
            <a:ext cx="7086600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810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8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676400"/>
            <a:ext cx="7772400" cy="454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8FF756-3BCB-4668-909E-4850E47FCA37}" type="datetime1">
              <a:rPr lang="et-EE" smtClean="0"/>
              <a:pPr/>
              <a:t>15.09.2025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t-EE"/>
              <a:t>Siiri Luts MA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C6E4D6-E6E4-47EF-892F-BF1CAC04616F}" type="slidenum">
              <a:rPr lang="et-EE" smtClean="0"/>
              <a:pPr/>
              <a:t>‹#›</a:t>
            </a:fld>
            <a:endParaRPr lang="et-E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9pPr>
    </p:titleStyle>
    <p:bodyStyle>
      <a:lvl1pPr marL="457200" indent="-457200" algn="l" rtl="0" eaLnBrk="1" fontAlgn="base" hangingPunct="1">
        <a:spcBef>
          <a:spcPct val="20000"/>
        </a:spcBef>
        <a:spcAft>
          <a:spcPct val="0"/>
        </a:spcAft>
        <a:buClr>
          <a:srgbClr val="336600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1027113" indent="-455613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0013" indent="-228600" algn="l" rtl="0" eaLnBrk="1" fontAlgn="base" hangingPunct="1">
        <a:spcBef>
          <a:spcPct val="20000"/>
        </a:spcBef>
        <a:spcAft>
          <a:spcPct val="0"/>
        </a:spcAft>
        <a:buClr>
          <a:srgbClr val="666699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712913" indent="-228600" algn="l" rtl="0" eaLnBrk="1" fontAlgn="base" hangingPunct="1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 dirty="0"/>
              <a:t>Rendiarvestus</a:t>
            </a:r>
            <a:br>
              <a:rPr lang="et-EE" dirty="0"/>
            </a:br>
            <a:r>
              <a:rPr lang="et-EE" sz="2800" dirty="0"/>
              <a:t>RTJ 9</a:t>
            </a:r>
            <a:br>
              <a:rPr lang="et-EE" sz="2800"/>
            </a:br>
            <a:r>
              <a:rPr lang="et-EE" sz="2800"/>
              <a:t>RUP.ee  </a:t>
            </a:r>
            <a:r>
              <a:rPr lang="et-EE" sz="2800" dirty="0"/>
              <a:t>23.05.2023 Rendileping rendileandja ja rentniku raamatupidamises.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72066" y="4725144"/>
            <a:ext cx="3286148" cy="608856"/>
          </a:xfrm>
        </p:spPr>
        <p:txBody>
          <a:bodyPr/>
          <a:lstStyle/>
          <a:p>
            <a:r>
              <a:rPr lang="et-EE" dirty="0"/>
              <a:t>Siiri Luts MA</a:t>
            </a:r>
          </a:p>
        </p:txBody>
      </p:sp>
      <p:pic>
        <p:nvPicPr>
          <p:cNvPr id="4" name="Picture 4" descr="an00790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75" y="214312"/>
            <a:ext cx="2171700" cy="1928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24" y="285728"/>
            <a:ext cx="7981976" cy="857256"/>
          </a:xfrm>
        </p:spPr>
        <p:txBody>
          <a:bodyPr/>
          <a:lstStyle/>
          <a:p>
            <a:r>
              <a:rPr lang="et-EE" dirty="0"/>
              <a:t>Kapitalirent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7224" y="1196752"/>
            <a:ext cx="7981976" cy="5019898"/>
          </a:xfrm>
        </p:spPr>
        <p:txBody>
          <a:bodyPr/>
          <a:lstStyle/>
          <a:p>
            <a:r>
              <a:rPr lang="et-EE" dirty="0"/>
              <a:t>Rentnik kapitaliseerib renditud varaobjekti ja rendikohustuse oma bilansis</a:t>
            </a:r>
          </a:p>
          <a:p>
            <a:r>
              <a:rPr lang="et-EE" dirty="0"/>
              <a:t> maksab perioodilisi rendimakseid, mis sisaldavad intressi ja vähendavad kohustust</a:t>
            </a:r>
          </a:p>
          <a:p>
            <a:r>
              <a:rPr lang="et-EE" dirty="0"/>
              <a:t>sageli kaasneb lepingust tulenevalt arvel ka kindlustus, mis kantakse kuluks</a:t>
            </a:r>
          </a:p>
          <a:p>
            <a:r>
              <a:rPr lang="et-EE" dirty="0"/>
              <a:t>arvestab kulumit renditud varaobjektilt vastavalt valitud amortisatsiooniarvestuse meetodile</a:t>
            </a:r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B37F2-E7F4-45B4-B16B-10B37D2F9FC6}" type="datetime1">
              <a:rPr lang="et-EE" smtClean="0"/>
              <a:pPr/>
              <a:t>15.09.2025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E4D6-E6E4-47EF-892F-BF1CAC04616F}" type="slidenum">
              <a:rPr lang="et-EE" smtClean="0"/>
              <a:pPr/>
              <a:t>10</a:t>
            </a:fld>
            <a:endParaRPr lang="et-EE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42852"/>
            <a:ext cx="7772400" cy="621852"/>
          </a:xfrm>
        </p:spPr>
        <p:txBody>
          <a:bodyPr/>
          <a:lstStyle/>
          <a:p>
            <a:r>
              <a:rPr lang="et-EE" dirty="0"/>
              <a:t>Kapitalirent - rentnik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764704"/>
            <a:ext cx="8011616" cy="5451946"/>
          </a:xfrm>
        </p:spPr>
        <p:txBody>
          <a:bodyPr/>
          <a:lstStyle/>
          <a:p>
            <a:r>
              <a:rPr lang="et-EE" dirty="0"/>
              <a:t>1. Kapitalirendi arvelevõtmine</a:t>
            </a:r>
          </a:p>
          <a:p>
            <a:pPr lvl="1"/>
            <a:r>
              <a:rPr lang="et-EE" dirty="0"/>
              <a:t>D: Põhivara  (näidata eraldi rühmas)</a:t>
            </a:r>
          </a:p>
          <a:p>
            <a:pPr lvl="1"/>
            <a:r>
              <a:rPr lang="et-EE" dirty="0"/>
              <a:t>K: Kapitalirendi kohustus (periodiseeritult)</a:t>
            </a:r>
          </a:p>
          <a:p>
            <a:r>
              <a:rPr lang="et-EE" dirty="0"/>
              <a:t>2. Kapitalirendi arve</a:t>
            </a:r>
          </a:p>
          <a:p>
            <a:pPr lvl="1"/>
            <a:r>
              <a:rPr lang="et-EE" dirty="0"/>
              <a:t>D: Kapitalirendi kohustus LA</a:t>
            </a:r>
          </a:p>
          <a:p>
            <a:pPr lvl="1"/>
            <a:r>
              <a:rPr lang="et-EE" dirty="0"/>
              <a:t>D: Intressikulu</a:t>
            </a:r>
          </a:p>
          <a:p>
            <a:pPr lvl="1"/>
            <a:r>
              <a:rPr lang="et-EE" dirty="0"/>
              <a:t>D: Kindlustuskulu</a:t>
            </a:r>
          </a:p>
          <a:p>
            <a:pPr lvl="1"/>
            <a:r>
              <a:rPr lang="et-EE" dirty="0"/>
              <a:t>K: Raha</a:t>
            </a:r>
          </a:p>
          <a:p>
            <a:r>
              <a:rPr lang="et-EE" dirty="0"/>
              <a:t>3. Amortisatsiooni arvestamine</a:t>
            </a:r>
          </a:p>
          <a:p>
            <a:pPr lvl="1"/>
            <a:r>
              <a:rPr lang="et-EE" dirty="0"/>
              <a:t>D Amortisatsioonikulu</a:t>
            </a:r>
          </a:p>
          <a:p>
            <a:pPr lvl="1"/>
            <a:r>
              <a:rPr lang="et-EE" dirty="0"/>
              <a:t>K Põhivara akumuleeritud kulum</a:t>
            </a:r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B37F2-E7F4-45B4-B16B-10B37D2F9FC6}" type="datetime1">
              <a:rPr lang="et-EE" smtClean="0"/>
              <a:pPr/>
              <a:t>15.09.2025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E4D6-E6E4-47EF-892F-BF1CAC04616F}" type="slidenum">
              <a:rPr lang="et-EE" smtClean="0"/>
              <a:pPr/>
              <a:t>11</a:t>
            </a:fld>
            <a:endParaRPr lang="et-EE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14290"/>
            <a:ext cx="7772400" cy="642942"/>
          </a:xfrm>
        </p:spPr>
        <p:txBody>
          <a:bodyPr/>
          <a:lstStyle/>
          <a:p>
            <a:r>
              <a:rPr lang="et-EE" dirty="0"/>
              <a:t>Kapitalirent - rendileandja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000108"/>
            <a:ext cx="7772400" cy="5216542"/>
          </a:xfrm>
        </p:spPr>
        <p:txBody>
          <a:bodyPr/>
          <a:lstStyle/>
          <a:p>
            <a:r>
              <a:rPr lang="et-EE" dirty="0"/>
              <a:t>1. Vara kapitalirendile andmine</a:t>
            </a:r>
          </a:p>
          <a:p>
            <a:pPr lvl="1"/>
            <a:r>
              <a:rPr lang="et-EE" dirty="0"/>
              <a:t>D Nõue (LA + PA)</a:t>
            </a:r>
          </a:p>
          <a:p>
            <a:pPr lvl="1"/>
            <a:r>
              <a:rPr lang="et-EE" dirty="0"/>
              <a:t>K Põhivara</a:t>
            </a:r>
          </a:p>
          <a:p>
            <a:pPr lvl="1"/>
            <a:r>
              <a:rPr lang="et-EE" dirty="0"/>
              <a:t>2. Kapitalirendi arve</a:t>
            </a:r>
          </a:p>
          <a:p>
            <a:pPr lvl="1"/>
            <a:r>
              <a:rPr lang="et-EE" dirty="0"/>
              <a:t>D Raha</a:t>
            </a:r>
          </a:p>
          <a:p>
            <a:pPr lvl="1"/>
            <a:r>
              <a:rPr lang="et-EE" dirty="0"/>
              <a:t>K intressitulu</a:t>
            </a:r>
          </a:p>
          <a:p>
            <a:pPr lvl="1"/>
            <a:r>
              <a:rPr lang="et-EE" dirty="0"/>
              <a:t>K Nõue (LA)</a:t>
            </a:r>
          </a:p>
          <a:p>
            <a:pPr lvl="1"/>
            <a:endParaRPr lang="et-EE" dirty="0"/>
          </a:p>
          <a:p>
            <a:r>
              <a:rPr lang="et-EE" sz="2400" i="1" dirty="0"/>
              <a:t>Juta Tikk Finantsarvestus Tallinna 2016</a:t>
            </a:r>
          </a:p>
          <a:p>
            <a:r>
              <a:rPr lang="et-EE" sz="2400" i="1" dirty="0"/>
              <a:t>NB! Tähelepanu praktikal!!!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B37F2-E7F4-45B4-B16B-10B37D2F9FC6}" type="datetime1">
              <a:rPr lang="et-EE" smtClean="0"/>
              <a:pPr/>
              <a:t>15.09.2025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E4D6-E6E4-47EF-892F-BF1CAC04616F}" type="slidenum">
              <a:rPr lang="et-EE" smtClean="0"/>
              <a:pPr/>
              <a:t>12</a:t>
            </a:fld>
            <a:endParaRPr lang="et-EE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371656" cy="648072"/>
          </a:xfrm>
        </p:spPr>
        <p:txBody>
          <a:bodyPr/>
          <a:lstStyle/>
          <a:p>
            <a:r>
              <a:rPr lang="et-EE" dirty="0"/>
              <a:t>Ülesanne 1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B37F2-E7F4-45B4-B16B-10B37D2F9FC6}" type="datetime1">
              <a:rPr lang="et-EE" smtClean="0"/>
              <a:pPr/>
              <a:t>15.09.2025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E4D6-E6E4-47EF-892F-BF1CAC04616F}" type="slidenum">
              <a:rPr lang="et-EE" smtClean="0"/>
              <a:pPr/>
              <a:t>13</a:t>
            </a:fld>
            <a:endParaRPr lang="et-EE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52736"/>
            <a:ext cx="8208912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85255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99648" cy="648072"/>
          </a:xfrm>
        </p:spPr>
        <p:txBody>
          <a:bodyPr/>
          <a:lstStyle/>
          <a:p>
            <a:r>
              <a:rPr lang="et-EE" dirty="0"/>
              <a:t>Ülesanne 2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B37F2-E7F4-45B4-B16B-10B37D2F9FC6}" type="datetime1">
              <a:rPr lang="et-EE" smtClean="0"/>
              <a:pPr/>
              <a:t>15.09.2025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E4D6-E6E4-47EF-892F-BF1CAC04616F}" type="slidenum">
              <a:rPr lang="et-EE" smtClean="0"/>
              <a:pPr/>
              <a:t>14</a:t>
            </a:fld>
            <a:endParaRPr lang="et-EE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52736"/>
            <a:ext cx="8208912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81354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B37F2-E7F4-45B4-B16B-10B37D2F9FC6}" type="datetime1">
              <a:rPr lang="et-EE" smtClean="0"/>
              <a:pPr/>
              <a:t>15.09.2025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E4D6-E6E4-47EF-892F-BF1CAC04616F}" type="slidenum">
              <a:rPr lang="et-EE" smtClean="0"/>
              <a:pPr/>
              <a:t>15</a:t>
            </a:fld>
            <a:endParaRPr lang="et-EE"/>
          </a:p>
        </p:txBody>
      </p:sp>
      <p:pic>
        <p:nvPicPr>
          <p:cNvPr id="7" name="Picture 4" descr="an00790_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215074" y="357166"/>
            <a:ext cx="265101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42852"/>
            <a:ext cx="7772400" cy="928694"/>
          </a:xfrm>
        </p:spPr>
        <p:txBody>
          <a:bodyPr/>
          <a:lstStyle/>
          <a:p>
            <a:r>
              <a:rPr lang="et-EE" dirty="0"/>
              <a:t>Mõisted RTJ-9-st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910" y="1285860"/>
            <a:ext cx="8196290" cy="5143536"/>
          </a:xfrm>
        </p:spPr>
        <p:txBody>
          <a:bodyPr/>
          <a:lstStyle/>
          <a:p>
            <a:r>
              <a:rPr lang="et-EE" i="1" dirty="0"/>
              <a:t>Rent</a:t>
            </a:r>
            <a:r>
              <a:rPr lang="et-EE" dirty="0"/>
              <a:t> on kokkulepe, mille kohaselt rendileandja annab ühe makse või rea maksete eest rentnikule õiguse kasutada vara kokkulepitud perioodi jooksul.</a:t>
            </a:r>
          </a:p>
          <a:p>
            <a:r>
              <a:rPr lang="sv-SE" i="1" dirty="0" err="1"/>
              <a:t>Kapitalirent</a:t>
            </a:r>
            <a:r>
              <a:rPr lang="sv-SE" dirty="0"/>
              <a:t> on rent, </a:t>
            </a:r>
            <a:r>
              <a:rPr lang="sv-SE" dirty="0" err="1"/>
              <a:t>mille</a:t>
            </a:r>
            <a:r>
              <a:rPr lang="sv-SE" dirty="0"/>
              <a:t> </a:t>
            </a:r>
            <a:r>
              <a:rPr lang="sv-SE" dirty="0" err="1"/>
              <a:t>puhul</a:t>
            </a:r>
            <a:r>
              <a:rPr lang="sv-SE" dirty="0"/>
              <a:t> </a:t>
            </a:r>
            <a:r>
              <a:rPr lang="sv-SE" dirty="0" err="1"/>
              <a:t>kõik</a:t>
            </a:r>
            <a:r>
              <a:rPr lang="sv-SE" dirty="0"/>
              <a:t> </a:t>
            </a:r>
            <a:r>
              <a:rPr lang="sv-SE" dirty="0" err="1"/>
              <a:t>olulised</a:t>
            </a:r>
            <a:r>
              <a:rPr lang="sv-SE" dirty="0"/>
              <a:t> vara </a:t>
            </a:r>
            <a:r>
              <a:rPr lang="sv-SE" dirty="0" err="1"/>
              <a:t>omandiõigusega</a:t>
            </a:r>
            <a:r>
              <a:rPr lang="sv-SE" dirty="0"/>
              <a:t> </a:t>
            </a:r>
            <a:r>
              <a:rPr lang="sv-SE" dirty="0" err="1"/>
              <a:t>seotud</a:t>
            </a:r>
            <a:r>
              <a:rPr lang="sv-SE" dirty="0"/>
              <a:t> riskid ja</a:t>
            </a:r>
            <a:r>
              <a:rPr lang="et-EE" dirty="0"/>
              <a:t> hüved kanduvad üle rentnikule. Omandiõigus võib, kuid ei pruugi, lõppkokkuvõttes rentnikule üle minna. </a:t>
            </a:r>
          </a:p>
          <a:p>
            <a:r>
              <a:rPr lang="fi-FI" i="1" dirty="0" err="1"/>
              <a:t>Kasutusrent</a:t>
            </a:r>
            <a:r>
              <a:rPr lang="fi-FI" dirty="0"/>
              <a:t> on </a:t>
            </a:r>
            <a:r>
              <a:rPr lang="fi-FI" dirty="0" err="1"/>
              <a:t>rent</a:t>
            </a:r>
            <a:r>
              <a:rPr lang="fi-FI" dirty="0"/>
              <a:t>, </a:t>
            </a:r>
            <a:r>
              <a:rPr lang="fi-FI" dirty="0" err="1"/>
              <a:t>mis</a:t>
            </a:r>
            <a:r>
              <a:rPr lang="fi-FI" dirty="0"/>
              <a:t> ei ole </a:t>
            </a:r>
            <a:r>
              <a:rPr lang="fi-FI" dirty="0" err="1"/>
              <a:t>kapitalirent</a:t>
            </a:r>
            <a:r>
              <a:rPr lang="fi-FI" dirty="0"/>
              <a:t>. </a:t>
            </a:r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73A9F-494B-4010-85BD-1BE626B3668F}" type="datetime1">
              <a:rPr lang="et-EE" smtClean="0"/>
              <a:pPr/>
              <a:t>15.09.2025</a:t>
            </a:fld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E4D6-E6E4-47EF-892F-BF1CAC04616F}" type="slidenum">
              <a:rPr lang="et-EE" smtClean="0"/>
              <a:pPr/>
              <a:t>2</a:t>
            </a:fld>
            <a:endParaRPr lang="et-EE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88640"/>
            <a:ext cx="7772400" cy="792088"/>
          </a:xfrm>
        </p:spPr>
        <p:txBody>
          <a:bodyPr/>
          <a:lstStyle/>
          <a:p>
            <a:r>
              <a:rPr lang="et-EE" dirty="0"/>
              <a:t>Rentide liigitamine 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980728"/>
            <a:ext cx="8299648" cy="5235922"/>
          </a:xfrm>
        </p:spPr>
        <p:txBody>
          <a:bodyPr/>
          <a:lstStyle/>
          <a:p>
            <a:r>
              <a:rPr lang="et-EE" dirty="0"/>
              <a:t>Rendilepingut loetakse kapitalirendiks juhul kui kõik olulised vara omandamisega seonduvad riskid ja hüved kanduvad üle rentnikule</a:t>
            </a:r>
          </a:p>
          <a:p>
            <a:pPr lvl="1"/>
            <a:r>
              <a:rPr lang="et-EE" dirty="0"/>
              <a:t>Vara omandiõigus läheb rendiperioodi lõpus üle rentnikule</a:t>
            </a:r>
          </a:p>
          <a:p>
            <a:pPr lvl="1"/>
            <a:r>
              <a:rPr lang="et-EE" dirty="0"/>
              <a:t>Rentnikul on optsioon osta renditavat vara hinna eest, mis on madalam selle õiglasest väärtusest</a:t>
            </a:r>
          </a:p>
          <a:p>
            <a:pPr lvl="1"/>
            <a:r>
              <a:rPr lang="et-EE" dirty="0"/>
              <a:t>Lepinguperiood katab suure osa (75%) vara elueast, isegi kui omandiõigus üle ei lähe</a:t>
            </a:r>
          </a:p>
          <a:p>
            <a:pPr lvl="1"/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B37F2-E7F4-45B4-B16B-10B37D2F9FC6}" type="datetime1">
              <a:rPr lang="et-EE" smtClean="0"/>
              <a:pPr/>
              <a:t>15.09.2025</a:t>
            </a:fld>
            <a:endParaRPr lang="et-E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E4D6-E6E4-47EF-892F-BF1CAC04616F}" type="slidenum">
              <a:rPr lang="et-EE" smtClean="0"/>
              <a:pPr/>
              <a:t>3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755834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795592" cy="648072"/>
          </a:xfrm>
        </p:spPr>
        <p:txBody>
          <a:bodyPr/>
          <a:lstStyle/>
          <a:p>
            <a:r>
              <a:rPr lang="et-EE" dirty="0"/>
              <a:t>Rentide liigitamine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124744"/>
            <a:ext cx="8299648" cy="5091906"/>
          </a:xfrm>
        </p:spPr>
        <p:txBody>
          <a:bodyPr/>
          <a:lstStyle/>
          <a:p>
            <a:pPr marL="914400" lvl="2" indent="-571500">
              <a:buClr>
                <a:srgbClr val="336600"/>
              </a:buClr>
            </a:pPr>
            <a:r>
              <a:rPr lang="et-EE" sz="3200" dirty="0"/>
              <a:t>Rendimaksete miinimumsumma nüüdisväärtus on peaaegu sama suur (90%)kui renditava vara õiglane väärtus</a:t>
            </a:r>
          </a:p>
          <a:p>
            <a:pPr marL="914400" lvl="2" indent="-571500">
              <a:buClr>
                <a:srgbClr val="336600"/>
              </a:buClr>
            </a:pPr>
            <a:r>
              <a:rPr lang="et-EE" sz="3200" dirty="0"/>
              <a:t>Renditav vara on nii spetsiifiline, et ainult rentnik saab seda suuremate modifikatsioonideta kasutada</a:t>
            </a:r>
            <a:r>
              <a:rPr lang="et-EE" dirty="0"/>
              <a:t>	</a:t>
            </a:r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B37F2-E7F4-45B4-B16B-10B37D2F9FC6}" type="datetime1">
              <a:rPr lang="et-EE" smtClean="0"/>
              <a:pPr/>
              <a:t>15.09.2025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E4D6-E6E4-47EF-892F-BF1CAC04616F}" type="slidenum">
              <a:rPr lang="et-EE" smtClean="0"/>
              <a:pPr/>
              <a:t>4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776007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14290"/>
            <a:ext cx="7772400" cy="714380"/>
          </a:xfrm>
        </p:spPr>
        <p:txBody>
          <a:bodyPr/>
          <a:lstStyle/>
          <a:p>
            <a:r>
              <a:rPr lang="et-EE" dirty="0"/>
              <a:t>Kasutusrendileping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142984"/>
            <a:ext cx="7772400" cy="5214974"/>
          </a:xfrm>
        </p:spPr>
        <p:txBody>
          <a:bodyPr/>
          <a:lstStyle/>
          <a:p>
            <a:r>
              <a:rPr lang="et-EE" dirty="0"/>
              <a:t>annab rentnikule õiguse vara kasutamiseks teatud perioodil  </a:t>
            </a:r>
          </a:p>
          <a:p>
            <a:r>
              <a:rPr lang="et-EE" dirty="0"/>
              <a:t>vara jääb renditaja/rendileandja omandusse  </a:t>
            </a:r>
          </a:p>
          <a:p>
            <a:r>
              <a:rPr lang="et-EE" dirty="0"/>
              <a:t>kasutusrendikulu/tulu kajastatakse üldjuhul lineaarselt, isegi siis, kui maksed ei toimu ühtlaselt </a:t>
            </a:r>
          </a:p>
          <a:p>
            <a:r>
              <a:rPr lang="et-EE" dirty="0"/>
              <a:t>maksed toimuvad arvete alusel</a:t>
            </a:r>
          </a:p>
          <a:p>
            <a:pPr lvl="1"/>
            <a:r>
              <a:rPr lang="et-EE" dirty="0"/>
              <a:t>D Kasutusrendikulu – jälgida KA skeemi!</a:t>
            </a:r>
          </a:p>
          <a:p>
            <a:pPr lvl="1"/>
            <a:r>
              <a:rPr lang="et-EE" dirty="0"/>
              <a:t>D KM</a:t>
            </a:r>
          </a:p>
          <a:p>
            <a:pPr lvl="1"/>
            <a:r>
              <a:rPr lang="et-EE" dirty="0"/>
              <a:t>K Võlg tarnijale</a:t>
            </a:r>
          </a:p>
          <a:p>
            <a:endParaRPr lang="et-EE" dirty="0"/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87BCD-1277-4F3C-8A3D-19115BF56A77}" type="datetime1">
              <a:rPr lang="et-EE" smtClean="0"/>
              <a:pPr/>
              <a:t>15.09.2025</a:t>
            </a:fld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E4D6-E6E4-47EF-892F-BF1CAC04616F}" type="slidenum">
              <a:rPr lang="et-EE" smtClean="0"/>
              <a:pPr/>
              <a:t>5</a:t>
            </a:fld>
            <a:endParaRPr lang="et-EE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88640"/>
            <a:ext cx="7772400" cy="576064"/>
          </a:xfrm>
        </p:spPr>
        <p:txBody>
          <a:bodyPr/>
          <a:lstStyle/>
          <a:p>
            <a:r>
              <a:rPr lang="et-EE" dirty="0"/>
              <a:t>Kasutusrent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7224" y="764704"/>
            <a:ext cx="7981976" cy="5451946"/>
          </a:xfrm>
        </p:spPr>
        <p:txBody>
          <a:bodyPr/>
          <a:lstStyle/>
          <a:p>
            <a:r>
              <a:rPr lang="et-EE" dirty="0"/>
              <a:t>kui renditaja esitab ettemaksu arve, siis kirjendab rentnik ettemaksu:</a:t>
            </a:r>
          </a:p>
          <a:p>
            <a:pPr lvl="1"/>
            <a:r>
              <a:rPr lang="et-EE" dirty="0"/>
              <a:t>D: Ettemakstud rendikulu</a:t>
            </a:r>
          </a:p>
          <a:p>
            <a:pPr lvl="1"/>
            <a:r>
              <a:rPr lang="et-EE" dirty="0"/>
              <a:t>D: KM</a:t>
            </a:r>
          </a:p>
          <a:p>
            <a:pPr lvl="1"/>
            <a:r>
              <a:rPr lang="et-EE" dirty="0"/>
              <a:t>K: Võlg tarnijale/Pangakonto </a:t>
            </a:r>
          </a:p>
          <a:p>
            <a:r>
              <a:rPr lang="et-EE" dirty="0"/>
              <a:t>rentnik kannab ettemaksu kasutusperioodi jooksul lineaarselt perioodikuluks - </a:t>
            </a:r>
            <a:r>
              <a:rPr lang="et-EE" dirty="0" err="1"/>
              <a:t>rp</a:t>
            </a:r>
            <a:r>
              <a:rPr lang="et-EE" dirty="0"/>
              <a:t> õiend- so reguleerimiskandega:</a:t>
            </a:r>
          </a:p>
          <a:p>
            <a:pPr lvl="1"/>
            <a:r>
              <a:rPr lang="et-EE" dirty="0"/>
              <a:t>D: Kasutusrendikulu</a:t>
            </a:r>
          </a:p>
          <a:p>
            <a:pPr lvl="1"/>
            <a:r>
              <a:rPr lang="et-EE" dirty="0"/>
              <a:t>K: Ettemakstud rendikulu</a:t>
            </a:r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B37F2-E7F4-45B4-B16B-10B37D2F9FC6}" type="datetime1">
              <a:rPr lang="et-EE" smtClean="0"/>
              <a:pPr/>
              <a:t>15.09.2025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E4D6-E6E4-47EF-892F-BF1CAC04616F}" type="slidenum">
              <a:rPr lang="et-EE" smtClean="0"/>
              <a:pPr/>
              <a:t>6</a:t>
            </a:fld>
            <a:endParaRPr lang="et-EE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5728"/>
            <a:ext cx="7772400" cy="857256"/>
          </a:xfrm>
        </p:spPr>
        <p:txBody>
          <a:bodyPr/>
          <a:lstStyle/>
          <a:p>
            <a:r>
              <a:rPr lang="et-EE" dirty="0"/>
              <a:t>Kasutusrent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7224" y="1571612"/>
            <a:ext cx="7981976" cy="4645038"/>
          </a:xfrm>
        </p:spPr>
        <p:txBody>
          <a:bodyPr/>
          <a:lstStyle/>
          <a:p>
            <a:r>
              <a:rPr lang="et-EE" dirty="0"/>
              <a:t>Renditaja kirjendab renditulu ning arvestab põhivaraobjekti amortisatsiooni.</a:t>
            </a:r>
          </a:p>
          <a:p>
            <a:r>
              <a:rPr lang="et-EE" dirty="0"/>
              <a:t>Ettemakstud kasutusrendi puhul kirjendab renditaja:</a:t>
            </a:r>
          </a:p>
          <a:p>
            <a:pPr lvl="1"/>
            <a:r>
              <a:rPr lang="et-EE" dirty="0"/>
              <a:t>D: Pangakonto</a:t>
            </a:r>
          </a:p>
          <a:p>
            <a:pPr lvl="1"/>
            <a:r>
              <a:rPr lang="en-US" dirty="0"/>
              <a:t>K</a:t>
            </a:r>
            <a:r>
              <a:rPr lang="et-EE" dirty="0"/>
              <a:t>: KM</a:t>
            </a:r>
          </a:p>
          <a:p>
            <a:pPr lvl="1"/>
            <a:r>
              <a:rPr lang="et-EE" dirty="0"/>
              <a:t>K: Ettemakstud tulevaste perioodide tulu </a:t>
            </a:r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B37F2-E7F4-45B4-B16B-10B37D2F9FC6}" type="datetime1">
              <a:rPr lang="et-EE" smtClean="0"/>
              <a:pPr/>
              <a:t>15.09.2025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E4D6-E6E4-47EF-892F-BF1CAC04616F}" type="slidenum">
              <a:rPr lang="et-EE" smtClean="0"/>
              <a:pPr/>
              <a:t>7</a:t>
            </a:fld>
            <a:endParaRPr lang="et-EE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16632"/>
            <a:ext cx="7772400" cy="720080"/>
          </a:xfrm>
        </p:spPr>
        <p:txBody>
          <a:bodyPr/>
          <a:lstStyle/>
          <a:p>
            <a:r>
              <a:rPr lang="et-EE" dirty="0"/>
              <a:t>Kasutusrent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908720"/>
            <a:ext cx="7772400" cy="5307930"/>
          </a:xfrm>
        </p:spPr>
        <p:txBody>
          <a:bodyPr/>
          <a:lstStyle/>
          <a:p>
            <a:r>
              <a:rPr lang="et-EE" dirty="0"/>
              <a:t>Majandusaasta lõpul reguleerib renditaja ettemaksu:</a:t>
            </a:r>
          </a:p>
          <a:p>
            <a:pPr lvl="1"/>
            <a:r>
              <a:rPr lang="et-EE" dirty="0"/>
              <a:t>D: Ettemakstud tulevaste perioodide tulu </a:t>
            </a:r>
          </a:p>
          <a:p>
            <a:pPr lvl="1"/>
            <a:r>
              <a:rPr lang="et-EE" dirty="0"/>
              <a:t>K: Kasutusrenditulu</a:t>
            </a:r>
          </a:p>
          <a:p>
            <a:pPr lvl="1"/>
            <a:endParaRPr lang="et-EE" dirty="0"/>
          </a:p>
          <a:p>
            <a:r>
              <a:rPr lang="et-EE" dirty="0"/>
              <a:t>Renditaja arvestab renditud varalt amortisatsiooni</a:t>
            </a:r>
          </a:p>
          <a:p>
            <a:pPr lvl="1"/>
            <a:r>
              <a:rPr lang="et-EE" dirty="0"/>
              <a:t>D: Põhivara amortisatsioonikulu </a:t>
            </a:r>
          </a:p>
          <a:p>
            <a:pPr lvl="1"/>
            <a:r>
              <a:rPr lang="et-EE" dirty="0"/>
              <a:t>K: Põhivara akumuleeritud kulum</a:t>
            </a:r>
          </a:p>
          <a:p>
            <a:pPr>
              <a:buNone/>
            </a:pPr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B37F2-E7F4-45B4-B16B-10B37D2F9FC6}" type="datetime1">
              <a:rPr lang="et-EE" smtClean="0"/>
              <a:pPr/>
              <a:t>15.09.2025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E4D6-E6E4-47EF-892F-BF1CAC04616F}" type="slidenum">
              <a:rPr lang="et-EE" smtClean="0"/>
              <a:pPr/>
              <a:t>8</a:t>
            </a:fld>
            <a:endParaRPr lang="et-EE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05768-256D-6933-5CB2-339BF3427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527720"/>
          </a:xfrm>
        </p:spPr>
        <p:txBody>
          <a:bodyPr/>
          <a:lstStyle/>
          <a:p>
            <a:r>
              <a:rPr lang="et-EE" dirty="0"/>
              <a:t>Ülesanne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17AFBF-0D11-41AC-D18E-5A9914E73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764704"/>
            <a:ext cx="8227640" cy="5451946"/>
          </a:xfrm>
        </p:spPr>
        <p:txBody>
          <a:bodyPr/>
          <a:lstStyle/>
          <a:p>
            <a:r>
              <a:rPr lang="et-EE" dirty="0"/>
              <a:t>OÜ võttis </a:t>
            </a:r>
            <a:r>
              <a:rPr lang="et-EE" i="1" dirty="0"/>
              <a:t>Kasutusrendile</a:t>
            </a:r>
            <a:r>
              <a:rPr lang="et-EE" dirty="0"/>
              <a:t> töövahendi ajavahemikuks 01.05.25 – 31.08.25 arvel summa 600€, lisaks Km…%. </a:t>
            </a:r>
          </a:p>
          <a:p>
            <a:r>
              <a:rPr lang="et-EE" dirty="0"/>
              <a:t>Kirjendada OÜ tehingud.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4A3C5D-FF12-69E3-D2CB-DF4CF2FD6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B37F2-E7F4-45B4-B16B-10B37D2F9FC6}" type="datetime1">
              <a:rPr lang="et-EE" smtClean="0"/>
              <a:pPr/>
              <a:t>15.09.2025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6CD086-6A44-1E03-57A3-4A4C72D98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1F3254-A258-A849-C08D-9C370954A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E4D6-E6E4-47EF-892F-BF1CAC04616F}" type="slidenum">
              <a:rPr lang="et-EE" smtClean="0"/>
              <a:pPr/>
              <a:t>9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68604234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">
      <a:dk1>
        <a:srgbClr val="808000"/>
      </a:dk1>
      <a:lt1>
        <a:srgbClr val="FFFFFF"/>
      </a:lt1>
      <a:dk2>
        <a:srgbClr val="2A3D7A"/>
      </a:dk2>
      <a:lt2>
        <a:srgbClr val="CEC8BA"/>
      </a:lt2>
      <a:accent1>
        <a:srgbClr val="C9DDF1"/>
      </a:accent1>
      <a:accent2>
        <a:srgbClr val="FAC164"/>
      </a:accent2>
      <a:accent3>
        <a:srgbClr val="FFFFFF"/>
      </a:accent3>
      <a:accent4>
        <a:srgbClr val="6C6C00"/>
      </a:accent4>
      <a:accent5>
        <a:srgbClr val="E1EBF7"/>
      </a:accent5>
      <a:accent6>
        <a:srgbClr val="E3AF5A"/>
      </a:accent6>
      <a:hlink>
        <a:srgbClr val="B0AE6A"/>
      </a:hlink>
      <a:folHlink>
        <a:srgbClr val="C3E684"/>
      </a:folHlink>
    </a:clrScheme>
    <a:fontScheme name="Natur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Nature 1">
        <a:dk1>
          <a:srgbClr val="666699"/>
        </a:dk1>
        <a:lt1>
          <a:srgbClr val="FFFFCC"/>
        </a:lt1>
        <a:dk2>
          <a:srgbClr val="687FCA"/>
        </a:dk2>
        <a:lt2>
          <a:srgbClr val="192449"/>
        </a:lt2>
        <a:accent1>
          <a:srgbClr val="C9DDF1"/>
        </a:accent1>
        <a:accent2>
          <a:srgbClr val="FAC164"/>
        </a:accent2>
        <a:accent3>
          <a:srgbClr val="B9C0E1"/>
        </a:accent3>
        <a:accent4>
          <a:srgbClr val="DADAAE"/>
        </a:accent4>
        <a:accent5>
          <a:srgbClr val="E1EB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ure 2">
        <a:dk1>
          <a:srgbClr val="5B5249"/>
        </a:dk1>
        <a:lt1>
          <a:srgbClr val="FFFFFF"/>
        </a:lt1>
        <a:dk2>
          <a:srgbClr val="2A3D7A"/>
        </a:dk2>
        <a:lt2>
          <a:srgbClr val="CEC8BA"/>
        </a:lt2>
        <a:accent1>
          <a:srgbClr val="C9DDF1"/>
        </a:accent1>
        <a:accent2>
          <a:srgbClr val="FAC164"/>
        </a:accent2>
        <a:accent3>
          <a:srgbClr val="FFFFFF"/>
        </a:accent3>
        <a:accent4>
          <a:srgbClr val="4C453D"/>
        </a:accent4>
        <a:accent5>
          <a:srgbClr val="E1EB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ture 3">
        <a:dk1>
          <a:srgbClr val="333333"/>
        </a:dk1>
        <a:lt1>
          <a:srgbClr val="FFFFFF"/>
        </a:lt1>
        <a:dk2>
          <a:srgbClr val="000000"/>
        </a:dk2>
        <a:lt2>
          <a:srgbClr val="DDDDDD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2A2A2A"/>
        </a:accent4>
        <a:accent5>
          <a:srgbClr val="EBEBEB"/>
        </a:accent5>
        <a:accent6>
          <a:srgbClr val="A1A1A1"/>
        </a:accent6>
        <a:hlink>
          <a:srgbClr val="808080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ture 4">
        <a:dk1>
          <a:srgbClr val="8061A5"/>
        </a:dk1>
        <a:lt1>
          <a:srgbClr val="FFFFCC"/>
        </a:lt1>
        <a:dk2>
          <a:srgbClr val="967DB5"/>
        </a:dk2>
        <a:lt2>
          <a:srgbClr val="192449"/>
        </a:lt2>
        <a:accent1>
          <a:srgbClr val="D6C9F1"/>
        </a:accent1>
        <a:accent2>
          <a:srgbClr val="FAC164"/>
        </a:accent2>
        <a:accent3>
          <a:srgbClr val="C9BFD7"/>
        </a:accent3>
        <a:accent4>
          <a:srgbClr val="DADAAE"/>
        </a:accent4>
        <a:accent5>
          <a:srgbClr val="E8E1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ure 5">
        <a:dk1>
          <a:srgbClr val="5B5249"/>
        </a:dk1>
        <a:lt1>
          <a:srgbClr val="FFFFFF"/>
        </a:lt1>
        <a:dk2>
          <a:srgbClr val="2A3D7A"/>
        </a:dk2>
        <a:lt2>
          <a:srgbClr val="CEC8BA"/>
        </a:lt2>
        <a:accent1>
          <a:srgbClr val="C9DDF1"/>
        </a:accent1>
        <a:accent2>
          <a:srgbClr val="FAC164"/>
        </a:accent2>
        <a:accent3>
          <a:srgbClr val="FFFFFF"/>
        </a:accent3>
        <a:accent4>
          <a:srgbClr val="4C453D"/>
        </a:accent4>
        <a:accent5>
          <a:srgbClr val="E1EBF7"/>
        </a:accent5>
        <a:accent6>
          <a:srgbClr val="E3AF5A"/>
        </a:accent6>
        <a:hlink>
          <a:srgbClr val="993333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270</TotalTime>
  <Words>546</Words>
  <Application>Microsoft Office PowerPoint</Application>
  <PresentationFormat>On-screen Show (4:3)</PresentationFormat>
  <Paragraphs>119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Calibri</vt:lpstr>
      <vt:lpstr>Times New Roman</vt:lpstr>
      <vt:lpstr>Wingdings</vt:lpstr>
      <vt:lpstr>Theme1</vt:lpstr>
      <vt:lpstr>Rendiarvestus RTJ 9 RUP.ee  23.05.2023 Rendileping rendileandja ja rentniku raamatupidamises.</vt:lpstr>
      <vt:lpstr>Mõisted RTJ-9-st</vt:lpstr>
      <vt:lpstr>Rentide liigitamine (1)</vt:lpstr>
      <vt:lpstr>Rentide liigitamine (2)</vt:lpstr>
      <vt:lpstr>Kasutusrendileping</vt:lpstr>
      <vt:lpstr>Kasutusrent</vt:lpstr>
      <vt:lpstr>Kasutusrent</vt:lpstr>
      <vt:lpstr>Kasutusrent</vt:lpstr>
      <vt:lpstr>Ülesanne</vt:lpstr>
      <vt:lpstr>Kapitalirent</vt:lpstr>
      <vt:lpstr>Kapitalirent - rentnik</vt:lpstr>
      <vt:lpstr>Kapitalirent - rendileandja</vt:lpstr>
      <vt:lpstr>Ülesanne 1</vt:lpstr>
      <vt:lpstr>Ülesanne 2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Rendiarvestus</dc:title>
  <dc:creator>siiriluts</dc:creator>
  <cp:lastModifiedBy>Siiri Luts</cp:lastModifiedBy>
  <cp:revision>68</cp:revision>
  <dcterms:created xsi:type="dcterms:W3CDTF">2014-01-16T06:20:57Z</dcterms:created>
  <dcterms:modified xsi:type="dcterms:W3CDTF">2025-09-15T05:51:06Z</dcterms:modified>
</cp:coreProperties>
</file>