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9"/>
  </p:notesMasterIdLst>
  <p:sldIdLst>
    <p:sldId id="256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312" r:id="rId11"/>
    <p:sldId id="265" r:id="rId12"/>
    <p:sldId id="266" r:id="rId13"/>
    <p:sldId id="267" r:id="rId14"/>
    <p:sldId id="306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307" r:id="rId31"/>
    <p:sldId id="284" r:id="rId32"/>
    <p:sldId id="287" r:id="rId33"/>
    <p:sldId id="288" r:id="rId34"/>
    <p:sldId id="289" r:id="rId35"/>
    <p:sldId id="290" r:id="rId36"/>
    <p:sldId id="285" r:id="rId37"/>
    <p:sldId id="286" r:id="rId38"/>
    <p:sldId id="310" r:id="rId39"/>
    <p:sldId id="311" r:id="rId40"/>
    <p:sldId id="291" r:id="rId41"/>
    <p:sldId id="292" r:id="rId42"/>
    <p:sldId id="293" r:id="rId43"/>
    <p:sldId id="305" r:id="rId44"/>
    <p:sldId id="294" r:id="rId45"/>
    <p:sldId id="295" r:id="rId46"/>
    <p:sldId id="296" r:id="rId47"/>
    <p:sldId id="300" r:id="rId48"/>
    <p:sldId id="297" r:id="rId49"/>
    <p:sldId id="298" r:id="rId50"/>
    <p:sldId id="299" r:id="rId51"/>
    <p:sldId id="301" r:id="rId52"/>
    <p:sldId id="302" r:id="rId53"/>
    <p:sldId id="304" r:id="rId54"/>
    <p:sldId id="303" r:id="rId55"/>
    <p:sldId id="308" r:id="rId56"/>
    <p:sldId id="309" r:id="rId57"/>
    <p:sldId id="257" r:id="rId58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38C4F6-5FC8-4746-B7AF-5E047A286FBA}">
          <p14:sldIdLst>
            <p14:sldId id="256"/>
            <p14:sldId id="258"/>
            <p14:sldId id="268"/>
            <p14:sldId id="259"/>
            <p14:sldId id="260"/>
            <p14:sldId id="261"/>
            <p14:sldId id="262"/>
            <p14:sldId id="263"/>
          </p14:sldIdLst>
        </p14:section>
        <p14:section name="Untitled Section" id="{013AFE2B-4ADF-4069-AE87-05338F8F27E3}">
          <p14:sldIdLst>
            <p14:sldId id="264"/>
            <p14:sldId id="312"/>
            <p14:sldId id="265"/>
            <p14:sldId id="266"/>
            <p14:sldId id="267"/>
            <p14:sldId id="306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307"/>
            <p14:sldId id="284"/>
            <p14:sldId id="287"/>
            <p14:sldId id="288"/>
            <p14:sldId id="289"/>
            <p14:sldId id="290"/>
            <p14:sldId id="285"/>
            <p14:sldId id="286"/>
            <p14:sldId id="310"/>
            <p14:sldId id="311"/>
            <p14:sldId id="291"/>
            <p14:sldId id="292"/>
            <p14:sldId id="293"/>
            <p14:sldId id="305"/>
            <p14:sldId id="294"/>
            <p14:sldId id="295"/>
            <p14:sldId id="296"/>
            <p14:sldId id="300"/>
            <p14:sldId id="297"/>
            <p14:sldId id="298"/>
            <p14:sldId id="299"/>
            <p14:sldId id="301"/>
            <p14:sldId id="302"/>
            <p14:sldId id="304"/>
            <p14:sldId id="303"/>
            <p14:sldId id="308"/>
            <p14:sldId id="309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8FFE-A5A0-4FBA-858B-5036560679E1}" type="datetimeFigureOut">
              <a:rPr lang="et-EE" smtClean="0"/>
              <a:pPr/>
              <a:t>12.01.2024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11950-939A-4AA1-88E3-0A4E21C0A97D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174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2"/>
          <a:srcRect l="12408"/>
          <a:stretch>
            <a:fillRect/>
          </a:stretch>
        </p:blipFill>
        <p:spPr bwMode="auto">
          <a:xfrm>
            <a:off x="0" y="1192213"/>
            <a:ext cx="9144000" cy="566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962400"/>
            <a:ext cx="394335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FDE35B-EC82-4FB6-A405-B33E286067E2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224580-67F6-427B-B1FE-0A764C6A270B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85BF03-AA2A-44C9-AE85-CD0F6E596858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4942E9-BC2F-4210-B89F-F7662D0898AC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D04880-1391-463C-ACA7-1AC89C5AC81C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5342BD-33BD-4A64-90D8-57E6A2C96B1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14"/>
          <a:srcRect l="12408"/>
          <a:stretch>
            <a:fillRect/>
          </a:stretch>
        </p:blipFill>
        <p:spPr bwMode="auto">
          <a:xfrm>
            <a:off x="2057400" y="2466975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B23C1-257E-430F-89A9-5D6D2E1B702C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3F7AA-E3ED-43BF-91D7-8EB23ED2678B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00240"/>
            <a:ext cx="7772400" cy="1276360"/>
          </a:xfrm>
        </p:spPr>
        <p:txBody>
          <a:bodyPr/>
          <a:lstStyle/>
          <a:p>
            <a:r>
              <a:rPr lang="et-EE" dirty="0"/>
              <a:t>Põhivara arvestus</a:t>
            </a:r>
            <a:br>
              <a:rPr lang="et-EE" dirty="0"/>
            </a:br>
            <a:endParaRPr lang="et-EE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3962400"/>
            <a:ext cx="3943350" cy="1914872"/>
          </a:xfrm>
        </p:spPr>
        <p:txBody>
          <a:bodyPr/>
          <a:lstStyle/>
          <a:p>
            <a:pPr algn="r"/>
            <a:r>
              <a:rPr lang="et-EE" dirty="0"/>
              <a:t>Lektor: Siiri Luts MA</a:t>
            </a:r>
          </a:p>
          <a:p>
            <a:pPr algn="r"/>
            <a:r>
              <a:rPr lang="et-EE" sz="2000" dirty="0"/>
              <a:t>RU 5, 6,7/2013; RP 81/2014; </a:t>
            </a:r>
          </a:p>
          <a:p>
            <a:pPr algn="r"/>
            <a:r>
              <a:rPr lang="et-EE" sz="2000" dirty="0"/>
              <a:t>RP 103/2016, RP 7.05.21; raamatupidaja.ee 16.03.2023</a:t>
            </a:r>
          </a:p>
          <a:p>
            <a:pPr algn="r"/>
            <a:r>
              <a:rPr lang="et-EE" sz="2000" dirty="0"/>
              <a:t>29.03.2023 jt</a:t>
            </a:r>
          </a:p>
        </p:txBody>
      </p:sp>
      <p:pic>
        <p:nvPicPr>
          <p:cNvPr id="4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85728"/>
            <a:ext cx="2014534" cy="21002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5F113-DDA4-4C60-9A22-2AEE5A3D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5424C-70DD-4837-AD1D-C818CAABF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t-EE" dirty="0"/>
              <a:t>G</a:t>
            </a:r>
            <a:r>
              <a:rPr lang="en-US" dirty="0" err="1"/>
              <a:t>rupid</a:t>
            </a:r>
            <a:r>
              <a:rPr lang="et-EE" dirty="0"/>
              <a:t> – esitatakse </a:t>
            </a:r>
            <a:r>
              <a:rPr lang="et-EE" dirty="0" err="1"/>
              <a:t>RAA-s</a:t>
            </a:r>
            <a:r>
              <a:rPr lang="en-US" dirty="0"/>
              <a:t>: </a:t>
            </a:r>
            <a:endParaRPr lang="et-EE" dirty="0"/>
          </a:p>
          <a:p>
            <a:pPr marL="571500" lvl="1" indent="0">
              <a:buNone/>
            </a:pPr>
            <a:r>
              <a:rPr lang="en-US" dirty="0"/>
              <a:t>maa, </a:t>
            </a:r>
            <a:r>
              <a:rPr lang="en-US" dirty="0" err="1"/>
              <a:t>ehitised</a:t>
            </a:r>
            <a:r>
              <a:rPr lang="en-US" dirty="0"/>
              <a:t> (</a:t>
            </a:r>
            <a:r>
              <a:rPr lang="en-US" dirty="0" err="1"/>
              <a:t>hooned</a:t>
            </a:r>
            <a:r>
              <a:rPr lang="en-US" dirty="0"/>
              <a:t>, </a:t>
            </a:r>
            <a:r>
              <a:rPr lang="en-US" dirty="0" err="1"/>
              <a:t>rajatised</a:t>
            </a:r>
            <a:r>
              <a:rPr lang="en-US" dirty="0"/>
              <a:t>, teed), </a:t>
            </a:r>
            <a:r>
              <a:rPr lang="en-US" dirty="0" err="1"/>
              <a:t>masinad</a:t>
            </a:r>
            <a:r>
              <a:rPr lang="en-US" dirty="0"/>
              <a:t> ja </a:t>
            </a:r>
            <a:r>
              <a:rPr lang="en-US" dirty="0" err="1"/>
              <a:t>seadmed</a:t>
            </a:r>
            <a:r>
              <a:rPr lang="en-US" dirty="0"/>
              <a:t> (</a:t>
            </a:r>
            <a:r>
              <a:rPr lang="en-US" dirty="0" err="1"/>
              <a:t>tootmisseadmed</a:t>
            </a:r>
            <a:r>
              <a:rPr lang="en-US" dirty="0"/>
              <a:t>, </a:t>
            </a:r>
            <a:r>
              <a:rPr lang="en-US" dirty="0" err="1"/>
              <a:t>transpordivahendid</a:t>
            </a:r>
            <a:r>
              <a:rPr lang="en-US" dirty="0"/>
              <a:t> ja 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seadmed</a:t>
            </a:r>
            <a:r>
              <a:rPr lang="en-US" dirty="0"/>
              <a:t>), </a:t>
            </a:r>
            <a:r>
              <a:rPr lang="en-US" dirty="0" err="1"/>
              <a:t>muu</a:t>
            </a:r>
            <a:r>
              <a:rPr lang="en-US" dirty="0"/>
              <a:t> </a:t>
            </a:r>
            <a:r>
              <a:rPr lang="en-US" dirty="0" err="1"/>
              <a:t>materiaalne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(</a:t>
            </a:r>
            <a:r>
              <a:rPr lang="en-US" dirty="0" err="1"/>
              <a:t>inventar</a:t>
            </a:r>
            <a:r>
              <a:rPr lang="en-US" dirty="0"/>
              <a:t>, </a:t>
            </a:r>
            <a:r>
              <a:rPr lang="en-US" dirty="0" err="1"/>
              <a:t>mööbel</a:t>
            </a:r>
            <a:r>
              <a:rPr lang="en-US" dirty="0"/>
              <a:t>, </a:t>
            </a:r>
            <a:r>
              <a:rPr lang="en-US" dirty="0" err="1"/>
              <a:t>kontoritehnika</a:t>
            </a:r>
            <a:r>
              <a:rPr lang="en-US" dirty="0"/>
              <a:t>), </a:t>
            </a:r>
            <a:r>
              <a:rPr lang="en-US" dirty="0" err="1"/>
              <a:t>lõpetamata</a:t>
            </a:r>
            <a:r>
              <a:rPr lang="en-US" dirty="0"/>
              <a:t> </a:t>
            </a:r>
            <a:r>
              <a:rPr lang="en-US" dirty="0" err="1"/>
              <a:t>ehitised</a:t>
            </a:r>
            <a:r>
              <a:rPr lang="en-US" dirty="0"/>
              <a:t> ja </a:t>
            </a:r>
            <a:r>
              <a:rPr lang="en-US" dirty="0" err="1"/>
              <a:t>ettemaksed</a:t>
            </a:r>
            <a:endParaRPr lang="et-EE" dirty="0"/>
          </a:p>
          <a:p>
            <a:r>
              <a:rPr lang="et-EE" dirty="0"/>
              <a:t>Arvestuspõhimõte: s</a:t>
            </a:r>
            <a:r>
              <a:rPr lang="en-US" dirty="0" err="1"/>
              <a:t>oe</a:t>
            </a:r>
            <a:r>
              <a:rPr lang="et-EE" dirty="0" err="1"/>
              <a:t>tamis</a:t>
            </a:r>
            <a:r>
              <a:rPr lang="en-US" dirty="0" err="1"/>
              <a:t>maksumus</a:t>
            </a:r>
            <a:r>
              <a:rPr lang="et-EE" dirty="0"/>
              <a:t> </a:t>
            </a:r>
            <a:r>
              <a:rPr lang="en-US" dirty="0" err="1"/>
              <a:t>miinus</a:t>
            </a:r>
            <a:r>
              <a:rPr lang="en-US" dirty="0"/>
              <a:t> </a:t>
            </a:r>
            <a:r>
              <a:rPr lang="en-US" dirty="0" err="1"/>
              <a:t>akumuleeritud</a:t>
            </a:r>
            <a:r>
              <a:rPr lang="en-US" dirty="0"/>
              <a:t> </a:t>
            </a:r>
            <a:r>
              <a:rPr lang="en-US" dirty="0" err="1"/>
              <a:t>kulum</a:t>
            </a:r>
            <a:r>
              <a:rPr lang="en-US" dirty="0"/>
              <a:t> ja </a:t>
            </a:r>
            <a:r>
              <a:rPr lang="en-US" dirty="0" err="1"/>
              <a:t>allahindl</a:t>
            </a:r>
            <a:r>
              <a:rPr lang="et-EE" dirty="0" err="1"/>
              <a:t>used</a:t>
            </a:r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77F16-2E63-48BD-810F-039B9216C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2EBA0-22D2-4747-B91B-EB8A27C79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60BAC-F34A-4151-A8F9-DCB834A3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6111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Bioloogilised 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428736"/>
            <a:ext cx="7843838" cy="4897440"/>
          </a:xfrm>
        </p:spPr>
        <p:txBody>
          <a:bodyPr/>
          <a:lstStyle/>
          <a:p>
            <a:r>
              <a:rPr lang="en-US" dirty="0" err="1"/>
              <a:t>Bioloogilised</a:t>
            </a:r>
            <a:r>
              <a:rPr lang="en-US" dirty="0"/>
              <a:t> </a:t>
            </a:r>
            <a:r>
              <a:rPr lang="en-US" dirty="0" err="1"/>
              <a:t>varad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n-US" dirty="0"/>
              <a:t> RTJ </a:t>
            </a:r>
            <a:r>
              <a:rPr lang="et-EE" dirty="0"/>
              <a:t>7 </a:t>
            </a:r>
            <a:r>
              <a:rPr lang="en-US" dirty="0" err="1"/>
              <a:t>definit</a:t>
            </a:r>
            <a:r>
              <a:rPr lang="et-EE" dirty="0" err="1"/>
              <a:t>sioonile</a:t>
            </a:r>
            <a:r>
              <a:rPr lang="et-EE" dirty="0"/>
              <a:t> on loomne või taimne elusorganism </a:t>
            </a:r>
          </a:p>
          <a:p>
            <a:endParaRPr lang="et-EE" dirty="0"/>
          </a:p>
          <a:p>
            <a:r>
              <a:rPr lang="en-US" dirty="0" err="1"/>
              <a:t>Õiglane</a:t>
            </a:r>
            <a:r>
              <a:rPr lang="en-US" dirty="0"/>
              <a:t> </a:t>
            </a:r>
            <a:r>
              <a:rPr lang="en-US" dirty="0" err="1"/>
              <a:t>väärtus</a:t>
            </a:r>
            <a:r>
              <a:rPr lang="en-US" dirty="0"/>
              <a:t> (</a:t>
            </a:r>
            <a:r>
              <a:rPr lang="en-US" dirty="0" err="1"/>
              <a:t>juhul</a:t>
            </a:r>
            <a:r>
              <a:rPr lang="et-EE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õiglane</a:t>
            </a:r>
            <a:r>
              <a:rPr lang="en-US" dirty="0"/>
              <a:t> </a:t>
            </a:r>
            <a:r>
              <a:rPr lang="en-US" dirty="0" err="1"/>
              <a:t>väärtus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hinnatav</a:t>
            </a:r>
            <a:r>
              <a:rPr lang="en-US" dirty="0"/>
              <a:t> </a:t>
            </a:r>
            <a:r>
              <a:rPr lang="en-US" dirty="0" err="1"/>
              <a:t>mõistliku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ja </a:t>
            </a:r>
            <a:r>
              <a:rPr lang="en-US" dirty="0" err="1"/>
              <a:t>pingutusega</a:t>
            </a:r>
            <a:r>
              <a:rPr lang="en-US" dirty="0"/>
              <a:t>, </a:t>
            </a:r>
            <a:r>
              <a:rPr lang="en-US" dirty="0" err="1"/>
              <a:t>soetusmaksumus</a:t>
            </a:r>
            <a:r>
              <a:rPr lang="en-US" dirty="0"/>
              <a:t> </a:t>
            </a:r>
            <a:r>
              <a:rPr lang="en-US" dirty="0" err="1"/>
              <a:t>miinus</a:t>
            </a:r>
            <a:r>
              <a:rPr lang="en-US" dirty="0"/>
              <a:t> </a:t>
            </a:r>
            <a:r>
              <a:rPr lang="en-US" dirty="0" err="1"/>
              <a:t>akumuleeritud</a:t>
            </a:r>
            <a:r>
              <a:rPr lang="et-EE" dirty="0"/>
              <a:t> </a:t>
            </a:r>
            <a:r>
              <a:rPr lang="en-US" dirty="0" err="1"/>
              <a:t>kulum</a:t>
            </a:r>
            <a:r>
              <a:rPr lang="en-US" dirty="0"/>
              <a:t> ja </a:t>
            </a:r>
            <a:r>
              <a:rPr lang="en-US" dirty="0" err="1"/>
              <a:t>allahindlused</a:t>
            </a:r>
            <a:r>
              <a:rPr lang="en-US" dirty="0"/>
              <a:t>)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7E36-21D0-4081-8A1E-A861363C3FEE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14422"/>
            <a:ext cx="8124852" cy="5002228"/>
          </a:xfrm>
        </p:spPr>
        <p:txBody>
          <a:bodyPr/>
          <a:lstStyle/>
          <a:p>
            <a:r>
              <a:rPr lang="en-US" dirty="0" err="1"/>
              <a:t>Immateriaal</a:t>
            </a:r>
            <a:r>
              <a:rPr lang="et-EE" dirty="0" err="1"/>
              <a:t>sed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t-EE" dirty="0"/>
              <a:t>d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t-EE" dirty="0"/>
              <a:t> </a:t>
            </a:r>
            <a:r>
              <a:rPr lang="en-US" dirty="0"/>
              <a:t>RTJ 5 </a:t>
            </a:r>
            <a:r>
              <a:rPr lang="en-US" dirty="0" err="1"/>
              <a:t>definitsioonile</a:t>
            </a:r>
            <a:endParaRPr lang="et-EE" dirty="0"/>
          </a:p>
          <a:p>
            <a:pPr lvl="1"/>
            <a:r>
              <a:rPr lang="fi-FI" dirty="0"/>
              <a:t>on </a:t>
            </a:r>
            <a:r>
              <a:rPr lang="fi-FI" dirty="0" err="1"/>
              <a:t>füüsilise</a:t>
            </a:r>
            <a:r>
              <a:rPr lang="fi-FI" dirty="0"/>
              <a:t> </a:t>
            </a:r>
            <a:r>
              <a:rPr lang="fi-FI" dirty="0" err="1"/>
              <a:t>vormita</a:t>
            </a:r>
            <a:r>
              <a:rPr lang="fi-FI" dirty="0"/>
              <a:t>, </a:t>
            </a:r>
            <a:r>
              <a:rPr lang="fi-FI" dirty="0" err="1"/>
              <a:t>teistest</a:t>
            </a:r>
            <a:r>
              <a:rPr lang="fi-FI" dirty="0"/>
              <a:t> </a:t>
            </a:r>
            <a:r>
              <a:rPr lang="fi-FI" dirty="0" err="1"/>
              <a:t>varadest</a:t>
            </a:r>
            <a:r>
              <a:rPr lang="fi-FI" dirty="0"/>
              <a:t> </a:t>
            </a:r>
            <a:r>
              <a:rPr lang="fi-FI" dirty="0" err="1"/>
              <a:t>eristatavad</a:t>
            </a:r>
            <a:r>
              <a:rPr lang="fi-FI" dirty="0"/>
              <a:t> </a:t>
            </a:r>
            <a:r>
              <a:rPr lang="fi-FI" dirty="0" err="1"/>
              <a:t>mitterahalised</a:t>
            </a:r>
            <a:r>
              <a:rPr lang="fi-FI" dirty="0"/>
              <a:t> </a:t>
            </a:r>
            <a:r>
              <a:rPr lang="fi-FI" dirty="0" err="1"/>
              <a:t>varad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t-EE" dirty="0"/>
              <a:t>Grupid</a:t>
            </a:r>
            <a:r>
              <a:rPr lang="en-US" dirty="0"/>
              <a:t>: </a:t>
            </a:r>
            <a:r>
              <a:rPr lang="en-US" dirty="0" err="1"/>
              <a:t>firmaväärtus</a:t>
            </a:r>
            <a:r>
              <a:rPr lang="en-US" dirty="0"/>
              <a:t> (</a:t>
            </a:r>
            <a:r>
              <a:rPr lang="en-US" dirty="0" err="1"/>
              <a:t>äriühenduste</a:t>
            </a:r>
            <a:r>
              <a:rPr lang="en-US" dirty="0"/>
              <a:t> </a:t>
            </a:r>
            <a:r>
              <a:rPr lang="en-US" dirty="0" err="1"/>
              <a:t>käigus</a:t>
            </a:r>
            <a:r>
              <a:rPr lang="en-US" dirty="0"/>
              <a:t> </a:t>
            </a:r>
            <a:r>
              <a:rPr lang="en-US" dirty="0" err="1"/>
              <a:t>tekkinud</a:t>
            </a:r>
            <a:r>
              <a:rPr lang="en-US" dirty="0"/>
              <a:t> </a:t>
            </a:r>
            <a:r>
              <a:rPr lang="en-US" dirty="0" err="1"/>
              <a:t>firmaväärtus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n-US" dirty="0"/>
              <a:t> RTJ 11), </a:t>
            </a:r>
            <a:r>
              <a:rPr lang="en-US" dirty="0" err="1"/>
              <a:t>muu</a:t>
            </a:r>
            <a:r>
              <a:rPr lang="en-US" dirty="0"/>
              <a:t> </a:t>
            </a:r>
            <a:r>
              <a:rPr lang="en-US" dirty="0" err="1"/>
              <a:t>immateriaalne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, </a:t>
            </a:r>
            <a:r>
              <a:rPr lang="en-US" dirty="0" err="1"/>
              <a:t>ettemaksed</a:t>
            </a:r>
            <a:r>
              <a:rPr lang="en-US" dirty="0"/>
              <a:t> </a:t>
            </a:r>
            <a:r>
              <a:rPr lang="en-US" dirty="0" err="1"/>
              <a:t>immateriaalse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eest</a:t>
            </a:r>
            <a:endParaRPr lang="et-EE" dirty="0"/>
          </a:p>
          <a:p>
            <a:r>
              <a:rPr lang="en-US" dirty="0" err="1"/>
              <a:t>Soetusmaksumus</a:t>
            </a:r>
            <a:r>
              <a:rPr lang="et-EE" dirty="0"/>
              <a:t> </a:t>
            </a:r>
            <a:r>
              <a:rPr lang="en-US" dirty="0" err="1"/>
              <a:t>miinus</a:t>
            </a:r>
            <a:r>
              <a:rPr lang="en-US" dirty="0"/>
              <a:t> </a:t>
            </a:r>
            <a:r>
              <a:rPr lang="en-US" dirty="0" err="1"/>
              <a:t>akumuleeritud</a:t>
            </a:r>
            <a:r>
              <a:rPr lang="en-US" dirty="0"/>
              <a:t> </a:t>
            </a:r>
            <a:r>
              <a:rPr lang="en-US" dirty="0" err="1"/>
              <a:t>kulum</a:t>
            </a:r>
            <a:r>
              <a:rPr lang="en-US" dirty="0"/>
              <a:t> ja </a:t>
            </a:r>
            <a:r>
              <a:rPr lang="en-US" dirty="0" err="1"/>
              <a:t>allahindlused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9D73-FDF0-4CC4-BA78-37C13649650D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75792"/>
          </a:xfrm>
        </p:spPr>
        <p:txBody>
          <a:bodyPr/>
          <a:lstStyle/>
          <a:p>
            <a:r>
              <a:rPr lang="et-EE" dirty="0"/>
              <a:t>Materiaalsete  põhivarade esmane kajastamine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88840"/>
            <a:ext cx="8482042" cy="4227810"/>
          </a:xfrm>
        </p:spPr>
        <p:txBody>
          <a:bodyPr/>
          <a:lstStyle/>
          <a:p>
            <a:r>
              <a:rPr lang="et-EE" dirty="0"/>
              <a:t>Materiaalsed põhivarad, mis vastavad vara bilansis kajastamise kriteeriumitele, võetakse algselt arvele nende soetusmaksumuses, mis koosneb:</a:t>
            </a:r>
          </a:p>
          <a:p>
            <a:pPr lvl="1"/>
            <a:r>
              <a:rPr lang="et-EE" dirty="0"/>
              <a:t>ostuhinnast;</a:t>
            </a:r>
          </a:p>
          <a:p>
            <a:pPr lvl="1"/>
            <a:r>
              <a:rPr lang="et-EE" dirty="0"/>
              <a:t>soetamisega otseselt seotud kulutustest;</a:t>
            </a:r>
          </a:p>
          <a:p>
            <a:pPr lvl="1"/>
            <a:r>
              <a:rPr lang="et-EE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vara tulevase demonteerimisega ja asukoha taastamisega (nt maa rekultiveerimine) seotud hinnanguliste kulutuste </a:t>
            </a:r>
            <a:r>
              <a:rPr lang="et-EE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nüüdisväärtusest</a:t>
            </a:r>
            <a:r>
              <a:rPr lang="et-EE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juhul, kui selle kajastamine vastab </a:t>
            </a:r>
            <a:r>
              <a:rPr lang="et-EE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RTJ-s</a:t>
            </a:r>
            <a:r>
              <a:rPr lang="et-EE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„Eraldised, tingimuslikud kohustised ja tingimuslikud varad“ kirjeldatud eraldiste moodustamise põhimõtetele.</a:t>
            </a:r>
            <a:endParaRPr lang="et-EE" sz="1800" dirty="0">
              <a:solidFill>
                <a:srgbClr val="000000"/>
              </a:solidFill>
              <a:effectLst/>
              <a:latin typeface="Arial Unicode MS"/>
            </a:endParaRPr>
          </a:p>
          <a:p>
            <a:pPr lvl="1"/>
            <a:endParaRPr lang="et-EE" dirty="0"/>
          </a:p>
          <a:p>
            <a:pPr marL="571500" lvl="1" indent="0">
              <a:buNone/>
            </a:pPr>
            <a:endParaRPr lang="et-EE" dirty="0"/>
          </a:p>
          <a:p>
            <a:pPr lvl="1"/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370F-4C08-4536-B08A-FE1CC4CDE1F4}" type="datetime1">
              <a:rPr lang="et-EE" smtClean="0"/>
              <a:pPr/>
              <a:t>12.01.2024</a:t>
            </a:fld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5BA62-D56D-423D-8BE7-0DC64678E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6526"/>
            <a:ext cx="7772400" cy="623094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CAE08-F65E-40D6-AD26-D97DAF22A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759620"/>
            <a:ext cx="8587680" cy="5596730"/>
          </a:xfrm>
        </p:spPr>
        <p:txBody>
          <a:bodyPr/>
          <a:lstStyle/>
          <a:p>
            <a:r>
              <a:rPr lang="et-EE" dirty="0"/>
              <a:t>s</a:t>
            </a:r>
            <a:r>
              <a:rPr lang="en-US" dirty="0" err="1"/>
              <a:t>oetamisega</a:t>
            </a:r>
            <a:r>
              <a:rPr lang="en-US" dirty="0"/>
              <a:t> </a:t>
            </a:r>
            <a:r>
              <a:rPr lang="en-US" dirty="0" err="1"/>
              <a:t>otseselt</a:t>
            </a:r>
            <a:r>
              <a:rPr lang="en-US" dirty="0"/>
              <a:t> </a:t>
            </a:r>
            <a:r>
              <a:rPr lang="en-US" dirty="0" err="1"/>
              <a:t>seotuks</a:t>
            </a:r>
            <a:r>
              <a:rPr lang="en-US" dirty="0"/>
              <a:t> </a:t>
            </a:r>
            <a:r>
              <a:rPr lang="en-US" dirty="0" err="1"/>
              <a:t>loetakse</a:t>
            </a:r>
            <a:r>
              <a:rPr lang="en-US" dirty="0"/>
              <a:t> </a:t>
            </a:r>
            <a:r>
              <a:rPr lang="en-US" dirty="0" err="1"/>
              <a:t>kulutused</a:t>
            </a:r>
            <a:r>
              <a:rPr lang="en-US" dirty="0"/>
              <a:t>, mis on </a:t>
            </a:r>
            <a:r>
              <a:rPr lang="en-US" dirty="0" err="1"/>
              <a:t>vajalikud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viimiseks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tööseisundisse</a:t>
            </a:r>
            <a:r>
              <a:rPr lang="en-US" dirty="0"/>
              <a:t> ja –</a:t>
            </a:r>
            <a:r>
              <a:rPr lang="en-US" dirty="0" err="1"/>
              <a:t>asukohta</a:t>
            </a:r>
            <a:endParaRPr lang="et-EE" dirty="0"/>
          </a:p>
          <a:p>
            <a:r>
              <a:rPr lang="et-EE" dirty="0"/>
              <a:t>kui objekti valmistamine toimub pikema perioodi jooksul ning seda finantseeritakse laenuga, tohib laenukasutuse kulutusi kapitaliseerida antud objekti soetusmaksumuses.</a:t>
            </a:r>
          </a:p>
          <a:p>
            <a:r>
              <a:rPr lang="et-EE" dirty="0" err="1"/>
              <a:t>Rp</a:t>
            </a:r>
            <a:r>
              <a:rPr lang="et-EE" dirty="0"/>
              <a:t> </a:t>
            </a:r>
            <a:r>
              <a:rPr lang="et-EE" dirty="0" err="1"/>
              <a:t>sise</a:t>
            </a:r>
            <a:r>
              <a:rPr lang="et-EE" dirty="0"/>
              <a:t>-eeskirjas kehtestatakse põhivara alampiir, millest kõrgema soetusmaksumusega varasid tuleb kapitaliseerida põhivaradena ja madalamaga kanda kuludesse nende kasutuselevõtmise hetkel. 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26E87-C4C2-48ED-AB41-E256462BE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97E1B-4E64-435E-BBC5-0E30D167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 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C03FA-A10D-4776-88C0-4DDB48CC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14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7026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materiaalse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eest</a:t>
            </a:r>
            <a:r>
              <a:rPr lang="en-US" dirty="0"/>
              <a:t> </a:t>
            </a:r>
            <a:r>
              <a:rPr lang="en-US" dirty="0" err="1"/>
              <a:t>tasutakse</a:t>
            </a:r>
            <a:r>
              <a:rPr lang="en-US" dirty="0"/>
              <a:t> </a:t>
            </a:r>
            <a:r>
              <a:rPr lang="en-US" dirty="0" err="1"/>
              <a:t>tavapärasest</a:t>
            </a:r>
            <a:r>
              <a:rPr lang="en-US" dirty="0"/>
              <a:t> </a:t>
            </a:r>
            <a:r>
              <a:rPr lang="en-US" dirty="0" err="1"/>
              <a:t>maksetähtajast</a:t>
            </a:r>
            <a:r>
              <a:rPr lang="en-US" dirty="0"/>
              <a:t> </a:t>
            </a:r>
            <a:r>
              <a:rPr lang="en-US" dirty="0" err="1"/>
              <a:t>pikemaajalise</a:t>
            </a:r>
            <a:r>
              <a:rPr lang="en-US" dirty="0"/>
              <a:t> </a:t>
            </a:r>
            <a:r>
              <a:rPr lang="en-US" dirty="0" err="1"/>
              <a:t>järelmaksuga</a:t>
            </a:r>
            <a:r>
              <a:rPr lang="en-US" dirty="0"/>
              <a:t>, </a:t>
            </a:r>
            <a:r>
              <a:rPr lang="en-US" dirty="0" err="1"/>
              <a:t>loetakse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soetusmaksumuseks</a:t>
            </a:r>
            <a:r>
              <a:rPr lang="en-US" dirty="0"/>
              <a:t> </a:t>
            </a:r>
            <a:r>
              <a:rPr lang="en-US" dirty="0" err="1"/>
              <a:t>makstava</a:t>
            </a:r>
            <a:r>
              <a:rPr lang="en-US" dirty="0"/>
              <a:t> </a:t>
            </a:r>
            <a:r>
              <a:rPr lang="en-US" dirty="0" err="1"/>
              <a:t>tasu</a:t>
            </a:r>
            <a:r>
              <a:rPr lang="en-US" dirty="0"/>
              <a:t> </a:t>
            </a:r>
            <a:r>
              <a:rPr lang="en-US" dirty="0" err="1"/>
              <a:t>nüüdisväärtust</a:t>
            </a:r>
            <a:endParaRPr lang="et-EE" dirty="0"/>
          </a:p>
          <a:p>
            <a:pPr lvl="1"/>
            <a:r>
              <a:rPr lang="en-US" dirty="0"/>
              <a:t> </a:t>
            </a:r>
            <a:r>
              <a:rPr lang="en-US" dirty="0" err="1"/>
              <a:t>Vahet</a:t>
            </a:r>
            <a:r>
              <a:rPr lang="en-US" dirty="0"/>
              <a:t> </a:t>
            </a:r>
            <a:r>
              <a:rPr lang="en-US" dirty="0" err="1"/>
              <a:t>tasu</a:t>
            </a:r>
            <a:r>
              <a:rPr lang="en-US" dirty="0"/>
              <a:t> </a:t>
            </a:r>
            <a:r>
              <a:rPr lang="en-US" dirty="0" err="1"/>
              <a:t>nominaalväärtuse</a:t>
            </a:r>
            <a:r>
              <a:rPr lang="en-US" dirty="0"/>
              <a:t> ja </a:t>
            </a:r>
            <a:r>
              <a:rPr lang="en-US" dirty="0" err="1"/>
              <a:t>nüüdisväärtuse</a:t>
            </a:r>
            <a:r>
              <a:rPr lang="en-US" dirty="0"/>
              <a:t> </a:t>
            </a:r>
            <a:r>
              <a:rPr lang="en-US" dirty="0" err="1"/>
              <a:t>vahel</a:t>
            </a:r>
            <a:r>
              <a:rPr lang="en-US" dirty="0"/>
              <a:t> </a:t>
            </a:r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intressikuluna</a:t>
            </a:r>
            <a:r>
              <a:rPr lang="en-US" dirty="0"/>
              <a:t> </a:t>
            </a:r>
            <a:r>
              <a:rPr lang="en-US" dirty="0" err="1"/>
              <a:t>järelmaksu</a:t>
            </a:r>
            <a:r>
              <a:rPr lang="en-US" dirty="0"/>
              <a:t> </a:t>
            </a:r>
            <a:r>
              <a:rPr lang="en-US" dirty="0" err="1"/>
              <a:t>perioodi</a:t>
            </a:r>
            <a:r>
              <a:rPr lang="en-US" dirty="0"/>
              <a:t> </a:t>
            </a:r>
            <a:r>
              <a:rPr lang="en-US" dirty="0" err="1"/>
              <a:t>jooksul</a:t>
            </a:r>
            <a:r>
              <a:rPr lang="en-US" dirty="0"/>
              <a:t>.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67F3-AE5E-47A8-9424-F6690798A28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15</a:t>
            </a:fld>
            <a:endParaRPr lang="et-E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materiaalse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olulisematel</a:t>
            </a:r>
            <a:r>
              <a:rPr lang="en-US" dirty="0"/>
              <a:t> </a:t>
            </a:r>
            <a:r>
              <a:rPr lang="en-US" dirty="0" err="1"/>
              <a:t>komponentidel</a:t>
            </a:r>
            <a:r>
              <a:rPr lang="en-US" dirty="0"/>
              <a:t> on </a:t>
            </a:r>
            <a:r>
              <a:rPr lang="en-US" dirty="0" err="1"/>
              <a:t>oluliselt</a:t>
            </a:r>
            <a:r>
              <a:rPr lang="en-US" dirty="0"/>
              <a:t> </a:t>
            </a:r>
            <a:r>
              <a:rPr lang="en-US" dirty="0" err="1"/>
              <a:t>erinevad</a:t>
            </a:r>
            <a:r>
              <a:rPr lang="en-US" dirty="0"/>
              <a:t> </a:t>
            </a:r>
            <a:r>
              <a:rPr lang="en-US" dirty="0" err="1"/>
              <a:t>kasulikud</a:t>
            </a:r>
            <a:r>
              <a:rPr lang="en-US" dirty="0"/>
              <a:t> </a:t>
            </a:r>
            <a:r>
              <a:rPr lang="en-US" dirty="0" err="1"/>
              <a:t>eluead</a:t>
            </a:r>
            <a:r>
              <a:rPr lang="en-US" dirty="0"/>
              <a:t>, </a:t>
            </a:r>
            <a:r>
              <a:rPr lang="en-US" dirty="0" err="1"/>
              <a:t>võetakse</a:t>
            </a:r>
            <a:r>
              <a:rPr lang="en-US" dirty="0"/>
              <a:t> need </a:t>
            </a:r>
            <a:r>
              <a:rPr lang="en-US" dirty="0" err="1"/>
              <a:t>komponendid</a:t>
            </a:r>
            <a:r>
              <a:rPr lang="en-US" dirty="0"/>
              <a:t> </a:t>
            </a:r>
            <a:r>
              <a:rPr lang="en-US" dirty="0" err="1"/>
              <a:t>raamatupidamises</a:t>
            </a:r>
            <a:r>
              <a:rPr lang="en-US" dirty="0"/>
              <a:t> </a:t>
            </a:r>
            <a:r>
              <a:rPr lang="en-US" dirty="0" err="1"/>
              <a:t>arvele</a:t>
            </a:r>
            <a:r>
              <a:rPr lang="en-US" dirty="0"/>
              <a:t> </a:t>
            </a:r>
            <a:r>
              <a:rPr lang="en-US" dirty="0" err="1"/>
              <a:t>eraldi</a:t>
            </a:r>
            <a:r>
              <a:rPr lang="en-US" dirty="0"/>
              <a:t> </a:t>
            </a:r>
            <a:r>
              <a:rPr lang="en-US" dirty="0" err="1"/>
              <a:t>varaobjektidena</a:t>
            </a:r>
            <a:r>
              <a:rPr lang="et-EE" dirty="0"/>
              <a:t> 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määrates</a:t>
            </a:r>
            <a:r>
              <a:rPr lang="en-US" dirty="0"/>
              <a:t> </a:t>
            </a:r>
            <a:r>
              <a:rPr lang="en-US" dirty="0" err="1"/>
              <a:t>neile</a:t>
            </a:r>
            <a:r>
              <a:rPr lang="en-US" dirty="0"/>
              <a:t> </a:t>
            </a:r>
            <a:r>
              <a:rPr lang="en-US" dirty="0" err="1"/>
              <a:t>eraldi</a:t>
            </a:r>
            <a:r>
              <a:rPr lang="en-US" dirty="0"/>
              <a:t> </a:t>
            </a:r>
            <a:r>
              <a:rPr lang="en-US" dirty="0" err="1"/>
              <a:t>amortisatsiooninormid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n-US" dirty="0"/>
              <a:t> </a:t>
            </a:r>
            <a:r>
              <a:rPr lang="en-US" dirty="0" err="1"/>
              <a:t>nende</a:t>
            </a:r>
            <a:r>
              <a:rPr lang="en-US" dirty="0"/>
              <a:t> </a:t>
            </a:r>
            <a:r>
              <a:rPr lang="en-US" dirty="0" err="1"/>
              <a:t>kasulikule</a:t>
            </a:r>
            <a:r>
              <a:rPr lang="en-US" dirty="0"/>
              <a:t> </a:t>
            </a:r>
            <a:r>
              <a:rPr lang="en-US" dirty="0" err="1"/>
              <a:t>elueale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82D5C-8FEE-4B4C-ADD5-B3A3BAA62D87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16</a:t>
            </a:fld>
            <a:endParaRPr lang="et-E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410604" cy="5002228"/>
          </a:xfrm>
        </p:spPr>
        <p:txBody>
          <a:bodyPr/>
          <a:lstStyle/>
          <a:p>
            <a:r>
              <a:rPr lang="et-EE" dirty="0"/>
              <a:t>Põhivarade seisu ja liikumise </a:t>
            </a:r>
            <a:r>
              <a:rPr lang="et-EE" b="1" dirty="0"/>
              <a:t>sünteetiliseks arvestuseks </a:t>
            </a:r>
            <a:r>
              <a:rPr lang="et-EE" dirty="0"/>
              <a:t>avatakse kontod vastavalt ettevõtte vajadusele</a:t>
            </a:r>
          </a:p>
          <a:p>
            <a:pPr lvl="1"/>
            <a:r>
              <a:rPr lang="et-EE" dirty="0"/>
              <a:t>Maa</a:t>
            </a:r>
          </a:p>
          <a:p>
            <a:pPr lvl="1"/>
            <a:r>
              <a:rPr lang="et-EE" dirty="0"/>
              <a:t>ehitised</a:t>
            </a:r>
          </a:p>
          <a:p>
            <a:pPr lvl="1"/>
            <a:r>
              <a:rPr lang="et-EE" dirty="0"/>
              <a:t>masinad ja seadmed</a:t>
            </a:r>
          </a:p>
          <a:p>
            <a:pPr lvl="1"/>
            <a:r>
              <a:rPr lang="et-EE" dirty="0"/>
              <a:t>muu materiaalne põhivara</a:t>
            </a:r>
          </a:p>
          <a:p>
            <a:pPr lvl="1"/>
            <a:r>
              <a:rPr lang="et-EE" dirty="0"/>
              <a:t>lõpetamata põhivara</a:t>
            </a:r>
          </a:p>
          <a:p>
            <a:pPr lvl="1"/>
            <a:r>
              <a:rPr lang="et-EE" dirty="0"/>
              <a:t>ettemaksed tarnijatele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25E5-5E72-450A-B9F5-F3768058037D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17</a:t>
            </a:fld>
            <a:endParaRPr lang="et-E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14380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142984"/>
            <a:ext cx="8053414" cy="5073666"/>
          </a:xfrm>
        </p:spPr>
        <p:txBody>
          <a:bodyPr/>
          <a:lstStyle/>
          <a:p>
            <a:r>
              <a:rPr lang="et-EE" dirty="0"/>
              <a:t>Nimetatud kontod on </a:t>
            </a:r>
            <a:r>
              <a:rPr lang="et-EE" b="1" dirty="0"/>
              <a:t>aktivakontod,</a:t>
            </a:r>
            <a:r>
              <a:rPr lang="et-EE" dirty="0"/>
              <a:t> mille deebetisse kirjendatakse põhivara sissetulek, kreeditisse väljaminek. Deebetsaldo näitab ettevõttes olemasolevate põhivarade seisu üldjuhul soetusmaksumuses. </a:t>
            </a:r>
          </a:p>
          <a:p>
            <a:r>
              <a:rPr lang="et-EE" dirty="0"/>
              <a:t>Põhivara </a:t>
            </a:r>
            <a:r>
              <a:rPr lang="et-EE" b="1" dirty="0"/>
              <a:t>analüütilise arvestuse</a:t>
            </a:r>
            <a:r>
              <a:rPr lang="et-EE" dirty="0"/>
              <a:t> objektiks on iga konkreetne põhivara või tema komponendid. </a:t>
            </a:r>
          </a:p>
          <a:p>
            <a:r>
              <a:rPr lang="et-EE" dirty="0"/>
              <a:t>Raamatupidamises avatakse igale inventariobjektile eraldi </a:t>
            </a:r>
            <a:r>
              <a:rPr lang="et-EE" b="1" dirty="0"/>
              <a:t>arvestuskaart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6909-1E36-44BD-9CD1-89D3416F5AA6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18</a:t>
            </a:fld>
            <a:endParaRPr lang="et-E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981976" cy="714380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556792"/>
            <a:ext cx="8267728" cy="4659858"/>
          </a:xfrm>
        </p:spPr>
        <p:txBody>
          <a:bodyPr/>
          <a:lstStyle/>
          <a:p>
            <a:pPr lvl="0"/>
            <a:r>
              <a:rPr lang="et-EE" dirty="0"/>
              <a:t>Ostetud maa ja ehitiste arvelevõtmine, kui jäädi tarnijatele võlgu</a:t>
            </a:r>
          </a:p>
          <a:p>
            <a:pPr marL="571500" lvl="1" indent="0">
              <a:buNone/>
            </a:pPr>
            <a:r>
              <a:rPr lang="et-EE" dirty="0"/>
              <a:t>D- Maa</a:t>
            </a:r>
          </a:p>
          <a:p>
            <a:pPr marL="571500" lvl="1" indent="0">
              <a:buNone/>
            </a:pPr>
            <a:r>
              <a:rPr lang="et-EE" dirty="0"/>
              <a:t>D - Ehitised</a:t>
            </a:r>
          </a:p>
          <a:p>
            <a:pPr marL="571500" lvl="1" indent="0">
              <a:buNone/>
            </a:pPr>
            <a:r>
              <a:rPr lang="et-EE" dirty="0"/>
              <a:t>K- Tarnijatele tasumata arved või Pikaajalised võlakohustused</a:t>
            </a:r>
          </a:p>
          <a:p>
            <a:pPr marL="571500" lvl="1" indent="0">
              <a:buNone/>
            </a:pPr>
            <a:r>
              <a:rPr lang="et-EE" dirty="0"/>
              <a:t>Kaasnenud soetuskulud, algdokumentide alusel, kirjendatakse samadele  debiteeritavatele kontodele.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0FF-F233-47E2-AB71-49C0C1E0E640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19</a:t>
            </a:fld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Teema läbimisel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339166" cy="5359418"/>
          </a:xfrm>
        </p:spPr>
        <p:txBody>
          <a:bodyPr/>
          <a:lstStyle/>
          <a:p>
            <a:r>
              <a:rPr lang="et-EE" sz="2800" dirty="0"/>
              <a:t>Teema käsitleb materiaalse- ja immateriaalse põhivara ning kinnisvarainvesteeringute arvestust</a:t>
            </a:r>
          </a:p>
          <a:p>
            <a:r>
              <a:rPr lang="et-EE" sz="2800" dirty="0"/>
              <a:t>Tunnete põhivara liike, olemust, mõisteid</a:t>
            </a:r>
          </a:p>
          <a:p>
            <a:r>
              <a:rPr lang="et-EE" sz="2800" dirty="0"/>
              <a:t>Tunnete põhiavara arvestamisega seotud algdokumente ja registreid</a:t>
            </a:r>
          </a:p>
          <a:p>
            <a:r>
              <a:rPr lang="et-EE" sz="2800" dirty="0"/>
              <a:t>Oskate arvutada põhivara soetamismaksumust, määrata </a:t>
            </a:r>
            <a:r>
              <a:rPr lang="et-EE" sz="2800"/>
              <a:t>õiglast väärtust</a:t>
            </a:r>
            <a:endParaRPr lang="et-EE" sz="2800" dirty="0"/>
          </a:p>
          <a:p>
            <a:r>
              <a:rPr lang="et-EE" sz="2800" dirty="0"/>
              <a:t>Tunnete põhivara arvestamisega seotud kontosid ja pidada  põhivara liikumisega seotud arvestust</a:t>
            </a:r>
          </a:p>
          <a:p>
            <a:r>
              <a:rPr lang="et-EE" sz="2800" dirty="0"/>
              <a:t>Rakendate erinevaid amortisatsiooniarvestuse meetodeid situatsiooniülesannete lahendamisel</a:t>
            </a:r>
          </a:p>
          <a:p>
            <a:r>
              <a:rPr lang="et-EE" sz="2800" dirty="0"/>
              <a:t>Loote seosed põhivara kontode ja RAA vahel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C69A4-ECFE-4E80-A035-22A0E6EF2C68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2984"/>
            <a:ext cx="7772400" cy="5073666"/>
          </a:xfrm>
        </p:spPr>
        <p:txBody>
          <a:bodyPr/>
          <a:lstStyle/>
          <a:p>
            <a:pPr lvl="0"/>
            <a:r>
              <a:rPr lang="et-EE" dirty="0"/>
              <a:t>Ostetud masinate ja seadmete arvelevõtmine tarnija arvele alusel:</a:t>
            </a:r>
          </a:p>
          <a:p>
            <a:pPr lvl="1"/>
            <a:r>
              <a:rPr lang="et-EE" dirty="0"/>
              <a:t>D- Masinad ja seadmed</a:t>
            </a:r>
          </a:p>
          <a:p>
            <a:pPr lvl="1"/>
            <a:r>
              <a:rPr lang="et-EE" dirty="0"/>
              <a:t>D- Käibemaks</a:t>
            </a:r>
          </a:p>
          <a:p>
            <a:pPr lvl="1"/>
            <a:r>
              <a:rPr lang="et-EE" dirty="0"/>
              <a:t>K- Tarnijatele tasumata arved</a:t>
            </a:r>
          </a:p>
          <a:p>
            <a:pPr lvl="0"/>
            <a:r>
              <a:rPr lang="et-EE" dirty="0"/>
              <a:t>Ostetud masinate ja seadmete transport arve alusel:</a:t>
            </a:r>
          </a:p>
          <a:p>
            <a:pPr lvl="1"/>
            <a:r>
              <a:rPr lang="et-EE" dirty="0"/>
              <a:t>D- Masinad ja seadmed</a:t>
            </a:r>
          </a:p>
          <a:p>
            <a:pPr lvl="1"/>
            <a:r>
              <a:rPr lang="et-EE" dirty="0"/>
              <a:t>D- Käibemaks</a:t>
            </a:r>
          </a:p>
          <a:p>
            <a:pPr lvl="1"/>
            <a:r>
              <a:rPr lang="et-EE" dirty="0"/>
              <a:t>K- Tarnijatele tasumata arved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02FD-42F7-49D3-B153-BA5A9B5655C8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20</a:t>
            </a:fld>
            <a:endParaRPr lang="et-E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928670"/>
            <a:ext cx="8053414" cy="5287980"/>
          </a:xfrm>
        </p:spPr>
        <p:txBody>
          <a:bodyPr/>
          <a:lstStyle/>
          <a:p>
            <a:r>
              <a:rPr lang="et-EE" dirty="0"/>
              <a:t>Pikema soetusprotsessi puhul on mõistlik kasutada </a:t>
            </a:r>
            <a:r>
              <a:rPr lang="et-EE" b="1" dirty="0"/>
              <a:t>soetuskulude kontot </a:t>
            </a:r>
            <a:r>
              <a:rPr lang="et-EE" dirty="0"/>
              <a:t>(vahekonto). </a:t>
            </a:r>
          </a:p>
          <a:p>
            <a:r>
              <a:rPr lang="et-EE" dirty="0"/>
              <a:t>Masinate ostuarve:</a:t>
            </a:r>
          </a:p>
          <a:p>
            <a:pPr lvl="1"/>
            <a:r>
              <a:rPr lang="et-EE" dirty="0"/>
              <a:t>D- Masinate ja seadmete soetuskulud	</a:t>
            </a:r>
          </a:p>
          <a:p>
            <a:pPr lvl="1"/>
            <a:r>
              <a:rPr lang="et-EE" dirty="0"/>
              <a:t>D- Käibemaks					</a:t>
            </a:r>
          </a:p>
          <a:p>
            <a:pPr lvl="1"/>
            <a:r>
              <a:rPr lang="et-EE" dirty="0"/>
              <a:t>K- Tarnijatele tasumata arved			</a:t>
            </a:r>
          </a:p>
          <a:p>
            <a:r>
              <a:rPr lang="et-EE" dirty="0"/>
              <a:t>Masinate transpordiarve:</a:t>
            </a:r>
          </a:p>
          <a:p>
            <a:pPr lvl="1"/>
            <a:r>
              <a:rPr lang="et-EE" dirty="0"/>
              <a:t>D- Masinate ja seadmete soetuskulud		 </a:t>
            </a:r>
          </a:p>
          <a:p>
            <a:pPr lvl="1"/>
            <a:r>
              <a:rPr lang="et-EE" dirty="0"/>
              <a:t>D- Käibemaks					</a:t>
            </a:r>
          </a:p>
          <a:p>
            <a:pPr lvl="1"/>
            <a:r>
              <a:rPr lang="et-EE" dirty="0"/>
              <a:t>K- Tarnijatele tasumata arved			 </a:t>
            </a:r>
          </a:p>
          <a:p>
            <a:r>
              <a:rPr lang="et-EE" dirty="0"/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7BB2-2AC3-4BE2-9A70-4C22B485DE68}" type="datetime1">
              <a:rPr lang="et-EE" smtClean="0"/>
              <a:pPr/>
              <a:t>12.01.2024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21</a:t>
            </a:fld>
            <a:endParaRPr lang="et-E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14380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4422"/>
            <a:ext cx="7772400" cy="5002228"/>
          </a:xfrm>
        </p:spPr>
        <p:txBody>
          <a:bodyPr/>
          <a:lstStyle/>
          <a:p>
            <a:r>
              <a:rPr lang="et-EE" dirty="0"/>
              <a:t>Soetuse lõppedes AKT soetusmaasumuses</a:t>
            </a:r>
          </a:p>
          <a:p>
            <a:pPr lvl="1">
              <a:buNone/>
            </a:pPr>
            <a:r>
              <a:rPr lang="et-EE" dirty="0"/>
              <a:t>D- Masinad ja seadmed		</a:t>
            </a:r>
          </a:p>
          <a:p>
            <a:pPr lvl="1">
              <a:buNone/>
            </a:pPr>
            <a:r>
              <a:rPr lang="et-EE" dirty="0"/>
              <a:t>K- Masinate ja seadmete soetuskulud</a:t>
            </a:r>
          </a:p>
          <a:p>
            <a:pPr lvl="0"/>
            <a:r>
              <a:rPr lang="et-EE" dirty="0"/>
              <a:t>lõpetamata ehituse kulude koondamine.</a:t>
            </a:r>
          </a:p>
          <a:p>
            <a:pPr lvl="1"/>
            <a:r>
              <a:rPr lang="et-EE" dirty="0"/>
              <a:t>D- Lõpetamata ehitus				</a:t>
            </a:r>
          </a:p>
          <a:p>
            <a:pPr lvl="1"/>
            <a:r>
              <a:rPr lang="et-EE" dirty="0"/>
              <a:t>K- Materjal</a:t>
            </a:r>
          </a:p>
          <a:p>
            <a:pPr lvl="1"/>
            <a:r>
              <a:rPr lang="et-EE" dirty="0"/>
              <a:t>K- Võlad töövõtjatele</a:t>
            </a:r>
          </a:p>
          <a:p>
            <a:pPr lvl="1"/>
            <a:r>
              <a:rPr lang="et-EE" dirty="0"/>
              <a:t>K- Sotsiaalmaks</a:t>
            </a:r>
          </a:p>
          <a:p>
            <a:pPr lvl="1"/>
            <a:r>
              <a:rPr lang="et-EE" dirty="0"/>
              <a:t>K- Töötuskindlustusmakse</a:t>
            </a:r>
          </a:p>
          <a:p>
            <a:pPr lvl="1"/>
            <a:r>
              <a:rPr lang="et-EE" dirty="0"/>
              <a:t>K- Tarnijatele tasumata arved jne.</a:t>
            </a:r>
          </a:p>
          <a:p>
            <a:pPr>
              <a:buNone/>
            </a:pPr>
            <a:r>
              <a:rPr lang="et-EE" dirty="0"/>
              <a:t>		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36A5-FB60-406D-B5E6-CE45122F611B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22</a:t>
            </a:fld>
            <a:endParaRPr lang="et-E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t-EE" dirty="0"/>
              <a:t>Hoone valmimisel vormistatakse komisjoni</a:t>
            </a:r>
          </a:p>
          <a:p>
            <a:pPr>
              <a:buNone/>
            </a:pPr>
            <a:r>
              <a:rPr lang="et-EE" dirty="0"/>
              <a:t>poolt AKT, soetamismaksumus:</a:t>
            </a:r>
          </a:p>
          <a:p>
            <a:pPr lvl="1"/>
            <a:r>
              <a:rPr lang="et-EE" dirty="0"/>
              <a:t>D- Ehitised</a:t>
            </a:r>
          </a:p>
          <a:p>
            <a:pPr lvl="1"/>
            <a:r>
              <a:rPr lang="et-EE" dirty="0"/>
              <a:t>K- Lõpetamata ehitus</a:t>
            </a:r>
          </a:p>
          <a:p>
            <a:pPr lvl="1"/>
            <a:endParaRPr lang="et-EE" dirty="0"/>
          </a:p>
          <a:p>
            <a:pPr lvl="1"/>
            <a:endParaRPr lang="et-EE" dirty="0"/>
          </a:p>
          <a:p>
            <a:pPr lvl="1"/>
            <a:r>
              <a:rPr lang="et-EE" dirty="0"/>
              <a:t>Ülesanded.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4854-3B20-4BFE-919E-D40B89DAF508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23</a:t>
            </a:fld>
            <a:endParaRPr lang="et-E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1309710"/>
          </a:xfrm>
        </p:spPr>
        <p:txBody>
          <a:bodyPr/>
          <a:lstStyle/>
          <a:p>
            <a:r>
              <a:rPr lang="et-EE" dirty="0"/>
              <a:t>Maksetähtaja arvessevõtmine soetusmaksumuse määramisel: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Ettevõte ostab auto hinnaga 10 000 ühikut,</a:t>
            </a:r>
          </a:p>
          <a:p>
            <a:pPr>
              <a:buNone/>
            </a:pPr>
            <a:r>
              <a:rPr lang="et-EE" dirty="0"/>
              <a:t>tasumine toimub kahe aasta pärast. Autode</a:t>
            </a:r>
          </a:p>
          <a:p>
            <a:pPr>
              <a:buNone/>
            </a:pPr>
            <a:r>
              <a:rPr lang="et-EE" dirty="0"/>
              <a:t>keskmine järelmaksu intress on turul 10%.</a:t>
            </a:r>
          </a:p>
          <a:p>
            <a:pPr>
              <a:buNone/>
            </a:pPr>
            <a:r>
              <a:rPr lang="et-EE" dirty="0"/>
              <a:t>1. Makstava tasu nüüdisväärtus:</a:t>
            </a:r>
          </a:p>
          <a:p>
            <a:pPr>
              <a:buNone/>
            </a:pPr>
            <a:r>
              <a:rPr lang="et-EE" dirty="0"/>
              <a:t>NPV=10000/(1+0,1)</a:t>
            </a:r>
            <a:r>
              <a:rPr lang="et-EE" baseline="30000" dirty="0"/>
              <a:t>2 </a:t>
            </a:r>
            <a:r>
              <a:rPr lang="et-EE" dirty="0"/>
              <a:t>=8264 ühikut</a:t>
            </a:r>
          </a:p>
          <a:p>
            <a:pPr lvl="1"/>
            <a:r>
              <a:rPr lang="et-EE" dirty="0"/>
              <a:t>D masinad ja seadmed		8264</a:t>
            </a:r>
          </a:p>
          <a:p>
            <a:pPr lvl="1"/>
            <a:r>
              <a:rPr lang="et-EE" dirty="0"/>
              <a:t>K pikaajaline kohustus		8264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DD76-64DC-4D91-98AF-68CD6AC7EA1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24</a:t>
            </a:fld>
            <a:endParaRPr lang="et-E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Maksetähtaja arvessevõtmine soetusmaksumuse määramisel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772400" cy="4681558"/>
          </a:xfrm>
        </p:spPr>
        <p:txBody>
          <a:bodyPr/>
          <a:lstStyle/>
          <a:p>
            <a:r>
              <a:rPr lang="et-EE" dirty="0"/>
              <a:t>2. Esimese aasta lõpus lisatakse intressikohustus: 8264 x 10%=826 ühikut</a:t>
            </a:r>
          </a:p>
          <a:p>
            <a:pPr lvl="1"/>
            <a:r>
              <a:rPr lang="et-EE" dirty="0"/>
              <a:t>D intressikulu 		  826</a:t>
            </a:r>
          </a:p>
          <a:p>
            <a:pPr lvl="1"/>
            <a:r>
              <a:rPr lang="et-EE" dirty="0"/>
              <a:t>D pikaajaline kohustus	8264</a:t>
            </a:r>
          </a:p>
          <a:p>
            <a:pPr lvl="1"/>
            <a:r>
              <a:rPr lang="et-EE" dirty="0"/>
              <a:t>K Lühiajaline kohustus	9090</a:t>
            </a:r>
          </a:p>
          <a:p>
            <a:pPr lvl="1"/>
            <a:endParaRPr lang="et-EE" dirty="0"/>
          </a:p>
          <a:p>
            <a:r>
              <a:rPr lang="et-EE" dirty="0"/>
              <a:t>Teise aasta intress: (8264+826) x 10%=910 </a:t>
            </a:r>
          </a:p>
          <a:p>
            <a:pPr lvl="1"/>
            <a:r>
              <a:rPr lang="et-EE" dirty="0"/>
              <a:t>D intressikulu		910</a:t>
            </a:r>
          </a:p>
          <a:p>
            <a:pPr lvl="1"/>
            <a:r>
              <a:rPr lang="et-EE" dirty="0"/>
              <a:t>K Lühiajaline kohustus 	910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1608-CB8D-4787-AC67-4A1C9558A5F7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25</a:t>
            </a:fld>
            <a:endParaRPr lang="et-E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Maksetähtaja arvessevõtmine soetusmaksumuse määramisel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5926"/>
            <a:ext cx="7772400" cy="4430724"/>
          </a:xfrm>
        </p:spPr>
        <p:txBody>
          <a:bodyPr/>
          <a:lstStyle/>
          <a:p>
            <a:r>
              <a:rPr lang="et-EE" dirty="0"/>
              <a:t>4. Tasumine:</a:t>
            </a:r>
          </a:p>
          <a:p>
            <a:pPr lvl="1"/>
            <a:r>
              <a:rPr lang="et-EE" dirty="0"/>
              <a:t>D Lühiajaline kohustus 	10000</a:t>
            </a:r>
          </a:p>
          <a:p>
            <a:pPr lvl="1"/>
            <a:r>
              <a:rPr lang="et-EE" dirty="0"/>
              <a:t>K Raha 			10000</a:t>
            </a:r>
          </a:p>
          <a:p>
            <a:r>
              <a:rPr lang="et-EE" dirty="0"/>
              <a:t>5. Kontroll kontodel!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DC2-928C-4A00-818A-DBBCD37F5339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26</a:t>
            </a:fld>
            <a:endParaRPr lang="et-E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n-AU" dirty="0" err="1"/>
              <a:t>Amortisatsiooni</a:t>
            </a:r>
            <a:r>
              <a:rPr lang="et-EE" dirty="0"/>
              <a:t>/kulumi</a:t>
            </a:r>
            <a:r>
              <a:rPr lang="en-AU" dirty="0"/>
              <a:t> </a:t>
            </a:r>
            <a:r>
              <a:rPr lang="en-AU" dirty="0" err="1"/>
              <a:t>arvestus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002228"/>
          </a:xfrm>
        </p:spPr>
        <p:txBody>
          <a:bodyPr/>
          <a:lstStyle/>
          <a:p>
            <a:r>
              <a:rPr lang="et-EE" dirty="0"/>
              <a:t>Materiaalsed põhivarad kajastatakse bilansis  soetusmaksumuses, millest on mahaarvatud akumuleeritud kulum, </a:t>
            </a:r>
            <a:r>
              <a:rPr lang="et-EE" i="1" dirty="0"/>
              <a:t>so jääkmaksumuses</a:t>
            </a:r>
            <a:r>
              <a:rPr lang="et-EE" dirty="0"/>
              <a:t> </a:t>
            </a:r>
          </a:p>
          <a:p>
            <a:r>
              <a:rPr lang="et-EE" dirty="0"/>
              <a:t>Erandiks on </a:t>
            </a:r>
            <a:r>
              <a:rPr lang="et-EE" b="1" dirty="0"/>
              <a:t>piiramatu kasutuseaga</a:t>
            </a:r>
            <a:r>
              <a:rPr lang="et-EE" dirty="0"/>
              <a:t> objektid, mida ei amortiseerita:</a:t>
            </a:r>
          </a:p>
          <a:p>
            <a:pPr lvl="1"/>
            <a:r>
              <a:rPr lang="et-EE" dirty="0"/>
              <a:t>maa</a:t>
            </a:r>
          </a:p>
          <a:p>
            <a:pPr lvl="1"/>
            <a:r>
              <a:rPr lang="et-EE" dirty="0"/>
              <a:t>püsiva väärtusega kunstiteosed</a:t>
            </a:r>
          </a:p>
          <a:p>
            <a:pPr lvl="1"/>
            <a:r>
              <a:rPr lang="et-EE" dirty="0"/>
              <a:t>muuseumieksponaadid</a:t>
            </a:r>
          </a:p>
          <a:p>
            <a:pPr lvl="1"/>
            <a:r>
              <a:rPr lang="et-EE" dirty="0"/>
              <a:t>raamatud … (RTJ5 §22)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A782A-FC36-49E4-9995-C156FC9FFC9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27</a:t>
            </a:fld>
            <a:endParaRPr lang="et-E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14380"/>
          </a:xfrm>
        </p:spPr>
        <p:txBody>
          <a:bodyPr/>
          <a:lstStyle/>
          <a:p>
            <a:r>
              <a:rPr lang="en-AU" dirty="0" err="1"/>
              <a:t>Amortisatsiooni</a:t>
            </a:r>
            <a:r>
              <a:rPr lang="en-AU" dirty="0"/>
              <a:t> </a:t>
            </a:r>
            <a:r>
              <a:rPr lang="en-AU" dirty="0" err="1"/>
              <a:t>arvestus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000108"/>
            <a:ext cx="8286808" cy="5216542"/>
          </a:xfrm>
        </p:spPr>
        <p:txBody>
          <a:bodyPr/>
          <a:lstStyle/>
          <a:p>
            <a:r>
              <a:rPr lang="et-EE" b="1" dirty="0"/>
              <a:t>Amortisatsioon </a:t>
            </a:r>
            <a:r>
              <a:rPr lang="et-EE" dirty="0"/>
              <a:t>on vara amortiseeritava osa</a:t>
            </a:r>
          </a:p>
          <a:p>
            <a:pPr>
              <a:buNone/>
            </a:pPr>
            <a:r>
              <a:rPr lang="et-EE" dirty="0"/>
              <a:t>kandmine kuludesse vara kasuliku eluea jooksul</a:t>
            </a:r>
          </a:p>
          <a:p>
            <a:r>
              <a:rPr lang="et-EE" b="1" dirty="0"/>
              <a:t>Kasulik eluiga </a:t>
            </a:r>
            <a:r>
              <a:rPr lang="et-EE" dirty="0"/>
              <a:t>on aeg, mille jooksul ettevõte</a:t>
            </a:r>
          </a:p>
          <a:p>
            <a:pPr>
              <a:buNone/>
            </a:pPr>
            <a:r>
              <a:rPr lang="et-EE" dirty="0"/>
              <a:t>vara tõenäoliselt kasutatakse või toodangu hulk,</a:t>
            </a:r>
          </a:p>
          <a:p>
            <a:pPr>
              <a:buNone/>
            </a:pPr>
            <a:r>
              <a:rPr lang="et-EE" dirty="0"/>
              <a:t>mida ettevõte antud vara kasutamisest saab </a:t>
            </a:r>
          </a:p>
          <a:p>
            <a:r>
              <a:rPr lang="et-EE" b="1" dirty="0"/>
              <a:t>Vara amortiseeritav osa </a:t>
            </a:r>
            <a:r>
              <a:rPr lang="et-EE" dirty="0"/>
              <a:t>on soetusmaksumus – lõppväärtus (lõpetamisväärtus) </a:t>
            </a:r>
          </a:p>
          <a:p>
            <a:r>
              <a:rPr lang="et-EE" b="1" dirty="0"/>
              <a:t>Lõppväärtus </a:t>
            </a:r>
            <a:r>
              <a:rPr lang="et-EE" dirty="0"/>
              <a:t>on summa, mida ettevõte loodab vara eest saada selle kasuliku eluea lõppedes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8CE8-86D7-46FD-8B4B-5496E8C08579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28</a:t>
            </a:fld>
            <a:endParaRPr lang="et-E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Amortisatsiooni arevestus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857232"/>
            <a:ext cx="8286808" cy="5359418"/>
          </a:xfrm>
        </p:spPr>
        <p:txBody>
          <a:bodyPr/>
          <a:lstStyle/>
          <a:p>
            <a:r>
              <a:rPr lang="et-EE" dirty="0"/>
              <a:t>Vara hakatakse amortiseerima tema kasutusele</a:t>
            </a:r>
          </a:p>
          <a:p>
            <a:pPr>
              <a:buNone/>
            </a:pPr>
            <a:r>
              <a:rPr lang="et-EE" dirty="0"/>
              <a:t>võtmise hetkest ja lõpetatakse tema täielikul</a:t>
            </a:r>
          </a:p>
          <a:p>
            <a:pPr>
              <a:buNone/>
            </a:pPr>
            <a:r>
              <a:rPr lang="et-EE" dirty="0"/>
              <a:t>amortiseerimisel või kasutusest eemaldamisel</a:t>
            </a:r>
          </a:p>
          <a:p>
            <a:r>
              <a:rPr lang="et-EE" dirty="0"/>
              <a:t>Amortisatsiooni arvestamise </a:t>
            </a:r>
            <a:r>
              <a:rPr lang="et-EE" b="1" dirty="0"/>
              <a:t>meetodid:</a:t>
            </a:r>
            <a:endParaRPr lang="et-EE" dirty="0"/>
          </a:p>
          <a:p>
            <a:pPr lvl="1"/>
            <a:r>
              <a:rPr lang="et-EE" dirty="0"/>
              <a:t>lineaarne meetod</a:t>
            </a:r>
          </a:p>
          <a:p>
            <a:pPr lvl="1"/>
            <a:r>
              <a:rPr lang="et-EE" dirty="0"/>
              <a:t>tegevus- või tootmismahul põhinev meetod</a:t>
            </a:r>
          </a:p>
          <a:p>
            <a:pPr lvl="1"/>
            <a:r>
              <a:rPr lang="et-EE" dirty="0"/>
              <a:t>kahaneva jäägi meetod</a:t>
            </a:r>
          </a:p>
          <a:p>
            <a:pPr lvl="1"/>
            <a:r>
              <a:rPr lang="et-EE" dirty="0" err="1"/>
              <a:t>Jpt</a:t>
            </a:r>
            <a:r>
              <a:rPr lang="et-EE" dirty="0"/>
              <a:t>. </a:t>
            </a:r>
          </a:p>
          <a:p>
            <a:r>
              <a:rPr lang="et-EE" dirty="0"/>
              <a:t> Ettevõte sätestab rakendatava meetodi </a:t>
            </a:r>
            <a:r>
              <a:rPr lang="et-EE" b="1" dirty="0"/>
              <a:t>raamatupidamise sise-eeskirjaga.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B60A-814D-4D19-80FB-903A444CD18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29</a:t>
            </a:fld>
            <a:endParaRPr lang="et-E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r>
              <a:rPr lang="et-EE" dirty="0"/>
              <a:t>Põhivara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339166" cy="4930790"/>
          </a:xfrm>
        </p:spPr>
        <p:txBody>
          <a:bodyPr/>
          <a:lstStyle/>
          <a:p>
            <a:r>
              <a:rPr lang="et-EE" dirty="0"/>
              <a:t>on pikaajaline vara,  mille </a:t>
            </a:r>
            <a:r>
              <a:rPr lang="et-EE" dirty="0" err="1"/>
              <a:t>reliseerumise</a:t>
            </a:r>
            <a:r>
              <a:rPr lang="et-EE" dirty="0"/>
              <a:t> aeg on hiljem kui 12 kuud</a:t>
            </a:r>
          </a:p>
          <a:p>
            <a:endParaRPr lang="et-EE" dirty="0"/>
          </a:p>
          <a:p>
            <a:r>
              <a:rPr lang="et-EE" dirty="0"/>
              <a:t>ettevõte kehtestab oma raamatupidamise sise-eeskirjas alampiiri, millest kõrgema soetusmaksumusega varasid tuleb kapitaliseerida põhivarana ja madalamaga (väikevahendid) kanda kuludesse nende kasutuselevõtmise hetkel</a:t>
            </a:r>
          </a:p>
          <a:p>
            <a:pPr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D96E8-35C4-4719-9A43-CDF7F50C5B4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B2F43-4AE7-4B2D-8D2F-A06B72B0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36525"/>
            <a:ext cx="8299648" cy="700187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B383C-6E6B-4153-9341-4B426AD37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52736"/>
            <a:ext cx="8299648" cy="5163914"/>
          </a:xfrm>
        </p:spPr>
        <p:txBody>
          <a:bodyPr/>
          <a:lstStyle/>
          <a:p>
            <a:r>
              <a:rPr lang="et-EE" dirty="0"/>
              <a:t>Valitud meetod peab süstemaatiliselt peegeldama vara kasuliku eluea jooksul selle kasutamisest saadava majandusliku kasu jaotumist ajas (mis ei pruugi ühtida vara väärtuse vähenemisega ajas).</a:t>
            </a:r>
          </a:p>
          <a:p>
            <a:r>
              <a:rPr lang="et-EE" dirty="0"/>
              <a:t>Praktikas kasutatakse </a:t>
            </a:r>
            <a:r>
              <a:rPr lang="et-EE" dirty="0" err="1"/>
              <a:t>pv</a:t>
            </a:r>
            <a:r>
              <a:rPr lang="et-EE" dirty="0"/>
              <a:t> amortiseerimisel sageli lineaarset meetodit. Kaaluda tuleks ka teistsuguste meetodite kasutamist juhul kui need peegeldavad objektiivsemalt varast saadava majandusliku kasu jagunemist vara kasulikule elueale.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6C99B-13FD-4795-98BD-6BA5976E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F9A35-BBA5-4DC8-A018-4EC8D219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4B33C-BDEE-406D-9AEA-85AF1471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96758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19108"/>
          </a:xfrm>
        </p:spPr>
        <p:txBody>
          <a:bodyPr/>
          <a:lstStyle/>
          <a:p>
            <a:r>
              <a:rPr lang="et-EE" dirty="0"/>
              <a:t>Lineaarne meetod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410604" cy="4857784"/>
          </a:xfrm>
        </p:spPr>
        <p:txBody>
          <a:bodyPr/>
          <a:lstStyle/>
          <a:p>
            <a:r>
              <a:rPr lang="et-EE" dirty="0"/>
              <a:t>S.o. ühtlane mahaarvestusmeetod							1</a:t>
            </a:r>
          </a:p>
          <a:p>
            <a:r>
              <a:rPr lang="et-EE" dirty="0"/>
              <a:t>Amortisatsioonimäär = --------------- x 100%</a:t>
            </a:r>
          </a:p>
          <a:p>
            <a:pPr>
              <a:buNone/>
            </a:pPr>
            <a:r>
              <a:rPr lang="et-EE" dirty="0"/>
              <a:t>						n			</a:t>
            </a:r>
          </a:p>
          <a:p>
            <a:r>
              <a:rPr lang="et-EE" dirty="0"/>
              <a:t>n – kasutusaeg aastates </a:t>
            </a:r>
          </a:p>
          <a:p>
            <a:r>
              <a:rPr lang="et-EE" dirty="0"/>
              <a:t>Aastane amortisatsioonisumma </a:t>
            </a:r>
            <a:r>
              <a:rPr lang="et-EE"/>
              <a:t>= (</a:t>
            </a:r>
            <a:r>
              <a:rPr lang="et-EE" dirty="0"/>
              <a:t>soetusmaksumus – </a:t>
            </a:r>
            <a:r>
              <a:rPr lang="et-EE"/>
              <a:t>lõppväärtus) x amortisatsioonimäär  </a:t>
            </a:r>
            <a:endParaRPr lang="et-EE" dirty="0"/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94B8-D3CA-4103-9645-BD67625FCCC9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31</a:t>
            </a:fld>
            <a:endParaRPr lang="et-E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Tegevusmahul põhinev meetod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142984"/>
            <a:ext cx="8286808" cy="5073666"/>
          </a:xfrm>
        </p:spPr>
        <p:txBody>
          <a:bodyPr/>
          <a:lstStyle/>
          <a:p>
            <a:r>
              <a:rPr lang="et-EE" sz="2800" dirty="0"/>
              <a:t>Määratakse igale </a:t>
            </a:r>
            <a:r>
              <a:rPr lang="et-EE" sz="2800" dirty="0" err="1"/>
              <a:t>toote-/teenuseühikule</a:t>
            </a:r>
            <a:r>
              <a:rPr lang="et-EE" sz="2800" dirty="0"/>
              <a:t>  kindel amortisatsioonisumma, so  amortisatsioonimäär.</a:t>
            </a:r>
          </a:p>
          <a:p>
            <a:r>
              <a:rPr lang="et-EE" sz="2800" dirty="0"/>
              <a:t>Amortisatsioonimäär saadakse põhivara soetusmaksumuse ja kasuliku eluea jagatisena.</a:t>
            </a:r>
            <a:r>
              <a:rPr lang="et-EE" dirty="0"/>
              <a:t> </a:t>
            </a:r>
          </a:p>
          <a:p>
            <a:pPr lvl="1"/>
            <a:r>
              <a:rPr lang="et-EE" sz="1600" dirty="0"/>
              <a:t>Amortisatsioonimäär = </a:t>
            </a:r>
            <a:r>
              <a:rPr lang="et-EE" sz="1600" u="sng" dirty="0"/>
              <a:t>Soetusmaksumus – lõpetamismaksumus</a:t>
            </a:r>
            <a:endParaRPr lang="et-EE" sz="1600" dirty="0"/>
          </a:p>
          <a:p>
            <a:r>
              <a:rPr lang="et-EE" sz="2000" dirty="0"/>
              <a:t>			   Eeldatav kasulik tööiga (töömaht kokku)</a:t>
            </a:r>
          </a:p>
          <a:p>
            <a:endParaRPr lang="et-EE" sz="2000" dirty="0"/>
          </a:p>
          <a:p>
            <a:r>
              <a:rPr lang="et-EE" sz="2800" dirty="0"/>
              <a:t>Amortisatsioonikulu määramiseks korrutatakse perioodi tegevusmaht leitud amortisatsioonimääraga.</a:t>
            </a:r>
          </a:p>
          <a:p>
            <a:pPr lvl="1"/>
            <a:r>
              <a:rPr lang="et-EE" dirty="0"/>
              <a:t>Amortisatsioonikulu = amortisatsioonimäär x perioodi tegevusmaht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32</a:t>
            </a:fld>
            <a:endParaRPr lang="et-E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981976" cy="928694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</a:t>
            </a:r>
            <a:r>
              <a:rPr lang="et-EE" sz="4000" dirty="0"/>
              <a:t>Kahekordselt alaneva jäägi meetod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00174"/>
            <a:ext cx="7910538" cy="4716476"/>
          </a:xfrm>
        </p:spPr>
        <p:txBody>
          <a:bodyPr/>
          <a:lstStyle/>
          <a:p>
            <a:r>
              <a:rPr lang="et-EE" dirty="0"/>
              <a:t>See meetod on kiirmahaarvamise meetod</a:t>
            </a:r>
          </a:p>
          <a:p>
            <a:r>
              <a:rPr lang="et-EE" dirty="0"/>
              <a:t>Selle meetodi puhul kantakse suurem osa kuluks vara kasutusperioodi alguses. </a:t>
            </a:r>
          </a:p>
          <a:p>
            <a:r>
              <a:rPr lang="et-EE" dirty="0"/>
              <a:t>Amortisatsiooni arvutamisel kasutatakse kahekordset lineaarse meetodi amortisatsioonimäära</a:t>
            </a:r>
          </a:p>
          <a:p>
            <a:r>
              <a:rPr lang="et-EE" dirty="0"/>
              <a:t>Amortisatsioonikulu arvutamise  aluseks võetakse põhivara jääkmaksumus.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33</a:t>
            </a:fld>
            <a:endParaRPr lang="et-EE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981976" cy="714380"/>
          </a:xfrm>
        </p:spPr>
        <p:txBody>
          <a:bodyPr/>
          <a:lstStyle/>
          <a:p>
            <a:r>
              <a:rPr lang="et-EE" sz="4000" dirty="0"/>
              <a:t>Kahekordselt alaneva jäägi meetod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285860"/>
            <a:ext cx="8196290" cy="4930790"/>
          </a:xfrm>
        </p:spPr>
        <p:txBody>
          <a:bodyPr/>
          <a:lstStyle/>
          <a:p>
            <a:r>
              <a:rPr lang="et-EE" dirty="0"/>
              <a:t>Selleks tuleb:	</a:t>
            </a:r>
          </a:p>
          <a:p>
            <a:pPr lvl="1"/>
            <a:r>
              <a:rPr lang="et-EE" dirty="0"/>
              <a:t>1. Teha kindlaks lineaarne amortisatsioonimäär aasta kohta.</a:t>
            </a:r>
          </a:p>
          <a:p>
            <a:pPr lvl="1"/>
            <a:r>
              <a:rPr lang="et-EE" dirty="0"/>
              <a:t>2. Korrutada leitud määr kahega.</a:t>
            </a:r>
          </a:p>
          <a:p>
            <a:pPr lvl="1"/>
            <a:r>
              <a:rPr lang="et-EE" dirty="0"/>
              <a:t>3. Kahekordne lineaarne amortisatsioonimäär korrutatakse põhivara jooksva jääkmaksumusega.</a:t>
            </a:r>
          </a:p>
          <a:p>
            <a:r>
              <a:rPr lang="et-EE" dirty="0"/>
              <a:t>Viimase aasta amortisatsioonikuluks võetakse summa, mis vähendab põhivara jääkmaksumuse lõpetamismaksumuseni.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34</a:t>
            </a:fld>
            <a:endParaRPr lang="et-EE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381000"/>
            <a:ext cx="7981976" cy="1143000"/>
          </a:xfrm>
        </p:spPr>
        <p:txBody>
          <a:bodyPr/>
          <a:lstStyle/>
          <a:p>
            <a:br>
              <a:rPr lang="et-EE" dirty="0"/>
            </a:br>
            <a:r>
              <a:rPr lang="et-EE" sz="4000" dirty="0"/>
              <a:t>Kasutusaastate järjenumbrite summa meetod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676400"/>
            <a:ext cx="8358246" cy="4540250"/>
          </a:xfrm>
        </p:spPr>
        <p:txBody>
          <a:bodyPr/>
          <a:lstStyle/>
          <a:p>
            <a:r>
              <a:rPr lang="et-EE" dirty="0"/>
              <a:t>See on kiir amortisatsioonimeetod.</a:t>
            </a:r>
          </a:p>
          <a:p>
            <a:r>
              <a:rPr lang="et-EE" dirty="0"/>
              <a:t>Amortisatsioonikulu arvutatakse järgmise valemiga:</a:t>
            </a:r>
          </a:p>
          <a:p>
            <a:r>
              <a:rPr lang="et-EE" dirty="0"/>
              <a:t> </a:t>
            </a:r>
          </a:p>
          <a:p>
            <a:r>
              <a:rPr lang="et-EE" sz="1800" dirty="0"/>
              <a:t>(Põhivara kasutusaeg+1) – kasutusaasta järjenumber </a:t>
            </a:r>
          </a:p>
          <a:p>
            <a:r>
              <a:rPr lang="et-EE" sz="1800" dirty="0"/>
              <a:t>-------------------------------------------------------------------- X </a:t>
            </a:r>
            <a:r>
              <a:rPr lang="et-EE" sz="1800" dirty="0" err="1"/>
              <a:t>soetamism</a:t>
            </a:r>
            <a:r>
              <a:rPr lang="et-EE" sz="1800" dirty="0"/>
              <a:t> -</a:t>
            </a:r>
            <a:r>
              <a:rPr lang="et-EE" sz="1800" dirty="0" err="1"/>
              <a:t>lõpetamism</a:t>
            </a:r>
            <a:r>
              <a:rPr lang="et-EE" sz="1800" dirty="0"/>
              <a:t> </a:t>
            </a:r>
          </a:p>
          <a:p>
            <a:r>
              <a:rPr lang="et-EE" sz="1800" dirty="0"/>
              <a:t> Kasutamisaastate järjenumbrite summa</a:t>
            </a:r>
          </a:p>
          <a:p>
            <a:endParaRPr lang="et-EE" sz="1800" dirty="0"/>
          </a:p>
          <a:p>
            <a:endParaRPr lang="et-EE" sz="1800" dirty="0"/>
          </a:p>
          <a:p>
            <a:r>
              <a:rPr lang="et-EE" sz="1800" dirty="0">
                <a:solidFill>
                  <a:srgbClr val="FF0000"/>
                </a:solidFill>
              </a:rPr>
              <a:t>(Näited lahendada </a:t>
            </a:r>
            <a:r>
              <a:rPr lang="et-EE" sz="1800" dirty="0" err="1">
                <a:solidFill>
                  <a:srgbClr val="FF0000"/>
                </a:solidFill>
              </a:rPr>
              <a:t>konspektis </a:t>
            </a:r>
            <a:r>
              <a:rPr lang="et-EE" sz="1800" dirty="0">
                <a:solidFill>
                  <a:srgbClr val="FF0000"/>
                </a:solidFill>
              </a:rPr>
              <a:t>!!)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35</a:t>
            </a:fld>
            <a:endParaRPr lang="et-EE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Amortisatsiooni arvestus </a:t>
            </a:r>
            <a:r>
              <a:rPr lang="et-EE" dirty="0" err="1"/>
              <a:t>rp-s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071546"/>
            <a:ext cx="8053414" cy="5145104"/>
          </a:xfrm>
        </p:spPr>
        <p:txBody>
          <a:bodyPr/>
          <a:lstStyle/>
          <a:p>
            <a:r>
              <a:rPr lang="et-EE" dirty="0"/>
              <a:t>Kasutatakse</a:t>
            </a:r>
            <a:r>
              <a:rPr lang="et-EE" b="1" dirty="0"/>
              <a:t> kontraaktiva kontot</a:t>
            </a:r>
            <a:r>
              <a:rPr lang="et-EE" dirty="0"/>
              <a:t>, mille Konto kreeditis toimub kulumi arvestus, deebeti kaudu toimub kulumi vähenemine (väljaläinud põhivarade osas).</a:t>
            </a:r>
          </a:p>
          <a:p>
            <a:r>
              <a:rPr lang="et-EE" b="1" dirty="0"/>
              <a:t> </a:t>
            </a:r>
            <a:r>
              <a:rPr lang="et-EE" dirty="0"/>
              <a:t>  Kontorihoone amortisatsiooni arvestus:</a:t>
            </a:r>
          </a:p>
          <a:p>
            <a:pPr lvl="1"/>
            <a:r>
              <a:rPr lang="et-EE" dirty="0"/>
              <a:t>	D- Amortisatsioonikulu või üldhalduskulu</a:t>
            </a:r>
          </a:p>
          <a:p>
            <a:pPr lvl="1"/>
            <a:r>
              <a:rPr lang="et-EE" dirty="0"/>
              <a:t>	K- Hoone kulum</a:t>
            </a:r>
          </a:p>
          <a:p>
            <a:r>
              <a:rPr lang="et-EE" dirty="0"/>
              <a:t>Igaaastane (-kuine) kulum akumuleeritakse konto kreeditisse.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65EA-0C0E-43DB-9DB4-B4215B3E3EC2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36</a:t>
            </a:fld>
            <a:endParaRPr lang="et-EE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85818"/>
          </a:xfrm>
        </p:spPr>
        <p:txBody>
          <a:bodyPr/>
          <a:lstStyle/>
          <a:p>
            <a:r>
              <a:rPr lang="et-EE" dirty="0"/>
              <a:t>Amortisatsiooni arvestus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28736"/>
            <a:ext cx="7772400" cy="4787914"/>
          </a:xfrm>
        </p:spPr>
        <p:txBody>
          <a:bodyPr/>
          <a:lstStyle/>
          <a:p>
            <a:r>
              <a:rPr lang="et-EE" dirty="0"/>
              <a:t>Põhivara mahakandmisel kirjendatakse,</a:t>
            </a:r>
          </a:p>
          <a:p>
            <a:pPr>
              <a:buNone/>
            </a:pPr>
            <a:r>
              <a:rPr lang="et-EE" dirty="0"/>
              <a:t>kui põhivara on täielikult amortiseerunud:</a:t>
            </a:r>
          </a:p>
          <a:p>
            <a:pPr lvl="1"/>
            <a:r>
              <a:rPr lang="et-EE" dirty="0"/>
              <a:t>D Hoone kulum</a:t>
            </a:r>
          </a:p>
          <a:p>
            <a:pPr lvl="1"/>
            <a:r>
              <a:rPr lang="et-EE" dirty="0"/>
              <a:t>K Kontorihoone </a:t>
            </a:r>
          </a:p>
          <a:p>
            <a:r>
              <a:rPr lang="et-EE" dirty="0"/>
              <a:t>Kui põhivara ei ole täielikult amortiseerunud, </a:t>
            </a:r>
          </a:p>
          <a:p>
            <a:pPr lvl="1"/>
            <a:r>
              <a:rPr lang="et-EE" dirty="0"/>
              <a:t>D Hoone kulum</a:t>
            </a:r>
          </a:p>
          <a:p>
            <a:pPr lvl="1"/>
            <a:r>
              <a:rPr lang="et-EE" dirty="0"/>
              <a:t>D Muu ärikulu</a:t>
            </a:r>
          </a:p>
          <a:p>
            <a:pPr lvl="1"/>
            <a:r>
              <a:rPr lang="et-EE" dirty="0"/>
              <a:t>K Kontorihoone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29C1-C5F0-4337-9E52-15C5892FA04F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37</a:t>
            </a:fld>
            <a:endParaRPr lang="et-EE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CE26-6C1E-4E59-B2B7-A2A0B55C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527720"/>
          </a:xfrm>
        </p:spPr>
        <p:txBody>
          <a:bodyPr/>
          <a:lstStyle/>
          <a:p>
            <a:r>
              <a:rPr lang="et-EE" dirty="0"/>
              <a:t>Hinnangute muutus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303C7-A276-4C66-92CD-CF0B66846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8083624" cy="5379938"/>
          </a:xfrm>
        </p:spPr>
        <p:txBody>
          <a:bodyPr/>
          <a:lstStyle/>
          <a:p>
            <a:pPr marL="0" indent="0">
              <a:buNone/>
            </a:pPr>
            <a:r>
              <a:rPr lang="et-EE" dirty="0"/>
              <a:t>Järgmised märgid võivad viidata sellele, et vara lõppväärtus või kasulik eluiga on muutunud võrreldes eelmise aruandekuupäevaga:</a:t>
            </a:r>
          </a:p>
          <a:p>
            <a:pPr lvl="1"/>
            <a:r>
              <a:rPr lang="et-EE" dirty="0"/>
              <a:t>(a) muutus vara kasutuses;</a:t>
            </a:r>
          </a:p>
          <a:p>
            <a:pPr lvl="1"/>
            <a:r>
              <a:rPr lang="et-EE" dirty="0"/>
              <a:t>(b) märkimisväärne ootamatu vara kulumine;</a:t>
            </a:r>
          </a:p>
          <a:p>
            <a:pPr lvl="1"/>
            <a:r>
              <a:rPr lang="et-EE" dirty="0"/>
              <a:t>(c) tehnoloogia areng;</a:t>
            </a:r>
          </a:p>
          <a:p>
            <a:pPr lvl="1"/>
            <a:r>
              <a:rPr lang="et-EE" dirty="0"/>
              <a:t>(d) muudatused turuhindades;</a:t>
            </a:r>
          </a:p>
          <a:p>
            <a:pPr lvl="1"/>
            <a:r>
              <a:rPr lang="et-EE" dirty="0"/>
              <a:t>(e) punktis 54 toodud märgid vara väärtuse võimalikust langusest.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2CEB3-88EA-4546-AE55-1AF4951A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F675-7611-41E2-B1BE-540D568FC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45D88-1527-4C01-951D-8178553E6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302804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A746F-75A9-4D5E-87C5-FB61B48B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6525"/>
            <a:ext cx="7772400" cy="848519"/>
          </a:xfrm>
        </p:spPr>
        <p:txBody>
          <a:bodyPr/>
          <a:lstStyle/>
          <a:p>
            <a:r>
              <a:rPr lang="et-EE" dirty="0"/>
              <a:t>Hinnangute muutus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69983-A963-4B09-BA6F-2366ACCF3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382000" cy="5091906"/>
          </a:xfrm>
        </p:spPr>
        <p:txBody>
          <a:bodyPr/>
          <a:lstStyle/>
          <a:p>
            <a:r>
              <a:rPr lang="et-EE" dirty="0"/>
              <a:t>Juhul kui esineb selliseid märke, peab ettevõte üle vaatama tehtud hinnangud kasutatavate amortisatsioonimäärade, amortisatsioonimeetodite ja hinnanguliste lõppväärtuste osas ning vajadusel neid muutma. </a:t>
            </a:r>
          </a:p>
          <a:p>
            <a:r>
              <a:rPr lang="et-EE" dirty="0"/>
              <a:t>Amortisatsioonimäära, amortisatsioonimeetodi või lõppväärtuse muutuse mõju kajastatakse järgmistes perioodides, mitte tagasiulatuvalt.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36313-BB3E-4D4D-A896-6291BD4FE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96D01-E940-418A-8198-B09E660B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8D938-2E36-49D3-9F48-E277F07C4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39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375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381000"/>
            <a:ext cx="7981976" cy="761984"/>
          </a:xfrm>
        </p:spPr>
        <p:txBody>
          <a:bodyPr/>
          <a:lstStyle/>
          <a:p>
            <a:r>
              <a:rPr lang="et-EE" dirty="0"/>
              <a:t>Põhivara bilansis  </a:t>
            </a:r>
            <a:r>
              <a:rPr lang="et-EE" sz="2400" dirty="0"/>
              <a:t>RTJ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357298"/>
            <a:ext cx="8053414" cy="4859352"/>
          </a:xfrm>
        </p:spPr>
        <p:txBody>
          <a:bodyPr/>
          <a:lstStyle/>
          <a:p>
            <a:r>
              <a:rPr lang="et-EE" dirty="0"/>
              <a:t>Investeeringud tütar- ja sidusettevõtetesse</a:t>
            </a:r>
          </a:p>
          <a:p>
            <a:r>
              <a:rPr lang="et-EE" dirty="0"/>
              <a:t>Finantsinvesteeringud</a:t>
            </a:r>
          </a:p>
          <a:p>
            <a:r>
              <a:rPr lang="et-EE" dirty="0"/>
              <a:t>Nõuded ja ettemaksed</a:t>
            </a:r>
          </a:p>
          <a:p>
            <a:r>
              <a:rPr lang="et-EE" dirty="0"/>
              <a:t>Kinnisvarainvesteeringud</a:t>
            </a:r>
          </a:p>
          <a:p>
            <a:r>
              <a:rPr lang="et-EE" dirty="0"/>
              <a:t>Materiaalne põhivara </a:t>
            </a:r>
            <a:endParaRPr lang="et-EE" i="1" dirty="0"/>
          </a:p>
          <a:p>
            <a:r>
              <a:rPr lang="et-EE" dirty="0"/>
              <a:t>Bioloogilised varad</a:t>
            </a:r>
          </a:p>
          <a:p>
            <a:r>
              <a:rPr lang="et-EE" dirty="0"/>
              <a:t>Immateriaalne põhivara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DD1F-4F63-4DF8-9E7C-42F1C5765D3E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1143008"/>
          </a:xfrm>
        </p:spPr>
        <p:txBody>
          <a:bodyPr/>
          <a:lstStyle/>
          <a:p>
            <a:r>
              <a:rPr lang="et-EE" sz="4000" dirty="0"/>
              <a:t>R</a:t>
            </a:r>
            <a:r>
              <a:rPr lang="en-AU" sz="4000" dirty="0" err="1"/>
              <a:t>emondi</a:t>
            </a:r>
            <a:r>
              <a:rPr lang="en-AU" sz="4000" dirty="0"/>
              <a:t>, </a:t>
            </a:r>
            <a:r>
              <a:rPr lang="en-AU" sz="4000" dirty="0" err="1"/>
              <a:t>hoolduse</a:t>
            </a:r>
            <a:r>
              <a:rPr lang="en-AU" sz="4000" dirty="0"/>
              <a:t> ja </a:t>
            </a:r>
            <a:r>
              <a:rPr lang="en-AU" sz="4000" dirty="0" err="1"/>
              <a:t>parenduste</a:t>
            </a:r>
            <a:r>
              <a:rPr lang="en-AU" sz="4000" dirty="0"/>
              <a:t> </a:t>
            </a:r>
            <a:r>
              <a:rPr lang="en-AU" sz="4000" dirty="0" err="1"/>
              <a:t>arvestus</a:t>
            </a:r>
            <a:endParaRPr lang="et-E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357298"/>
            <a:ext cx="8358246" cy="4859352"/>
          </a:xfrm>
        </p:spPr>
        <p:txBody>
          <a:bodyPr/>
          <a:lstStyle/>
          <a:p>
            <a:r>
              <a:rPr lang="et-EE" dirty="0"/>
              <a:t>Arvestuse kord kehtestatakse sise-eeskirjaga</a:t>
            </a:r>
          </a:p>
          <a:p>
            <a:r>
              <a:rPr lang="et-EE" dirty="0"/>
              <a:t>Eristama peab remonti ja parendust</a:t>
            </a:r>
          </a:p>
          <a:p>
            <a:pPr lvl="1"/>
            <a:r>
              <a:rPr lang="et-EE" dirty="0"/>
              <a:t>Remondikulud kajastatakse perioodi kuludes</a:t>
            </a:r>
          </a:p>
          <a:p>
            <a:pPr lvl="1"/>
            <a:r>
              <a:rPr lang="et-EE" dirty="0"/>
              <a:t>Parenduskulud suurendavad parendatava </a:t>
            </a:r>
            <a:r>
              <a:rPr lang="et-EE" dirty="0" err="1"/>
              <a:t>pv</a:t>
            </a:r>
            <a:r>
              <a:rPr lang="et-EE" dirty="0"/>
              <a:t> soetamismaksumust</a:t>
            </a:r>
          </a:p>
          <a:p>
            <a:r>
              <a:rPr lang="et-EE" dirty="0"/>
              <a:t>Kanded sõltuvad sellest, kas remonditööd tellitakse või teostatakse  oma  jõududega</a:t>
            </a:r>
          </a:p>
          <a:p>
            <a:r>
              <a:rPr lang="et-EE" dirty="0"/>
              <a:t>Parenduskulude koondamiseks on otstarbekas avada samanimeline konto </a:t>
            </a:r>
            <a:r>
              <a:rPr lang="et-EE" sz="2000" dirty="0">
                <a:solidFill>
                  <a:srgbClr val="FF0000"/>
                </a:solidFill>
              </a:rPr>
              <a:t>(Näide!!)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40</a:t>
            </a:fld>
            <a:endParaRPr lang="et-EE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Vara väärtuse langus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500174"/>
            <a:ext cx="7981976" cy="4716476"/>
          </a:xfrm>
        </p:spPr>
        <p:txBody>
          <a:bodyPr/>
          <a:lstStyle/>
          <a:p>
            <a:r>
              <a:rPr lang="et-EE" dirty="0"/>
              <a:t>K</a:t>
            </a:r>
            <a:r>
              <a:rPr lang="en-AU" dirty="0" err="1"/>
              <a:t>ui</a:t>
            </a:r>
            <a:r>
              <a:rPr lang="en-AU" dirty="0"/>
              <a:t> </a:t>
            </a:r>
            <a:r>
              <a:rPr lang="en-AU" dirty="0" err="1"/>
              <a:t>juhtkonnal</a:t>
            </a:r>
            <a:r>
              <a:rPr lang="en-AU" dirty="0"/>
              <a:t> on </a:t>
            </a:r>
            <a:r>
              <a:rPr lang="en-AU" dirty="0" err="1"/>
              <a:t>kahtlusi</a:t>
            </a:r>
            <a:r>
              <a:rPr lang="en-AU" sz="2000" dirty="0"/>
              <a:t> </a:t>
            </a:r>
            <a:r>
              <a:rPr lang="et-EE" sz="2000" dirty="0"/>
              <a:t>(vt konspekt) </a:t>
            </a:r>
            <a:r>
              <a:rPr lang="en-AU" dirty="0" err="1"/>
              <a:t>mõne</a:t>
            </a:r>
            <a:r>
              <a:rPr lang="en-AU" dirty="0"/>
              <a:t> </a:t>
            </a:r>
            <a:r>
              <a:rPr lang="en-AU" dirty="0" err="1"/>
              <a:t>varaobjekti</a:t>
            </a:r>
            <a:r>
              <a:rPr lang="en-AU" dirty="0"/>
              <a:t> </a:t>
            </a:r>
            <a:r>
              <a:rPr lang="en-AU" dirty="0" err="1"/>
              <a:t>väärtuse</a:t>
            </a:r>
            <a:r>
              <a:rPr lang="en-AU" dirty="0"/>
              <a:t> </a:t>
            </a:r>
            <a:r>
              <a:rPr lang="en-AU" dirty="0" err="1"/>
              <a:t>langemise</a:t>
            </a:r>
            <a:r>
              <a:rPr lang="en-AU" dirty="0"/>
              <a:t> </a:t>
            </a:r>
            <a:r>
              <a:rPr lang="en-AU" dirty="0" err="1"/>
              <a:t>suhtes</a:t>
            </a:r>
            <a:r>
              <a:rPr lang="en-AU" dirty="0"/>
              <a:t> </a:t>
            </a:r>
            <a:r>
              <a:rPr lang="en-AU" dirty="0" err="1"/>
              <a:t>alla</a:t>
            </a:r>
            <a:r>
              <a:rPr lang="en-AU" dirty="0"/>
              <a:t> </a:t>
            </a:r>
            <a:r>
              <a:rPr lang="en-AU" dirty="0" err="1"/>
              <a:t>tema</a:t>
            </a:r>
            <a:r>
              <a:rPr lang="en-AU" dirty="0"/>
              <a:t> </a:t>
            </a:r>
            <a:r>
              <a:rPr lang="en-AU" dirty="0" err="1"/>
              <a:t>bilansilise</a:t>
            </a:r>
            <a:r>
              <a:rPr lang="en-AU" dirty="0"/>
              <a:t> </a:t>
            </a:r>
            <a:r>
              <a:rPr lang="en-AU" dirty="0" err="1"/>
              <a:t>väärtuse</a:t>
            </a:r>
            <a:r>
              <a:rPr lang="en-AU" dirty="0"/>
              <a:t>, </a:t>
            </a:r>
            <a:r>
              <a:rPr lang="en-AU" dirty="0" err="1"/>
              <a:t>viiakse</a:t>
            </a:r>
            <a:r>
              <a:rPr lang="en-AU" dirty="0"/>
              <a:t> </a:t>
            </a:r>
            <a:r>
              <a:rPr lang="en-AU" dirty="0" err="1"/>
              <a:t>läbi</a:t>
            </a:r>
            <a:r>
              <a:rPr lang="en-AU" dirty="0"/>
              <a:t> </a:t>
            </a:r>
            <a:r>
              <a:rPr lang="en-AU" dirty="0" err="1"/>
              <a:t>vara</a:t>
            </a:r>
            <a:r>
              <a:rPr lang="en-AU" dirty="0"/>
              <a:t> </a:t>
            </a:r>
            <a:r>
              <a:rPr lang="en-AU" dirty="0" err="1"/>
              <a:t>väärtuse</a:t>
            </a:r>
            <a:r>
              <a:rPr lang="en-AU" dirty="0"/>
              <a:t> test</a:t>
            </a:r>
            <a:endParaRPr lang="et-EE" dirty="0"/>
          </a:p>
          <a:p>
            <a:r>
              <a:rPr lang="et-EE" dirty="0"/>
              <a:t>Testi</a:t>
            </a:r>
            <a:r>
              <a:rPr lang="en-AU" dirty="0"/>
              <a:t> </a:t>
            </a:r>
            <a:r>
              <a:rPr lang="en-AU" dirty="0" err="1"/>
              <a:t>käigus</a:t>
            </a:r>
            <a:r>
              <a:rPr lang="en-AU" dirty="0"/>
              <a:t> </a:t>
            </a:r>
            <a:r>
              <a:rPr lang="en-AU" dirty="0" err="1"/>
              <a:t>leitakse</a:t>
            </a:r>
            <a:r>
              <a:rPr lang="en-AU" dirty="0"/>
              <a:t> </a:t>
            </a:r>
            <a:r>
              <a:rPr lang="en-AU" dirty="0" err="1"/>
              <a:t>vara</a:t>
            </a:r>
            <a:r>
              <a:rPr lang="en-AU" dirty="0"/>
              <a:t> </a:t>
            </a:r>
            <a:r>
              <a:rPr lang="en-AU" dirty="0" err="1"/>
              <a:t>neto</a:t>
            </a:r>
            <a:r>
              <a:rPr lang="en-AU" dirty="0"/>
              <a:t> </a:t>
            </a:r>
            <a:r>
              <a:rPr lang="en-AU" dirty="0" err="1"/>
              <a:t>müügihind</a:t>
            </a:r>
            <a:r>
              <a:rPr lang="en-AU" dirty="0"/>
              <a:t> ja </a:t>
            </a:r>
            <a:r>
              <a:rPr lang="en-AU" dirty="0" err="1"/>
              <a:t>vara</a:t>
            </a:r>
            <a:r>
              <a:rPr lang="en-AU" dirty="0"/>
              <a:t> </a:t>
            </a:r>
            <a:r>
              <a:rPr lang="en-AU" dirty="0" err="1"/>
              <a:t>kasutusväärtus</a:t>
            </a:r>
            <a:r>
              <a:rPr lang="en-AU" dirty="0"/>
              <a:t>, </a:t>
            </a:r>
            <a:r>
              <a:rPr lang="en-AU" dirty="0" err="1"/>
              <a:t>ning</a:t>
            </a:r>
            <a:r>
              <a:rPr lang="en-AU" dirty="0"/>
              <a:t> </a:t>
            </a:r>
            <a:r>
              <a:rPr lang="en-AU" dirty="0" err="1"/>
              <a:t>hinnatakse</a:t>
            </a:r>
            <a:r>
              <a:rPr lang="en-AU" dirty="0"/>
              <a:t> </a:t>
            </a:r>
            <a:r>
              <a:rPr lang="en-AU" dirty="0" err="1"/>
              <a:t>vajadust</a:t>
            </a:r>
            <a:r>
              <a:rPr lang="en-AU" dirty="0"/>
              <a:t> </a:t>
            </a:r>
            <a:r>
              <a:rPr lang="en-AU" dirty="0" err="1"/>
              <a:t>vara</a:t>
            </a:r>
            <a:r>
              <a:rPr lang="en-AU" dirty="0"/>
              <a:t> </a:t>
            </a:r>
            <a:r>
              <a:rPr lang="en-AU" dirty="0" err="1"/>
              <a:t>allahindluseks</a:t>
            </a:r>
            <a:r>
              <a:rPr lang="en-AU" dirty="0"/>
              <a:t>.</a:t>
            </a:r>
            <a:endParaRPr lang="et-EE" dirty="0"/>
          </a:p>
          <a:p>
            <a:endParaRPr lang="et-EE" dirty="0"/>
          </a:p>
          <a:p>
            <a:r>
              <a:rPr lang="et-EE" sz="2000" dirty="0">
                <a:solidFill>
                  <a:srgbClr val="FF0000"/>
                </a:solidFill>
              </a:rPr>
              <a:t>Vt konspektist näide!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41</a:t>
            </a:fld>
            <a:endParaRPr lang="et-EE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Materiaalsete põhivarade müük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785794"/>
            <a:ext cx="7981976" cy="5430856"/>
          </a:xfrm>
        </p:spPr>
        <p:txBody>
          <a:bodyPr/>
          <a:lstStyle/>
          <a:p>
            <a:r>
              <a:rPr lang="et-EE" dirty="0"/>
              <a:t>Vajadus võib tekkida mitmel põhjusel …</a:t>
            </a:r>
          </a:p>
          <a:p>
            <a:r>
              <a:rPr lang="et-EE" dirty="0"/>
              <a:t>Vormistatakse AKT </a:t>
            </a:r>
            <a:r>
              <a:rPr lang="et-EE" dirty="0" err="1"/>
              <a:t>pv</a:t>
            </a:r>
            <a:r>
              <a:rPr lang="et-EE" dirty="0"/>
              <a:t> mahakandmiseks ja müügiarve, mille alusel</a:t>
            </a:r>
          </a:p>
          <a:p>
            <a:pPr lvl="1"/>
            <a:r>
              <a:rPr lang="et-EE" dirty="0"/>
              <a:t>Kantakse põhivara ja temalt arvestatud kulum kontodelt välja</a:t>
            </a:r>
          </a:p>
          <a:p>
            <a:pPr lvl="1"/>
            <a:r>
              <a:rPr lang="et-EE" dirty="0"/>
              <a:t>Vahe, mis tekib soetamismaksumuse ja akumuleeritud kulumi vahena, kantakse </a:t>
            </a:r>
            <a:r>
              <a:rPr lang="et-EE" dirty="0" err="1"/>
              <a:t>pv</a:t>
            </a:r>
            <a:r>
              <a:rPr lang="et-EE" dirty="0"/>
              <a:t> müügi kahjumiks Muude ärikulude koosseisus</a:t>
            </a:r>
          </a:p>
          <a:p>
            <a:pPr lvl="1"/>
            <a:r>
              <a:rPr lang="et-EE" dirty="0"/>
              <a:t>Tulu, mis saadakse </a:t>
            </a:r>
            <a:r>
              <a:rPr lang="et-EE" dirty="0" err="1"/>
              <a:t>pv</a:t>
            </a:r>
            <a:r>
              <a:rPr lang="et-EE" dirty="0"/>
              <a:t> müügist, kantakse </a:t>
            </a:r>
            <a:r>
              <a:rPr lang="et-EE" dirty="0" err="1"/>
              <a:t>pv</a:t>
            </a:r>
            <a:r>
              <a:rPr lang="et-EE" dirty="0"/>
              <a:t> müügi kasumiks Muude äritulude koosseisus</a:t>
            </a:r>
          </a:p>
          <a:p>
            <a:pPr lvl="1"/>
            <a:r>
              <a:rPr lang="et-EE" dirty="0" err="1"/>
              <a:t>Pv</a:t>
            </a:r>
            <a:r>
              <a:rPr lang="et-EE" dirty="0"/>
              <a:t> müügi kasum ja –kahjum </a:t>
            </a:r>
            <a:r>
              <a:rPr lang="et-EE" dirty="0" err="1"/>
              <a:t>saldeeritakse</a:t>
            </a:r>
            <a:r>
              <a:rPr lang="et-EE" dirty="0"/>
              <a:t> </a:t>
            </a:r>
          </a:p>
          <a:p>
            <a:pPr lvl="1"/>
            <a:endParaRPr lang="et-EE" dirty="0"/>
          </a:p>
          <a:p>
            <a:pPr lvl="1"/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42</a:t>
            </a:fld>
            <a:endParaRPr lang="et-E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212F9-5998-4B8D-AB35-9CFA250A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655" y="136525"/>
            <a:ext cx="7772400" cy="700187"/>
          </a:xfrm>
        </p:spPr>
        <p:txBody>
          <a:bodyPr/>
          <a:lstStyle/>
          <a:p>
            <a:r>
              <a:rPr lang="en-GB" dirty="0" err="1"/>
              <a:t>Näited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256F9-3337-4103-A5E4-51F4DC623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14" y="692696"/>
            <a:ext cx="8299648" cy="5019898"/>
          </a:xfrm>
        </p:spPr>
        <p:txBody>
          <a:bodyPr/>
          <a:lstStyle/>
          <a:p>
            <a:r>
              <a:rPr lang="en-GB" dirty="0" err="1"/>
              <a:t>Müüakse</a:t>
            </a:r>
            <a:r>
              <a:rPr lang="en-GB" dirty="0"/>
              <a:t> </a:t>
            </a:r>
            <a:r>
              <a:rPr lang="en-GB" dirty="0" err="1"/>
              <a:t>seade</a:t>
            </a:r>
            <a:r>
              <a:rPr lang="en-GB" dirty="0"/>
              <a:t> </a:t>
            </a:r>
            <a:r>
              <a:rPr lang="en-GB" dirty="0" err="1"/>
              <a:t>soetusmaksumus</a:t>
            </a:r>
            <a:r>
              <a:rPr lang="en-GB" dirty="0"/>
              <a:t> 17200.-, </a:t>
            </a:r>
            <a:r>
              <a:rPr lang="en-GB" dirty="0" err="1"/>
              <a:t>akumuleeritud</a:t>
            </a:r>
            <a:r>
              <a:rPr lang="en-GB" dirty="0"/>
              <a:t> </a:t>
            </a:r>
            <a:r>
              <a:rPr lang="en-GB" dirty="0" err="1"/>
              <a:t>kulum</a:t>
            </a:r>
            <a:r>
              <a:rPr lang="en-GB" dirty="0"/>
              <a:t> 17200.-, </a:t>
            </a:r>
            <a:r>
              <a:rPr lang="en-GB" dirty="0" err="1"/>
              <a:t>hinnaga</a:t>
            </a:r>
            <a:r>
              <a:rPr lang="en-GB" dirty="0"/>
              <a:t> 2450.-.</a:t>
            </a:r>
          </a:p>
          <a:p>
            <a:r>
              <a:rPr lang="en-GB" dirty="0" err="1"/>
              <a:t>Müüakse</a:t>
            </a:r>
            <a:r>
              <a:rPr lang="en-GB" dirty="0"/>
              <a:t> </a:t>
            </a:r>
            <a:r>
              <a:rPr lang="en-GB" dirty="0" err="1"/>
              <a:t>seade</a:t>
            </a:r>
            <a:r>
              <a:rPr lang="en-GB" dirty="0"/>
              <a:t> </a:t>
            </a:r>
            <a:r>
              <a:rPr lang="en-GB" dirty="0" err="1"/>
              <a:t>soetusmaksumus</a:t>
            </a:r>
            <a:r>
              <a:rPr lang="en-GB" dirty="0"/>
              <a:t> 17200.-, </a:t>
            </a:r>
            <a:r>
              <a:rPr lang="en-GB" dirty="0" err="1"/>
              <a:t>akumuleeritud</a:t>
            </a:r>
            <a:r>
              <a:rPr lang="en-GB" dirty="0"/>
              <a:t> </a:t>
            </a:r>
            <a:r>
              <a:rPr lang="en-GB" dirty="0" err="1"/>
              <a:t>kulum</a:t>
            </a:r>
            <a:r>
              <a:rPr lang="en-GB" dirty="0"/>
              <a:t> 12200.-, </a:t>
            </a:r>
            <a:r>
              <a:rPr lang="en-GB" dirty="0" err="1"/>
              <a:t>hinnaga</a:t>
            </a:r>
            <a:r>
              <a:rPr lang="en-GB" dirty="0"/>
              <a:t> 2450, </a:t>
            </a:r>
            <a:r>
              <a:rPr lang="en-GB" dirty="0" err="1"/>
              <a:t>sh</a:t>
            </a:r>
            <a:r>
              <a:rPr lang="en-GB" dirty="0"/>
              <a:t> Km 2</a:t>
            </a:r>
            <a:r>
              <a:rPr lang="et-EE" dirty="0"/>
              <a:t>2</a:t>
            </a:r>
            <a:r>
              <a:rPr lang="en-GB" dirty="0"/>
              <a:t>%.</a:t>
            </a:r>
          </a:p>
          <a:p>
            <a:r>
              <a:rPr lang="en-GB" dirty="0" err="1"/>
              <a:t>Müüakse</a:t>
            </a:r>
            <a:r>
              <a:rPr lang="en-GB" dirty="0"/>
              <a:t> auto </a:t>
            </a:r>
            <a:r>
              <a:rPr lang="en-GB" dirty="0" err="1"/>
              <a:t>soetusmaksumusega</a:t>
            </a:r>
            <a:r>
              <a:rPr lang="en-GB" dirty="0"/>
              <a:t> 25000.-€; </a:t>
            </a:r>
            <a:r>
              <a:rPr lang="en-GB" dirty="0" err="1"/>
              <a:t>kulum</a:t>
            </a:r>
            <a:r>
              <a:rPr lang="en-GB" dirty="0"/>
              <a:t> 22500.-€. </a:t>
            </a:r>
            <a:r>
              <a:rPr lang="en-GB" dirty="0" err="1"/>
              <a:t>Müügiarve</a:t>
            </a:r>
            <a:r>
              <a:rPr lang="en-GB" dirty="0"/>
              <a:t> 3700 </a:t>
            </a:r>
            <a:r>
              <a:rPr lang="en-GB" dirty="0" err="1"/>
              <a:t>koos</a:t>
            </a:r>
            <a:r>
              <a:rPr lang="en-GB" dirty="0"/>
              <a:t> </a:t>
            </a:r>
            <a:r>
              <a:rPr lang="en-GB" dirty="0" err="1"/>
              <a:t>käibemaksuga</a:t>
            </a:r>
            <a:r>
              <a:rPr lang="en-GB" dirty="0"/>
              <a:t>.</a:t>
            </a:r>
          </a:p>
          <a:p>
            <a:r>
              <a:rPr lang="en-GB" dirty="0" err="1"/>
              <a:t>Müüakse</a:t>
            </a:r>
            <a:r>
              <a:rPr lang="en-GB" dirty="0"/>
              <a:t> auto </a:t>
            </a:r>
            <a:r>
              <a:rPr lang="en-GB" dirty="0" err="1"/>
              <a:t>soetusmaksumus</a:t>
            </a:r>
            <a:r>
              <a:rPr lang="en-GB" dirty="0"/>
              <a:t> 25000.-, </a:t>
            </a:r>
            <a:r>
              <a:rPr lang="en-GB" dirty="0" err="1"/>
              <a:t>kulum</a:t>
            </a:r>
            <a:r>
              <a:rPr lang="en-GB" dirty="0"/>
              <a:t> 25000.-. </a:t>
            </a:r>
            <a:r>
              <a:rPr lang="en-GB" dirty="0" err="1"/>
              <a:t>Müügiarve</a:t>
            </a:r>
            <a:r>
              <a:rPr lang="en-GB" dirty="0"/>
              <a:t> 3700, </a:t>
            </a:r>
            <a:r>
              <a:rPr lang="en-GB" dirty="0" err="1"/>
              <a:t>millele</a:t>
            </a:r>
            <a:r>
              <a:rPr lang="en-GB" dirty="0"/>
              <a:t> </a:t>
            </a:r>
            <a:r>
              <a:rPr lang="en-GB" dirty="0" err="1"/>
              <a:t>lisandub</a:t>
            </a:r>
            <a:r>
              <a:rPr lang="en-GB" dirty="0"/>
              <a:t> KM.</a:t>
            </a:r>
          </a:p>
          <a:p>
            <a:endParaRPr lang="en-GB" dirty="0"/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A7BDF-FC68-4BD9-AAA5-483BCDC0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683BF-AE03-4700-B70D-51E2CE636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ADDA7-1A12-463E-AD7B-0BB82970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64293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Materiaalsete </a:t>
            </a:r>
            <a:r>
              <a:rPr lang="et-EE" dirty="0" err="1"/>
              <a:t>pv</a:t>
            </a:r>
            <a:r>
              <a:rPr lang="et-EE" dirty="0"/>
              <a:t> mahakandmine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000108"/>
            <a:ext cx="8053414" cy="5216542"/>
          </a:xfrm>
        </p:spPr>
        <p:txBody>
          <a:bodyPr/>
          <a:lstStyle/>
          <a:p>
            <a:r>
              <a:rPr lang="et-EE" dirty="0"/>
              <a:t>Vormistatakse AKT </a:t>
            </a:r>
            <a:r>
              <a:rPr lang="et-EE" dirty="0" err="1"/>
              <a:t>pv</a:t>
            </a:r>
            <a:r>
              <a:rPr lang="et-EE" dirty="0"/>
              <a:t> mahakandmiseks</a:t>
            </a:r>
          </a:p>
          <a:p>
            <a:pPr lvl="1"/>
            <a:r>
              <a:rPr lang="et-EE" dirty="0"/>
              <a:t>Võimalusel hinnatakse kasutuskõlbulike varude maksumus</a:t>
            </a:r>
          </a:p>
          <a:p>
            <a:r>
              <a:rPr lang="et-EE" dirty="0"/>
              <a:t>Vahe, mis tekib soetamismaksumuse ja akumuleeritud kulumi ning arvelevõetud kasutuskõlbulike varude vahena, kantakse</a:t>
            </a:r>
          </a:p>
          <a:p>
            <a:pPr lvl="2"/>
            <a:r>
              <a:rPr lang="et-EE" dirty="0"/>
              <a:t>Funktsioonikuluks (sk 2) või</a:t>
            </a:r>
          </a:p>
          <a:p>
            <a:pPr lvl="2"/>
            <a:r>
              <a:rPr lang="et-EE" dirty="0"/>
              <a:t>kirjele pv kulum ja väärtuse langus (sk 1)</a:t>
            </a:r>
          </a:p>
          <a:p>
            <a:r>
              <a:rPr lang="et-EE" dirty="0"/>
              <a:t>Kui arvelevõetud varude maksumus ületab mahakantava vara  jääkmaksumust, vähendatakse vastavaid kulukontosid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t-EE" dirty="0"/>
              <a:t>s</a:t>
            </a:r>
            <a:fld id="{FB73F7AA-E3ED-43BF-91D7-8EB23ED2678B}" type="slidenum">
              <a:rPr lang="et-EE" smtClean="0"/>
              <a:pPr/>
              <a:t>44</a:t>
            </a:fld>
            <a:endParaRPr lang="et-EE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857256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142984"/>
            <a:ext cx="8053414" cy="5073666"/>
          </a:xfrm>
        </p:spPr>
        <p:txBody>
          <a:bodyPr/>
          <a:lstStyle/>
          <a:p>
            <a:r>
              <a:rPr lang="en-US" dirty="0"/>
              <a:t> </a:t>
            </a:r>
            <a:r>
              <a:rPr lang="en-US" i="1" dirty="0" err="1"/>
              <a:t>Immateriaal</a:t>
            </a:r>
            <a:r>
              <a:rPr lang="et-EE" i="1" dirty="0" err="1"/>
              <a:t>sed</a:t>
            </a:r>
            <a:r>
              <a:rPr lang="en-US" i="1" dirty="0"/>
              <a:t> </a:t>
            </a:r>
            <a:r>
              <a:rPr lang="en-US" i="1" dirty="0" err="1"/>
              <a:t>põhivara</a:t>
            </a:r>
            <a:r>
              <a:rPr lang="et-EE" i="1" dirty="0"/>
              <a:t>d</a:t>
            </a:r>
            <a:r>
              <a:rPr lang="en-US" i="1" dirty="0"/>
              <a:t> </a:t>
            </a:r>
            <a:r>
              <a:rPr lang="et-EE" i="1" dirty="0"/>
              <a:t> </a:t>
            </a:r>
            <a:r>
              <a:rPr lang="et-EE" dirty="0"/>
              <a:t>on vara</a:t>
            </a:r>
            <a:r>
              <a:rPr lang="en-US" dirty="0"/>
              <a:t> </a:t>
            </a:r>
            <a:r>
              <a:rPr lang="en-US" dirty="0" err="1"/>
              <a:t>mida</a:t>
            </a:r>
            <a:r>
              <a:rPr lang="en-US" dirty="0"/>
              <a:t> </a:t>
            </a:r>
            <a:r>
              <a:rPr lang="en-US" dirty="0" err="1"/>
              <a:t>ettevõte</a:t>
            </a:r>
            <a:r>
              <a:rPr lang="en-US" dirty="0"/>
              <a:t> </a:t>
            </a:r>
            <a:r>
              <a:rPr lang="en-US" dirty="0" err="1"/>
              <a:t>kavatseb</a:t>
            </a:r>
            <a:r>
              <a:rPr lang="en-US" dirty="0"/>
              <a:t> </a:t>
            </a:r>
            <a:r>
              <a:rPr lang="en-US" dirty="0" err="1"/>
              <a:t>kasutada</a:t>
            </a:r>
            <a:r>
              <a:rPr lang="en-US" dirty="0"/>
              <a:t> </a:t>
            </a:r>
            <a:r>
              <a:rPr lang="en-US" dirty="0" err="1"/>
              <a:t>pikema</a:t>
            </a:r>
            <a:r>
              <a:rPr lang="en-US" dirty="0"/>
              <a:t> </a:t>
            </a:r>
            <a:r>
              <a:rPr lang="en-US" dirty="0" err="1"/>
              <a:t>perioodi</a:t>
            </a:r>
            <a:r>
              <a:rPr lang="en-US" dirty="0"/>
              <a:t> </a:t>
            </a:r>
            <a:r>
              <a:rPr lang="en-US" dirty="0" err="1"/>
              <a:t>jooksul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üks</a:t>
            </a:r>
            <a:r>
              <a:rPr lang="en-US" dirty="0"/>
              <a:t> </a:t>
            </a:r>
            <a:r>
              <a:rPr lang="en-US" dirty="0" err="1"/>
              <a:t>aasta</a:t>
            </a:r>
            <a:endParaRPr lang="et-EE" dirty="0"/>
          </a:p>
          <a:p>
            <a:r>
              <a:rPr lang="en-US" dirty="0" err="1"/>
              <a:t>Immateriaalset</a:t>
            </a:r>
            <a:r>
              <a:rPr lang="en-US" dirty="0"/>
              <a:t> </a:t>
            </a:r>
            <a:r>
              <a:rPr lang="en-US" dirty="0" err="1"/>
              <a:t>varaobjekti</a:t>
            </a:r>
            <a:r>
              <a:rPr lang="en-US" dirty="0"/>
              <a:t> </a:t>
            </a:r>
            <a:r>
              <a:rPr lang="et-EE" sz="2000" dirty="0"/>
              <a:t>va </a:t>
            </a:r>
            <a:r>
              <a:rPr lang="en-US" sz="2000" dirty="0" err="1"/>
              <a:t>arendusväljam</a:t>
            </a:r>
            <a:r>
              <a:rPr lang="et-EE" sz="2000" dirty="0" err="1"/>
              <a:t>inekud</a:t>
            </a:r>
            <a:r>
              <a:rPr lang="et-EE" dirty="0"/>
              <a:t> kajastatakse bilansis, kui</a:t>
            </a:r>
          </a:p>
          <a:p>
            <a:pPr lvl="1"/>
            <a:r>
              <a:rPr lang="en-US" dirty="0" err="1"/>
              <a:t>objekt</a:t>
            </a:r>
            <a:r>
              <a:rPr lang="en-US" dirty="0"/>
              <a:t> on </a:t>
            </a:r>
            <a:r>
              <a:rPr lang="en-US" dirty="0" err="1"/>
              <a:t>ettevõtte</a:t>
            </a:r>
            <a:r>
              <a:rPr lang="en-US" dirty="0"/>
              <a:t> </a:t>
            </a:r>
            <a:r>
              <a:rPr lang="en-US" dirty="0" err="1"/>
              <a:t>poolt</a:t>
            </a:r>
            <a:r>
              <a:rPr lang="en-US" dirty="0"/>
              <a:t> </a:t>
            </a:r>
            <a:r>
              <a:rPr lang="en-US" dirty="0" err="1"/>
              <a:t>kontrollitav</a:t>
            </a:r>
            <a:endParaRPr lang="et-EE" dirty="0"/>
          </a:p>
          <a:p>
            <a:pPr lvl="1"/>
            <a:r>
              <a:rPr lang="en-US" dirty="0"/>
              <a:t> on </a:t>
            </a:r>
            <a:r>
              <a:rPr lang="en-US" dirty="0" err="1"/>
              <a:t>tõenäoline</a:t>
            </a:r>
            <a:r>
              <a:rPr lang="en-US" dirty="0"/>
              <a:t>, et </a:t>
            </a:r>
            <a:r>
              <a:rPr lang="en-US" dirty="0" err="1"/>
              <a:t>ettevõte</a:t>
            </a:r>
            <a:r>
              <a:rPr lang="en-US" dirty="0"/>
              <a:t> </a:t>
            </a:r>
            <a:r>
              <a:rPr lang="en-US" dirty="0" err="1"/>
              <a:t>saab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kasutamisest</a:t>
            </a:r>
            <a:r>
              <a:rPr lang="en-US" dirty="0"/>
              <a:t> </a:t>
            </a:r>
            <a:r>
              <a:rPr lang="en-US" dirty="0" err="1"/>
              <a:t>tulevikus</a:t>
            </a:r>
            <a:r>
              <a:rPr lang="en-US" dirty="0"/>
              <a:t> </a:t>
            </a:r>
            <a:r>
              <a:rPr lang="en-US" dirty="0" err="1"/>
              <a:t>majanduslikku</a:t>
            </a:r>
            <a:r>
              <a:rPr lang="en-US" dirty="0"/>
              <a:t> </a:t>
            </a:r>
            <a:r>
              <a:rPr lang="en-US" dirty="0" err="1"/>
              <a:t>kasu</a:t>
            </a:r>
            <a:endParaRPr lang="et-EE" dirty="0"/>
          </a:p>
          <a:p>
            <a:pPr lvl="1"/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soetusmaksumus</a:t>
            </a:r>
            <a:r>
              <a:rPr lang="en-US" dirty="0"/>
              <a:t> on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hinnatav</a:t>
            </a:r>
            <a:endParaRPr lang="et-EE" dirty="0"/>
          </a:p>
          <a:p>
            <a:pPr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45</a:t>
            </a:fld>
            <a:endParaRPr lang="et-EE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000108"/>
            <a:ext cx="7981976" cy="5216542"/>
          </a:xfrm>
        </p:spPr>
        <p:txBody>
          <a:bodyPr/>
          <a:lstStyle/>
          <a:p>
            <a:r>
              <a:rPr lang="et-EE" dirty="0"/>
              <a:t>S</a:t>
            </a:r>
            <a:r>
              <a:rPr lang="en-US" dirty="0" err="1"/>
              <a:t>oetusmaksumuse</a:t>
            </a:r>
            <a:r>
              <a:rPr lang="en-US" dirty="0"/>
              <a:t> </a:t>
            </a:r>
            <a:r>
              <a:rPr lang="en-US" dirty="0" err="1"/>
              <a:t>määramisel</a:t>
            </a:r>
            <a:r>
              <a:rPr lang="en-US" dirty="0"/>
              <a:t> </a:t>
            </a:r>
            <a:r>
              <a:rPr lang="en-US" dirty="0" err="1"/>
              <a:t>lähtutakse</a:t>
            </a:r>
            <a:r>
              <a:rPr lang="en-US" dirty="0"/>
              <a:t> </a:t>
            </a:r>
            <a:r>
              <a:rPr lang="et-EE" dirty="0"/>
              <a:t>samadest</a:t>
            </a:r>
            <a:r>
              <a:rPr lang="en-US" dirty="0"/>
              <a:t> </a:t>
            </a:r>
            <a:r>
              <a:rPr lang="en-US" dirty="0" err="1"/>
              <a:t>põhimõtetest</a:t>
            </a:r>
            <a:r>
              <a:rPr lang="en-US" dirty="0"/>
              <a:t> </a:t>
            </a:r>
            <a:r>
              <a:rPr lang="en-US" dirty="0" err="1"/>
              <a:t>nagu</a:t>
            </a:r>
            <a:r>
              <a:rPr lang="en-US" dirty="0"/>
              <a:t> mat</a:t>
            </a:r>
            <a:r>
              <a:rPr lang="et-EE" dirty="0"/>
              <a:t> </a:t>
            </a:r>
            <a:r>
              <a:rPr lang="et-EE" dirty="0" err="1"/>
              <a:t>pv</a:t>
            </a:r>
            <a:r>
              <a:rPr lang="et-EE" dirty="0"/>
              <a:t> puhul</a:t>
            </a:r>
          </a:p>
          <a:p>
            <a:r>
              <a:rPr lang="en-US" b="1" dirty="0" err="1"/>
              <a:t>Arendustegevusega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väljaminekute</a:t>
            </a:r>
            <a:r>
              <a:rPr lang="et-EE" dirty="0"/>
              <a:t> kapitaliseerimine toimub juhul, kui</a:t>
            </a:r>
          </a:p>
          <a:p>
            <a:pPr lvl="1"/>
            <a:r>
              <a:rPr lang="en-US" dirty="0"/>
              <a:t>on </a:t>
            </a:r>
            <a:r>
              <a:rPr lang="en-US" dirty="0" err="1"/>
              <a:t>tehnilised</a:t>
            </a:r>
            <a:r>
              <a:rPr lang="en-US" dirty="0"/>
              <a:t> ja </a:t>
            </a:r>
            <a:r>
              <a:rPr lang="en-US" dirty="0" err="1"/>
              <a:t>finantsilised</a:t>
            </a:r>
            <a:r>
              <a:rPr lang="en-US" dirty="0"/>
              <a:t> </a:t>
            </a:r>
            <a:r>
              <a:rPr lang="en-US" dirty="0" err="1"/>
              <a:t>võimalused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positiivne</a:t>
            </a:r>
            <a:r>
              <a:rPr lang="en-US" dirty="0"/>
              <a:t> </a:t>
            </a:r>
            <a:r>
              <a:rPr lang="en-US" dirty="0" err="1"/>
              <a:t>kavatsus</a:t>
            </a:r>
            <a:r>
              <a:rPr lang="en-US" dirty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dirty="0" err="1"/>
              <a:t>elluviimiseks</a:t>
            </a:r>
            <a:endParaRPr lang="et-EE" sz="2400" dirty="0"/>
          </a:p>
          <a:p>
            <a:pPr lvl="1"/>
            <a:r>
              <a:rPr lang="en-US" dirty="0" err="1"/>
              <a:t>suud</a:t>
            </a:r>
            <a:r>
              <a:rPr lang="et-EE" dirty="0" err="1"/>
              <a:t>etakse</a:t>
            </a:r>
            <a:r>
              <a:rPr lang="en-US" dirty="0"/>
              <a:t> </a:t>
            </a:r>
            <a:r>
              <a:rPr lang="en-US" dirty="0" err="1"/>
              <a:t>kasutada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müüa</a:t>
            </a:r>
            <a:r>
              <a:rPr lang="en-US" dirty="0"/>
              <a:t> </a:t>
            </a:r>
            <a:r>
              <a:rPr lang="en-US" dirty="0" err="1"/>
              <a:t>loodavat</a:t>
            </a:r>
            <a:r>
              <a:rPr lang="en-US" dirty="0"/>
              <a:t> </a:t>
            </a:r>
            <a:r>
              <a:rPr lang="en-US" dirty="0" err="1"/>
              <a:t>vara</a:t>
            </a:r>
            <a:endParaRPr lang="et-EE" dirty="0"/>
          </a:p>
          <a:p>
            <a:pPr lvl="1"/>
            <a:r>
              <a:rPr lang="en-US" dirty="0" err="1"/>
              <a:t>tulevikus</a:t>
            </a:r>
            <a:r>
              <a:rPr lang="en-US" dirty="0"/>
              <a:t> </a:t>
            </a:r>
            <a:r>
              <a:rPr lang="en-US" dirty="0" err="1"/>
              <a:t>tekkivat</a:t>
            </a:r>
            <a:r>
              <a:rPr lang="en-US" dirty="0"/>
              <a:t> </a:t>
            </a:r>
            <a:r>
              <a:rPr lang="en-US" dirty="0" err="1"/>
              <a:t>majanduslikku</a:t>
            </a:r>
            <a:r>
              <a:rPr lang="en-US" dirty="0"/>
              <a:t> </a:t>
            </a:r>
            <a:r>
              <a:rPr lang="en-US" dirty="0" err="1"/>
              <a:t>kasu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suurust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mõõta</a:t>
            </a:r>
            <a:r>
              <a:rPr lang="et-EE" dirty="0"/>
              <a:t>				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46</a:t>
            </a:fld>
            <a:endParaRPr lang="et-EE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642942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071546"/>
            <a:ext cx="7910538" cy="5145104"/>
          </a:xfrm>
        </p:spPr>
        <p:txBody>
          <a:bodyPr/>
          <a:lstStyle/>
          <a:p>
            <a:r>
              <a:rPr lang="et-EE" dirty="0"/>
              <a:t>Seaduspõhised (lepingulised) õigused</a:t>
            </a:r>
          </a:p>
          <a:p>
            <a:pPr lvl="1"/>
            <a:r>
              <a:rPr lang="et-EE" sz="2400" dirty="0"/>
              <a:t>Kontsessioonid</a:t>
            </a:r>
          </a:p>
          <a:p>
            <a:pPr lvl="1"/>
            <a:r>
              <a:rPr lang="et-EE" sz="2400" dirty="0"/>
              <a:t>Frantsiisid</a:t>
            </a:r>
          </a:p>
          <a:p>
            <a:pPr lvl="1"/>
            <a:r>
              <a:rPr lang="et-EE" sz="2400" dirty="0"/>
              <a:t>Patendid</a:t>
            </a:r>
          </a:p>
          <a:p>
            <a:pPr lvl="1"/>
            <a:r>
              <a:rPr lang="et-EE" sz="2400" dirty="0"/>
              <a:t>Litsentsid</a:t>
            </a:r>
          </a:p>
          <a:p>
            <a:pPr lvl="1"/>
            <a:r>
              <a:rPr lang="et-EE" sz="2400" dirty="0"/>
              <a:t>Autoriõigused</a:t>
            </a:r>
          </a:p>
          <a:p>
            <a:pPr lvl="1"/>
            <a:r>
              <a:rPr lang="et-EE" sz="2400" dirty="0"/>
              <a:t>Kaubamärgid</a:t>
            </a:r>
          </a:p>
          <a:p>
            <a:pPr lvl="1"/>
            <a:r>
              <a:rPr lang="et-EE" sz="2400" dirty="0"/>
              <a:t>Firmaväärtus (firma või selle osa soetamisel)</a:t>
            </a:r>
          </a:p>
          <a:p>
            <a:pPr lvl="1"/>
            <a:r>
              <a:rPr lang="et-EE" sz="2400" dirty="0"/>
              <a:t>Tarkvara, kodulehekülg</a:t>
            </a:r>
          </a:p>
          <a:p>
            <a:r>
              <a:rPr lang="et-EE" dirty="0"/>
              <a:t>Arvestus on sarnane materiaalse põhivara  arvestusele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47</a:t>
            </a:fld>
            <a:endParaRPr lang="et-EE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214422"/>
            <a:ext cx="7981976" cy="5002228"/>
          </a:xfrm>
        </p:spPr>
        <p:txBody>
          <a:bodyPr/>
          <a:lstStyle/>
          <a:p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bilansis</a:t>
            </a:r>
            <a:r>
              <a:rPr lang="en-US" dirty="0"/>
              <a:t> </a:t>
            </a:r>
            <a:r>
              <a:rPr lang="en-US" i="1" dirty="0" err="1"/>
              <a:t>soetusmaksumuses</a:t>
            </a:r>
            <a:r>
              <a:rPr lang="en-US" i="1" dirty="0"/>
              <a:t>, </a:t>
            </a:r>
            <a:r>
              <a:rPr lang="en-US" i="1" dirty="0" err="1"/>
              <a:t>millest</a:t>
            </a:r>
            <a:r>
              <a:rPr lang="en-US" i="1" dirty="0"/>
              <a:t> on </a:t>
            </a:r>
            <a:r>
              <a:rPr lang="en-US" i="1" dirty="0" err="1"/>
              <a:t>maha</a:t>
            </a:r>
            <a:r>
              <a:rPr lang="en-US" i="1" dirty="0"/>
              <a:t> </a:t>
            </a:r>
            <a:r>
              <a:rPr lang="en-US" i="1" dirty="0" err="1"/>
              <a:t>arvatud</a:t>
            </a:r>
            <a:r>
              <a:rPr lang="en-US" i="1" dirty="0"/>
              <a:t> </a:t>
            </a:r>
            <a:r>
              <a:rPr lang="en-US" i="1" dirty="0" err="1"/>
              <a:t>akumuleeritud</a:t>
            </a:r>
            <a:r>
              <a:rPr lang="en-US" i="1" dirty="0"/>
              <a:t> </a:t>
            </a:r>
            <a:r>
              <a:rPr lang="en-US" i="1" dirty="0" err="1"/>
              <a:t>kulum</a:t>
            </a:r>
            <a:r>
              <a:rPr lang="en-US" dirty="0"/>
              <a:t> ja </a:t>
            </a:r>
            <a:r>
              <a:rPr lang="en-US" dirty="0" err="1"/>
              <a:t>võimalikud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languse</a:t>
            </a:r>
            <a:r>
              <a:rPr lang="et-EE" dirty="0"/>
              <a:t>d</a:t>
            </a:r>
          </a:p>
          <a:p>
            <a:r>
              <a:rPr lang="en-US" dirty="0" err="1"/>
              <a:t>objektid</a:t>
            </a:r>
            <a:r>
              <a:rPr lang="en-US" dirty="0"/>
              <a:t> </a:t>
            </a:r>
            <a:r>
              <a:rPr lang="en-US" dirty="0" err="1"/>
              <a:t>hinnatakse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nende</a:t>
            </a:r>
            <a:r>
              <a:rPr lang="en-US" dirty="0"/>
              <a:t> </a:t>
            </a:r>
            <a:r>
              <a:rPr lang="en-US" dirty="0" err="1"/>
              <a:t>kaetavale</a:t>
            </a:r>
            <a:r>
              <a:rPr lang="en-US" dirty="0"/>
              <a:t> </a:t>
            </a:r>
            <a:r>
              <a:rPr lang="en-US" dirty="0" err="1"/>
              <a:t>väärtusele</a:t>
            </a:r>
            <a:r>
              <a:rPr lang="et-EE" dirty="0"/>
              <a:t> (</a:t>
            </a:r>
            <a:r>
              <a:rPr lang="et-EE" b="1" dirty="0"/>
              <a:t>test</a:t>
            </a:r>
            <a:r>
              <a:rPr lang="et-EE" dirty="0"/>
              <a:t>)</a:t>
            </a:r>
            <a:r>
              <a:rPr lang="en-US" dirty="0"/>
              <a:t>  </a:t>
            </a:r>
            <a:r>
              <a:rPr lang="en-US" dirty="0" err="1"/>
              <a:t>juhul</a:t>
            </a:r>
            <a:r>
              <a:rPr lang="en-US" dirty="0"/>
              <a:t>,   </a:t>
            </a:r>
            <a:r>
              <a:rPr lang="en-US" dirty="0" err="1"/>
              <a:t>kui</a:t>
            </a:r>
            <a:r>
              <a:rPr lang="en-US" dirty="0"/>
              <a:t>  </a:t>
            </a:r>
            <a:r>
              <a:rPr lang="en-US" dirty="0" err="1"/>
              <a:t>varaobjekti</a:t>
            </a:r>
            <a:r>
              <a:rPr lang="en-US" dirty="0"/>
              <a:t>  </a:t>
            </a:r>
            <a:r>
              <a:rPr lang="en-US" dirty="0" err="1"/>
              <a:t>kaetav</a:t>
            </a:r>
            <a:r>
              <a:rPr lang="en-US" dirty="0"/>
              <a:t>  </a:t>
            </a:r>
            <a:r>
              <a:rPr lang="en-US" dirty="0" err="1"/>
              <a:t>väärtus</a:t>
            </a:r>
            <a:r>
              <a:rPr lang="en-US" dirty="0"/>
              <a:t>  on  </a:t>
            </a:r>
            <a:r>
              <a:rPr lang="en-US" dirty="0" err="1"/>
              <a:t>väiksem</a:t>
            </a:r>
            <a:r>
              <a:rPr lang="en-US" dirty="0"/>
              <a:t>  </a:t>
            </a:r>
            <a:r>
              <a:rPr lang="en-US" dirty="0" err="1"/>
              <a:t>tema</a:t>
            </a:r>
            <a:r>
              <a:rPr lang="en-US" dirty="0"/>
              <a:t>  </a:t>
            </a:r>
            <a:r>
              <a:rPr lang="en-US" dirty="0" err="1"/>
              <a:t>bilansilisest</a:t>
            </a:r>
            <a:r>
              <a:rPr lang="en-US" dirty="0"/>
              <a:t> </a:t>
            </a:r>
            <a:r>
              <a:rPr lang="en-US" dirty="0" err="1"/>
              <a:t>jääkmaksumusest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48</a:t>
            </a:fld>
            <a:endParaRPr lang="et-EE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772400" cy="928710"/>
          </a:xfrm>
        </p:spPr>
        <p:txBody>
          <a:bodyPr/>
          <a:lstStyle/>
          <a:p>
            <a:r>
              <a:rPr lang="et-EE" dirty="0"/>
              <a:t>Immateriaalsed põhivarad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36"/>
            <a:ext cx="7981976" cy="4787914"/>
          </a:xfrm>
        </p:spPr>
        <p:txBody>
          <a:bodyPr/>
          <a:lstStyle/>
          <a:p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dirty="0"/>
              <a:t> </a:t>
            </a:r>
            <a:r>
              <a:rPr lang="en-US" dirty="0" err="1"/>
              <a:t>kasulikku</a:t>
            </a:r>
            <a:r>
              <a:rPr lang="en-US" dirty="0"/>
              <a:t> </a:t>
            </a:r>
            <a:r>
              <a:rPr lang="en-US" dirty="0" err="1"/>
              <a:t>eluiga</a:t>
            </a:r>
            <a:r>
              <a:rPr lang="en-US" dirty="0"/>
              <a:t>, </a:t>
            </a:r>
            <a:r>
              <a:rPr lang="en-US" dirty="0" err="1"/>
              <a:t>amortiseeritakse</a:t>
            </a:r>
            <a:r>
              <a:rPr lang="en-US" dirty="0"/>
              <a:t> see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kuni</a:t>
            </a:r>
            <a:r>
              <a:rPr lang="en-US" dirty="0"/>
              <a:t> 10 </a:t>
            </a:r>
            <a:r>
              <a:rPr lang="en-US" dirty="0" err="1"/>
              <a:t>aasta</a:t>
            </a:r>
            <a:r>
              <a:rPr lang="en-US" dirty="0"/>
              <a:t> </a:t>
            </a:r>
            <a:r>
              <a:rPr lang="en-US" dirty="0" err="1"/>
              <a:t>jooksul</a:t>
            </a:r>
            <a:endParaRPr lang="et-EE" dirty="0"/>
          </a:p>
          <a:p>
            <a:pPr lvl="1"/>
            <a:r>
              <a:rPr lang="en-US" dirty="0"/>
              <a:t> </a:t>
            </a:r>
            <a:r>
              <a:rPr lang="en-US" dirty="0" err="1"/>
              <a:t>kasutada</a:t>
            </a:r>
            <a:r>
              <a:rPr lang="en-US" dirty="0"/>
              <a:t> </a:t>
            </a:r>
            <a:r>
              <a:rPr lang="en-US" dirty="0" err="1"/>
              <a:t>lineaarset</a:t>
            </a:r>
            <a:r>
              <a:rPr lang="en-US" dirty="0"/>
              <a:t> </a:t>
            </a:r>
            <a:r>
              <a:rPr lang="en-US" dirty="0" err="1"/>
              <a:t>meetodit</a:t>
            </a:r>
            <a:r>
              <a:rPr lang="en-US" dirty="0"/>
              <a:t>, </a:t>
            </a:r>
            <a:r>
              <a:rPr lang="et-EE" dirty="0"/>
              <a:t>va</a:t>
            </a:r>
            <a:r>
              <a:rPr lang="en-US" dirty="0"/>
              <a:t> </a:t>
            </a:r>
            <a:r>
              <a:rPr lang="en-US" dirty="0" err="1"/>
              <a:t>juhul</a:t>
            </a:r>
            <a:r>
              <a:rPr lang="en-US" dirty="0"/>
              <a:t>, </a:t>
            </a:r>
            <a:r>
              <a:rPr lang="et-EE" dirty="0"/>
              <a:t>kui</a:t>
            </a:r>
            <a:r>
              <a:rPr lang="en-US" dirty="0"/>
              <a:t> </a:t>
            </a:r>
            <a:r>
              <a:rPr lang="en-US" dirty="0" err="1"/>
              <a:t>muu</a:t>
            </a:r>
            <a:r>
              <a:rPr lang="en-US" dirty="0"/>
              <a:t> </a:t>
            </a:r>
            <a:r>
              <a:rPr lang="en-US" dirty="0" err="1"/>
              <a:t>meetod</a:t>
            </a:r>
            <a:r>
              <a:rPr lang="en-US" dirty="0"/>
              <a:t> </a:t>
            </a:r>
            <a:r>
              <a:rPr lang="en-US" dirty="0" err="1"/>
              <a:t>peegeldab</a:t>
            </a:r>
            <a:r>
              <a:rPr lang="en-US" dirty="0"/>
              <a:t> </a:t>
            </a:r>
            <a:r>
              <a:rPr lang="en-US" dirty="0" err="1"/>
              <a:t>objektiivsemalt</a:t>
            </a:r>
            <a:r>
              <a:rPr lang="en-US" dirty="0"/>
              <a:t> </a:t>
            </a:r>
            <a:r>
              <a:rPr lang="en-US" dirty="0" err="1"/>
              <a:t>varast</a:t>
            </a:r>
            <a:r>
              <a:rPr lang="en-US" dirty="0"/>
              <a:t> </a:t>
            </a:r>
            <a:r>
              <a:rPr lang="en-US" dirty="0" err="1"/>
              <a:t>saadava</a:t>
            </a:r>
            <a:r>
              <a:rPr lang="en-US" dirty="0"/>
              <a:t> </a:t>
            </a:r>
            <a:r>
              <a:rPr lang="en-US" dirty="0" err="1"/>
              <a:t>majandusliku</a:t>
            </a:r>
            <a:r>
              <a:rPr lang="en-US" dirty="0"/>
              <a:t> </a:t>
            </a:r>
            <a:r>
              <a:rPr lang="en-US" dirty="0" err="1"/>
              <a:t>kasu</a:t>
            </a:r>
            <a:r>
              <a:rPr lang="en-US" dirty="0"/>
              <a:t> </a:t>
            </a:r>
            <a:r>
              <a:rPr lang="en-US" dirty="0" err="1"/>
              <a:t>jagunemist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kasulikule</a:t>
            </a:r>
            <a:r>
              <a:rPr lang="en-US" dirty="0"/>
              <a:t> </a:t>
            </a:r>
            <a:r>
              <a:rPr lang="en-US" dirty="0" err="1"/>
              <a:t>elueale</a:t>
            </a:r>
            <a:r>
              <a:rPr lang="en-US" dirty="0"/>
              <a:t> </a:t>
            </a:r>
            <a:endParaRPr lang="et-EE" dirty="0"/>
          </a:p>
          <a:p>
            <a:r>
              <a:rPr lang="en-US" dirty="0" err="1"/>
              <a:t>Müügist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mahakandmisest</a:t>
            </a:r>
            <a:r>
              <a:rPr lang="en-US" dirty="0"/>
              <a:t> </a:t>
            </a:r>
            <a:r>
              <a:rPr lang="en-US" dirty="0" err="1"/>
              <a:t>tekkiv</a:t>
            </a:r>
            <a:r>
              <a:rPr lang="en-US" dirty="0"/>
              <a:t> </a:t>
            </a:r>
            <a:r>
              <a:rPr lang="en-US" dirty="0" err="1"/>
              <a:t>kasum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kahjum</a:t>
            </a:r>
            <a:r>
              <a:rPr lang="en-US" dirty="0"/>
              <a:t> on </a:t>
            </a:r>
            <a:r>
              <a:rPr lang="en-US" dirty="0" err="1"/>
              <a:t>vahe</a:t>
            </a:r>
            <a:r>
              <a:rPr lang="en-US" dirty="0"/>
              <a:t> </a:t>
            </a:r>
            <a:r>
              <a:rPr lang="en-US" dirty="0" err="1"/>
              <a:t>saadud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saadaoleva</a:t>
            </a:r>
            <a:r>
              <a:rPr lang="en-US" dirty="0"/>
              <a:t> </a:t>
            </a:r>
            <a:r>
              <a:rPr lang="en-US" dirty="0" err="1"/>
              <a:t>tasu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jääkväärtuse</a:t>
            </a:r>
            <a:r>
              <a:rPr lang="en-US" dirty="0"/>
              <a:t> </a:t>
            </a:r>
            <a:r>
              <a:rPr lang="en-US" dirty="0" err="1"/>
              <a:t>vahel</a:t>
            </a:r>
            <a:r>
              <a:rPr lang="en-US" dirty="0"/>
              <a:t>. 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49</a:t>
            </a:fld>
            <a:endParaRPr lang="et-E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839100" cy="1071570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</a:t>
            </a:r>
            <a:r>
              <a:rPr lang="et-EE" sz="4000" dirty="0"/>
              <a:t>Investeeringud tütar- ja sidusettevõtetesse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Tütarettevõtete</a:t>
            </a:r>
            <a:r>
              <a:rPr lang="en-US" dirty="0"/>
              <a:t> </a:t>
            </a:r>
            <a:r>
              <a:rPr lang="en-US" dirty="0" err="1"/>
              <a:t>aktsiad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osad</a:t>
            </a:r>
            <a:r>
              <a:rPr lang="et-EE" dirty="0"/>
              <a:t> </a:t>
            </a:r>
            <a:r>
              <a:rPr lang="en-US" dirty="0"/>
              <a:t>(</a:t>
            </a:r>
            <a:r>
              <a:rPr lang="en-US" dirty="0" err="1"/>
              <a:t>seda</a:t>
            </a:r>
            <a:r>
              <a:rPr lang="en-US" dirty="0"/>
              <a:t> </a:t>
            </a:r>
            <a:r>
              <a:rPr lang="en-US" dirty="0" err="1"/>
              <a:t>alamkirjet</a:t>
            </a:r>
            <a:r>
              <a:rPr lang="en-US" dirty="0"/>
              <a:t> </a:t>
            </a:r>
            <a:r>
              <a:rPr lang="en-US" dirty="0" err="1"/>
              <a:t>kasutatakse</a:t>
            </a:r>
            <a:r>
              <a:rPr lang="en-US" dirty="0"/>
              <a:t> </a:t>
            </a:r>
            <a:r>
              <a:rPr lang="en-US" dirty="0" err="1"/>
              <a:t>ainult</a:t>
            </a:r>
            <a:r>
              <a:rPr lang="en-US" dirty="0"/>
              <a:t> </a:t>
            </a:r>
            <a:r>
              <a:rPr lang="en-US" dirty="0" err="1"/>
              <a:t>konsolideerimata</a:t>
            </a:r>
            <a:r>
              <a:rPr lang="en-US" dirty="0"/>
              <a:t> </a:t>
            </a:r>
            <a:r>
              <a:rPr lang="en-US" dirty="0" err="1"/>
              <a:t>aruannetes</a:t>
            </a:r>
            <a:r>
              <a:rPr lang="en-US" dirty="0"/>
              <a:t>), </a:t>
            </a:r>
            <a:r>
              <a:rPr lang="en-US" dirty="0" err="1"/>
              <a:t>sidusettevõtete</a:t>
            </a:r>
            <a:r>
              <a:rPr lang="en-US" dirty="0"/>
              <a:t> </a:t>
            </a:r>
            <a:r>
              <a:rPr lang="en-US" dirty="0" err="1"/>
              <a:t>aktsiad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osad</a:t>
            </a:r>
            <a:endParaRPr lang="et-EE" dirty="0"/>
          </a:p>
          <a:p>
            <a:endParaRPr lang="et-EE" dirty="0"/>
          </a:p>
          <a:p>
            <a:r>
              <a:rPr lang="en-US" dirty="0" err="1"/>
              <a:t>Soetusmaksumuse</a:t>
            </a:r>
            <a:r>
              <a:rPr lang="en-US" dirty="0"/>
              <a:t>,</a:t>
            </a:r>
            <a:r>
              <a:rPr lang="et-EE" dirty="0"/>
              <a:t> </a:t>
            </a:r>
            <a:r>
              <a:rPr lang="en-US" dirty="0" err="1"/>
              <a:t>õiglase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kapitaliosaluse</a:t>
            </a:r>
            <a:r>
              <a:rPr lang="en-US" dirty="0"/>
              <a:t> </a:t>
            </a:r>
            <a:r>
              <a:rPr lang="en-US" dirty="0" err="1"/>
              <a:t>meetod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2E188-E5B2-4C6D-94AD-1627994258DA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42942"/>
          </a:xfrm>
        </p:spPr>
        <p:txBody>
          <a:bodyPr/>
          <a:lstStyle/>
          <a:p>
            <a:r>
              <a:rPr lang="et-EE" dirty="0"/>
              <a:t>Kinnisvarainvesteeringud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785794"/>
            <a:ext cx="8001056" cy="5572164"/>
          </a:xfrm>
        </p:spPr>
        <p:txBody>
          <a:bodyPr/>
          <a:lstStyle/>
          <a:p>
            <a:r>
              <a:rPr lang="et-EE" dirty="0"/>
              <a:t>On </a:t>
            </a:r>
            <a:r>
              <a:rPr lang="en-US" dirty="0" err="1"/>
              <a:t>maa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hoone</a:t>
            </a:r>
            <a:r>
              <a:rPr lang="en-US" dirty="0"/>
              <a:t> (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osa</a:t>
            </a:r>
            <a:r>
              <a:rPr lang="en-US" dirty="0"/>
              <a:t> </a:t>
            </a:r>
            <a:r>
              <a:rPr lang="en-US" dirty="0" err="1"/>
              <a:t>hoonest</a:t>
            </a:r>
            <a:r>
              <a:rPr lang="en-US" dirty="0"/>
              <a:t>) </a:t>
            </a:r>
            <a:r>
              <a:rPr lang="en-US" dirty="0" err="1"/>
              <a:t>või</a:t>
            </a:r>
            <a:r>
              <a:rPr lang="et-EE" dirty="0"/>
              <a:t> </a:t>
            </a:r>
            <a:r>
              <a:rPr lang="en-US" dirty="0" err="1"/>
              <a:t>mõlemad</a:t>
            </a:r>
            <a:r>
              <a:rPr lang="en-US" dirty="0"/>
              <a:t>, </a:t>
            </a:r>
            <a:r>
              <a:rPr lang="en-US" dirty="0" err="1"/>
              <a:t>mida</a:t>
            </a:r>
            <a:r>
              <a:rPr lang="en-US" dirty="0"/>
              <a:t> </a:t>
            </a:r>
            <a:r>
              <a:rPr lang="en-US" dirty="0" err="1"/>
              <a:t>ettevõte</a:t>
            </a:r>
            <a:r>
              <a:rPr lang="en-US" dirty="0"/>
              <a:t> </a:t>
            </a:r>
            <a:r>
              <a:rPr lang="en-US" dirty="0" err="1"/>
              <a:t>hoiab</a:t>
            </a:r>
            <a:r>
              <a:rPr lang="en-US" dirty="0"/>
              <a:t> </a:t>
            </a:r>
            <a:r>
              <a:rPr lang="en-US" dirty="0" err="1"/>
              <a:t>renditulu</a:t>
            </a:r>
            <a:r>
              <a:rPr lang="en-US" dirty="0"/>
              <a:t> </a:t>
            </a:r>
            <a:r>
              <a:rPr lang="en-US" dirty="0" err="1"/>
              <a:t>teenimise</a:t>
            </a:r>
            <a:r>
              <a:rPr lang="et-EE" dirty="0"/>
              <a:t> või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kasvu</a:t>
            </a:r>
            <a:r>
              <a:rPr lang="en-US" dirty="0"/>
              <a:t> </a:t>
            </a:r>
            <a:r>
              <a:rPr lang="en-US" dirty="0" err="1"/>
              <a:t>eesmärgil</a:t>
            </a:r>
            <a:endParaRPr lang="et-EE" dirty="0"/>
          </a:p>
          <a:p>
            <a:r>
              <a:rPr lang="et-EE" dirty="0" err="1"/>
              <a:t>V</a:t>
            </a:r>
            <a:r>
              <a:rPr lang="en-US" dirty="0" err="1"/>
              <a:t>õetakse</a:t>
            </a:r>
            <a:r>
              <a:rPr lang="en-US" dirty="0"/>
              <a:t>  </a:t>
            </a:r>
            <a:r>
              <a:rPr lang="en-US" dirty="0" err="1"/>
              <a:t>algselt</a:t>
            </a:r>
            <a:r>
              <a:rPr lang="en-US" dirty="0"/>
              <a:t> </a:t>
            </a:r>
            <a:r>
              <a:rPr lang="en-US" dirty="0" err="1"/>
              <a:t>arvele</a:t>
            </a:r>
            <a:r>
              <a:rPr lang="en-US" dirty="0"/>
              <a:t>  </a:t>
            </a:r>
            <a:r>
              <a:rPr lang="en-US" dirty="0" err="1"/>
              <a:t>soetusmaksumuses</a:t>
            </a:r>
            <a:endParaRPr lang="et-EE" dirty="0"/>
          </a:p>
          <a:p>
            <a:pPr lvl="1"/>
            <a:r>
              <a:rPr lang="et-EE" dirty="0"/>
              <a:t>Nüüdisväärtuses, kui tasutakse üle aasta</a:t>
            </a:r>
          </a:p>
          <a:p>
            <a:r>
              <a:rPr lang="et-EE" dirty="0"/>
              <a:t>Edasine kajastamine</a:t>
            </a:r>
          </a:p>
          <a:p>
            <a:pPr lvl="1"/>
            <a:r>
              <a:rPr lang="et-EE" dirty="0"/>
              <a:t>Õiglases väärtuse -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dirty="0"/>
              <a:t> </a:t>
            </a:r>
            <a:r>
              <a:rPr lang="en-US" dirty="0" err="1"/>
              <a:t>mõistliku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ja </a:t>
            </a:r>
            <a:r>
              <a:rPr lang="en-US" dirty="0" err="1"/>
              <a:t>pingutusega</a:t>
            </a:r>
            <a:r>
              <a:rPr lang="et-EE" dirty="0"/>
              <a:t> </a:t>
            </a:r>
          </a:p>
          <a:p>
            <a:pPr lvl="1"/>
            <a:r>
              <a:rPr lang="et-EE" dirty="0"/>
              <a:t>Soetusmaksumuse meetodil -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dirty="0"/>
              <a:t> </a:t>
            </a:r>
            <a:r>
              <a:rPr lang="en-US" dirty="0" err="1"/>
              <a:t>mõistliku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ja </a:t>
            </a:r>
            <a:r>
              <a:rPr lang="en-US" dirty="0" err="1"/>
              <a:t>pingutusega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50</a:t>
            </a:fld>
            <a:endParaRPr lang="et-EE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981976" cy="642942"/>
          </a:xfrm>
        </p:spPr>
        <p:txBody>
          <a:bodyPr/>
          <a:lstStyle/>
          <a:p>
            <a:r>
              <a:rPr lang="et-EE" dirty="0"/>
              <a:t>Kinnisvarainvesteeringud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142984"/>
            <a:ext cx="8053414" cy="5073666"/>
          </a:xfrm>
        </p:spPr>
        <p:txBody>
          <a:bodyPr/>
          <a:lstStyle/>
          <a:p>
            <a:r>
              <a:rPr lang="et-EE" dirty="0"/>
              <a:t>Vt  </a:t>
            </a:r>
            <a:r>
              <a:rPr lang="en-US" dirty="0" err="1"/>
              <a:t>kinnisvarainvesteeringu</a:t>
            </a:r>
            <a:r>
              <a:rPr lang="en-US" dirty="0"/>
              <a:t> </a:t>
            </a:r>
            <a:r>
              <a:rPr lang="en-US" dirty="0" err="1"/>
              <a:t>kajastamise</a:t>
            </a:r>
            <a:r>
              <a:rPr lang="en-US" dirty="0"/>
              <a:t> </a:t>
            </a:r>
            <a:r>
              <a:rPr lang="en-US" dirty="0" err="1"/>
              <a:t>meetodi</a:t>
            </a:r>
            <a:r>
              <a:rPr lang="en-US" dirty="0"/>
              <a:t> </a:t>
            </a:r>
            <a:r>
              <a:rPr lang="en-US" dirty="0" err="1"/>
              <a:t>muutus</a:t>
            </a:r>
            <a:r>
              <a:rPr lang="et-EE" dirty="0"/>
              <a:t> ja ümberklassifitseerimine RTJ 6-st</a:t>
            </a:r>
          </a:p>
          <a:p>
            <a:r>
              <a:rPr lang="en-US" dirty="0" err="1"/>
              <a:t>Õiglase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meetodi</a:t>
            </a:r>
            <a:r>
              <a:rPr lang="en-US" dirty="0"/>
              <a:t> </a:t>
            </a:r>
            <a:r>
              <a:rPr lang="en-US" dirty="0" err="1"/>
              <a:t>rakendamisel</a:t>
            </a:r>
            <a:r>
              <a:rPr lang="en-US" dirty="0"/>
              <a:t> </a:t>
            </a:r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kinnisvarainvesteeringu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 </a:t>
            </a:r>
            <a:r>
              <a:rPr lang="en-US" dirty="0" err="1"/>
              <a:t>igal</a:t>
            </a:r>
            <a:r>
              <a:rPr lang="en-US" dirty="0"/>
              <a:t> </a:t>
            </a:r>
            <a:r>
              <a:rPr lang="en-US" dirty="0" err="1"/>
              <a:t>bilansipäeval</a:t>
            </a:r>
            <a:r>
              <a:rPr lang="en-US" dirty="0"/>
              <a:t> </a:t>
            </a:r>
            <a:r>
              <a:rPr lang="en-US" dirty="0" err="1"/>
              <a:t>nende</a:t>
            </a:r>
            <a:r>
              <a:rPr lang="en-US" dirty="0"/>
              <a:t> </a:t>
            </a:r>
            <a:r>
              <a:rPr lang="en-US" dirty="0" err="1"/>
              <a:t>õiglases</a:t>
            </a:r>
            <a:r>
              <a:rPr lang="en-US" dirty="0"/>
              <a:t> </a:t>
            </a:r>
            <a:r>
              <a:rPr lang="en-US" dirty="0" err="1"/>
              <a:t>väärtuses</a:t>
            </a:r>
            <a:endParaRPr lang="et-EE" dirty="0"/>
          </a:p>
          <a:p>
            <a:pPr lvl="1"/>
            <a:r>
              <a:rPr lang="en-US" sz="2400" dirty="0" err="1"/>
              <a:t>Väärtuse</a:t>
            </a:r>
            <a:r>
              <a:rPr lang="en-US" sz="2400" dirty="0"/>
              <a:t> </a:t>
            </a:r>
            <a:r>
              <a:rPr lang="en-US" sz="2400" dirty="0" err="1"/>
              <a:t>muutusest</a:t>
            </a:r>
            <a:r>
              <a:rPr lang="en-US" sz="2400" dirty="0"/>
              <a:t> </a:t>
            </a:r>
            <a:r>
              <a:rPr lang="en-US" sz="2400" dirty="0" err="1"/>
              <a:t>tulenevad</a:t>
            </a:r>
            <a:r>
              <a:rPr lang="en-US" sz="2400" dirty="0"/>
              <a:t> </a:t>
            </a:r>
            <a:r>
              <a:rPr lang="en-US" sz="2400" dirty="0" err="1"/>
              <a:t>kasumid</a:t>
            </a:r>
            <a:r>
              <a:rPr lang="en-US" sz="2400" dirty="0"/>
              <a:t>/</a:t>
            </a:r>
            <a:r>
              <a:rPr lang="en-US" sz="2400" dirty="0" err="1"/>
              <a:t>kahjumid</a:t>
            </a:r>
            <a:r>
              <a:rPr lang="en-US" sz="2400" dirty="0"/>
              <a:t> </a:t>
            </a:r>
            <a:r>
              <a:rPr lang="en-US" sz="2400" dirty="0" err="1"/>
              <a:t>kajastatakse</a:t>
            </a:r>
            <a:r>
              <a:rPr lang="en-US" sz="2400" dirty="0"/>
              <a:t> </a:t>
            </a:r>
            <a:r>
              <a:rPr lang="en-US" sz="2400" dirty="0" err="1"/>
              <a:t>aruandeperioodi</a:t>
            </a:r>
            <a:r>
              <a:rPr lang="en-US" sz="2400" dirty="0"/>
              <a:t> </a:t>
            </a:r>
            <a:r>
              <a:rPr lang="en-US" sz="2400" dirty="0" err="1"/>
              <a:t>kasumiaruandes</a:t>
            </a:r>
            <a:r>
              <a:rPr lang="en-US" sz="2400" dirty="0"/>
              <a:t> </a:t>
            </a:r>
            <a:endParaRPr lang="et-EE" sz="2400" dirty="0"/>
          </a:p>
          <a:p>
            <a:pPr lvl="1"/>
            <a:r>
              <a:rPr lang="en-US" sz="2400" dirty="0" err="1"/>
              <a:t>Õiglase</a:t>
            </a:r>
            <a:r>
              <a:rPr lang="en-US" sz="2400" dirty="0"/>
              <a:t> </a:t>
            </a:r>
            <a:r>
              <a:rPr lang="en-US" sz="2400" dirty="0" err="1"/>
              <a:t>väärtuse</a:t>
            </a:r>
            <a:r>
              <a:rPr lang="en-US" sz="2400" dirty="0"/>
              <a:t> </a:t>
            </a:r>
            <a:r>
              <a:rPr lang="en-US" sz="2400" dirty="0" err="1"/>
              <a:t>meetodil</a:t>
            </a:r>
            <a:r>
              <a:rPr lang="en-US" sz="2400" dirty="0"/>
              <a:t> </a:t>
            </a:r>
            <a:r>
              <a:rPr lang="en-US" sz="2400" dirty="0" err="1"/>
              <a:t>kajastatavatelt</a:t>
            </a:r>
            <a:r>
              <a:rPr lang="en-US" sz="2400" dirty="0"/>
              <a:t> </a:t>
            </a:r>
            <a:r>
              <a:rPr lang="en-US" sz="2400" dirty="0" err="1"/>
              <a:t>kinnisvarainvesteeringutelt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arvestata</a:t>
            </a:r>
            <a:r>
              <a:rPr lang="en-US" sz="2400" dirty="0"/>
              <a:t> </a:t>
            </a:r>
            <a:r>
              <a:rPr lang="en-US" sz="2400" dirty="0" err="1"/>
              <a:t>amortisatsiooni</a:t>
            </a:r>
            <a:endParaRPr lang="et-E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51</a:t>
            </a:fld>
            <a:endParaRPr lang="et-EE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Kinnisvarainvesteeringud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071546"/>
            <a:ext cx="8053414" cy="5145104"/>
          </a:xfrm>
        </p:spPr>
        <p:txBody>
          <a:bodyPr/>
          <a:lstStyle/>
          <a:p>
            <a:r>
              <a:rPr lang="en-US" dirty="0" err="1"/>
              <a:t>hindamisel</a:t>
            </a:r>
            <a:r>
              <a:rPr lang="en-US" dirty="0"/>
              <a:t> </a:t>
            </a:r>
            <a:r>
              <a:rPr lang="en-US" dirty="0" err="1"/>
              <a:t>tuleb</a:t>
            </a:r>
            <a:r>
              <a:rPr lang="en-US" dirty="0"/>
              <a:t> </a:t>
            </a:r>
            <a:r>
              <a:rPr lang="en-US" dirty="0" err="1"/>
              <a:t>kasutada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ettevõtteväliste</a:t>
            </a:r>
            <a:r>
              <a:rPr lang="en-US" dirty="0"/>
              <a:t> </a:t>
            </a:r>
            <a:r>
              <a:rPr lang="en-US" dirty="0" err="1"/>
              <a:t>professionaalsete</a:t>
            </a:r>
            <a:r>
              <a:rPr lang="en-US" dirty="0"/>
              <a:t> </a:t>
            </a:r>
            <a:r>
              <a:rPr lang="en-US" dirty="0" err="1"/>
              <a:t>hindajate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, </a:t>
            </a:r>
            <a:r>
              <a:rPr lang="en-US" dirty="0" err="1"/>
              <a:t>välja</a:t>
            </a:r>
            <a:r>
              <a:rPr lang="en-US" dirty="0"/>
              <a:t> </a:t>
            </a:r>
            <a:r>
              <a:rPr lang="en-US" dirty="0" err="1"/>
              <a:t>arvatud</a:t>
            </a:r>
            <a:r>
              <a:rPr lang="en-US" dirty="0"/>
              <a:t> </a:t>
            </a:r>
            <a:r>
              <a:rPr lang="en-US" dirty="0" err="1"/>
              <a:t>juhul</a:t>
            </a:r>
            <a:r>
              <a:rPr lang="en-US" dirty="0"/>
              <a:t>,</a:t>
            </a:r>
            <a:endParaRPr lang="et-EE" dirty="0"/>
          </a:p>
          <a:p>
            <a:pPr lvl="1"/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ettevõte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omab</a:t>
            </a:r>
            <a:r>
              <a:rPr lang="en-US" dirty="0"/>
              <a:t> </a:t>
            </a:r>
            <a:r>
              <a:rPr lang="en-US" dirty="0" err="1"/>
              <a:t>vastava</a:t>
            </a:r>
            <a:r>
              <a:rPr lang="et-EE" dirty="0"/>
              <a:t>(d)</a:t>
            </a:r>
            <a:r>
              <a:rPr lang="en-US" dirty="0"/>
              <a:t> </a:t>
            </a:r>
            <a:r>
              <a:rPr lang="en-US" dirty="0" err="1"/>
              <a:t>spetsialiste</a:t>
            </a:r>
            <a:endParaRPr lang="et-EE" dirty="0"/>
          </a:p>
          <a:p>
            <a:pPr lvl="1"/>
            <a:endParaRPr lang="et-EE" dirty="0"/>
          </a:p>
          <a:p>
            <a:r>
              <a:rPr lang="en-US" b="1" dirty="0" err="1"/>
              <a:t>Soetusmaksumuse</a:t>
            </a:r>
            <a:r>
              <a:rPr lang="en-US" b="1" dirty="0"/>
              <a:t> </a:t>
            </a:r>
            <a:r>
              <a:rPr lang="en-US" b="1" dirty="0" err="1"/>
              <a:t>meetodi</a:t>
            </a:r>
            <a:r>
              <a:rPr lang="en-US" b="1" dirty="0"/>
              <a:t> </a:t>
            </a:r>
            <a:r>
              <a:rPr lang="en-US" b="1" dirty="0" err="1"/>
              <a:t>rakendamisel</a:t>
            </a:r>
            <a:r>
              <a:rPr lang="en-US" b="1" dirty="0"/>
              <a:t> </a:t>
            </a:r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kinnisvarainvesteeringut</a:t>
            </a:r>
            <a:r>
              <a:rPr lang="en-US" dirty="0"/>
              <a:t> </a:t>
            </a:r>
            <a:r>
              <a:rPr lang="en-US" dirty="0" err="1"/>
              <a:t>analoogiliselt</a:t>
            </a:r>
            <a:r>
              <a:rPr lang="en-US" dirty="0"/>
              <a:t> </a:t>
            </a:r>
            <a:r>
              <a:rPr lang="en-US" dirty="0" err="1"/>
              <a:t>materiaalse</a:t>
            </a:r>
            <a:r>
              <a:rPr lang="en-US" dirty="0"/>
              <a:t> </a:t>
            </a:r>
            <a:r>
              <a:rPr lang="en-US" dirty="0" err="1"/>
              <a:t>põhivaraga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52</a:t>
            </a:fld>
            <a:endParaRPr lang="et-EE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Varade klassifitseerimine bilansis</a:t>
            </a:r>
            <a:br>
              <a:rPr lang="et-EE" dirty="0"/>
            </a:br>
            <a:r>
              <a:rPr lang="et-EE" sz="1800" dirty="0"/>
              <a:t>põhivara versus kinnisvarainvesteering või muu bilansikirje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921759"/>
              </p:ext>
            </p:extLst>
          </p:nvPr>
        </p:nvGraphicFramePr>
        <p:xfrm>
          <a:off x="1066800" y="1676400"/>
          <a:ext cx="77724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5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b="0" dirty="0">
                          <a:solidFill>
                            <a:schemeClr val="tx1"/>
                          </a:solidFill>
                        </a:rPr>
                        <a:t>Maa, mida hoitakse pikaajaliselt turuväärtuse tõusmise eesmärgil ja mida ettevõte ise ei kasuta</a:t>
                      </a:r>
                    </a:p>
                    <a:p>
                      <a:endParaRPr lang="et-E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Hoone, mis on välja renditud kasutusrendi tingimustel</a:t>
                      </a: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Hoone, mis on välja renditud kapitalirendi</a:t>
                      </a:r>
                      <a:r>
                        <a:rPr lang="et-EE" baseline="0" dirty="0"/>
                        <a:t> tingimustel</a:t>
                      </a: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Hoone, mida arendatakse /ehitatakse</a:t>
                      </a:r>
                      <a:r>
                        <a:rPr lang="et-EE" baseline="0" dirty="0"/>
                        <a:t> eesmärgiga võtte see valmimised kasutusse kinnisvarainvesteeringuna</a:t>
                      </a: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Ehituskraana, mida ettevõte rendib aeg-ajalt välja klientidele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Toodangut</a:t>
                      </a:r>
                      <a:r>
                        <a:rPr lang="et-EE" baseline="0" dirty="0"/>
                        <a:t> andev ploomiistandus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165445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247800"/>
          </a:xfrm>
        </p:spPr>
        <p:txBody>
          <a:bodyPr/>
          <a:lstStyle/>
          <a:p>
            <a:r>
              <a:rPr lang="et-EE" dirty="0"/>
              <a:t>Varade klassifitseerimine bilansis</a:t>
            </a:r>
            <a:br>
              <a:rPr lang="et-EE" dirty="0"/>
            </a:br>
            <a:r>
              <a:rPr lang="et-EE" sz="1800" dirty="0"/>
              <a:t>põhivara versus kinnisvarainvesteering või muu bilansikirje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464353"/>
              </p:ext>
            </p:extLst>
          </p:nvPr>
        </p:nvGraphicFramePr>
        <p:xfrm>
          <a:off x="1115616" y="1628800"/>
          <a:ext cx="77724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b="0" dirty="0">
                          <a:solidFill>
                            <a:schemeClr val="tx1"/>
                          </a:solidFill>
                        </a:rPr>
                        <a:t>Hoone, mida ettevõte</a:t>
                      </a:r>
                      <a:r>
                        <a:rPr lang="et-EE" b="0" baseline="0" dirty="0">
                          <a:solidFill>
                            <a:schemeClr val="tx1"/>
                          </a:solidFill>
                        </a:rPr>
                        <a:t> omab või rendib kapitalirendi tingimustel ning kasutab oma äritegevuses</a:t>
                      </a:r>
                    </a:p>
                    <a:p>
                      <a:endParaRPr lang="et-E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Hoone, mida ettevõte soovib välja rentida, kuid hetkel on kasutuseta, kuna rentnikku</a:t>
                      </a:r>
                      <a:r>
                        <a:rPr lang="et-EE" baseline="0" dirty="0"/>
                        <a:t> pole leitud</a:t>
                      </a: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Maa/hoone, mida ettevõte müüb tavapärase äritegevuse käigus või mida</a:t>
                      </a:r>
                      <a:r>
                        <a:rPr lang="et-EE" baseline="0" dirty="0"/>
                        <a:t> ta ise ehitab/arendab sellise müügi eesmärgil</a:t>
                      </a: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Hoone, mida ehitatakse või arendatakse kolmandate osapoolte nimel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  <a:p>
                      <a:endParaRPr lang="et-EE" dirty="0"/>
                    </a:p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46774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B959B-C52D-40DE-8324-B1280AC7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6525"/>
            <a:ext cx="7772400" cy="628179"/>
          </a:xfrm>
        </p:spPr>
        <p:txBody>
          <a:bodyPr/>
          <a:lstStyle/>
          <a:p>
            <a:r>
              <a:rPr lang="et-EE" dirty="0"/>
              <a:t>Näide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FAB9F-4065-499F-8AAD-401E89C40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382000" cy="5760640"/>
          </a:xfrm>
        </p:spPr>
        <p:txBody>
          <a:bodyPr/>
          <a:lstStyle/>
          <a:p>
            <a:r>
              <a:rPr lang="et-EE" sz="2400" dirty="0"/>
              <a:t>31.12 2017 oli bilansis kinnisvarana  maatükk maksumusega 345 000.-</a:t>
            </a:r>
          </a:p>
          <a:p>
            <a:r>
              <a:rPr lang="et-EE" sz="2400" dirty="0"/>
              <a:t>Ekspert hindas maatüki hinnaks 360 000.-</a:t>
            </a:r>
          </a:p>
          <a:p>
            <a:r>
              <a:rPr lang="et-EE" sz="2400" dirty="0"/>
              <a:t>31.12.2017 tehakse reguleerimiskanne</a:t>
            </a:r>
          </a:p>
          <a:p>
            <a:pPr lvl="1"/>
            <a:r>
              <a:rPr lang="et-EE" sz="2400" dirty="0"/>
              <a:t>D</a:t>
            </a:r>
          </a:p>
          <a:p>
            <a:pPr lvl="1"/>
            <a:r>
              <a:rPr lang="et-EE" sz="2400" dirty="0"/>
              <a:t>K</a:t>
            </a:r>
          </a:p>
          <a:p>
            <a:r>
              <a:rPr lang="et-EE" sz="2400" dirty="0"/>
              <a:t>31.12.2018 hindas ekspert maatüki 325 000.-</a:t>
            </a:r>
          </a:p>
          <a:p>
            <a:r>
              <a:rPr lang="et-EE" sz="2400" dirty="0"/>
              <a:t>31.12.2018 tehakse reguleerimiskanne</a:t>
            </a:r>
          </a:p>
          <a:p>
            <a:pPr lvl="1"/>
            <a:r>
              <a:rPr lang="et-EE" sz="2400" dirty="0"/>
              <a:t>D</a:t>
            </a:r>
          </a:p>
          <a:p>
            <a:pPr lvl="1"/>
            <a:r>
              <a:rPr lang="et-EE" sz="2400" dirty="0"/>
              <a:t>K</a:t>
            </a:r>
          </a:p>
          <a:p>
            <a:r>
              <a:rPr lang="et-EE" sz="2400" dirty="0"/>
              <a:t>31.12.2019 hinnati maatüki maksumuseks 405 000.-</a:t>
            </a:r>
          </a:p>
          <a:p>
            <a:r>
              <a:rPr lang="et-EE" sz="2400" dirty="0"/>
              <a:t>31.12.2019 tehakse reguleerimiskanne </a:t>
            </a:r>
          </a:p>
          <a:p>
            <a:pPr lvl="1"/>
            <a:r>
              <a:rPr lang="et-EE" sz="2000" dirty="0"/>
              <a:t>D</a:t>
            </a:r>
          </a:p>
          <a:p>
            <a:pPr lvl="1"/>
            <a:r>
              <a:rPr lang="et-EE" sz="2000" dirty="0"/>
              <a:t>K</a:t>
            </a:r>
          </a:p>
          <a:p>
            <a:endParaRPr lang="et-EE" sz="2400" dirty="0"/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D3333-D67E-4621-A9C7-C32C5B3D6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41FE0-3F38-46C1-866B-A93EFC30A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60901-A765-4A51-BF67-2FB6F33AA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95188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816B3-B998-4F2F-B683-B87F298A5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36525"/>
            <a:ext cx="8083624" cy="700187"/>
          </a:xfrm>
        </p:spPr>
        <p:txBody>
          <a:bodyPr/>
          <a:lstStyle/>
          <a:p>
            <a:r>
              <a:rPr lang="et-EE" dirty="0"/>
              <a:t>Ümberliigitamine, müük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C50D2-F877-4FEE-AD94-A3ADDC3AB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382000" cy="5379938"/>
          </a:xfrm>
        </p:spPr>
        <p:txBody>
          <a:bodyPr/>
          <a:lstStyle/>
          <a:p>
            <a:r>
              <a:rPr lang="et-EE" dirty="0"/>
              <a:t>Materiaalse põhivara ümberliigitamisel kinnisvarainvesteeringuks kajastatakse õiglase väärtuse ja jääkmaksumuse vahel aruandeperioodi  muu ärituluna või -kuluna. </a:t>
            </a:r>
          </a:p>
          <a:p>
            <a:pPr lvl="1"/>
            <a:r>
              <a:rPr lang="et-EE" dirty="0"/>
              <a:t>D Kinnisvarainvesteering 	100 000</a:t>
            </a:r>
          </a:p>
          <a:p>
            <a:pPr lvl="1"/>
            <a:r>
              <a:rPr lang="et-EE" dirty="0"/>
              <a:t>D </a:t>
            </a:r>
            <a:r>
              <a:rPr lang="et-EE" dirty="0" err="1"/>
              <a:t>Pv</a:t>
            </a:r>
            <a:r>
              <a:rPr lang="et-EE" dirty="0"/>
              <a:t> kulum			  20 000</a:t>
            </a:r>
          </a:p>
          <a:p>
            <a:pPr lvl="1"/>
            <a:r>
              <a:rPr lang="et-EE" dirty="0"/>
              <a:t>K Materiaalne põhivara 		   80 000</a:t>
            </a:r>
          </a:p>
          <a:p>
            <a:pPr lvl="1"/>
            <a:r>
              <a:rPr lang="et-EE" dirty="0"/>
              <a:t>K Muu äritulu			   40 000</a:t>
            </a:r>
          </a:p>
          <a:p>
            <a:r>
              <a:rPr lang="et-EE" dirty="0"/>
              <a:t>KV müümisel kantakse saadaoleva summa ja õiglase väärtuse vahe samuti kirjele muu ärikulu või –tulu.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2298D-3CC2-4FFD-9D14-5D1A89DD2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7C1E-533A-4DC6-A8AE-C68E7CAC0971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1736D-F75E-4AAF-A99D-8F177B46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10B89-7A8E-4F41-AF1D-EA69A9DF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19793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 dirty="0"/>
              <a:t>Tänan!</a:t>
            </a:r>
          </a:p>
        </p:txBody>
      </p:sp>
      <p:pic>
        <p:nvPicPr>
          <p:cNvPr id="4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785794"/>
            <a:ext cx="2014534" cy="2100262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7C1-E638-4044-9E6E-4826EFD8AA2D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57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85818"/>
          </a:xfrm>
        </p:spPr>
        <p:txBody>
          <a:bodyPr/>
          <a:lstStyle/>
          <a:p>
            <a:r>
              <a:rPr lang="et-EE" dirty="0"/>
              <a:t>Finantsinvesteeringud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214422"/>
            <a:ext cx="8196290" cy="5002228"/>
          </a:xfrm>
        </p:spPr>
        <p:txBody>
          <a:bodyPr/>
          <a:lstStyle/>
          <a:p>
            <a:r>
              <a:rPr lang="en-US" dirty="0" err="1"/>
              <a:t>Finantsvarad</a:t>
            </a:r>
            <a:r>
              <a:rPr lang="et-EE" dirty="0"/>
              <a:t> (</a:t>
            </a:r>
            <a:r>
              <a:rPr lang="et-EE" dirty="0" err="1"/>
              <a:t>portfelliinvesteeringud)-</a:t>
            </a:r>
            <a:r>
              <a:rPr lang="en-US" dirty="0"/>
              <a:t> </a:t>
            </a:r>
            <a:r>
              <a:rPr lang="en-US" dirty="0" err="1"/>
              <a:t>aktsiad</a:t>
            </a:r>
            <a:r>
              <a:rPr lang="en-US" dirty="0"/>
              <a:t> ja </a:t>
            </a:r>
            <a:r>
              <a:rPr lang="en-US" dirty="0" err="1"/>
              <a:t>väärtpaberid</a:t>
            </a:r>
            <a:r>
              <a:rPr lang="en-US" dirty="0"/>
              <a:t> (</a:t>
            </a:r>
            <a:r>
              <a:rPr lang="en-US" dirty="0" err="1"/>
              <a:t>aktsiad</a:t>
            </a:r>
            <a:r>
              <a:rPr lang="en-US" dirty="0"/>
              <a:t>, </a:t>
            </a:r>
            <a:r>
              <a:rPr lang="en-US" dirty="0" err="1"/>
              <a:t>võlakirjad</a:t>
            </a:r>
            <a:r>
              <a:rPr lang="en-US" dirty="0"/>
              <a:t>, </a:t>
            </a:r>
            <a:r>
              <a:rPr lang="en-US" dirty="0" err="1"/>
              <a:t>obligatsioonid</a:t>
            </a:r>
            <a:r>
              <a:rPr lang="en-US" dirty="0"/>
              <a:t>, </a:t>
            </a:r>
            <a:r>
              <a:rPr lang="en-US" dirty="0" err="1"/>
              <a:t>fondi</a:t>
            </a:r>
            <a:r>
              <a:rPr lang="en-US" dirty="0"/>
              <a:t> </a:t>
            </a:r>
            <a:r>
              <a:rPr lang="en-US" dirty="0" err="1"/>
              <a:t>osakud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), </a:t>
            </a:r>
            <a:r>
              <a:rPr lang="en-US" dirty="0" err="1"/>
              <a:t>mida</a:t>
            </a:r>
            <a:r>
              <a:rPr lang="en-US" dirty="0"/>
              <a:t> </a:t>
            </a:r>
            <a:r>
              <a:rPr lang="en-US" dirty="0" err="1"/>
              <a:t>tõenäoliselt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müüda</a:t>
            </a:r>
            <a:r>
              <a:rPr lang="en-US" dirty="0"/>
              <a:t> </a:t>
            </a:r>
            <a:r>
              <a:rPr lang="en-US" dirty="0" err="1"/>
              <a:t>lähema</a:t>
            </a:r>
            <a:r>
              <a:rPr lang="en-US" dirty="0"/>
              <a:t> 12 </a:t>
            </a:r>
            <a:r>
              <a:rPr lang="en-US" dirty="0" err="1"/>
              <a:t>kuu</a:t>
            </a:r>
            <a:r>
              <a:rPr lang="en-US" dirty="0"/>
              <a:t> </a:t>
            </a:r>
            <a:r>
              <a:rPr lang="en-US" dirty="0" err="1"/>
              <a:t>jooksul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kindla</a:t>
            </a:r>
            <a:r>
              <a:rPr lang="en-US" dirty="0"/>
              <a:t> </a:t>
            </a:r>
            <a:r>
              <a:rPr lang="en-US" dirty="0" err="1"/>
              <a:t>lunastustähtajaga</a:t>
            </a:r>
            <a:r>
              <a:rPr lang="en-US" dirty="0"/>
              <a:t> </a:t>
            </a:r>
            <a:r>
              <a:rPr lang="en-US" dirty="0" err="1"/>
              <a:t>väärtpaberid</a:t>
            </a:r>
            <a:r>
              <a:rPr lang="en-US" dirty="0"/>
              <a:t>, mille </a:t>
            </a:r>
            <a:r>
              <a:rPr lang="en-US" dirty="0" err="1"/>
              <a:t>lunastustähtaeg</a:t>
            </a:r>
            <a:r>
              <a:rPr lang="en-US" dirty="0"/>
              <a:t> on </a:t>
            </a:r>
            <a:r>
              <a:rPr lang="en-US" dirty="0" err="1"/>
              <a:t>hiljem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12 </a:t>
            </a:r>
            <a:r>
              <a:rPr lang="en-US" dirty="0" err="1"/>
              <a:t>kuud</a:t>
            </a:r>
            <a:r>
              <a:rPr lang="en-US" dirty="0"/>
              <a:t> </a:t>
            </a:r>
            <a:r>
              <a:rPr lang="en-US" dirty="0" err="1"/>
              <a:t>pärast</a:t>
            </a:r>
            <a:r>
              <a:rPr lang="en-US" dirty="0"/>
              <a:t> </a:t>
            </a:r>
            <a:r>
              <a:rPr lang="en-US" dirty="0" err="1"/>
              <a:t>bilansipäeva</a:t>
            </a:r>
            <a:endParaRPr lang="et-EE" dirty="0"/>
          </a:p>
          <a:p>
            <a:r>
              <a:rPr lang="en-US" dirty="0" err="1"/>
              <a:t>Korrigeeritud</a:t>
            </a:r>
            <a:r>
              <a:rPr lang="et-EE" dirty="0"/>
              <a:t> </a:t>
            </a:r>
            <a:r>
              <a:rPr lang="en-US" dirty="0" err="1"/>
              <a:t>soetusmaksumuse</a:t>
            </a:r>
            <a:r>
              <a:rPr lang="en-US" dirty="0"/>
              <a:t>, </a:t>
            </a:r>
            <a:r>
              <a:rPr lang="en-US" dirty="0" err="1"/>
              <a:t>õiglase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soetusmaksumuse</a:t>
            </a:r>
            <a:r>
              <a:rPr lang="en-US" dirty="0"/>
              <a:t> </a:t>
            </a:r>
            <a:r>
              <a:rPr lang="en-US" dirty="0" err="1"/>
              <a:t>meetod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C902-2285-4894-884F-E0A78A376D33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Nõuded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14422"/>
            <a:ext cx="8124852" cy="5002228"/>
          </a:xfrm>
        </p:spPr>
        <p:txBody>
          <a:bodyPr/>
          <a:lstStyle/>
          <a:p>
            <a:endParaRPr lang="et-EE" dirty="0"/>
          </a:p>
          <a:p>
            <a:r>
              <a:rPr lang="en-US" dirty="0" err="1"/>
              <a:t>Pikaajalised</a:t>
            </a:r>
            <a:r>
              <a:rPr lang="en-US" dirty="0"/>
              <a:t> </a:t>
            </a:r>
            <a:r>
              <a:rPr lang="en-US" dirty="0" err="1"/>
              <a:t>laenu</a:t>
            </a:r>
            <a:r>
              <a:rPr lang="en-US" dirty="0"/>
              <a:t>- ja 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nõuded</a:t>
            </a:r>
            <a:endParaRPr lang="et-EE" dirty="0"/>
          </a:p>
          <a:p>
            <a:endParaRPr lang="et-EE" dirty="0"/>
          </a:p>
          <a:p>
            <a:r>
              <a:rPr lang="en-US" dirty="0" err="1"/>
              <a:t>Korrigeeritud</a:t>
            </a:r>
            <a:r>
              <a:rPr lang="et-EE" dirty="0"/>
              <a:t> </a:t>
            </a:r>
            <a:r>
              <a:rPr lang="en-US" dirty="0" err="1"/>
              <a:t>soetusmaksumus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F47E9-5CEA-4F54-9549-DAA2E0B1C284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Kinnisvarainvesteeringud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357298"/>
            <a:ext cx="8053414" cy="4859352"/>
          </a:xfrm>
        </p:spPr>
        <p:txBody>
          <a:bodyPr/>
          <a:lstStyle/>
          <a:p>
            <a:r>
              <a:rPr lang="en-US" dirty="0" err="1"/>
              <a:t>Kinnisvarainvesteeringud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t-EE" dirty="0"/>
              <a:t> </a:t>
            </a:r>
            <a:r>
              <a:rPr lang="en-US" dirty="0"/>
              <a:t>RTJ 6 </a:t>
            </a:r>
            <a:r>
              <a:rPr lang="en-US" dirty="0" err="1"/>
              <a:t>definitsioonile</a:t>
            </a:r>
            <a:r>
              <a:rPr lang="et-EE" dirty="0"/>
              <a:t> </a:t>
            </a:r>
          </a:p>
          <a:p>
            <a:endParaRPr lang="et-EE" dirty="0"/>
          </a:p>
          <a:p>
            <a:r>
              <a:rPr lang="en-US" dirty="0" err="1"/>
              <a:t>Õiglane</a:t>
            </a:r>
            <a:r>
              <a:rPr lang="en-US" dirty="0"/>
              <a:t> </a:t>
            </a:r>
            <a:r>
              <a:rPr lang="en-US" dirty="0" err="1"/>
              <a:t>väärtus</a:t>
            </a:r>
            <a:r>
              <a:rPr lang="en-US" dirty="0"/>
              <a:t> (</a:t>
            </a:r>
            <a:r>
              <a:rPr lang="en-US" dirty="0" err="1"/>
              <a:t>juhul</a:t>
            </a:r>
            <a:r>
              <a:rPr lang="et-EE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õiglane</a:t>
            </a:r>
            <a:r>
              <a:rPr lang="en-US" dirty="0"/>
              <a:t> </a:t>
            </a:r>
            <a:r>
              <a:rPr lang="en-US" dirty="0" err="1"/>
              <a:t>väärtus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hinnatav</a:t>
            </a:r>
            <a:r>
              <a:rPr lang="en-US" dirty="0"/>
              <a:t> </a:t>
            </a:r>
            <a:r>
              <a:rPr lang="en-US" dirty="0" err="1"/>
              <a:t>mõistliku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ja </a:t>
            </a:r>
            <a:r>
              <a:rPr lang="en-US" dirty="0" err="1"/>
              <a:t>pingutusega</a:t>
            </a:r>
            <a:r>
              <a:rPr lang="en-US" dirty="0"/>
              <a:t>,</a:t>
            </a:r>
            <a:r>
              <a:rPr lang="et-EE" dirty="0"/>
              <a:t> siis</a:t>
            </a:r>
            <a:r>
              <a:rPr lang="en-US" dirty="0"/>
              <a:t> </a:t>
            </a:r>
            <a:r>
              <a:rPr lang="en-US" dirty="0" err="1"/>
              <a:t>soetusmaksumus</a:t>
            </a:r>
            <a:r>
              <a:rPr lang="en-US" dirty="0"/>
              <a:t> </a:t>
            </a:r>
            <a:r>
              <a:rPr lang="en-US" dirty="0" err="1"/>
              <a:t>miinus</a:t>
            </a:r>
            <a:r>
              <a:rPr lang="en-US" dirty="0"/>
              <a:t> </a:t>
            </a:r>
            <a:r>
              <a:rPr lang="en-US" dirty="0" err="1"/>
              <a:t>akumuleeritud</a:t>
            </a:r>
            <a:r>
              <a:rPr lang="et-EE" dirty="0"/>
              <a:t> </a:t>
            </a:r>
            <a:r>
              <a:rPr lang="en-US" dirty="0" err="1"/>
              <a:t>kulum</a:t>
            </a:r>
            <a:r>
              <a:rPr lang="en-US" dirty="0"/>
              <a:t> ja </a:t>
            </a:r>
            <a:r>
              <a:rPr lang="en-US" dirty="0" err="1"/>
              <a:t>allahindlused</a:t>
            </a:r>
            <a:r>
              <a:rPr lang="en-US" dirty="0"/>
              <a:t>)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098E-5E33-4777-8665-48953DDF675C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19108"/>
          </a:xfrm>
        </p:spPr>
        <p:txBody>
          <a:bodyPr/>
          <a:lstStyle/>
          <a:p>
            <a:r>
              <a:rPr lang="et-EE" dirty="0"/>
              <a:t>Materiaalne  põhivara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428736"/>
            <a:ext cx="8196290" cy="4787914"/>
          </a:xfrm>
        </p:spPr>
        <p:txBody>
          <a:bodyPr/>
          <a:lstStyle/>
          <a:p>
            <a:r>
              <a:rPr lang="en-US" dirty="0" err="1"/>
              <a:t>Materiaal</a:t>
            </a:r>
            <a:r>
              <a:rPr lang="et-EE" dirty="0" err="1"/>
              <a:t>sed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t-EE" dirty="0"/>
              <a:t>d</a:t>
            </a:r>
            <a:r>
              <a:rPr lang="en-US" dirty="0"/>
              <a:t> </a:t>
            </a:r>
            <a:r>
              <a:rPr lang="en-US" dirty="0" err="1"/>
              <a:t>vastavalt</a:t>
            </a:r>
            <a:r>
              <a:rPr lang="en-US" dirty="0"/>
              <a:t> RTJ</a:t>
            </a:r>
            <a:r>
              <a:rPr lang="et-EE" dirty="0"/>
              <a:t> </a:t>
            </a:r>
            <a:r>
              <a:rPr lang="en-US" dirty="0"/>
              <a:t>5 </a:t>
            </a:r>
            <a:r>
              <a:rPr lang="en-US" dirty="0" err="1"/>
              <a:t>definitsioonile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t-EE" dirty="0"/>
              <a:t>on materiaalsed varad, mida ettevõte kasutab toodete tootmisel, teenuste osutamisel, rendile andmiseks või halduseesmärkidel ja mida ta kavatseb kasutada pikema perioodi jooksul kui üks aasta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69A9-14FC-45B5-8BED-01BC92284458}" type="datetime1">
              <a:rPr lang="et-EE" smtClean="0"/>
              <a:pPr/>
              <a:t>12.01.2024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F7AA-E3ED-43BF-91D7-8EB23ED2678B}" type="slidenum">
              <a:rPr lang="et-EE" smtClean="0"/>
              <a:pPr/>
              <a:t>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808000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6C6C00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789</TotalTime>
  <Words>2781</Words>
  <Application>Microsoft Office PowerPoint</Application>
  <PresentationFormat>On-screen Show (4:3)</PresentationFormat>
  <Paragraphs>530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 Unicode MS</vt:lpstr>
      <vt:lpstr>Calibri</vt:lpstr>
      <vt:lpstr>Times New Roman</vt:lpstr>
      <vt:lpstr>Wingdings</vt:lpstr>
      <vt:lpstr>Theme1</vt:lpstr>
      <vt:lpstr>Põhivara arvestus </vt:lpstr>
      <vt:lpstr>Teema läbimisel</vt:lpstr>
      <vt:lpstr>Põhivara</vt:lpstr>
      <vt:lpstr>Põhivara bilansis  RTJ 2</vt:lpstr>
      <vt:lpstr>  Investeeringud tütar- ja sidusettevõtetesse</vt:lpstr>
      <vt:lpstr>Finantsinvesteeringud</vt:lpstr>
      <vt:lpstr>  Nõuded ja ettemaksed</vt:lpstr>
      <vt:lpstr>Kinnisvarainvesteeringud</vt:lpstr>
      <vt:lpstr>Materiaalne  põhivara </vt:lpstr>
      <vt:lpstr>Materiaalsed põhivarad</vt:lpstr>
      <vt:lpstr>Bioloogilised varad</vt:lpstr>
      <vt:lpstr>Immateriaalsed põhivarad</vt:lpstr>
      <vt:lpstr>Materiaalsete  põhivarade esmane kajastamine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Materiaalsed põhivarad</vt:lpstr>
      <vt:lpstr>Maksetähtaja arvessevõtmine soetusmaksumuse määramisel:</vt:lpstr>
      <vt:lpstr>Maksetähtaja arvessevõtmine soetusmaksumuse määramisel</vt:lpstr>
      <vt:lpstr>Maksetähtaja arvessevõtmine soetusmaksumuse määramisel</vt:lpstr>
      <vt:lpstr>Amortisatsiooni/kulumi arvestus</vt:lpstr>
      <vt:lpstr>Amortisatsiooni arvestus</vt:lpstr>
      <vt:lpstr>Amortisatsiooni arevestus</vt:lpstr>
      <vt:lpstr>PowerPoint Presentation</vt:lpstr>
      <vt:lpstr>Lineaarne meetod</vt:lpstr>
      <vt:lpstr>Tegevusmahul põhinev meetod</vt:lpstr>
      <vt:lpstr>  Kahekordselt alaneva jäägi meetod</vt:lpstr>
      <vt:lpstr>Kahekordselt alaneva jäägi meetod</vt:lpstr>
      <vt:lpstr> Kasutusaastate järjenumbrite summa meetod</vt:lpstr>
      <vt:lpstr>Amortisatsiooni arvestus rp-s</vt:lpstr>
      <vt:lpstr>Amortisatsiooni arvestus</vt:lpstr>
      <vt:lpstr>Hinnangute muutus</vt:lpstr>
      <vt:lpstr>Hinnangute muutus</vt:lpstr>
      <vt:lpstr>Remondi, hoolduse ja parenduste arvestus</vt:lpstr>
      <vt:lpstr>Vara väärtuse langus</vt:lpstr>
      <vt:lpstr>Materiaalsete põhivarade müük</vt:lpstr>
      <vt:lpstr>Näited</vt:lpstr>
      <vt:lpstr>Materiaalsete pv mahakandmine</vt:lpstr>
      <vt:lpstr>Immateriaalsed põhivarad</vt:lpstr>
      <vt:lpstr>Immateriaalsed põhivarad</vt:lpstr>
      <vt:lpstr>Immateriaalsed põhivarad</vt:lpstr>
      <vt:lpstr>Immateriaalsed põhivarad</vt:lpstr>
      <vt:lpstr>Immateriaalsed põhivarad</vt:lpstr>
      <vt:lpstr>Kinnisvarainvesteeringud</vt:lpstr>
      <vt:lpstr>Kinnisvarainvesteeringud</vt:lpstr>
      <vt:lpstr>Kinnisvarainvesteeringud</vt:lpstr>
      <vt:lpstr>Varade klassifitseerimine bilansis põhivara versus kinnisvarainvesteering või muu bilansikirje</vt:lpstr>
      <vt:lpstr>Varade klassifitseerimine bilansis põhivara versus kinnisvarainvesteering või muu bilansikirje</vt:lpstr>
      <vt:lpstr>Näide </vt:lpstr>
      <vt:lpstr>Ümberliigitamine, müük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Põhivara arvestus</dc:title>
  <dc:creator>siiriluts</dc:creator>
  <cp:lastModifiedBy>Siiri Luts</cp:lastModifiedBy>
  <cp:revision>217</cp:revision>
  <dcterms:created xsi:type="dcterms:W3CDTF">2013-02-07T08:55:54Z</dcterms:created>
  <dcterms:modified xsi:type="dcterms:W3CDTF">2024-01-12T08:56:25Z</dcterms:modified>
</cp:coreProperties>
</file>