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47"/>
  </p:notesMasterIdLst>
  <p:sldIdLst>
    <p:sldId id="379" r:id="rId3"/>
    <p:sldId id="4155" r:id="rId4"/>
    <p:sldId id="816" r:id="rId5"/>
    <p:sldId id="4114" r:id="rId6"/>
    <p:sldId id="4115" r:id="rId7"/>
    <p:sldId id="4116" r:id="rId8"/>
    <p:sldId id="4117" r:id="rId9"/>
    <p:sldId id="4118" r:id="rId10"/>
    <p:sldId id="4119" r:id="rId11"/>
    <p:sldId id="4120" r:id="rId12"/>
    <p:sldId id="4121" r:id="rId13"/>
    <p:sldId id="301" r:id="rId14"/>
    <p:sldId id="4122" r:id="rId15"/>
    <p:sldId id="4123" r:id="rId16"/>
    <p:sldId id="4124" r:id="rId17"/>
    <p:sldId id="270" r:id="rId18"/>
    <p:sldId id="4125" r:id="rId19"/>
    <p:sldId id="4126" r:id="rId20"/>
    <p:sldId id="4127" r:id="rId21"/>
    <p:sldId id="4128" r:id="rId22"/>
    <p:sldId id="4129" r:id="rId23"/>
    <p:sldId id="4130" r:id="rId24"/>
    <p:sldId id="4131" r:id="rId25"/>
    <p:sldId id="4132" r:id="rId26"/>
    <p:sldId id="401" r:id="rId27"/>
    <p:sldId id="4133" r:id="rId28"/>
    <p:sldId id="4134" r:id="rId29"/>
    <p:sldId id="4135" r:id="rId30"/>
    <p:sldId id="4136" r:id="rId31"/>
    <p:sldId id="4137" r:id="rId32"/>
    <p:sldId id="4138" r:id="rId33"/>
    <p:sldId id="4139" r:id="rId34"/>
    <p:sldId id="4140" r:id="rId35"/>
    <p:sldId id="4141" r:id="rId36"/>
    <p:sldId id="261" r:id="rId37"/>
    <p:sldId id="4142" r:id="rId38"/>
    <p:sldId id="263" r:id="rId39"/>
    <p:sldId id="4143" r:id="rId40"/>
    <p:sldId id="4144" r:id="rId41"/>
    <p:sldId id="266" r:id="rId42"/>
    <p:sldId id="4145" r:id="rId43"/>
    <p:sldId id="4146" r:id="rId44"/>
    <p:sldId id="4152" r:id="rId45"/>
    <p:sldId id="40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738" autoAdjust="0"/>
  </p:normalViewPr>
  <p:slideViewPr>
    <p:cSldViewPr snapToGrid="0">
      <p:cViewPr varScale="1">
        <p:scale>
          <a:sx n="103" d="100"/>
          <a:sy n="103" d="100"/>
        </p:scale>
        <p:origin x="79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7B612-C710-42C2-B226-4EFC4497F9F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FEA61-72E4-4E61-96DC-CBFF64F7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849D3-55B9-4BC1-8828-356CE07D36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4B1B-8FE7-240E-8EF1-43B3AC747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AA344-A51F-0F7F-E63B-F7F4E1EE1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9B6EC-E7FB-61ED-4321-9BAB8DE3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1FD8B-628D-C861-DDCA-0368FBCD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F282-79D9-19EE-5A69-FFD6E724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E517-47C4-E678-D74A-CF6FA6B0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0D908-B8BF-E8A3-C753-2E3C1D538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46E03-C0C6-728C-38F8-845F4CE3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14AC7-9455-F7CC-728D-0DF55C6A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854C-9512-73EE-F6D1-B55844B8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2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7A3EF-D6F9-0FA6-C928-B6DA84030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FECB2-1892-A3C9-8354-8215D684E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DE90-5ED6-6360-F67E-31568E42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1B011-1C11-8491-6827-E19A8B66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32656-048C-8CBE-A02A-1273D9E3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C2F3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1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625A-DEBF-4F46-B822-96B4E41CC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FC443-3331-4FF5-927C-D4F2A1259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32FDC-08BF-48BE-BF52-9180C86D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C6E1-C6FE-433E-8E31-63FB5B8F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E1690-3656-4D7D-B6A8-BD1AF6C6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C882-04AA-4A2B-A520-8643750F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882E-3B9E-4219-A1D0-D8F17265A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1E8F-52AC-4493-8C92-94D32106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7B22C-924B-4724-943E-9448C387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C7D5E-7944-4F5D-9677-9441619C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C794-7423-41EF-87AC-0FD512DC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702D5-4D75-4627-8E0B-29F985D94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06B2-0AAF-4A08-A6C0-77E8124F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E8F8A-70E2-436B-A181-A54DB700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ABAC7-7490-48AB-8648-D7CAAD44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4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CC4A-36C3-4BDF-9091-1C42151D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0E59-DC47-4554-86BB-92EDC69E1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92311-C29E-4C57-B969-9FFC69F77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1A7AF-5D35-4EC6-8FE5-1B08FD8F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CE4B4-9C95-4200-AE9C-25E3C02F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9DAD-54A0-47EF-B586-001801FE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7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65FB-00E2-4EEB-8D35-248820A6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6BD94-B90F-498E-BFEF-DF187AFB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A914D-EB37-4F65-8ACA-2BD35D41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08F16-DBB8-464D-8D4B-E97324485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8CBB1-6926-4E95-979B-F73EE5F9C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7DD16-3BAE-4868-AA4E-C66F7E88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41810-F1DE-41E1-AB7F-AF3B85FF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5DB37-A780-4F1D-B1C8-8C994E00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CAA7-D3E6-4204-B4AF-87A2815A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42223-4C43-406E-95EB-B209BC15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4D6E-3796-4F42-B0F6-F960C831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D1CB8-444C-4042-A538-C736689A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89641-2200-42EA-8F7C-83BED6E7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0ACDC-EF35-4118-8AC0-9EE08CE2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96D9E-8B47-49C8-A3D2-879B9EF4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BA52-5C82-289E-33D8-F77CAA9F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F509-17C1-25AA-26E8-ABD2FAC9D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F76F1-28ED-8234-714C-B18E6F24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8B6A-8BB1-DE48-51E1-31441638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FC094-009A-89AD-2DD1-482C838A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3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60B5-4928-4AFC-8403-A8B8BEFF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ADD40-1CB1-44FF-97DC-1FFD2F286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EA9EF-5A75-4F87-B605-CA4C7C8EE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33797-DE81-419E-BDB4-17443392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8D97-C108-4855-9F48-F8ABDE9C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C45B1-D896-4284-853E-6230EF7A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0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DB83-88FC-4E09-8E8E-D0D158B6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06AC7-0B11-437B-9ED6-3C33216DE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2D159-67E7-4DFB-9526-BC98DED9F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1E5FB-2BE8-4DA0-A2EA-6697106B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D4F18-97AE-4310-8714-3EEDB3E0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3D684-88C3-4BCE-A3F9-59A19B45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62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FAF0-07BD-41F8-AC27-5B87691F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29863-54CC-4C1A-91E9-F16F44F8E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5924A-17B4-49A9-BF5A-FD18A3A1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B65B8-B22B-4AC8-9E36-F3CA9F0E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ACCEF-B68A-491B-A98B-8F48186B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38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27E1D7-D7F3-45FF-9CC1-3C5CECB44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FE12A-688D-4474-9923-2B77B40A1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8D619-6E65-41D4-A7D2-951B606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D6FE4-6EBE-4775-9E74-4327AB4A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004B-BF39-4C01-A68D-D0BE9AF7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48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503556" y="2459484"/>
            <a:ext cx="9063989" cy="1384995"/>
          </a:xfrm>
        </p:spPr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7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DF1D-0858-FA6F-BC31-7AB884A1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369F-8084-8F38-B630-08859D13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0FEB8-0D81-C369-B1CE-ECA00267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79101-B189-39BB-6A5B-95696F37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FCED-9761-2243-1F41-38A9E83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9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5CF0-AE44-91D6-4591-CEB1618A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3B179-DF36-5A5D-0F22-A4B3A3BC7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AFB7-196A-BD5C-4F93-976E0C1B4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3BE34-6F01-D5A1-9FC0-C5E804FA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F2D12-CA92-7508-2FFA-CD956DEB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FA8C7-DF43-66A5-6245-A200C0DD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4C02-9DB6-92B8-DB57-E24CD43C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AC23-B509-5623-B914-1688AD021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AB3F0-7C8A-E1E4-AA12-9A68B2154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B316E-428F-29FA-81D0-0E8715BF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9E63A-8244-E0F2-63A7-434B62DBD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1946B-3696-10FD-2054-E303C479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1114F-B019-4D8F-29B5-A4AEFDBC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7DD08-534A-8D3F-8C76-4066501C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0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94F4-F27C-6F72-3052-6ECA1649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F6D98-C99F-FEDF-CC20-EDB28ADD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BABBA-7E0A-74DA-DFB8-3444A2E5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67E2F-365F-94CD-A10C-35D99F36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0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7428D-6904-B010-468F-ED8EA5FB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3FB67-4A5E-63E3-64FB-98579ED1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0E629-17DD-5A1B-1F59-DB0232D4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2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A75A-BAA5-B987-1ABB-988C38A9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62AA-9BE0-285C-6428-E77B457F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FE3DA-3146-4E16-13D0-62A16D990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6209F-86EA-E5F3-45F1-BFF8CF5C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26AB0-3744-50D1-E9E9-675F3312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4EBDA-4A61-6225-D31A-259EDF76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5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CB05-711A-5603-B7FA-AE59B87A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3F99E-EB1D-C059-B7E4-8B99ACE60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A4D70-ACF1-60F5-F949-7CF8C2DE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F5456-CEFC-29AC-BEA7-7CEBE92F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BB127-C447-4140-3CFD-89449D62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26ED5-A826-C43C-68EF-18C22075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8AB11-43EB-AE2A-1C38-1221DAF8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127B1-994E-EE86-1DD7-90309D824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4B29-F5CE-EF97-4893-1ECAB3624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049EF4-ECEB-4D64-A873-52A36CD7E25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9ADE-3D31-14C6-5A9A-18ADA68BD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5E74-8EF5-52D3-BEE8-998B0E6E0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90ED97-DCB4-4B7B-B455-2DA3AE91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0338C-F267-46FA-80D3-573733FE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4E5EA-3E0D-40B0-8F0D-F2D5ED477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18139-5F83-4866-B674-8349D01A2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A8CD-063E-4A29-9258-B99FAA7D6498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8190-9F00-4DDB-B99F-5881F9A47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E6F5-5B5E-4E6C-842E-FB86FD131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7CBE-3026-43F2-992F-2412A79F9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8" Type="http://schemas.openxmlformats.org/officeDocument/2006/relationships/image" Target="../media/image58.png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m67O1Em7d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9E0DEBD-AE2C-4EE9-A03F-B7E2F9D47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r="826" b="3"/>
          <a:stretch/>
        </p:blipFill>
        <p:spPr bwMode="auto">
          <a:xfrm>
            <a:off x="7758545" y="1415078"/>
            <a:ext cx="3789988" cy="36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">
            <a:extLst>
              <a:ext uri="{FF2B5EF4-FFF2-40B4-BE49-F238E27FC236}">
                <a16:creationId xmlns:a16="http://schemas.microsoft.com/office/drawing/2014/main" id="{94C3F6B3-69A5-4B7A-A963-2E8540177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7E572C-C799-482B-A77B-13F067128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5275" y="4132070"/>
            <a:ext cx="7492482" cy="25779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t-EE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t-EE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t-EE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t-EE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Jatkusuutlik</a:t>
            </a:r>
            <a:r>
              <a:rPr lang="et-EE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logistika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t-EE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IV </a:t>
            </a:r>
            <a:r>
              <a:rPr lang="et-EE" sz="4900" dirty="0">
                <a:solidFill>
                  <a:schemeClr val="bg1"/>
                </a:solidFill>
              </a:rPr>
              <a:t>Uuenduslikud tehnoloogiad ja digilahendused</a:t>
            </a:r>
            <a:br>
              <a:rPr lang="et-EE" sz="5400" dirty="0"/>
            </a:br>
            <a:br>
              <a:rPr lang="et-EE" sz="5400" dirty="0"/>
            </a:br>
            <a:br>
              <a:rPr lang="et-EE" sz="4400" dirty="0"/>
            </a:br>
            <a:br>
              <a:rPr lang="et-EE" sz="5400" dirty="0"/>
            </a:b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167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328676"/>
            <a:ext cx="6233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Digilahenduste</a:t>
            </a:r>
            <a:r>
              <a:rPr spc="-65" dirty="0"/>
              <a:t> </a:t>
            </a:r>
            <a:r>
              <a:rPr spc="-5" dirty="0"/>
              <a:t>rakenduskohad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74038" y="2555494"/>
            <a:ext cx="9609455" cy="544830"/>
            <a:chOff x="1574038" y="2555494"/>
            <a:chExt cx="9609455" cy="544830"/>
          </a:xfrm>
        </p:grpSpPr>
        <p:sp>
          <p:nvSpPr>
            <p:cNvPr id="4" name="object 4"/>
            <p:cNvSpPr/>
            <p:nvPr/>
          </p:nvSpPr>
          <p:spPr>
            <a:xfrm>
              <a:off x="1584198" y="2565654"/>
              <a:ext cx="9589135" cy="524510"/>
            </a:xfrm>
            <a:custGeom>
              <a:avLst/>
              <a:gdLst/>
              <a:ahLst/>
              <a:cxnLst/>
              <a:rect l="l" t="t" r="r" b="b"/>
              <a:pathLst>
                <a:path w="9589135" h="524510">
                  <a:moveTo>
                    <a:pt x="9326753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9326753" y="524256"/>
                  </a:lnTo>
                  <a:lnTo>
                    <a:pt x="9589008" y="262128"/>
                  </a:lnTo>
                  <a:lnTo>
                    <a:pt x="9326753" y="0"/>
                  </a:lnTo>
                  <a:close/>
                </a:path>
              </a:pathLst>
            </a:custGeom>
            <a:solidFill>
              <a:srgbClr val="A8C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4198" y="2565654"/>
              <a:ext cx="9589135" cy="524510"/>
            </a:xfrm>
            <a:custGeom>
              <a:avLst/>
              <a:gdLst/>
              <a:ahLst/>
              <a:cxnLst/>
              <a:rect l="l" t="t" r="r" b="b"/>
              <a:pathLst>
                <a:path w="9589135" h="524510">
                  <a:moveTo>
                    <a:pt x="0" y="0"/>
                  </a:moveTo>
                  <a:lnTo>
                    <a:pt x="9326753" y="0"/>
                  </a:lnTo>
                  <a:lnTo>
                    <a:pt x="9589008" y="262128"/>
                  </a:lnTo>
                  <a:lnTo>
                    <a:pt x="9326753" y="524256"/>
                  </a:lnTo>
                  <a:lnTo>
                    <a:pt x="0" y="524256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62176" y="2682316"/>
            <a:ext cx="953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rlito"/>
                <a:cs typeface="Carlito"/>
              </a:rPr>
              <a:t>TOOTMINE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81074" y="1334769"/>
            <a:ext cx="2096135" cy="530860"/>
            <a:chOff x="1481074" y="1334769"/>
            <a:chExt cx="2096135" cy="530860"/>
          </a:xfrm>
        </p:grpSpPr>
        <p:sp>
          <p:nvSpPr>
            <p:cNvPr id="8" name="object 8"/>
            <p:cNvSpPr/>
            <p:nvPr/>
          </p:nvSpPr>
          <p:spPr>
            <a:xfrm>
              <a:off x="1487424" y="1341119"/>
              <a:ext cx="2083435" cy="518159"/>
            </a:xfrm>
            <a:custGeom>
              <a:avLst/>
              <a:gdLst/>
              <a:ahLst/>
              <a:cxnLst/>
              <a:rect l="l" t="t" r="r" b="b"/>
              <a:pathLst>
                <a:path w="2083435" h="518160">
                  <a:moveTo>
                    <a:pt x="1824227" y="0"/>
                  </a:moveTo>
                  <a:lnTo>
                    <a:pt x="0" y="0"/>
                  </a:lnTo>
                  <a:lnTo>
                    <a:pt x="0" y="518159"/>
                  </a:lnTo>
                  <a:lnTo>
                    <a:pt x="1824227" y="518159"/>
                  </a:lnTo>
                  <a:lnTo>
                    <a:pt x="2083308" y="259079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C3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7424" y="1341119"/>
              <a:ext cx="2083435" cy="518159"/>
            </a:xfrm>
            <a:custGeom>
              <a:avLst/>
              <a:gdLst/>
              <a:ahLst/>
              <a:cxnLst/>
              <a:rect l="l" t="t" r="r" b="b"/>
              <a:pathLst>
                <a:path w="2083435" h="518160">
                  <a:moveTo>
                    <a:pt x="0" y="0"/>
                  </a:moveTo>
                  <a:lnTo>
                    <a:pt x="1824227" y="0"/>
                  </a:lnTo>
                  <a:lnTo>
                    <a:pt x="2083308" y="259079"/>
                  </a:lnTo>
                  <a:lnTo>
                    <a:pt x="1824227" y="518159"/>
                  </a:lnTo>
                  <a:lnTo>
                    <a:pt x="0" y="51815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67052" y="1494789"/>
            <a:ext cx="5638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rlito"/>
                <a:cs typeface="Carlito"/>
              </a:rPr>
              <a:t>Tur</a:t>
            </a:r>
            <a:r>
              <a:rPr sz="1100" spc="-10" dirty="0">
                <a:latin typeface="Carlito"/>
                <a:cs typeface="Carlito"/>
              </a:rPr>
              <a:t>u</a:t>
            </a:r>
            <a:r>
              <a:rPr sz="1100" spc="-5" dirty="0">
                <a:latin typeface="Carlito"/>
                <a:cs typeface="Carlito"/>
              </a:rPr>
              <a:t>ndu</a:t>
            </a:r>
            <a:r>
              <a:rPr sz="1100" dirty="0">
                <a:latin typeface="Carlito"/>
                <a:cs typeface="Carlito"/>
              </a:rPr>
              <a:t>s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69409" y="1334769"/>
            <a:ext cx="1932939" cy="555625"/>
            <a:chOff x="4169409" y="1334769"/>
            <a:chExt cx="1932939" cy="555625"/>
          </a:xfrm>
        </p:grpSpPr>
        <p:sp>
          <p:nvSpPr>
            <p:cNvPr id="12" name="object 12"/>
            <p:cNvSpPr/>
            <p:nvPr/>
          </p:nvSpPr>
          <p:spPr>
            <a:xfrm>
              <a:off x="4175759" y="1341119"/>
              <a:ext cx="1920239" cy="542925"/>
            </a:xfrm>
            <a:custGeom>
              <a:avLst/>
              <a:gdLst/>
              <a:ahLst/>
              <a:cxnLst/>
              <a:rect l="l" t="t" r="r" b="b"/>
              <a:pathLst>
                <a:path w="1920239" h="542925">
                  <a:moveTo>
                    <a:pt x="1648840" y="0"/>
                  </a:moveTo>
                  <a:lnTo>
                    <a:pt x="0" y="0"/>
                  </a:lnTo>
                  <a:lnTo>
                    <a:pt x="0" y="542543"/>
                  </a:lnTo>
                  <a:lnTo>
                    <a:pt x="1648840" y="542543"/>
                  </a:lnTo>
                  <a:lnTo>
                    <a:pt x="1920239" y="271271"/>
                  </a:lnTo>
                  <a:lnTo>
                    <a:pt x="1648840" y="0"/>
                  </a:lnTo>
                  <a:close/>
                </a:path>
              </a:pathLst>
            </a:custGeom>
            <a:solidFill>
              <a:srgbClr val="C3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75759" y="1341119"/>
              <a:ext cx="1920239" cy="542925"/>
            </a:xfrm>
            <a:custGeom>
              <a:avLst/>
              <a:gdLst/>
              <a:ahLst/>
              <a:cxnLst/>
              <a:rect l="l" t="t" r="r" b="b"/>
              <a:pathLst>
                <a:path w="1920239" h="542925">
                  <a:moveTo>
                    <a:pt x="0" y="0"/>
                  </a:moveTo>
                  <a:lnTo>
                    <a:pt x="1648840" y="0"/>
                  </a:lnTo>
                  <a:lnTo>
                    <a:pt x="1920239" y="271271"/>
                  </a:lnTo>
                  <a:lnTo>
                    <a:pt x="1648840" y="542543"/>
                  </a:lnTo>
                  <a:lnTo>
                    <a:pt x="0" y="54254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55389" y="150761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rlito"/>
                <a:cs typeface="Carlito"/>
              </a:rPr>
              <a:t>Arendus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858000" y="1335024"/>
            <a:ext cx="1727200" cy="527685"/>
            <a:chOff x="6858000" y="1335024"/>
            <a:chExt cx="1727200" cy="527685"/>
          </a:xfrm>
        </p:grpSpPr>
        <p:sp>
          <p:nvSpPr>
            <p:cNvPr id="16" name="object 16"/>
            <p:cNvSpPr/>
            <p:nvPr/>
          </p:nvSpPr>
          <p:spPr>
            <a:xfrm>
              <a:off x="6864095" y="1341120"/>
              <a:ext cx="1714500" cy="515620"/>
            </a:xfrm>
            <a:custGeom>
              <a:avLst/>
              <a:gdLst/>
              <a:ahLst/>
              <a:cxnLst/>
              <a:rect l="l" t="t" r="r" b="b"/>
              <a:pathLst>
                <a:path w="1714500" h="515619">
                  <a:moveTo>
                    <a:pt x="1456944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1456944" y="515112"/>
                  </a:lnTo>
                  <a:lnTo>
                    <a:pt x="1714500" y="257555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C3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64095" y="1341120"/>
              <a:ext cx="1714500" cy="515620"/>
            </a:xfrm>
            <a:custGeom>
              <a:avLst/>
              <a:gdLst/>
              <a:ahLst/>
              <a:cxnLst/>
              <a:rect l="l" t="t" r="r" b="b"/>
              <a:pathLst>
                <a:path w="1714500" h="515619">
                  <a:moveTo>
                    <a:pt x="0" y="0"/>
                  </a:moveTo>
                  <a:lnTo>
                    <a:pt x="1456944" y="0"/>
                  </a:lnTo>
                  <a:lnTo>
                    <a:pt x="1714500" y="257555"/>
                  </a:lnTo>
                  <a:lnTo>
                    <a:pt x="1456944" y="515112"/>
                  </a:lnTo>
                  <a:lnTo>
                    <a:pt x="0" y="5151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44106" y="1493265"/>
            <a:ext cx="4762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rlito"/>
                <a:cs typeface="Carlito"/>
              </a:rPr>
              <a:t>Sisseost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546335" y="1335024"/>
            <a:ext cx="1727200" cy="527685"/>
            <a:chOff x="9546335" y="1335024"/>
            <a:chExt cx="1727200" cy="527685"/>
          </a:xfrm>
        </p:grpSpPr>
        <p:sp>
          <p:nvSpPr>
            <p:cNvPr id="20" name="object 20"/>
            <p:cNvSpPr/>
            <p:nvPr/>
          </p:nvSpPr>
          <p:spPr>
            <a:xfrm>
              <a:off x="9552431" y="1341120"/>
              <a:ext cx="1714500" cy="515620"/>
            </a:xfrm>
            <a:custGeom>
              <a:avLst/>
              <a:gdLst/>
              <a:ahLst/>
              <a:cxnLst/>
              <a:rect l="l" t="t" r="r" b="b"/>
              <a:pathLst>
                <a:path w="1714500" h="515619">
                  <a:moveTo>
                    <a:pt x="1456944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1456944" y="515112"/>
                  </a:lnTo>
                  <a:lnTo>
                    <a:pt x="1714500" y="257555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C3D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52431" y="1341120"/>
              <a:ext cx="1714500" cy="515620"/>
            </a:xfrm>
            <a:custGeom>
              <a:avLst/>
              <a:gdLst/>
              <a:ahLst/>
              <a:cxnLst/>
              <a:rect l="l" t="t" r="r" b="b"/>
              <a:pathLst>
                <a:path w="1714500" h="515619">
                  <a:moveTo>
                    <a:pt x="0" y="0"/>
                  </a:moveTo>
                  <a:lnTo>
                    <a:pt x="1456944" y="0"/>
                  </a:lnTo>
                  <a:lnTo>
                    <a:pt x="1714500" y="257555"/>
                  </a:lnTo>
                  <a:lnTo>
                    <a:pt x="1456944" y="515112"/>
                  </a:lnTo>
                  <a:lnTo>
                    <a:pt x="0" y="5151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632442" y="1493265"/>
            <a:ext cx="3562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rlito"/>
                <a:cs typeface="Carlito"/>
              </a:rPr>
              <a:t>M</a:t>
            </a:r>
            <a:r>
              <a:rPr sz="1100" spc="-5" dirty="0">
                <a:latin typeface="Carlito"/>
                <a:cs typeface="Carlito"/>
              </a:rPr>
              <a:t>üü</a:t>
            </a:r>
            <a:r>
              <a:rPr sz="1100" dirty="0">
                <a:latin typeface="Carlito"/>
                <a:cs typeface="Carlito"/>
              </a:rPr>
              <a:t>k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64095" y="2060448"/>
            <a:ext cx="723900" cy="401320"/>
          </a:xfrm>
          <a:custGeom>
            <a:avLst/>
            <a:gdLst/>
            <a:ahLst/>
            <a:cxnLst/>
            <a:rect l="l" t="t" r="r" b="b"/>
            <a:pathLst>
              <a:path w="723900" h="401319">
                <a:moveTo>
                  <a:pt x="0" y="400812"/>
                </a:moveTo>
                <a:lnTo>
                  <a:pt x="723900" y="400812"/>
                </a:lnTo>
                <a:lnTo>
                  <a:pt x="72390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9451847" y="2054351"/>
            <a:ext cx="736600" cy="413384"/>
            <a:chOff x="9451847" y="2054351"/>
            <a:chExt cx="736600" cy="413384"/>
          </a:xfrm>
        </p:grpSpPr>
        <p:sp>
          <p:nvSpPr>
            <p:cNvPr id="25" name="object 25"/>
            <p:cNvSpPr/>
            <p:nvPr/>
          </p:nvSpPr>
          <p:spPr>
            <a:xfrm>
              <a:off x="9457943" y="2060447"/>
              <a:ext cx="723900" cy="401320"/>
            </a:xfrm>
            <a:custGeom>
              <a:avLst/>
              <a:gdLst/>
              <a:ahLst/>
              <a:cxnLst/>
              <a:rect l="l" t="t" r="r" b="b"/>
              <a:pathLst>
                <a:path w="723900" h="401319">
                  <a:moveTo>
                    <a:pt x="723900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723900" y="400812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57943" y="2060447"/>
              <a:ext cx="723900" cy="401320"/>
            </a:xfrm>
            <a:custGeom>
              <a:avLst/>
              <a:gdLst/>
              <a:ahLst/>
              <a:cxnLst/>
              <a:rect l="l" t="t" r="r" b="b"/>
              <a:pathLst>
                <a:path w="723900" h="401319">
                  <a:moveTo>
                    <a:pt x="0" y="400812"/>
                  </a:moveTo>
                  <a:lnTo>
                    <a:pt x="723900" y="400812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057145" y="1915667"/>
            <a:ext cx="3233420" cy="590550"/>
            <a:chOff x="2057145" y="1915667"/>
            <a:chExt cx="3233420" cy="590550"/>
          </a:xfrm>
        </p:grpSpPr>
        <p:sp>
          <p:nvSpPr>
            <p:cNvPr id="28" name="object 28"/>
            <p:cNvSpPr/>
            <p:nvPr/>
          </p:nvSpPr>
          <p:spPr>
            <a:xfrm>
              <a:off x="2063495" y="2060447"/>
              <a:ext cx="723900" cy="401320"/>
            </a:xfrm>
            <a:custGeom>
              <a:avLst/>
              <a:gdLst/>
              <a:ahLst/>
              <a:cxnLst/>
              <a:rect l="l" t="t" r="r" b="b"/>
              <a:pathLst>
                <a:path w="723900" h="401319">
                  <a:moveTo>
                    <a:pt x="0" y="400812"/>
                  </a:moveTo>
                  <a:lnTo>
                    <a:pt x="723900" y="400812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81527" y="1915667"/>
              <a:ext cx="76200" cy="590550"/>
            </a:xfrm>
            <a:custGeom>
              <a:avLst/>
              <a:gdLst/>
              <a:ahLst/>
              <a:cxnLst/>
              <a:rect l="l" t="t" r="r" b="b"/>
              <a:pathLst>
                <a:path w="76200" h="590550">
                  <a:moveTo>
                    <a:pt x="31750" y="514350"/>
                  </a:moveTo>
                  <a:lnTo>
                    <a:pt x="0" y="514350"/>
                  </a:lnTo>
                  <a:lnTo>
                    <a:pt x="38100" y="590550"/>
                  </a:lnTo>
                  <a:lnTo>
                    <a:pt x="69850" y="527050"/>
                  </a:lnTo>
                  <a:lnTo>
                    <a:pt x="31750" y="527050"/>
                  </a:lnTo>
                  <a:lnTo>
                    <a:pt x="31750" y="514350"/>
                  </a:lnTo>
                  <a:close/>
                </a:path>
                <a:path w="76200" h="590550">
                  <a:moveTo>
                    <a:pt x="44450" y="0"/>
                  </a:moveTo>
                  <a:lnTo>
                    <a:pt x="31750" y="0"/>
                  </a:lnTo>
                  <a:lnTo>
                    <a:pt x="31750" y="527050"/>
                  </a:lnTo>
                  <a:lnTo>
                    <a:pt x="44450" y="527050"/>
                  </a:lnTo>
                  <a:lnTo>
                    <a:pt x="44450" y="0"/>
                  </a:lnTo>
                  <a:close/>
                </a:path>
                <a:path w="76200" h="590550">
                  <a:moveTo>
                    <a:pt x="76200" y="514350"/>
                  </a:moveTo>
                  <a:lnTo>
                    <a:pt x="44450" y="514350"/>
                  </a:lnTo>
                  <a:lnTo>
                    <a:pt x="44450" y="527050"/>
                  </a:lnTo>
                  <a:lnTo>
                    <a:pt x="69850" y="527050"/>
                  </a:lnTo>
                  <a:lnTo>
                    <a:pt x="76200" y="514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59807" y="2060447"/>
              <a:ext cx="723900" cy="401320"/>
            </a:xfrm>
            <a:custGeom>
              <a:avLst/>
              <a:gdLst/>
              <a:ahLst/>
              <a:cxnLst/>
              <a:rect l="l" t="t" r="r" b="b"/>
              <a:pathLst>
                <a:path w="723900" h="401319">
                  <a:moveTo>
                    <a:pt x="0" y="400812"/>
                  </a:moveTo>
                  <a:lnTo>
                    <a:pt x="723900" y="400812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154159" y="2109977"/>
            <a:ext cx="3244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1150" algn="l"/>
              </a:tabLst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10292" y="2109977"/>
            <a:ext cx="3244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1150" algn="l"/>
              </a:tabLst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88273" y="2109977"/>
            <a:ext cx="52768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rlito"/>
                <a:cs typeface="Carlito"/>
              </a:rPr>
              <a:t>Mõju  määr</a:t>
            </a:r>
            <a:r>
              <a:rPr sz="1100" spc="-5" dirty="0">
                <a:latin typeface="Carlito"/>
                <a:cs typeface="Carlito"/>
              </a:rPr>
              <a:t>an</a:t>
            </a:r>
            <a:r>
              <a:rPr sz="1100" dirty="0">
                <a:latin typeface="Carlito"/>
                <a:cs typeface="Carlito"/>
              </a:rPr>
              <a:t>g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70752" y="2016632"/>
            <a:ext cx="2222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rebuchet MS"/>
                <a:cs typeface="Trebuchet MS"/>
              </a:rPr>
              <a:t>...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19492" y="2016632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8930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15203" y="2016632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8930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882128" y="1915667"/>
            <a:ext cx="76200" cy="590550"/>
          </a:xfrm>
          <a:custGeom>
            <a:avLst/>
            <a:gdLst/>
            <a:ahLst/>
            <a:cxnLst/>
            <a:rect l="l" t="t" r="r" b="b"/>
            <a:pathLst>
              <a:path w="76200" h="590550">
                <a:moveTo>
                  <a:pt x="31750" y="514350"/>
                </a:moveTo>
                <a:lnTo>
                  <a:pt x="0" y="514350"/>
                </a:lnTo>
                <a:lnTo>
                  <a:pt x="38100" y="590550"/>
                </a:lnTo>
                <a:lnTo>
                  <a:pt x="69850" y="527050"/>
                </a:lnTo>
                <a:lnTo>
                  <a:pt x="31750" y="527050"/>
                </a:lnTo>
                <a:lnTo>
                  <a:pt x="31750" y="514350"/>
                </a:lnTo>
                <a:close/>
              </a:path>
              <a:path w="76200" h="590550">
                <a:moveTo>
                  <a:pt x="44450" y="0"/>
                </a:moveTo>
                <a:lnTo>
                  <a:pt x="31750" y="0"/>
                </a:lnTo>
                <a:lnTo>
                  <a:pt x="31750" y="527050"/>
                </a:lnTo>
                <a:lnTo>
                  <a:pt x="44450" y="527050"/>
                </a:lnTo>
                <a:lnTo>
                  <a:pt x="44450" y="0"/>
                </a:lnTo>
                <a:close/>
              </a:path>
              <a:path w="76200" h="590550">
                <a:moveTo>
                  <a:pt x="76200" y="514350"/>
                </a:moveTo>
                <a:lnTo>
                  <a:pt x="44450" y="514350"/>
                </a:lnTo>
                <a:lnTo>
                  <a:pt x="44450" y="527050"/>
                </a:lnTo>
                <a:lnTo>
                  <a:pt x="69850" y="527050"/>
                </a:lnTo>
                <a:lnTo>
                  <a:pt x="76200" y="514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70464" y="1915667"/>
            <a:ext cx="76200" cy="590550"/>
          </a:xfrm>
          <a:custGeom>
            <a:avLst/>
            <a:gdLst/>
            <a:ahLst/>
            <a:cxnLst/>
            <a:rect l="l" t="t" r="r" b="b"/>
            <a:pathLst>
              <a:path w="76200" h="590550">
                <a:moveTo>
                  <a:pt x="31750" y="514350"/>
                </a:moveTo>
                <a:lnTo>
                  <a:pt x="0" y="514350"/>
                </a:lnTo>
                <a:lnTo>
                  <a:pt x="38100" y="590550"/>
                </a:lnTo>
                <a:lnTo>
                  <a:pt x="69850" y="527050"/>
                </a:lnTo>
                <a:lnTo>
                  <a:pt x="31750" y="527050"/>
                </a:lnTo>
                <a:lnTo>
                  <a:pt x="31750" y="514350"/>
                </a:lnTo>
                <a:close/>
              </a:path>
              <a:path w="76200" h="590550">
                <a:moveTo>
                  <a:pt x="44450" y="0"/>
                </a:moveTo>
                <a:lnTo>
                  <a:pt x="31750" y="0"/>
                </a:lnTo>
                <a:lnTo>
                  <a:pt x="31750" y="527050"/>
                </a:lnTo>
                <a:lnTo>
                  <a:pt x="44450" y="527050"/>
                </a:lnTo>
                <a:lnTo>
                  <a:pt x="44450" y="0"/>
                </a:lnTo>
                <a:close/>
              </a:path>
              <a:path w="76200" h="590550">
                <a:moveTo>
                  <a:pt x="76200" y="514350"/>
                </a:moveTo>
                <a:lnTo>
                  <a:pt x="44450" y="514350"/>
                </a:lnTo>
                <a:lnTo>
                  <a:pt x="44450" y="527050"/>
                </a:lnTo>
                <a:lnTo>
                  <a:pt x="69850" y="527050"/>
                </a:lnTo>
                <a:lnTo>
                  <a:pt x="76200" y="514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2819400" y="1905000"/>
            <a:ext cx="6468745" cy="1993900"/>
            <a:chOff x="2828417" y="1915667"/>
            <a:chExt cx="6468745" cy="1993900"/>
          </a:xfrm>
        </p:grpSpPr>
        <p:sp>
          <p:nvSpPr>
            <p:cNvPr id="40" name="object 40"/>
            <p:cNvSpPr/>
            <p:nvPr/>
          </p:nvSpPr>
          <p:spPr>
            <a:xfrm>
              <a:off x="6979920" y="3002279"/>
              <a:ext cx="2310765" cy="901065"/>
            </a:xfrm>
            <a:custGeom>
              <a:avLst/>
              <a:gdLst/>
              <a:ahLst/>
              <a:cxnLst/>
              <a:rect l="l" t="t" r="r" b="b"/>
              <a:pathLst>
                <a:path w="2310765" h="901064">
                  <a:moveTo>
                    <a:pt x="2310383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2310383" y="900684"/>
                  </a:lnTo>
                  <a:lnTo>
                    <a:pt x="2310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79920" y="3002279"/>
              <a:ext cx="2310765" cy="901065"/>
            </a:xfrm>
            <a:custGeom>
              <a:avLst/>
              <a:gdLst/>
              <a:ahLst/>
              <a:cxnLst/>
              <a:rect l="l" t="t" r="r" b="b"/>
              <a:pathLst>
                <a:path w="2310765" h="901064">
                  <a:moveTo>
                    <a:pt x="0" y="900684"/>
                  </a:moveTo>
                  <a:lnTo>
                    <a:pt x="2310383" y="900684"/>
                  </a:lnTo>
                  <a:lnTo>
                    <a:pt x="2310383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31592" y="2276855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0" y="0"/>
                  </a:moveTo>
                  <a:lnTo>
                    <a:pt x="26670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75376" y="1915667"/>
              <a:ext cx="76200" cy="590550"/>
            </a:xfrm>
            <a:custGeom>
              <a:avLst/>
              <a:gdLst/>
              <a:ahLst/>
              <a:cxnLst/>
              <a:rect l="l" t="t" r="r" b="b"/>
              <a:pathLst>
                <a:path w="76200" h="590550">
                  <a:moveTo>
                    <a:pt x="31750" y="514350"/>
                  </a:moveTo>
                  <a:lnTo>
                    <a:pt x="0" y="514350"/>
                  </a:lnTo>
                  <a:lnTo>
                    <a:pt x="38100" y="590550"/>
                  </a:lnTo>
                  <a:lnTo>
                    <a:pt x="69850" y="527050"/>
                  </a:lnTo>
                  <a:lnTo>
                    <a:pt x="31750" y="527050"/>
                  </a:lnTo>
                  <a:lnTo>
                    <a:pt x="31750" y="514350"/>
                  </a:lnTo>
                  <a:close/>
                </a:path>
                <a:path w="76200" h="590550">
                  <a:moveTo>
                    <a:pt x="44450" y="0"/>
                  </a:moveTo>
                  <a:lnTo>
                    <a:pt x="31750" y="0"/>
                  </a:lnTo>
                  <a:lnTo>
                    <a:pt x="31750" y="527050"/>
                  </a:lnTo>
                  <a:lnTo>
                    <a:pt x="44450" y="527050"/>
                  </a:lnTo>
                  <a:lnTo>
                    <a:pt x="44450" y="0"/>
                  </a:lnTo>
                  <a:close/>
                </a:path>
                <a:path w="76200" h="590550">
                  <a:moveTo>
                    <a:pt x="76200" y="514350"/>
                  </a:moveTo>
                  <a:lnTo>
                    <a:pt x="44450" y="514350"/>
                  </a:lnTo>
                  <a:lnTo>
                    <a:pt x="44450" y="527050"/>
                  </a:lnTo>
                  <a:lnTo>
                    <a:pt x="69850" y="527050"/>
                  </a:lnTo>
                  <a:lnTo>
                    <a:pt x="76200" y="514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 rot="10860000">
            <a:off x="9132011" y="2113089"/>
            <a:ext cx="22700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400" spc="5" dirty="0">
                <a:latin typeface="Carlito"/>
                <a:cs typeface="Carlito"/>
              </a:rPr>
              <a:t>...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33106" y="3215716"/>
            <a:ext cx="607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rebuchet MS"/>
                <a:cs typeface="Trebuchet MS"/>
              </a:rPr>
              <a:t>CPS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569195" y="3761232"/>
            <a:ext cx="1815464" cy="952500"/>
          </a:xfrm>
          <a:prstGeom prst="rect">
            <a:avLst/>
          </a:prstGeom>
          <a:solidFill>
            <a:srgbClr val="EDD6B4"/>
          </a:solidFill>
          <a:ln w="12192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572770">
              <a:lnSpc>
                <a:spcPct val="100000"/>
              </a:lnSpc>
              <a:spcBef>
                <a:spcPts val="220"/>
              </a:spcBef>
            </a:pPr>
            <a:r>
              <a:rPr sz="2400" dirty="0">
                <a:latin typeface="Carlito"/>
                <a:cs typeface="Carlito"/>
              </a:rPr>
              <a:t>WMS</a:t>
            </a:r>
            <a:endParaRPr sz="2400">
              <a:latin typeface="Carlito"/>
              <a:cs typeface="Carlito"/>
            </a:endParaRPr>
          </a:p>
          <a:p>
            <a:pPr marL="606425">
              <a:lnSpc>
                <a:spcPct val="100000"/>
              </a:lnSpc>
              <a:spcBef>
                <a:spcPts val="1010"/>
              </a:spcBef>
            </a:pPr>
            <a:r>
              <a:rPr sz="2400" spc="-5" dirty="0">
                <a:latin typeface="Carlito"/>
                <a:cs typeface="Carlito"/>
              </a:rPr>
              <a:t>LIMS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6259" y="3436620"/>
            <a:ext cx="1645920" cy="866140"/>
          </a:xfrm>
          <a:prstGeom prst="rect">
            <a:avLst/>
          </a:prstGeom>
          <a:solidFill>
            <a:srgbClr val="EDD6B4"/>
          </a:solidFill>
          <a:ln w="12191">
            <a:solidFill>
              <a:srgbClr val="000000"/>
            </a:solidFill>
          </a:ln>
        </p:spPr>
        <p:txBody>
          <a:bodyPr vert="horz" wrap="square" lIns="0" tIns="196850" rIns="0" bIns="0" rtlCol="0">
            <a:spAutoFit/>
          </a:bodyPr>
          <a:lstStyle/>
          <a:p>
            <a:pPr marL="478790">
              <a:lnSpc>
                <a:spcPct val="100000"/>
              </a:lnSpc>
              <a:spcBef>
                <a:spcPts val="1550"/>
              </a:spcBef>
            </a:pPr>
            <a:r>
              <a:rPr sz="2800" spc="-10" dirty="0">
                <a:latin typeface="Carlito"/>
                <a:cs typeface="Carlito"/>
              </a:rPr>
              <a:t>CRM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84834" y="1852295"/>
            <a:ext cx="1621790" cy="1574165"/>
          </a:xfrm>
          <a:custGeom>
            <a:avLst/>
            <a:gdLst/>
            <a:ahLst/>
            <a:cxnLst/>
            <a:rect l="l" t="t" r="r" b="b"/>
            <a:pathLst>
              <a:path w="1621789" h="1574164">
                <a:moveTo>
                  <a:pt x="2025" y="1566536"/>
                </a:moveTo>
                <a:lnTo>
                  <a:pt x="0" y="1573783"/>
                </a:lnTo>
                <a:lnTo>
                  <a:pt x="7203" y="1572005"/>
                </a:lnTo>
                <a:lnTo>
                  <a:pt x="6908" y="1572005"/>
                </a:lnTo>
                <a:lnTo>
                  <a:pt x="2019" y="1566926"/>
                </a:lnTo>
                <a:lnTo>
                  <a:pt x="2025" y="1566536"/>
                </a:lnTo>
                <a:close/>
              </a:path>
              <a:path w="1621789" h="1574164">
                <a:moveTo>
                  <a:pt x="21523" y="1544022"/>
                </a:moveTo>
                <a:lnTo>
                  <a:pt x="4597" y="1560449"/>
                </a:lnTo>
                <a:lnTo>
                  <a:pt x="3384" y="1561673"/>
                </a:lnTo>
                <a:lnTo>
                  <a:pt x="2025" y="1566536"/>
                </a:lnTo>
                <a:lnTo>
                  <a:pt x="2019" y="1566926"/>
                </a:lnTo>
                <a:lnTo>
                  <a:pt x="6908" y="1572005"/>
                </a:lnTo>
                <a:lnTo>
                  <a:pt x="7203" y="1572005"/>
                </a:lnTo>
                <a:lnTo>
                  <a:pt x="12218" y="1570768"/>
                </a:lnTo>
                <a:lnTo>
                  <a:pt x="16328" y="1566799"/>
                </a:lnTo>
                <a:lnTo>
                  <a:pt x="15163" y="1566799"/>
                </a:lnTo>
                <a:lnTo>
                  <a:pt x="7518" y="1558925"/>
                </a:lnTo>
                <a:lnTo>
                  <a:pt x="18093" y="1556306"/>
                </a:lnTo>
                <a:lnTo>
                  <a:pt x="21523" y="1544022"/>
                </a:lnTo>
                <a:close/>
              </a:path>
              <a:path w="1621789" h="1574164">
                <a:moveTo>
                  <a:pt x="12218" y="1570768"/>
                </a:moveTo>
                <a:lnTo>
                  <a:pt x="7203" y="1572005"/>
                </a:lnTo>
                <a:lnTo>
                  <a:pt x="10921" y="1572005"/>
                </a:lnTo>
                <a:lnTo>
                  <a:pt x="12218" y="1570768"/>
                </a:lnTo>
                <a:close/>
              </a:path>
              <a:path w="1621789" h="1574164">
                <a:moveTo>
                  <a:pt x="96570" y="1536827"/>
                </a:moveTo>
                <a:lnTo>
                  <a:pt x="93167" y="1537715"/>
                </a:lnTo>
                <a:lnTo>
                  <a:pt x="30239" y="1553298"/>
                </a:lnTo>
                <a:lnTo>
                  <a:pt x="13449" y="1569592"/>
                </a:lnTo>
                <a:lnTo>
                  <a:pt x="12218" y="1570768"/>
                </a:lnTo>
                <a:lnTo>
                  <a:pt x="96215" y="1550034"/>
                </a:lnTo>
                <a:lnTo>
                  <a:pt x="99618" y="1549145"/>
                </a:lnTo>
                <a:lnTo>
                  <a:pt x="101688" y="1545716"/>
                </a:lnTo>
                <a:lnTo>
                  <a:pt x="100850" y="1542288"/>
                </a:lnTo>
                <a:lnTo>
                  <a:pt x="100012" y="1538985"/>
                </a:lnTo>
                <a:lnTo>
                  <a:pt x="96570" y="1536827"/>
                </a:lnTo>
                <a:close/>
              </a:path>
              <a:path w="1621789" h="1574164">
                <a:moveTo>
                  <a:pt x="18093" y="1556306"/>
                </a:moveTo>
                <a:lnTo>
                  <a:pt x="7518" y="1558925"/>
                </a:lnTo>
                <a:lnTo>
                  <a:pt x="15163" y="1566799"/>
                </a:lnTo>
                <a:lnTo>
                  <a:pt x="18093" y="1556306"/>
                </a:lnTo>
                <a:close/>
              </a:path>
              <a:path w="1621789" h="1574164">
                <a:moveTo>
                  <a:pt x="30239" y="1553298"/>
                </a:moveTo>
                <a:lnTo>
                  <a:pt x="18093" y="1556306"/>
                </a:lnTo>
                <a:lnTo>
                  <a:pt x="15163" y="1566799"/>
                </a:lnTo>
                <a:lnTo>
                  <a:pt x="16328" y="1566799"/>
                </a:lnTo>
                <a:lnTo>
                  <a:pt x="30239" y="1553298"/>
                </a:lnTo>
                <a:close/>
              </a:path>
              <a:path w="1621789" h="1574164">
                <a:moveTo>
                  <a:pt x="3384" y="1561673"/>
                </a:moveTo>
                <a:lnTo>
                  <a:pt x="2082" y="1562989"/>
                </a:lnTo>
                <a:lnTo>
                  <a:pt x="2025" y="1566536"/>
                </a:lnTo>
                <a:lnTo>
                  <a:pt x="3384" y="1561673"/>
                </a:lnTo>
                <a:close/>
              </a:path>
              <a:path w="1621789" h="1574164">
                <a:moveTo>
                  <a:pt x="31102" y="1473072"/>
                </a:moveTo>
                <a:lnTo>
                  <a:pt x="27597" y="1474977"/>
                </a:lnTo>
                <a:lnTo>
                  <a:pt x="26657" y="1478406"/>
                </a:lnTo>
                <a:lnTo>
                  <a:pt x="3384" y="1561673"/>
                </a:lnTo>
                <a:lnTo>
                  <a:pt x="4597" y="1560449"/>
                </a:lnTo>
                <a:lnTo>
                  <a:pt x="21523" y="1544022"/>
                </a:lnTo>
                <a:lnTo>
                  <a:pt x="38887" y="1481835"/>
                </a:lnTo>
                <a:lnTo>
                  <a:pt x="39827" y="1478406"/>
                </a:lnTo>
                <a:lnTo>
                  <a:pt x="37858" y="1474851"/>
                </a:lnTo>
                <a:lnTo>
                  <a:pt x="31102" y="1473072"/>
                </a:lnTo>
                <a:close/>
              </a:path>
              <a:path w="1621789" h="1574164">
                <a:moveTo>
                  <a:pt x="1616608" y="0"/>
                </a:moveTo>
                <a:lnTo>
                  <a:pt x="1612544" y="0"/>
                </a:lnTo>
                <a:lnTo>
                  <a:pt x="1610004" y="2412"/>
                </a:lnTo>
                <a:lnTo>
                  <a:pt x="21523" y="1544022"/>
                </a:lnTo>
                <a:lnTo>
                  <a:pt x="18093" y="1556306"/>
                </a:lnTo>
                <a:lnTo>
                  <a:pt x="30239" y="1553298"/>
                </a:lnTo>
                <a:lnTo>
                  <a:pt x="1618894" y="11556"/>
                </a:lnTo>
                <a:lnTo>
                  <a:pt x="1621434" y="9143"/>
                </a:lnTo>
                <a:lnTo>
                  <a:pt x="1621434" y="5079"/>
                </a:lnTo>
                <a:lnTo>
                  <a:pt x="1616608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512314" y="4277105"/>
            <a:ext cx="1597660" cy="862965"/>
          </a:xfrm>
          <a:prstGeom prst="rect">
            <a:avLst/>
          </a:prstGeom>
          <a:solidFill>
            <a:srgbClr val="5FCAEE"/>
          </a:solidFill>
          <a:ln w="19811">
            <a:solidFill>
              <a:srgbClr val="C00000"/>
            </a:solidFill>
          </a:ln>
        </p:spPr>
        <p:txBody>
          <a:bodyPr vert="horz" wrap="square" lIns="0" tIns="23939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885"/>
              </a:spcBef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PLM</a:t>
            </a:r>
            <a:r>
              <a:rPr sz="24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/ERP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20946" y="4650485"/>
            <a:ext cx="1610995" cy="824865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58750" marR="154940" indent="252729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MOMS 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CA</a:t>
            </a:r>
            <a:r>
              <a:rPr sz="2400" spc="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/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CAM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310128" y="1876424"/>
            <a:ext cx="2943860" cy="2773045"/>
          </a:xfrm>
          <a:custGeom>
            <a:avLst/>
            <a:gdLst/>
            <a:ahLst/>
            <a:cxnLst/>
            <a:rect l="l" t="t" r="r" b="b"/>
            <a:pathLst>
              <a:path w="2943860" h="2773045">
                <a:moveTo>
                  <a:pt x="105791" y="2404618"/>
                </a:moveTo>
                <a:lnTo>
                  <a:pt x="103378" y="2401443"/>
                </a:lnTo>
                <a:lnTo>
                  <a:pt x="35763" y="2391613"/>
                </a:lnTo>
                <a:lnTo>
                  <a:pt x="12331" y="2401087"/>
                </a:lnTo>
                <a:lnTo>
                  <a:pt x="101473" y="2414016"/>
                </a:lnTo>
                <a:lnTo>
                  <a:pt x="104775" y="2411603"/>
                </a:lnTo>
                <a:lnTo>
                  <a:pt x="105791" y="2404618"/>
                </a:lnTo>
                <a:close/>
              </a:path>
              <a:path w="2943860" h="2773045">
                <a:moveTo>
                  <a:pt x="2014791" y="2760116"/>
                </a:moveTo>
                <a:lnTo>
                  <a:pt x="2013839" y="2761742"/>
                </a:lnTo>
                <a:lnTo>
                  <a:pt x="2014766" y="2765221"/>
                </a:lnTo>
                <a:lnTo>
                  <a:pt x="2014791" y="2760116"/>
                </a:lnTo>
                <a:close/>
              </a:path>
              <a:path w="2943860" h="2773045">
                <a:moveTo>
                  <a:pt x="2943860" y="1213612"/>
                </a:moveTo>
                <a:lnTo>
                  <a:pt x="2942463" y="1210310"/>
                </a:lnTo>
                <a:lnTo>
                  <a:pt x="2942310" y="1209941"/>
                </a:lnTo>
                <a:lnTo>
                  <a:pt x="2942082" y="1209040"/>
                </a:lnTo>
                <a:lnTo>
                  <a:pt x="2941904" y="1208951"/>
                </a:lnTo>
                <a:lnTo>
                  <a:pt x="2941193" y="1207135"/>
                </a:lnTo>
                <a:lnTo>
                  <a:pt x="2937510" y="1205484"/>
                </a:lnTo>
                <a:lnTo>
                  <a:pt x="2936621" y="1205865"/>
                </a:lnTo>
                <a:lnTo>
                  <a:pt x="2935986" y="1205484"/>
                </a:lnTo>
                <a:lnTo>
                  <a:pt x="2932176" y="1206500"/>
                </a:lnTo>
                <a:lnTo>
                  <a:pt x="2931249" y="1208074"/>
                </a:lnTo>
                <a:lnTo>
                  <a:pt x="93980" y="2354402"/>
                </a:lnTo>
                <a:lnTo>
                  <a:pt x="94742" y="2352421"/>
                </a:lnTo>
                <a:lnTo>
                  <a:pt x="93345" y="2349246"/>
                </a:lnTo>
                <a:lnTo>
                  <a:pt x="91821" y="2346071"/>
                </a:lnTo>
                <a:lnTo>
                  <a:pt x="88138" y="2344547"/>
                </a:lnTo>
                <a:lnTo>
                  <a:pt x="84963" y="2346071"/>
                </a:lnTo>
                <a:lnTo>
                  <a:pt x="42113" y="2365578"/>
                </a:lnTo>
                <a:lnTo>
                  <a:pt x="70739" y="2328672"/>
                </a:lnTo>
                <a:lnTo>
                  <a:pt x="72771" y="2325878"/>
                </a:lnTo>
                <a:lnTo>
                  <a:pt x="72263" y="2321941"/>
                </a:lnTo>
                <a:lnTo>
                  <a:pt x="69596" y="2319782"/>
                </a:lnTo>
                <a:lnTo>
                  <a:pt x="66802" y="2317623"/>
                </a:lnTo>
                <a:lnTo>
                  <a:pt x="64871" y="2317864"/>
                </a:lnTo>
                <a:lnTo>
                  <a:pt x="1695577" y="10922"/>
                </a:lnTo>
                <a:lnTo>
                  <a:pt x="1697609" y="8001"/>
                </a:lnTo>
                <a:lnTo>
                  <a:pt x="1696974" y="4064"/>
                </a:lnTo>
                <a:lnTo>
                  <a:pt x="1694053" y="2032"/>
                </a:lnTo>
                <a:lnTo>
                  <a:pt x="1691259" y="0"/>
                </a:lnTo>
                <a:lnTo>
                  <a:pt x="1687322" y="762"/>
                </a:lnTo>
                <a:lnTo>
                  <a:pt x="1685290" y="3556"/>
                </a:lnTo>
                <a:lnTo>
                  <a:pt x="15608" y="2365591"/>
                </a:lnTo>
                <a:lnTo>
                  <a:pt x="21209" y="2301113"/>
                </a:lnTo>
                <a:lnTo>
                  <a:pt x="21590" y="2297557"/>
                </a:lnTo>
                <a:lnTo>
                  <a:pt x="19050" y="2294509"/>
                </a:lnTo>
                <a:lnTo>
                  <a:pt x="15494" y="2294255"/>
                </a:lnTo>
                <a:lnTo>
                  <a:pt x="12052" y="2293874"/>
                </a:lnTo>
                <a:lnTo>
                  <a:pt x="8877" y="2296414"/>
                </a:lnTo>
                <a:lnTo>
                  <a:pt x="8636" y="2299970"/>
                </a:lnTo>
                <a:lnTo>
                  <a:pt x="1092" y="2386088"/>
                </a:lnTo>
                <a:lnTo>
                  <a:pt x="0" y="2387600"/>
                </a:lnTo>
                <a:lnTo>
                  <a:pt x="660" y="2391041"/>
                </a:lnTo>
                <a:lnTo>
                  <a:pt x="825" y="2389009"/>
                </a:lnTo>
                <a:lnTo>
                  <a:pt x="762" y="2391537"/>
                </a:lnTo>
                <a:lnTo>
                  <a:pt x="660" y="2391041"/>
                </a:lnTo>
                <a:lnTo>
                  <a:pt x="0" y="2398649"/>
                </a:lnTo>
                <a:lnTo>
                  <a:pt x="749" y="2398306"/>
                </a:lnTo>
                <a:lnTo>
                  <a:pt x="0" y="2399284"/>
                </a:lnTo>
                <a:lnTo>
                  <a:pt x="7467" y="2400376"/>
                </a:lnTo>
                <a:lnTo>
                  <a:pt x="10795" y="2401697"/>
                </a:lnTo>
                <a:lnTo>
                  <a:pt x="12331" y="2401087"/>
                </a:lnTo>
                <a:lnTo>
                  <a:pt x="18961" y="2398395"/>
                </a:lnTo>
                <a:lnTo>
                  <a:pt x="35763" y="2391613"/>
                </a:lnTo>
                <a:lnTo>
                  <a:pt x="2920682" y="1225994"/>
                </a:lnTo>
                <a:lnTo>
                  <a:pt x="2027555" y="2738475"/>
                </a:lnTo>
                <a:lnTo>
                  <a:pt x="2027936" y="2673731"/>
                </a:lnTo>
                <a:lnTo>
                  <a:pt x="2027936" y="2670175"/>
                </a:lnTo>
                <a:lnTo>
                  <a:pt x="2025142" y="2667381"/>
                </a:lnTo>
                <a:lnTo>
                  <a:pt x="2021586" y="2667381"/>
                </a:lnTo>
                <a:lnTo>
                  <a:pt x="2018157" y="2667254"/>
                </a:lnTo>
                <a:lnTo>
                  <a:pt x="2015236" y="2670175"/>
                </a:lnTo>
                <a:lnTo>
                  <a:pt x="2015223" y="2673731"/>
                </a:lnTo>
                <a:lnTo>
                  <a:pt x="2014791" y="2760116"/>
                </a:lnTo>
                <a:lnTo>
                  <a:pt x="2014855" y="2765552"/>
                </a:lnTo>
                <a:lnTo>
                  <a:pt x="2014766" y="2765221"/>
                </a:lnTo>
                <a:lnTo>
                  <a:pt x="2014728" y="2772791"/>
                </a:lnTo>
                <a:lnTo>
                  <a:pt x="2021306" y="2769108"/>
                </a:lnTo>
                <a:lnTo>
                  <a:pt x="2021560" y="2768968"/>
                </a:lnTo>
                <a:lnTo>
                  <a:pt x="2024761" y="2768219"/>
                </a:lnTo>
                <a:lnTo>
                  <a:pt x="2025650" y="2766682"/>
                </a:lnTo>
                <a:lnTo>
                  <a:pt x="2101215" y="2724404"/>
                </a:lnTo>
                <a:lnTo>
                  <a:pt x="2104263" y="2722753"/>
                </a:lnTo>
                <a:lnTo>
                  <a:pt x="2105406" y="2718816"/>
                </a:lnTo>
                <a:lnTo>
                  <a:pt x="2103628" y="2715768"/>
                </a:lnTo>
                <a:lnTo>
                  <a:pt x="2101977" y="2712720"/>
                </a:lnTo>
                <a:lnTo>
                  <a:pt x="2098167" y="2711577"/>
                </a:lnTo>
                <a:lnTo>
                  <a:pt x="2038451" y="2744978"/>
                </a:lnTo>
                <a:lnTo>
                  <a:pt x="2939948" y="1218209"/>
                </a:lnTo>
                <a:lnTo>
                  <a:pt x="2942209" y="1217295"/>
                </a:lnTo>
                <a:lnTo>
                  <a:pt x="2943860" y="1213612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465570" y="5293614"/>
            <a:ext cx="1777364" cy="812800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508000" marR="499109" indent="116839">
              <a:lnSpc>
                <a:spcPct val="100000"/>
              </a:lnSpc>
              <a:spcBef>
                <a:spcPts val="250"/>
              </a:spcBef>
            </a:pP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MES  C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MS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379220" y="1848992"/>
            <a:ext cx="9140190" cy="3444240"/>
          </a:xfrm>
          <a:custGeom>
            <a:avLst/>
            <a:gdLst/>
            <a:ahLst/>
            <a:cxnLst/>
            <a:rect l="l" t="t" r="r" b="b"/>
            <a:pathLst>
              <a:path w="9140190" h="3444240">
                <a:moveTo>
                  <a:pt x="102362" y="1615567"/>
                </a:moveTo>
                <a:lnTo>
                  <a:pt x="100711" y="1611884"/>
                </a:lnTo>
                <a:lnTo>
                  <a:pt x="97409" y="1610614"/>
                </a:lnTo>
                <a:lnTo>
                  <a:pt x="36588" y="1588325"/>
                </a:lnTo>
                <a:lnTo>
                  <a:pt x="11811" y="1592745"/>
                </a:lnTo>
                <a:lnTo>
                  <a:pt x="92964" y="1622552"/>
                </a:lnTo>
                <a:lnTo>
                  <a:pt x="96266" y="1623822"/>
                </a:lnTo>
                <a:lnTo>
                  <a:pt x="99949" y="1622171"/>
                </a:lnTo>
                <a:lnTo>
                  <a:pt x="101092" y="1618869"/>
                </a:lnTo>
                <a:lnTo>
                  <a:pt x="102362" y="1615567"/>
                </a:lnTo>
                <a:close/>
              </a:path>
              <a:path w="9140190" h="3444240">
                <a:moveTo>
                  <a:pt x="9091117" y="1914715"/>
                </a:moveTo>
                <a:lnTo>
                  <a:pt x="9086405" y="1916544"/>
                </a:lnTo>
                <a:lnTo>
                  <a:pt x="9088247" y="1916811"/>
                </a:lnTo>
                <a:lnTo>
                  <a:pt x="9091117" y="1914715"/>
                </a:lnTo>
                <a:close/>
              </a:path>
              <a:path w="9140190" h="3444240">
                <a:moveTo>
                  <a:pt x="9102852" y="1902841"/>
                </a:moveTo>
                <a:lnTo>
                  <a:pt x="9102661" y="1901151"/>
                </a:lnTo>
                <a:lnTo>
                  <a:pt x="9102255" y="1897380"/>
                </a:lnTo>
                <a:lnTo>
                  <a:pt x="9100071" y="1876069"/>
                </a:lnTo>
                <a:lnTo>
                  <a:pt x="9093517" y="1812290"/>
                </a:lnTo>
                <a:lnTo>
                  <a:pt x="9093517" y="1907019"/>
                </a:lnTo>
                <a:lnTo>
                  <a:pt x="9093009" y="1907794"/>
                </a:lnTo>
                <a:lnTo>
                  <a:pt x="9093505" y="1907019"/>
                </a:lnTo>
                <a:lnTo>
                  <a:pt x="9093517" y="1812290"/>
                </a:lnTo>
                <a:lnTo>
                  <a:pt x="9087485" y="1753565"/>
                </a:lnTo>
                <a:lnTo>
                  <a:pt x="9087485" y="1877314"/>
                </a:lnTo>
                <a:lnTo>
                  <a:pt x="9064079" y="1845284"/>
                </a:lnTo>
                <a:lnTo>
                  <a:pt x="9053449" y="1823720"/>
                </a:lnTo>
                <a:lnTo>
                  <a:pt x="9051925" y="1820545"/>
                </a:lnTo>
                <a:lnTo>
                  <a:pt x="9048115" y="1819275"/>
                </a:lnTo>
                <a:lnTo>
                  <a:pt x="9043327" y="1821573"/>
                </a:lnTo>
                <a:lnTo>
                  <a:pt x="9043137" y="1821662"/>
                </a:lnTo>
                <a:lnTo>
                  <a:pt x="9041765" y="1822323"/>
                </a:lnTo>
                <a:lnTo>
                  <a:pt x="9041625" y="1822716"/>
                </a:lnTo>
                <a:lnTo>
                  <a:pt x="9040368" y="1823593"/>
                </a:lnTo>
                <a:lnTo>
                  <a:pt x="9037574" y="1825625"/>
                </a:lnTo>
                <a:lnTo>
                  <a:pt x="9036939" y="1829689"/>
                </a:lnTo>
                <a:lnTo>
                  <a:pt x="9039098" y="1832483"/>
                </a:lnTo>
                <a:lnTo>
                  <a:pt x="9052992" y="1851533"/>
                </a:lnTo>
                <a:lnTo>
                  <a:pt x="9070670" y="1887270"/>
                </a:lnTo>
                <a:lnTo>
                  <a:pt x="9056395" y="1877847"/>
                </a:lnTo>
                <a:lnTo>
                  <a:pt x="9018651" y="1846961"/>
                </a:lnTo>
                <a:lnTo>
                  <a:pt x="9014714" y="1847342"/>
                </a:lnTo>
                <a:lnTo>
                  <a:pt x="9013190" y="1849310"/>
                </a:lnTo>
                <a:lnTo>
                  <a:pt x="6799834" y="387057"/>
                </a:lnTo>
                <a:lnTo>
                  <a:pt x="8896032" y="14732"/>
                </a:lnTo>
                <a:lnTo>
                  <a:pt x="9087485" y="1877314"/>
                </a:lnTo>
                <a:lnTo>
                  <a:pt x="9087485" y="1753565"/>
                </a:lnTo>
                <a:lnTo>
                  <a:pt x="8908415" y="10426"/>
                </a:lnTo>
                <a:lnTo>
                  <a:pt x="8909050" y="9525"/>
                </a:lnTo>
                <a:lnTo>
                  <a:pt x="8907780" y="2667"/>
                </a:lnTo>
                <a:lnTo>
                  <a:pt x="8904478" y="381"/>
                </a:lnTo>
                <a:lnTo>
                  <a:pt x="8902624" y="711"/>
                </a:lnTo>
                <a:lnTo>
                  <a:pt x="8897493" y="1270"/>
                </a:lnTo>
                <a:lnTo>
                  <a:pt x="8897163" y="1689"/>
                </a:lnTo>
                <a:lnTo>
                  <a:pt x="6784518" y="376936"/>
                </a:lnTo>
                <a:lnTo>
                  <a:pt x="6213983" y="0"/>
                </a:lnTo>
                <a:lnTo>
                  <a:pt x="6209919" y="762"/>
                </a:lnTo>
                <a:lnTo>
                  <a:pt x="6206109" y="6604"/>
                </a:lnTo>
                <a:lnTo>
                  <a:pt x="6206871" y="10541"/>
                </a:lnTo>
                <a:lnTo>
                  <a:pt x="6209792" y="12573"/>
                </a:lnTo>
                <a:lnTo>
                  <a:pt x="6766204" y="380187"/>
                </a:lnTo>
                <a:lnTo>
                  <a:pt x="34315" y="1575904"/>
                </a:lnTo>
                <a:lnTo>
                  <a:pt x="24803" y="1584007"/>
                </a:lnTo>
                <a:lnTo>
                  <a:pt x="29184" y="1580261"/>
                </a:lnTo>
                <a:lnTo>
                  <a:pt x="34315" y="1575904"/>
                </a:lnTo>
                <a:lnTo>
                  <a:pt x="86360" y="1531620"/>
                </a:lnTo>
                <a:lnTo>
                  <a:pt x="86741" y="1527683"/>
                </a:lnTo>
                <a:lnTo>
                  <a:pt x="82169" y="1522349"/>
                </a:lnTo>
                <a:lnTo>
                  <a:pt x="78232" y="1521968"/>
                </a:lnTo>
                <a:lnTo>
                  <a:pt x="9525" y="1580311"/>
                </a:lnTo>
                <a:lnTo>
                  <a:pt x="7620" y="1580642"/>
                </a:lnTo>
                <a:lnTo>
                  <a:pt x="5334" y="1583817"/>
                </a:lnTo>
                <a:lnTo>
                  <a:pt x="5359" y="1584007"/>
                </a:lnTo>
                <a:lnTo>
                  <a:pt x="5334" y="1583867"/>
                </a:lnTo>
                <a:lnTo>
                  <a:pt x="0" y="1588389"/>
                </a:lnTo>
                <a:lnTo>
                  <a:pt x="6642" y="1590840"/>
                </a:lnTo>
                <a:lnTo>
                  <a:pt x="9906" y="1593088"/>
                </a:lnTo>
                <a:lnTo>
                  <a:pt x="11811" y="1592745"/>
                </a:lnTo>
                <a:lnTo>
                  <a:pt x="21196" y="1591056"/>
                </a:lnTo>
                <a:lnTo>
                  <a:pt x="36588" y="1588325"/>
                </a:lnTo>
                <a:lnTo>
                  <a:pt x="6781533" y="390309"/>
                </a:lnTo>
                <a:lnTo>
                  <a:pt x="9049982" y="1888985"/>
                </a:lnTo>
                <a:lnTo>
                  <a:pt x="9060751" y="1897811"/>
                </a:lnTo>
                <a:lnTo>
                  <a:pt x="9043314" y="1896833"/>
                </a:lnTo>
                <a:lnTo>
                  <a:pt x="4871847" y="1234440"/>
                </a:lnTo>
                <a:lnTo>
                  <a:pt x="4871720" y="1234186"/>
                </a:lnTo>
                <a:lnTo>
                  <a:pt x="4867910" y="1232916"/>
                </a:lnTo>
                <a:lnTo>
                  <a:pt x="4866627" y="1233563"/>
                </a:lnTo>
                <a:lnTo>
                  <a:pt x="4865243" y="1233297"/>
                </a:lnTo>
                <a:lnTo>
                  <a:pt x="4861941" y="1235710"/>
                </a:lnTo>
                <a:lnTo>
                  <a:pt x="4861890" y="1235989"/>
                </a:lnTo>
                <a:lnTo>
                  <a:pt x="4861687" y="1236091"/>
                </a:lnTo>
                <a:lnTo>
                  <a:pt x="4860417" y="1239901"/>
                </a:lnTo>
                <a:lnTo>
                  <a:pt x="4861052" y="1241183"/>
                </a:lnTo>
                <a:lnTo>
                  <a:pt x="4860798" y="1242568"/>
                </a:lnTo>
                <a:lnTo>
                  <a:pt x="4863211" y="1245870"/>
                </a:lnTo>
                <a:lnTo>
                  <a:pt x="4863427" y="1245908"/>
                </a:lnTo>
                <a:lnTo>
                  <a:pt x="5953049" y="3414611"/>
                </a:lnTo>
                <a:lnTo>
                  <a:pt x="5895975" y="3377438"/>
                </a:lnTo>
                <a:lnTo>
                  <a:pt x="5892038" y="3378327"/>
                </a:lnTo>
                <a:lnTo>
                  <a:pt x="5888228" y="3384169"/>
                </a:lnTo>
                <a:lnTo>
                  <a:pt x="5888990" y="3388106"/>
                </a:lnTo>
                <a:lnTo>
                  <a:pt x="5964377" y="3437217"/>
                </a:lnTo>
                <a:lnTo>
                  <a:pt x="5965190" y="3438906"/>
                </a:lnTo>
                <a:lnTo>
                  <a:pt x="5968720" y="3440049"/>
                </a:lnTo>
                <a:lnTo>
                  <a:pt x="5974969" y="3444113"/>
                </a:lnTo>
                <a:lnTo>
                  <a:pt x="5975210" y="3440176"/>
                </a:lnTo>
                <a:lnTo>
                  <a:pt x="5975426" y="3436759"/>
                </a:lnTo>
                <a:lnTo>
                  <a:pt x="5976620" y="3433191"/>
                </a:lnTo>
                <a:lnTo>
                  <a:pt x="5975756" y="3431540"/>
                </a:lnTo>
                <a:lnTo>
                  <a:pt x="5981243" y="3344418"/>
                </a:lnTo>
                <a:lnTo>
                  <a:pt x="5981446" y="3341751"/>
                </a:lnTo>
                <a:lnTo>
                  <a:pt x="5978779" y="3338703"/>
                </a:lnTo>
                <a:lnTo>
                  <a:pt x="5971794" y="3338195"/>
                </a:lnTo>
                <a:lnTo>
                  <a:pt x="5968746" y="3340862"/>
                </a:lnTo>
                <a:lnTo>
                  <a:pt x="5968441" y="3345192"/>
                </a:lnTo>
                <a:lnTo>
                  <a:pt x="5964466" y="3409137"/>
                </a:lnTo>
                <a:lnTo>
                  <a:pt x="4878870" y="1248333"/>
                </a:lnTo>
                <a:lnTo>
                  <a:pt x="8992311" y="1901621"/>
                </a:lnTo>
                <a:lnTo>
                  <a:pt x="8992235" y="1903857"/>
                </a:lnTo>
                <a:lnTo>
                  <a:pt x="8994902" y="1906778"/>
                </a:lnTo>
                <a:lnTo>
                  <a:pt x="8998331" y="1907032"/>
                </a:lnTo>
                <a:lnTo>
                  <a:pt x="9041359" y="1909419"/>
                </a:lnTo>
                <a:lnTo>
                  <a:pt x="9061501" y="1912607"/>
                </a:lnTo>
                <a:lnTo>
                  <a:pt x="9001125" y="1935988"/>
                </a:lnTo>
                <a:lnTo>
                  <a:pt x="8997950" y="1937258"/>
                </a:lnTo>
                <a:lnTo>
                  <a:pt x="8996299" y="1940941"/>
                </a:lnTo>
                <a:lnTo>
                  <a:pt x="8998839" y="1947545"/>
                </a:lnTo>
                <a:lnTo>
                  <a:pt x="9002522" y="1949069"/>
                </a:lnTo>
                <a:lnTo>
                  <a:pt x="9086405" y="1916544"/>
                </a:lnTo>
                <a:lnTo>
                  <a:pt x="9090609" y="1914906"/>
                </a:lnTo>
                <a:lnTo>
                  <a:pt x="9091117" y="1914715"/>
                </a:lnTo>
                <a:lnTo>
                  <a:pt x="9096883" y="1912480"/>
                </a:lnTo>
                <a:lnTo>
                  <a:pt x="9097264" y="1912493"/>
                </a:lnTo>
                <a:lnTo>
                  <a:pt x="9097188" y="1912366"/>
                </a:lnTo>
                <a:lnTo>
                  <a:pt x="9097366" y="1912302"/>
                </a:lnTo>
                <a:lnTo>
                  <a:pt x="9097518" y="1912493"/>
                </a:lnTo>
                <a:lnTo>
                  <a:pt x="9097658" y="1912188"/>
                </a:lnTo>
                <a:lnTo>
                  <a:pt x="9098153" y="1911985"/>
                </a:lnTo>
                <a:lnTo>
                  <a:pt x="9097848" y="1911756"/>
                </a:lnTo>
                <a:lnTo>
                  <a:pt x="9100642" y="1905609"/>
                </a:lnTo>
                <a:lnTo>
                  <a:pt x="9102852" y="1902841"/>
                </a:lnTo>
                <a:close/>
              </a:path>
              <a:path w="9140190" h="3444240">
                <a:moveTo>
                  <a:pt x="9139809" y="1819148"/>
                </a:moveTo>
                <a:lnTo>
                  <a:pt x="9138412" y="1815338"/>
                </a:lnTo>
                <a:lnTo>
                  <a:pt x="9135237" y="1813941"/>
                </a:lnTo>
                <a:lnTo>
                  <a:pt x="9132062" y="1812417"/>
                </a:lnTo>
                <a:lnTo>
                  <a:pt x="9128252" y="1813814"/>
                </a:lnTo>
                <a:lnTo>
                  <a:pt x="9126855" y="1816989"/>
                </a:lnTo>
                <a:lnTo>
                  <a:pt x="9100071" y="1876069"/>
                </a:lnTo>
                <a:lnTo>
                  <a:pt x="9102661" y="1901151"/>
                </a:lnTo>
                <a:lnTo>
                  <a:pt x="9138463" y="1822196"/>
                </a:lnTo>
                <a:lnTo>
                  <a:pt x="9139809" y="1819148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74688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Digitaaltootmise</a:t>
            </a:r>
            <a:r>
              <a:rPr sz="2800" spc="-30" dirty="0"/>
              <a:t> </a:t>
            </a:r>
            <a:r>
              <a:rPr sz="2800" dirty="0"/>
              <a:t>võtmetehnoloogiad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1680" y="986916"/>
          <a:ext cx="9801224" cy="567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4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Võrgulahendused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5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Tehnoloogilised</a:t>
                      </a:r>
                      <a:r>
                        <a:rPr sz="2000" b="1" spc="-5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lahendused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Digitaalsüsteemid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1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Internet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Kohtvõrgud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1440" marR="6578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Asjade Internet (IoT)  Seadmetevaheline  kommunikatsioon (M2M)  Asjade ühildatavus (Plug  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&amp;Produce)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Wi-Fi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1440" marR="1622425">
                        <a:lnSpc>
                          <a:spcPct val="100000"/>
                        </a:lnSpc>
                      </a:pPr>
                      <a:r>
                        <a:rPr sz="1800" spc="-30" dirty="0">
                          <a:latin typeface="Trebuchet MS"/>
                          <a:cs typeface="Trebuchet MS"/>
                        </a:rPr>
                        <a:t>Web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2.0 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Blootooth,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NFC 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AML,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 XML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 err="1">
                          <a:latin typeface="Trebuchet MS"/>
                          <a:cs typeface="Trebuchet MS"/>
                        </a:rPr>
                        <a:t>Pilvelahendused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.....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31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Kihtlisandus-tehnoloogiad 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(ALT) 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3-D printimine,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lasersintering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 marR="16719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Kübe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r-füü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ali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ed  süsteemid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(CFS)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>
                          <a:latin typeface="Trebuchet MS"/>
                          <a:cs typeface="Trebuchet MS"/>
                        </a:rPr>
                        <a:t>Robootika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ja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intelligentsed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töökohad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Sensorid ja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hajusjuhtimise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süsteemid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Ennetav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hooldus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 marR="47053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0-defektidega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tootmine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(ZDM)  Logistika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4.0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45" dirty="0">
                          <a:latin typeface="Trebuchet MS"/>
                          <a:cs typeface="Trebuchet MS"/>
                        </a:rPr>
                        <a:t>Targad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materjalid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ja</a:t>
                      </a:r>
                      <a:r>
                        <a:rPr sz="1800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tooted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E-õpe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271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Andmeanalüütika  ERP/PLM/MES  CAD/CAM/CAQ  M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/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IMS/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S 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SOA,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SaaS</a:t>
                      </a:r>
                    </a:p>
                    <a:p>
                      <a:pPr marL="92075" marR="1196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Simulatsioon  M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elleeri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ine  AI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lahendused</a:t>
                      </a:r>
                    </a:p>
                    <a:p>
                      <a:pPr marL="92075" marR="5314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(ekspertsüsteemid)  </a:t>
                      </a:r>
                      <a:r>
                        <a:rPr sz="1800" spc="-15" dirty="0" err="1">
                          <a:latin typeface="Trebuchet MS"/>
                          <a:cs typeface="Trebuchet MS"/>
                        </a:rPr>
                        <a:t>Koostöörobotid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572" y="340868"/>
            <a:ext cx="98596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Digitaliseerimise </a:t>
            </a:r>
            <a:r>
              <a:rPr sz="3200" dirty="0"/>
              <a:t>süsteemid – </a:t>
            </a:r>
            <a:r>
              <a:rPr sz="3200" spc="-5" dirty="0"/>
              <a:t>digianalüüsi</a:t>
            </a:r>
            <a:r>
              <a:rPr sz="3200" spc="120" dirty="0"/>
              <a:t> </a:t>
            </a:r>
            <a:r>
              <a:rPr sz="3200" spc="-5" dirty="0"/>
              <a:t>põhiteemad</a:t>
            </a:r>
            <a:endParaRPr sz="32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1512" y="1250950"/>
          <a:ext cx="8597265" cy="525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Nimetus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Valdkond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CRM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i="1" dirty="0">
                          <a:latin typeface="Trebuchet MS"/>
                          <a:cs typeface="Trebuchet MS"/>
                        </a:rPr>
                        <a:t>Kliendisuhete</a:t>
                      </a:r>
                      <a:r>
                        <a:rPr sz="1800" i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haldamine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PLM/ERP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i="1" spc="-20" dirty="0">
                          <a:latin typeface="Trebuchet MS"/>
                          <a:cs typeface="Trebuchet MS"/>
                        </a:rPr>
                        <a:t>Tootmisandmete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haldamine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ja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ettevõtte</a:t>
                      </a:r>
                      <a:r>
                        <a:rPr sz="1800" i="1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ressursside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i="1" spc="-5" dirty="0">
                          <a:latin typeface="Trebuchet MS"/>
                          <a:cs typeface="Trebuchet MS"/>
                        </a:rPr>
                        <a:t>planeerimine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i="1" spc="-5" dirty="0">
                          <a:latin typeface="Trebuchet MS"/>
                          <a:cs typeface="Trebuchet MS"/>
                        </a:rPr>
                        <a:t>LAN/Internet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i="1" spc="-5" dirty="0">
                          <a:latin typeface="Trebuchet MS"/>
                          <a:cs typeface="Trebuchet MS"/>
                        </a:rPr>
                        <a:t>Võrgulahenduste</a:t>
                      </a:r>
                      <a:r>
                        <a:rPr sz="1800" i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kasutamine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CAQ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i="1" spc="-50" dirty="0">
                          <a:latin typeface="Trebuchet MS"/>
                          <a:cs typeface="Trebuchet MS"/>
                        </a:rPr>
                        <a:t>Toote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kvaliteedikontrolli</a:t>
                      </a:r>
                      <a:r>
                        <a:rPr sz="1800" i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digitaliseerimine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MES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i="1" spc="-30" dirty="0">
                          <a:latin typeface="Trebuchet MS"/>
                          <a:cs typeface="Trebuchet MS"/>
                        </a:rPr>
                        <a:t>Tootmise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ja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töö soorituse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jälgimise</a:t>
                      </a:r>
                      <a:r>
                        <a:rPr sz="1800" i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süsteem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MOMS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i="1" spc="-15" dirty="0">
                          <a:latin typeface="Trebuchet MS"/>
                          <a:cs typeface="Trebuchet MS"/>
                        </a:rPr>
                        <a:t>Tootmisoperatsioonide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juhtimise</a:t>
                      </a:r>
                      <a:r>
                        <a:rPr sz="1800" i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süsteem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CAD/CAM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i="1" spc="-5" dirty="0">
                          <a:latin typeface="Trebuchet MS"/>
                          <a:cs typeface="Trebuchet MS"/>
                        </a:rPr>
                        <a:t>Raaljuhtimise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ja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–tootmise</a:t>
                      </a:r>
                      <a:r>
                        <a:rPr sz="1800" i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süsteem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CPS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6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i="1" spc="-15" dirty="0">
                          <a:latin typeface="Trebuchet MS"/>
                          <a:cs typeface="Trebuchet MS"/>
                        </a:rPr>
                        <a:t>Tootmisprotsesside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digitaliseerimine (sh CNC, DNC, SCADA 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jms)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WMS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i="1" spc="-5" dirty="0">
                          <a:latin typeface="Trebuchet MS"/>
                          <a:cs typeface="Trebuchet MS"/>
                        </a:rPr>
                        <a:t>Ladude haldamise juhtimise</a:t>
                      </a:r>
                      <a:r>
                        <a:rPr sz="1800" i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süsteem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CMMS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i="1" dirty="0">
                          <a:latin typeface="Trebuchet MS"/>
                          <a:cs typeface="Trebuchet MS"/>
                        </a:rPr>
                        <a:t>Seadmete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hoolduse juhtimise</a:t>
                      </a:r>
                      <a:r>
                        <a:rPr sz="1800" i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süsteem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LIMS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i="1" spc="-5" dirty="0">
                          <a:latin typeface="Trebuchet MS"/>
                          <a:cs typeface="Trebuchet MS"/>
                        </a:rPr>
                        <a:t>Kvaliteeditagamise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ja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kvaliteedikindlustamise</a:t>
                      </a:r>
                      <a:r>
                        <a:rPr sz="1800" i="1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dirty="0">
                          <a:latin typeface="Trebuchet MS"/>
                          <a:cs typeface="Trebuchet MS"/>
                        </a:rPr>
                        <a:t>süsteem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i="1" spc="-5" dirty="0">
                          <a:latin typeface="Trebuchet MS"/>
                          <a:cs typeface="Trebuchet MS"/>
                        </a:rPr>
                        <a:t>(laboriandmete</a:t>
                      </a:r>
                      <a:r>
                        <a:rPr sz="1800" i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i="1" spc="-5" dirty="0">
                          <a:latin typeface="Trebuchet MS"/>
                          <a:cs typeface="Trebuchet MS"/>
                        </a:rPr>
                        <a:t>haldus)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446278"/>
            <a:ext cx="61233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Digiolemus </a:t>
            </a:r>
            <a:r>
              <a:rPr sz="2800" dirty="0"/>
              <a:t>versus</a:t>
            </a:r>
            <a:r>
              <a:rPr sz="2800" spc="-30" dirty="0"/>
              <a:t> </a:t>
            </a:r>
            <a:r>
              <a:rPr sz="2800" spc="-5" dirty="0"/>
              <a:t>Digivajadus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524000"/>
            <a:ext cx="10368890" cy="28539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210185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00" spc="-35" dirty="0" err="1">
                <a:solidFill>
                  <a:srgbClr val="404040"/>
                </a:solidFill>
                <a:latin typeface="Trebuchet MS"/>
                <a:cs typeface="Trebuchet MS"/>
              </a:rPr>
              <a:t>Kui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rebuchet MS"/>
                <a:cs typeface="Trebuchet MS"/>
              </a:rPr>
              <a:t>Digiolemus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(digitaliseerimise ulatus)</a:t>
            </a:r>
            <a:r>
              <a:rPr sz="2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peegeldab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hetkeseisuga erinevate digilahenduste kasutamise  taset</a:t>
            </a:r>
            <a:r>
              <a:rPr sz="2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ettevõttes</a:t>
            </a:r>
            <a:endParaRPr sz="2800" dirty="0">
              <a:latin typeface="Trebuchet MS"/>
              <a:cs typeface="Trebuchet MS"/>
            </a:endParaRPr>
          </a:p>
          <a:p>
            <a:pPr marL="926465">
              <a:lnSpc>
                <a:spcPct val="100000"/>
              </a:lnSpc>
              <a:spcBef>
                <a:spcPts val="1010"/>
              </a:spcBef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siis</a:t>
            </a:r>
            <a:endParaRPr sz="2800" dirty="0">
              <a:latin typeface="Trebuchet MS"/>
              <a:cs typeface="Trebuchet MS"/>
            </a:endParaRPr>
          </a:p>
          <a:p>
            <a:pPr marL="469900" marR="5080" indent="-457200">
              <a:lnSpc>
                <a:spcPct val="100000"/>
              </a:lnSpc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sz="2800" spc="-10" dirty="0" err="1">
                <a:solidFill>
                  <a:srgbClr val="C00000"/>
                </a:solidFill>
                <a:latin typeface="Trebuchet MS"/>
                <a:cs typeface="Trebuchet MS"/>
              </a:rPr>
              <a:t>Digivajadus</a:t>
            </a:r>
            <a:r>
              <a:rPr sz="2800" spc="-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näitab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millisel määral ja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mis</a:t>
            </a: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valdkonnas 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oleks otstarbekas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ettevõttel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rakendada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erinevaid  digilahendusi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65627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Digianalüüsi arenduse</a:t>
            </a:r>
            <a:r>
              <a:rPr sz="2800" spc="-85" dirty="0"/>
              <a:t> </a:t>
            </a:r>
            <a:r>
              <a:rPr sz="2800" spc="-5" dirty="0"/>
              <a:t>lähtekoht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447800"/>
            <a:ext cx="7444740" cy="481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BC86F-E1AB-4BE1-A738-C76BDC67F730}"/>
              </a:ext>
            </a:extLst>
          </p:cNvPr>
          <p:cNvSpPr txBox="1"/>
          <p:nvPr/>
        </p:nvSpPr>
        <p:spPr>
          <a:xfrm>
            <a:off x="381000" y="617220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https://www.isa.org/standards-and-publications/isa-standards/isa-standards-committees/isa95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380238"/>
            <a:ext cx="95713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/>
              <a:t>Tootmise </a:t>
            </a:r>
            <a:r>
              <a:rPr sz="2800" spc="-5" dirty="0"/>
              <a:t>põhitasandid integreeritud</a:t>
            </a:r>
            <a:r>
              <a:rPr sz="2800" spc="20" dirty="0"/>
              <a:t> </a:t>
            </a:r>
            <a:r>
              <a:rPr sz="2800" spc="-5" dirty="0"/>
              <a:t>tootmises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066800"/>
            <a:ext cx="7095744" cy="518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7572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CRM </a:t>
            </a:r>
            <a:r>
              <a:rPr sz="2400" dirty="0"/>
              <a:t>– </a:t>
            </a:r>
            <a:r>
              <a:rPr sz="2400" i="1" spc="-5" dirty="0">
                <a:latin typeface="Trebuchet MS"/>
                <a:cs typeface="Trebuchet MS"/>
              </a:rPr>
              <a:t>Customer Relationship</a:t>
            </a:r>
            <a:r>
              <a:rPr sz="2400" i="1" spc="-30" dirty="0">
                <a:latin typeface="Trebuchet MS"/>
                <a:cs typeface="Trebuchet MS"/>
              </a:rPr>
              <a:t> </a:t>
            </a:r>
            <a:r>
              <a:rPr sz="2400" i="1" spc="-5" dirty="0">
                <a:latin typeface="Trebuchet MS"/>
                <a:cs typeface="Trebuchet MS"/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524000"/>
            <a:ext cx="946213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7804">
              <a:lnSpc>
                <a:spcPct val="100000"/>
              </a:lnSpc>
              <a:spcBef>
                <a:spcPts val="95"/>
              </a:spcBef>
              <a:tabLst>
                <a:tab pos="5828665" algn="l"/>
              </a:tabLst>
            </a:pPr>
            <a:r>
              <a:rPr sz="2800" b="1" spc="-5" dirty="0">
                <a:solidFill>
                  <a:srgbClr val="404040"/>
                </a:solidFill>
                <a:latin typeface="Trebuchet MS"/>
                <a:cs typeface="Trebuchet MS"/>
              </a:rPr>
              <a:t>Internetipõhine kliendisuhete haldus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vastavate  meetodite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tarkvaralahenduste kogum, mida ettevõtted  kasutavad suhtluses</a:t>
            </a:r>
            <a:r>
              <a:rPr sz="2800" spc="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klientidega,</a:t>
            </a:r>
            <a:r>
              <a:rPr sz="2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et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hallata tellimuse  käsitluse protsesse. Digitaalsed töökohad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800" spc="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ettevõtte</a:t>
            </a:r>
            <a:endParaRPr sz="2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2195830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lokaalvõrgus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ühendatud üle Interneti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globaalvõrkudega,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et  tagada interaktiivne suhtlusreziim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kliendi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info-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ja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kommunikatsioonisüsteemidega.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106938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PLM/ERP – </a:t>
            </a:r>
            <a:r>
              <a:rPr sz="2400" i="1" spc="-5" dirty="0">
                <a:latin typeface="Trebuchet MS"/>
                <a:cs typeface="Trebuchet MS"/>
              </a:rPr>
              <a:t>Product Lifecy</a:t>
            </a:r>
            <a:r>
              <a:rPr lang="en-US" sz="2400" i="1" spc="-5" dirty="0">
                <a:latin typeface="Trebuchet MS"/>
                <a:cs typeface="Trebuchet MS"/>
              </a:rPr>
              <a:t>c</a:t>
            </a:r>
            <a:r>
              <a:rPr sz="2400" i="1" spc="-5" dirty="0">
                <a:latin typeface="Trebuchet MS"/>
                <a:cs typeface="Trebuchet MS"/>
              </a:rPr>
              <a:t>le</a:t>
            </a:r>
            <a:r>
              <a:rPr sz="2400" i="1" spc="-70" dirty="0">
                <a:latin typeface="Trebuchet MS"/>
                <a:cs typeface="Trebuchet MS"/>
              </a:rPr>
              <a:t> </a:t>
            </a:r>
            <a:r>
              <a:rPr sz="2400" i="1" spc="-5" dirty="0">
                <a:latin typeface="Trebuchet MS"/>
                <a:cs typeface="Trebuchet MS"/>
              </a:rPr>
              <a:t>management/Enterprise Resource</a:t>
            </a:r>
            <a:r>
              <a:rPr sz="2400" i="1" spc="10" dirty="0">
                <a:latin typeface="Trebuchet MS"/>
                <a:cs typeface="Trebuchet MS"/>
              </a:rPr>
              <a:t> </a:t>
            </a:r>
            <a:r>
              <a:rPr sz="2400" i="1" spc="-5" dirty="0">
                <a:latin typeface="Trebuchet MS"/>
                <a:cs typeface="Trebuchet MS"/>
              </a:rPr>
              <a:t>Planning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676400"/>
            <a:ext cx="10363200" cy="302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Toote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andmete haldus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Tootmisressursside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planeerimine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000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Trebuchet MS"/>
                <a:cs typeface="Trebuchet MS"/>
              </a:rPr>
              <a:t>tootmise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ettevalmistamise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automatiseerimist abistavad</a:t>
            </a:r>
            <a:r>
              <a:rPr sz="20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süsteemid.</a:t>
            </a:r>
            <a:endParaRPr sz="20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Font typeface="Arial" panose="020B0604020202020204" pitchFamily="34" charset="0"/>
              <a:buChar char="•"/>
              <a:tabLst>
                <a:tab pos="2828925" algn="l"/>
              </a:tabLst>
            </a:pPr>
            <a:r>
              <a:rPr sz="2000" b="1" spc="-50" dirty="0">
                <a:solidFill>
                  <a:srgbClr val="404040"/>
                </a:solidFill>
                <a:latin typeface="Trebuchet MS"/>
                <a:cs typeface="Trebuchet MS"/>
              </a:rPr>
              <a:t>Toote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andmete haldus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on lahendus, mida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kasutatakse toote projekteerimisel,  digitaalsel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testimisel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ja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tootmisprotsesside ettevalmistamisel, et anda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vajalikke 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juhiseid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tootmiseks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aga ka toote ajaloo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hoidmiseks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ning kvaliteediprobleemide  lahendamiseks.</a:t>
            </a:r>
            <a:endParaRPr sz="2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Ettevõtte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ressursside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planeerimine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on süsteem </a:t>
            </a:r>
            <a:r>
              <a:rPr sz="2000" dirty="0" err="1">
                <a:solidFill>
                  <a:srgbClr val="404040"/>
                </a:solidFill>
                <a:latin typeface="Trebuchet MS"/>
                <a:cs typeface="Trebuchet MS"/>
              </a:rPr>
              <a:t>organisatsiooni</a:t>
            </a:r>
            <a:r>
              <a:rPr sz="2000" spc="-1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Trebuchet MS"/>
                <a:cs typeface="Trebuchet MS"/>
              </a:rPr>
              <a:t>ressursside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Trebuchet MS"/>
                <a:cs typeface="Trebuchet MS"/>
              </a:rPr>
              <a:t>ratsionaalseks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kasutamiseks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tootmisprotsesside planeerimiseks eesmärgiga  lühendada tootmistsükli kestvust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ja vähendada</a:t>
            </a:r>
            <a:r>
              <a:rPr sz="20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omahinda.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46329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IoT </a:t>
            </a:r>
            <a:r>
              <a:rPr sz="2400" dirty="0"/>
              <a:t>– </a:t>
            </a:r>
            <a:r>
              <a:rPr sz="2400" i="1" spc="-5" dirty="0">
                <a:latin typeface="Trebuchet MS"/>
                <a:cs typeface="Trebuchet MS"/>
              </a:rPr>
              <a:t>Inernet </a:t>
            </a:r>
            <a:r>
              <a:rPr sz="2400" i="1" dirty="0">
                <a:latin typeface="Trebuchet MS"/>
                <a:cs typeface="Trebuchet MS"/>
              </a:rPr>
              <a:t>of</a:t>
            </a:r>
            <a:r>
              <a:rPr sz="2400" i="1" spc="-114" dirty="0">
                <a:latin typeface="Trebuchet MS"/>
                <a:cs typeface="Trebuchet MS"/>
              </a:rPr>
              <a:t> </a:t>
            </a:r>
            <a:r>
              <a:rPr sz="2400" i="1" dirty="0">
                <a:latin typeface="Trebuchet MS"/>
                <a:cs typeface="Trebuchet MS"/>
              </a:rPr>
              <a:t>Things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524000"/>
            <a:ext cx="1043940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04040"/>
                </a:solidFill>
                <a:latin typeface="Trebuchet MS"/>
                <a:cs typeface="Trebuchet MS"/>
              </a:rPr>
              <a:t>Asjade </a:t>
            </a:r>
            <a:r>
              <a:rPr sz="2800" b="1" spc="-5" dirty="0">
                <a:solidFill>
                  <a:srgbClr val="404040"/>
                </a:solidFill>
                <a:latin typeface="Trebuchet MS"/>
                <a:cs typeface="Trebuchet MS"/>
              </a:rPr>
              <a:t>Internet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füüsiliste seadmete suhtluskeskkond  Interneti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võrgustikus,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kasutades täiendavalt erinevaid  andureid, tarkvaralahendusi,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liideseid,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täiturmehhanisme,  jms,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et võimaldada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vahetada informatsiooni, koguda  andmeid, teha vajalikke otsuseid,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aktiviseerida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seadmeid,  jms ning muuta erinevad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masin-masin või</a:t>
            </a:r>
            <a:r>
              <a:rPr sz="2800" spc="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inimene-masin</a:t>
            </a:r>
            <a:endParaRPr sz="2800" dirty="0">
              <a:latin typeface="Trebuchet MS"/>
              <a:cs typeface="Trebuchet MS"/>
            </a:endParaRPr>
          </a:p>
          <a:p>
            <a:pPr marL="12700" marR="103822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süsteemid efektiivsemaks, lihtsamini toimivaks ning  tõhusamaks.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79775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CAQ </a:t>
            </a:r>
            <a:r>
              <a:rPr sz="2400" dirty="0"/>
              <a:t>– </a:t>
            </a:r>
            <a:r>
              <a:rPr sz="2400" i="1" spc="-5" dirty="0">
                <a:latin typeface="Trebuchet MS"/>
                <a:cs typeface="Trebuchet MS"/>
              </a:rPr>
              <a:t>Computer Aided </a:t>
            </a:r>
            <a:r>
              <a:rPr sz="2400" i="1" dirty="0">
                <a:latin typeface="Trebuchet MS"/>
                <a:cs typeface="Trebuchet MS"/>
              </a:rPr>
              <a:t>Quality</a:t>
            </a:r>
            <a:r>
              <a:rPr sz="2400" i="1" spc="-180" dirty="0">
                <a:latin typeface="Trebuchet MS"/>
                <a:cs typeface="Trebuchet MS"/>
              </a:rPr>
              <a:t> </a:t>
            </a:r>
            <a:r>
              <a:rPr sz="2400" i="1" spc="-5" dirty="0">
                <a:latin typeface="Trebuchet MS"/>
                <a:cs typeface="Trebuchet MS"/>
              </a:rPr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963295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04040"/>
                </a:solidFill>
                <a:latin typeface="Trebuchet MS"/>
                <a:cs typeface="Trebuchet MS"/>
              </a:rPr>
              <a:t>Automatiseeritud </a:t>
            </a:r>
            <a:r>
              <a:rPr sz="2800" b="1" spc="-5" dirty="0">
                <a:solidFill>
                  <a:srgbClr val="404040"/>
                </a:solidFill>
                <a:latin typeface="Trebuchet MS"/>
                <a:cs typeface="Trebuchet MS"/>
              </a:rPr>
              <a:t>kvaliteedikontroll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insenerilahendus, 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milles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vastavate digitaalsete mõõteriistadega ning  tarkvarasüsteemide abil toimub mõõtmine, mõõtetulemuste  analüüs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otsuste langetamine toote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kvaliteetsuse</a:t>
            </a:r>
            <a:r>
              <a:rPr sz="2800" spc="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osas.</a:t>
            </a:r>
            <a:endParaRPr sz="2800" dirty="0">
              <a:latin typeface="Trebuchet MS"/>
              <a:cs typeface="Trebuchet MS"/>
            </a:endParaRPr>
          </a:p>
          <a:p>
            <a:pPr marL="12700" marR="461645">
              <a:lnSpc>
                <a:spcPct val="100000"/>
              </a:lnSpc>
              <a:spcBef>
                <a:spcPts val="5"/>
              </a:spcBef>
              <a:tabLst>
                <a:tab pos="283527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Sageli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kasutatakse täiendavalt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6 Sigma ja SPC (</a:t>
            </a:r>
            <a:r>
              <a:rPr sz="2800" i="1" spc="-5" dirty="0">
                <a:solidFill>
                  <a:srgbClr val="404040"/>
                </a:solidFill>
                <a:latin typeface="Trebuchet MS"/>
                <a:cs typeface="Trebuchet MS"/>
              </a:rPr>
              <a:t>Statistical  </a:t>
            </a:r>
            <a:r>
              <a:rPr sz="2800" i="1" spc="-10" dirty="0">
                <a:solidFill>
                  <a:srgbClr val="404040"/>
                </a:solidFill>
                <a:latin typeface="Trebuchet MS"/>
                <a:cs typeface="Trebuchet MS"/>
              </a:rPr>
              <a:t>Process</a:t>
            </a:r>
            <a:r>
              <a:rPr sz="2800" i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i="1" spc="-5" dirty="0">
                <a:solidFill>
                  <a:srgbClr val="404040"/>
                </a:solidFill>
                <a:latin typeface="Trebuchet MS"/>
                <a:cs typeface="Trebuchet MS"/>
              </a:rPr>
              <a:t>Control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)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meetodeid.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2C66-0BA1-48FF-1F79-1D1248E0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73057"/>
          </a:xfrm>
        </p:spPr>
        <p:txBody>
          <a:bodyPr/>
          <a:lstStyle/>
          <a:p>
            <a:r>
              <a:rPr lang="et-EE" dirty="0"/>
              <a:t>Sisukord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6306-A0A1-39CC-3149-C0D8CD5B4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53" y="973057"/>
            <a:ext cx="10515600" cy="5803758"/>
          </a:xfrm>
        </p:spPr>
        <p:txBody>
          <a:bodyPr>
            <a:normAutofit/>
          </a:bodyPr>
          <a:lstStyle/>
          <a:p>
            <a:r>
              <a:rPr lang="et-EE" dirty="0"/>
              <a:t>Mõisted ja definitsioonid. Juhtumianalüüs</a:t>
            </a:r>
          </a:p>
          <a:p>
            <a:r>
              <a:rPr lang="et-EE" dirty="0"/>
              <a:t>Kestlik transport ja laoprotsesside haldamine</a:t>
            </a:r>
          </a:p>
          <a:p>
            <a:pPr lvl="1"/>
            <a:r>
              <a:rPr lang="et-EE" dirty="0"/>
              <a:t>Roheline logistika</a:t>
            </a:r>
          </a:p>
          <a:p>
            <a:pPr lvl="1"/>
            <a:r>
              <a:rPr lang="et-EE" dirty="0"/>
              <a:t>Saasteallikad</a:t>
            </a:r>
          </a:p>
          <a:p>
            <a:pPr lvl="1"/>
            <a:r>
              <a:rPr lang="et-EE" dirty="0"/>
              <a:t>Veoringide ja koormate </a:t>
            </a:r>
            <a:r>
              <a:rPr lang="et-EE" dirty="0" err="1"/>
              <a:t>optimiseerimine</a:t>
            </a:r>
            <a:endParaRPr lang="et-EE" dirty="0"/>
          </a:p>
          <a:p>
            <a:pPr lvl="1"/>
            <a:r>
              <a:rPr lang="et-EE" dirty="0"/>
              <a:t>Laoprotsesside </a:t>
            </a:r>
            <a:r>
              <a:rPr lang="et-EE" dirty="0" err="1"/>
              <a:t>optimiseerimine</a:t>
            </a:r>
            <a:endParaRPr lang="et-EE" dirty="0"/>
          </a:p>
          <a:p>
            <a:pPr lvl="1"/>
            <a:r>
              <a:rPr lang="et-EE" dirty="0"/>
              <a:t>Varude optimeerimine</a:t>
            </a:r>
          </a:p>
          <a:p>
            <a:r>
              <a:rPr lang="et-EE" dirty="0"/>
              <a:t>Efektiivne </a:t>
            </a:r>
            <a:r>
              <a:rPr lang="et-EE" dirty="0" err="1"/>
              <a:t>ressurside</a:t>
            </a:r>
            <a:r>
              <a:rPr lang="et-EE" dirty="0"/>
              <a:t> juhtimine</a:t>
            </a:r>
          </a:p>
          <a:p>
            <a:pPr lvl="1"/>
            <a:r>
              <a:rPr lang="et-EE" dirty="0"/>
              <a:t>Logistika </a:t>
            </a:r>
            <a:r>
              <a:rPr lang="et-EE" dirty="0" err="1"/>
              <a:t>optimiseerimine</a:t>
            </a:r>
            <a:endParaRPr lang="et-EE" dirty="0"/>
          </a:p>
          <a:p>
            <a:pPr lvl="1"/>
            <a:r>
              <a:rPr lang="et-EE" dirty="0"/>
              <a:t>Kulude kokkuhoiu metoodikad</a:t>
            </a:r>
          </a:p>
          <a:p>
            <a:pPr lvl="1"/>
            <a:r>
              <a:rPr lang="et-EE" dirty="0" err="1"/>
              <a:t>Lean</a:t>
            </a:r>
            <a:endParaRPr lang="et-EE" dirty="0"/>
          </a:p>
          <a:p>
            <a:pPr lvl="1"/>
            <a:r>
              <a:rPr lang="et-EE" dirty="0" err="1"/>
              <a:t>Agiilsus</a:t>
            </a:r>
            <a:endParaRPr lang="et-EE" dirty="0"/>
          </a:p>
          <a:p>
            <a:r>
              <a:rPr lang="et-EE" b="1" dirty="0"/>
              <a:t>Uuenduslikud tehnoloogiad ja digilahendused</a:t>
            </a:r>
          </a:p>
        </p:txBody>
      </p:sp>
    </p:spTree>
    <p:extLst>
      <p:ext uri="{BB962C8B-B14F-4D97-AF65-F5344CB8AC3E}">
        <p14:creationId xmlns:p14="http://schemas.microsoft.com/office/powerpoint/2010/main" val="425141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79743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MES </a:t>
            </a:r>
            <a:r>
              <a:rPr sz="2400" dirty="0"/>
              <a:t>– </a:t>
            </a:r>
            <a:r>
              <a:rPr sz="2400" i="1" dirty="0">
                <a:latin typeface="Trebuchet MS"/>
                <a:cs typeface="Trebuchet MS"/>
              </a:rPr>
              <a:t>Manufacturing Execution</a:t>
            </a:r>
            <a:r>
              <a:rPr sz="2400" i="1" spc="-135" dirty="0">
                <a:latin typeface="Trebuchet MS"/>
                <a:cs typeface="Trebuchet MS"/>
              </a:rPr>
              <a:t> </a:t>
            </a:r>
            <a:r>
              <a:rPr sz="2400" i="1" dirty="0">
                <a:latin typeface="Trebuchet MS"/>
                <a:cs typeface="Trebuchet MS"/>
              </a:rPr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600200"/>
            <a:ext cx="1030668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404040"/>
                </a:solidFill>
                <a:latin typeface="Trebuchet MS"/>
                <a:cs typeface="Trebuchet MS"/>
              </a:rPr>
              <a:t>Tootmise </a:t>
            </a:r>
            <a:r>
              <a:rPr sz="2800" b="1" spc="-5" dirty="0">
                <a:solidFill>
                  <a:srgbClr val="404040"/>
                </a:solidFill>
                <a:latin typeface="Trebuchet MS"/>
                <a:cs typeface="Trebuchet MS"/>
              </a:rPr>
              <a:t>jälgimise süsteem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infotehnoloogiline süsteem, mis 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haldab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tootmiskeskset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informatsioonini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ettevõttes. Saadud  andmete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võrdluse,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analüüsi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prognoosi alusel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võimalik anda  hinnanguid tulemustele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(ka visualiseerides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neid) ning teostada 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pideva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parendamise protsessi</a:t>
            </a:r>
            <a:r>
              <a:rPr sz="2800" spc="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ettevõttes.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3210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Vertikaalne </a:t>
            </a:r>
            <a:r>
              <a:rPr sz="2400" dirty="0"/>
              <a:t>ja </a:t>
            </a:r>
            <a:r>
              <a:rPr sz="2400" spc="-5" dirty="0"/>
              <a:t>horisontaalne</a:t>
            </a:r>
            <a:r>
              <a:rPr sz="2400" spc="-40" dirty="0"/>
              <a:t> </a:t>
            </a:r>
            <a:r>
              <a:rPr sz="2400" dirty="0"/>
              <a:t>väärtusahel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676400"/>
            <a:ext cx="973518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575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404040"/>
                </a:solidFill>
                <a:latin typeface="Trebuchet MS"/>
                <a:cs typeface="Trebuchet MS"/>
              </a:rPr>
              <a:t>Vertikaalne </a:t>
            </a:r>
            <a:r>
              <a:rPr sz="2800" b="1" spc="-5" dirty="0">
                <a:solidFill>
                  <a:srgbClr val="404040"/>
                </a:solidFill>
                <a:latin typeface="Trebuchet MS"/>
                <a:cs typeface="Trebuchet MS"/>
              </a:rPr>
              <a:t>ja horisontaalne </a:t>
            </a:r>
            <a:r>
              <a:rPr sz="2800" b="1" spc="-10" dirty="0">
                <a:solidFill>
                  <a:srgbClr val="404040"/>
                </a:solidFill>
                <a:latin typeface="Trebuchet MS"/>
                <a:cs typeface="Trebuchet MS"/>
              </a:rPr>
              <a:t>väärtusahel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integreeritud  tegevuste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kogum tootele väärtuse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lisamise protsessis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läbi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tellimuse käsitluse toimingute ning järjestikuste etappide 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realiseerimise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kaudu tootmises. Väärtusahelate  digitaliseerimine võimaldab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liidestada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erinevaid</a:t>
            </a:r>
            <a:r>
              <a:rPr sz="2800" spc="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ettevõtte</a:t>
            </a:r>
            <a:endParaRPr sz="2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6028055" algn="l"/>
              </a:tabLst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süsteeme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ja</a:t>
            </a:r>
            <a:r>
              <a:rPr sz="2800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efektiivsemalt</a:t>
            </a:r>
            <a:r>
              <a:rPr sz="2800" spc="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teostada	toiminguid andmetega:  ülekandmine,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sorteerimine, analüüs,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jms ning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seeläbi võtta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vastu otstarbekaid otsuseid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või prognoosida</a:t>
            </a:r>
            <a:r>
              <a:rPr sz="2800" spc="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tulemusi.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57823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CPS </a:t>
            </a:r>
            <a:r>
              <a:rPr sz="2400" dirty="0"/>
              <a:t>– </a:t>
            </a:r>
            <a:r>
              <a:rPr sz="2400" i="1" spc="-5" dirty="0">
                <a:latin typeface="Trebuchet MS"/>
                <a:cs typeface="Trebuchet MS"/>
              </a:rPr>
              <a:t>Cyber Physical</a:t>
            </a:r>
            <a:r>
              <a:rPr sz="2400" i="1" spc="-55" dirty="0">
                <a:latin typeface="Trebuchet MS"/>
                <a:cs typeface="Trebuchet MS"/>
              </a:rPr>
              <a:t> </a:t>
            </a:r>
            <a:r>
              <a:rPr sz="2400" i="1" dirty="0">
                <a:latin typeface="Trebuchet MS"/>
                <a:cs typeface="Trebuchet MS"/>
              </a:rPr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295400"/>
            <a:ext cx="982535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Küber-füüsikaline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süsteem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termin,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mis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kirjeldab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laia valdkonda</a:t>
            </a:r>
            <a:r>
              <a:rPr sz="20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erineva</a:t>
            </a:r>
            <a:endParaRPr sz="2000" dirty="0">
              <a:latin typeface="Trebuchet MS"/>
              <a:cs typeface="Trebuchet MS"/>
            </a:endParaRPr>
          </a:p>
          <a:p>
            <a:pPr marL="12700" marR="116839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funktsionaalsusega keerulisi süsteeme,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mis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kasutavad mitmesuguseid  digitaaltehnoloogiaid (sh monitooring, andmeanalüüs,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simulatsioon,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modelleerimine,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otsustusteooriad,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virtuaalreaalsus,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jms) füüsilistes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tehnoloogilistes</a:t>
            </a:r>
            <a:r>
              <a:rPr sz="2000" spc="-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süsteemides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(robotiseeritud tehnoloogilised kompleksid, paindautomatiseeritud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tootmissüsteemid,</a:t>
            </a:r>
            <a:endParaRPr sz="2000" dirty="0">
              <a:latin typeface="Trebuchet MS"/>
              <a:cs typeface="Trebuchet MS"/>
            </a:endParaRPr>
          </a:p>
          <a:p>
            <a:pPr marL="12700" marR="1030605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automatiseeritud transpordi-laosüsteemid, energiamonitooringu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-tõhususe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süsteemid,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jms).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8571" y="3252215"/>
            <a:ext cx="4957572" cy="3387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651" y="732282"/>
            <a:ext cx="79768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WMS </a:t>
            </a:r>
            <a:r>
              <a:rPr sz="2400" dirty="0"/>
              <a:t>– </a:t>
            </a:r>
            <a:r>
              <a:rPr sz="2400" i="1" spc="-25" dirty="0">
                <a:latin typeface="Trebuchet MS"/>
                <a:cs typeface="Trebuchet MS"/>
              </a:rPr>
              <a:t>Warehouse </a:t>
            </a:r>
            <a:r>
              <a:rPr sz="2400" i="1" spc="-5" dirty="0">
                <a:latin typeface="Trebuchet MS"/>
                <a:cs typeface="Trebuchet MS"/>
              </a:rPr>
              <a:t>Management</a:t>
            </a:r>
            <a:r>
              <a:rPr sz="2400" i="1" spc="5" dirty="0">
                <a:latin typeface="Trebuchet MS"/>
                <a:cs typeface="Trebuchet MS"/>
              </a:rPr>
              <a:t> </a:t>
            </a:r>
            <a:r>
              <a:rPr sz="2400" i="1" dirty="0">
                <a:latin typeface="Trebuchet MS"/>
                <a:cs typeface="Trebuchet MS"/>
              </a:rPr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3651" y="1551813"/>
            <a:ext cx="982662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Ladude haldamise automatiseeritud süsteem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tarkvaralahendus,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mis</a:t>
            </a:r>
            <a:r>
              <a:rPr sz="2000" spc="-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endParaRPr sz="2000">
              <a:latin typeface="Trebuchet MS"/>
              <a:cs typeface="Trebuchet MS"/>
            </a:endParaRPr>
          </a:p>
          <a:p>
            <a:pPr marL="12700" marR="56388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väljatöötatud laoressursside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planeerimiseks, arveldamiseks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kontrolliks, samuti  laologistiliste tegevuste teostuseks: kaupade sisestamine,</a:t>
            </a:r>
            <a:r>
              <a:rPr sz="20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väljastamine,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kaubakoodide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andmine, arvelduste haldamine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ja korraldamine, statistiliste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aruannete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genereerimine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ning integreeritud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sidepidamise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korraldamiseks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võrgustikus olevate  ladude vahel,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jms.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76928" y="3145535"/>
            <a:ext cx="5335524" cy="3389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890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CMMS </a:t>
            </a:r>
            <a:r>
              <a:rPr sz="2400" dirty="0"/>
              <a:t>– </a:t>
            </a:r>
            <a:r>
              <a:rPr sz="2400" i="1" spc="-5" dirty="0">
                <a:latin typeface="Trebuchet MS"/>
                <a:cs typeface="Trebuchet MS"/>
              </a:rPr>
              <a:t>Computer </a:t>
            </a:r>
            <a:r>
              <a:rPr sz="2400" i="1" dirty="0">
                <a:latin typeface="Trebuchet MS"/>
                <a:cs typeface="Trebuchet MS"/>
              </a:rPr>
              <a:t>Aided</a:t>
            </a:r>
            <a:r>
              <a:rPr sz="2400" i="1" spc="-204" dirty="0">
                <a:latin typeface="Trebuchet MS"/>
                <a:cs typeface="Trebuchet MS"/>
              </a:rPr>
              <a:t> </a:t>
            </a:r>
            <a:r>
              <a:rPr sz="2400" i="1" spc="-5" dirty="0">
                <a:latin typeface="Trebuchet MS"/>
                <a:cs typeface="Trebuchet MS"/>
              </a:rPr>
              <a:t>Maintanance  Management</a:t>
            </a:r>
            <a:r>
              <a:rPr sz="2400" i="1" spc="-20" dirty="0">
                <a:latin typeface="Trebuchet MS"/>
                <a:cs typeface="Trebuchet MS"/>
              </a:rPr>
              <a:t> </a:t>
            </a:r>
            <a:r>
              <a:rPr sz="2400" i="1" dirty="0">
                <a:latin typeface="Trebuchet MS"/>
                <a:cs typeface="Trebuchet MS"/>
              </a:rPr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752600"/>
            <a:ext cx="977201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Seadmete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hoolduse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automatiseeritud süsteem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tööstusseadmete 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kasutamise, korrasoleku eest vastutamise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ennetavate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ning korraliste  remontide planeerimise, teostust korraldava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vastava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informatsiooni 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kogumise,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säilitamise ja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töötlemise vahend. Tänapäeva</a:t>
            </a:r>
            <a:r>
              <a:rPr sz="2400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süsteemide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juures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ennetavate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prognoosivate funktsioonide kasutamine</a:t>
            </a:r>
            <a:r>
              <a:rPr sz="2400" spc="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väga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oluline.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770B-7BC1-492A-875F-B4D98869A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9516110" cy="369332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Digitööriistad</a:t>
            </a:r>
            <a:r>
              <a:rPr lang="en-US" sz="2400" dirty="0"/>
              <a:t> </a:t>
            </a:r>
            <a:r>
              <a:rPr lang="en-US" sz="2400" dirty="0" err="1"/>
              <a:t>reaalseks</a:t>
            </a:r>
            <a:r>
              <a:rPr lang="en-US" sz="2400" dirty="0"/>
              <a:t> </a:t>
            </a:r>
            <a:r>
              <a:rPr lang="en-US" sz="2400" dirty="0" err="1"/>
              <a:t>kasutamiseks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6EDD-E03F-4DBD-8C40-2CB4DB564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1633474"/>
            <a:ext cx="10356850" cy="430887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Virtuaalreaalsus</a:t>
            </a:r>
            <a:r>
              <a:rPr lang="en-US" dirty="0"/>
              <a:t> (VR) – </a:t>
            </a:r>
            <a:r>
              <a:rPr lang="en-US" dirty="0" err="1"/>
              <a:t>kasutatakse</a:t>
            </a:r>
            <a:r>
              <a:rPr lang="en-US" dirty="0"/>
              <a:t> </a:t>
            </a:r>
            <a:r>
              <a:rPr lang="en-US" dirty="0" err="1"/>
              <a:t>tootmisliinide</a:t>
            </a:r>
            <a:r>
              <a:rPr lang="en-US" dirty="0"/>
              <a:t> </a:t>
            </a:r>
            <a:r>
              <a:rPr lang="en-US" dirty="0" err="1"/>
              <a:t>planeerimisel</a:t>
            </a:r>
            <a:r>
              <a:rPr lang="en-US" dirty="0"/>
              <a:t>, </a:t>
            </a:r>
            <a:r>
              <a:rPr lang="en-US" dirty="0" err="1"/>
              <a:t>tootmisdisainis</a:t>
            </a:r>
            <a:r>
              <a:rPr lang="en-US" dirty="0"/>
              <a:t>, </a:t>
            </a:r>
            <a:r>
              <a:rPr lang="en-US" dirty="0" err="1"/>
              <a:t>ohutuse</a:t>
            </a:r>
            <a:r>
              <a:rPr lang="en-US" dirty="0"/>
              <a:t> </a:t>
            </a:r>
            <a:r>
              <a:rPr lang="en-US" dirty="0" err="1"/>
              <a:t>modelleerimisel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Liitreaalsus</a:t>
            </a:r>
            <a:r>
              <a:rPr lang="en-US" dirty="0"/>
              <a:t> (AR) – </a:t>
            </a:r>
            <a:r>
              <a:rPr lang="en-US" dirty="0" err="1"/>
              <a:t>kasutatkse</a:t>
            </a:r>
            <a:r>
              <a:rPr lang="en-US" dirty="0"/>
              <a:t> </a:t>
            </a:r>
            <a:r>
              <a:rPr lang="en-US" dirty="0" err="1"/>
              <a:t>seadmete</a:t>
            </a:r>
            <a:r>
              <a:rPr lang="en-US" dirty="0"/>
              <a:t> </a:t>
            </a:r>
            <a:r>
              <a:rPr lang="en-US" dirty="0" err="1"/>
              <a:t>hoolduses</a:t>
            </a:r>
            <a:r>
              <a:rPr lang="en-US" dirty="0"/>
              <a:t>, </a:t>
            </a:r>
            <a:r>
              <a:rPr lang="en-US" dirty="0" err="1"/>
              <a:t>tehnilises</a:t>
            </a:r>
            <a:r>
              <a:rPr lang="en-US" dirty="0"/>
              <a:t> </a:t>
            </a:r>
            <a:r>
              <a:rPr lang="en-US" dirty="0" err="1"/>
              <a:t>väljaõppes</a:t>
            </a:r>
            <a:r>
              <a:rPr lang="en-US" dirty="0"/>
              <a:t>, </a:t>
            </a:r>
            <a:r>
              <a:rPr lang="en-US" dirty="0" err="1"/>
              <a:t>simulatsioonides</a:t>
            </a:r>
            <a:r>
              <a:rPr lang="en-US" dirty="0"/>
              <a:t>. </a:t>
            </a:r>
            <a:r>
              <a:rPr lang="en-US" dirty="0" err="1"/>
              <a:t>Ärilogistikas</a:t>
            </a:r>
            <a:r>
              <a:rPr lang="en-US" dirty="0"/>
              <a:t> on DHL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ladudes</a:t>
            </a:r>
            <a:r>
              <a:rPr lang="en-US" dirty="0"/>
              <a:t> </a:t>
            </a:r>
            <a:r>
              <a:rPr lang="en-US" dirty="0" err="1"/>
              <a:t>juurutanud</a:t>
            </a:r>
            <a:r>
              <a:rPr lang="en-US" dirty="0"/>
              <a:t> </a:t>
            </a:r>
            <a:r>
              <a:rPr lang="en-US" dirty="0" err="1"/>
              <a:t>targad</a:t>
            </a:r>
            <a:r>
              <a:rPr lang="en-US" dirty="0"/>
              <a:t> </a:t>
            </a:r>
            <a:r>
              <a:rPr lang="en-US" dirty="0" err="1"/>
              <a:t>prillid</a:t>
            </a:r>
            <a:r>
              <a:rPr lang="en-US" dirty="0"/>
              <a:t>, mis </a:t>
            </a:r>
            <a:r>
              <a:rPr lang="en-US" dirty="0" err="1"/>
              <a:t>näitavad</a:t>
            </a:r>
            <a:r>
              <a:rPr lang="en-US" dirty="0"/>
              <a:t> </a:t>
            </a:r>
            <a:r>
              <a:rPr lang="en-US" dirty="0" err="1"/>
              <a:t>kust</a:t>
            </a:r>
            <a:r>
              <a:rPr lang="en-US" dirty="0"/>
              <a:t> ja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palju</a:t>
            </a:r>
            <a:r>
              <a:rPr lang="en-US" dirty="0"/>
              <a:t> </a:t>
            </a:r>
            <a:r>
              <a:rPr lang="en-US" dirty="0" err="1"/>
              <a:t>tuleb</a:t>
            </a:r>
            <a:r>
              <a:rPr lang="en-US" dirty="0"/>
              <a:t> </a:t>
            </a:r>
            <a:r>
              <a:rPr lang="en-US" dirty="0" err="1"/>
              <a:t>kaupa</a:t>
            </a:r>
            <a:r>
              <a:rPr lang="en-US" dirty="0"/>
              <a:t> </a:t>
            </a:r>
            <a:r>
              <a:rPr lang="en-US" dirty="0" err="1"/>
              <a:t>komplekteerida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Masinõpe</a:t>
            </a:r>
            <a:r>
              <a:rPr lang="en-US" dirty="0"/>
              <a:t> (Machine learning) – </a:t>
            </a:r>
            <a:r>
              <a:rPr lang="en-US" dirty="0" err="1"/>
              <a:t>kasutatakse</a:t>
            </a:r>
            <a:r>
              <a:rPr lang="en-US" dirty="0"/>
              <a:t> </a:t>
            </a:r>
            <a:r>
              <a:rPr lang="en-US" dirty="0" err="1"/>
              <a:t>rutiinsete</a:t>
            </a:r>
            <a:r>
              <a:rPr lang="en-US" dirty="0"/>
              <a:t> </a:t>
            </a:r>
            <a:r>
              <a:rPr lang="en-US" dirty="0" err="1"/>
              <a:t>tegevuste</a:t>
            </a:r>
            <a:r>
              <a:rPr lang="en-US" dirty="0"/>
              <a:t> </a:t>
            </a:r>
            <a:r>
              <a:rPr lang="en-US" dirty="0" err="1"/>
              <a:t>teostamiseks</a:t>
            </a:r>
            <a:r>
              <a:rPr lang="en-US" dirty="0"/>
              <a:t>, </a:t>
            </a:r>
            <a:r>
              <a:rPr lang="en-US" dirty="0" err="1"/>
              <a:t>kus</a:t>
            </a:r>
            <a:r>
              <a:rPr lang="en-US" dirty="0"/>
              <a:t> </a:t>
            </a:r>
            <a:r>
              <a:rPr lang="en-US" dirty="0" err="1"/>
              <a:t>inimne</a:t>
            </a:r>
            <a:r>
              <a:rPr lang="en-US" dirty="0"/>
              <a:t> </a:t>
            </a:r>
            <a:r>
              <a:rPr lang="en-US" dirty="0" err="1"/>
              <a:t>võib</a:t>
            </a:r>
            <a:r>
              <a:rPr lang="en-US" dirty="0"/>
              <a:t> </a:t>
            </a:r>
            <a:r>
              <a:rPr lang="en-US" dirty="0" err="1"/>
              <a:t>väsida</a:t>
            </a:r>
            <a:r>
              <a:rPr lang="en-US" dirty="0"/>
              <a:t> ja </a:t>
            </a:r>
            <a:r>
              <a:rPr lang="en-US" dirty="0" err="1"/>
              <a:t>igavusest</a:t>
            </a:r>
            <a:r>
              <a:rPr lang="en-US" dirty="0"/>
              <a:t> </a:t>
            </a:r>
            <a:r>
              <a:rPr lang="en-US" dirty="0" err="1"/>
              <a:t>eksida</a:t>
            </a:r>
            <a:r>
              <a:rPr lang="en-US" dirty="0"/>
              <a:t>. </a:t>
            </a:r>
            <a:r>
              <a:rPr lang="en-US" dirty="0" err="1"/>
              <a:t>Kasutusel</a:t>
            </a:r>
            <a:r>
              <a:rPr lang="en-US" dirty="0"/>
              <a:t> </a:t>
            </a:r>
            <a:r>
              <a:rPr lang="en-US" dirty="0" err="1"/>
              <a:t>ostu</a:t>
            </a:r>
            <a:r>
              <a:rPr lang="en-US" dirty="0"/>
              <a:t> ja </a:t>
            </a:r>
            <a:r>
              <a:rPr lang="en-US" dirty="0" err="1"/>
              <a:t>planeerimistegevustes</a:t>
            </a:r>
            <a:r>
              <a:rPr lang="en-US" dirty="0"/>
              <a:t>. </a:t>
            </a:r>
            <a:r>
              <a:rPr lang="en-US" dirty="0" err="1"/>
              <a:t>Katsetatakse</a:t>
            </a:r>
            <a:r>
              <a:rPr lang="en-US" dirty="0"/>
              <a:t> ka </a:t>
            </a:r>
            <a:r>
              <a:rPr lang="en-US" dirty="0" err="1"/>
              <a:t>näiteks</a:t>
            </a:r>
            <a:r>
              <a:rPr lang="en-US" dirty="0"/>
              <a:t> </a:t>
            </a:r>
            <a:r>
              <a:rPr lang="en-US" dirty="0" err="1"/>
              <a:t>õppetegevuses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7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1117843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LIMS – </a:t>
            </a:r>
            <a:r>
              <a:rPr sz="4000" i="1" spc="-5" dirty="0">
                <a:latin typeface="Trebuchet MS"/>
                <a:cs typeface="Trebuchet MS"/>
              </a:rPr>
              <a:t>Laboratory Information  </a:t>
            </a:r>
            <a:r>
              <a:rPr sz="4000" i="1" spc="-10" dirty="0">
                <a:latin typeface="Trebuchet MS"/>
                <a:cs typeface="Trebuchet MS"/>
              </a:rPr>
              <a:t>Management</a:t>
            </a:r>
            <a:r>
              <a:rPr sz="4000" i="1" spc="20" dirty="0">
                <a:latin typeface="Trebuchet MS"/>
                <a:cs typeface="Trebuchet MS"/>
              </a:rPr>
              <a:t> </a:t>
            </a:r>
            <a:r>
              <a:rPr sz="4000" i="1" spc="-5" dirty="0">
                <a:latin typeface="Trebuchet MS"/>
                <a:cs typeface="Trebuchet MS"/>
              </a:rPr>
              <a:t>System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828800"/>
            <a:ext cx="9723755" cy="457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Kvaliteedikindlustamise süsteem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tarkvaralahenduste kogum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alates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kvaliteedi kontrollist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lõpetades kvaliteedi tagamise</a:t>
            </a:r>
            <a:r>
              <a:rPr sz="2400" spc="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erinevate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lahenduste integreeritud kasutamisega</a:t>
            </a:r>
            <a:r>
              <a:rPr sz="2400" spc="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ettevõttes.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Siia juurde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kuuluvad mitmed tegevused</a:t>
            </a:r>
            <a:r>
              <a:rPr sz="24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nagu: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5FCAEE"/>
              </a:buClr>
              <a:buSzPct val="79166"/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töövoogude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automatiseeritud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jälgimine</a:t>
            </a:r>
            <a:r>
              <a:rPr sz="2400" spc="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workflows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),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FCAEE"/>
              </a:buClr>
              <a:buSzPct val="79166"/>
              <a:buChar char="-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toodete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monitooring</a:t>
            </a:r>
            <a:r>
              <a:rPr sz="24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tracebility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),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5FCAEE"/>
              </a:buClr>
              <a:buSzPct val="79166"/>
              <a:buChar char="-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ajajälgimine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2400" i="1" dirty="0">
                <a:solidFill>
                  <a:srgbClr val="404040"/>
                </a:solidFill>
                <a:latin typeface="Trebuchet MS"/>
                <a:cs typeface="Trebuchet MS"/>
              </a:rPr>
              <a:t>time</a:t>
            </a:r>
            <a:r>
              <a:rPr sz="2400" i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404040"/>
                </a:solidFill>
                <a:latin typeface="Trebuchet MS"/>
                <a:cs typeface="Trebuchet MS"/>
              </a:rPr>
              <a:t>tracking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),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5FCAEE"/>
              </a:buClr>
              <a:buSzPct val="79166"/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tööriistade kalibreerimise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ja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haldamise</a:t>
            </a:r>
            <a:r>
              <a:rPr sz="24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süsteemid,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FCAEE"/>
              </a:buClr>
              <a:buSzPct val="79166"/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tööriistade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püsivusaegade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jälgimise</a:t>
            </a:r>
            <a:r>
              <a:rPr sz="2400" spc="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süsteemid,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FCAEE"/>
              </a:buClr>
              <a:buSzPct val="79166"/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töötulemuste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automatiseeritud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monitooring,</a:t>
            </a:r>
            <a:r>
              <a:rPr sz="2400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jms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" y="2936518"/>
            <a:ext cx="7739141" cy="3921727"/>
            <a:chOff x="274320" y="2936518"/>
            <a:chExt cx="7739141" cy="3921727"/>
          </a:xfrm>
        </p:grpSpPr>
        <p:sp>
          <p:nvSpPr>
            <p:cNvPr id="3" name="object 3"/>
            <p:cNvSpPr/>
            <p:nvPr/>
          </p:nvSpPr>
          <p:spPr>
            <a:xfrm>
              <a:off x="274320" y="3677412"/>
              <a:ext cx="4425696" cy="14036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5591" y="4448556"/>
              <a:ext cx="4424172" cy="14036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80701" y="2936518"/>
              <a:ext cx="3032760" cy="1924050"/>
            </a:xfrm>
            <a:custGeom>
              <a:avLst/>
              <a:gdLst/>
              <a:ahLst/>
              <a:cxnLst/>
              <a:rect l="l" t="t" r="r" b="b"/>
              <a:pathLst>
                <a:path w="3032759" h="1924050">
                  <a:moveTo>
                    <a:pt x="0" y="1923566"/>
                  </a:moveTo>
                  <a:lnTo>
                    <a:pt x="3032502" y="1923566"/>
                  </a:lnTo>
                  <a:lnTo>
                    <a:pt x="3032502" y="0"/>
                  </a:lnTo>
                  <a:lnTo>
                    <a:pt x="0" y="0"/>
                  </a:lnTo>
                  <a:lnTo>
                    <a:pt x="0" y="19235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4209" y="3922816"/>
              <a:ext cx="2278380" cy="456565"/>
            </a:xfrm>
            <a:custGeom>
              <a:avLst/>
              <a:gdLst/>
              <a:ahLst/>
              <a:cxnLst/>
              <a:rect l="l" t="t" r="r" b="b"/>
              <a:pathLst>
                <a:path w="2278379" h="456564">
                  <a:moveTo>
                    <a:pt x="0" y="455968"/>
                  </a:moveTo>
                  <a:lnTo>
                    <a:pt x="61048" y="455968"/>
                  </a:lnTo>
                </a:path>
                <a:path w="2278379" h="456564">
                  <a:moveTo>
                    <a:pt x="223310" y="455968"/>
                  </a:moveTo>
                  <a:lnTo>
                    <a:pt x="345408" y="455968"/>
                  </a:lnTo>
                </a:path>
                <a:path w="2278379" h="456564">
                  <a:moveTo>
                    <a:pt x="508473" y="455968"/>
                  </a:moveTo>
                  <a:lnTo>
                    <a:pt x="630571" y="455968"/>
                  </a:lnTo>
                </a:path>
                <a:path w="2278379" h="456564">
                  <a:moveTo>
                    <a:pt x="792833" y="455968"/>
                  </a:moveTo>
                  <a:lnTo>
                    <a:pt x="996865" y="455968"/>
                  </a:lnTo>
                </a:path>
                <a:path w="2278379" h="456564">
                  <a:moveTo>
                    <a:pt x="1077996" y="455968"/>
                  </a:moveTo>
                  <a:lnTo>
                    <a:pt x="1200094" y="455968"/>
                  </a:lnTo>
                </a:path>
                <a:path w="2278379" h="456564">
                  <a:moveTo>
                    <a:pt x="1362356" y="455968"/>
                  </a:moveTo>
                  <a:lnTo>
                    <a:pt x="1484454" y="455968"/>
                  </a:lnTo>
                </a:path>
                <a:path w="2278379" h="456564">
                  <a:moveTo>
                    <a:pt x="1647519" y="455968"/>
                  </a:moveTo>
                  <a:lnTo>
                    <a:pt x="1850748" y="455968"/>
                  </a:lnTo>
                </a:path>
                <a:path w="2278379" h="456564">
                  <a:moveTo>
                    <a:pt x="1931879" y="455968"/>
                  </a:moveTo>
                  <a:lnTo>
                    <a:pt x="2135911" y="455968"/>
                  </a:lnTo>
                </a:path>
                <a:path w="2278379" h="456564">
                  <a:moveTo>
                    <a:pt x="2217042" y="455968"/>
                  </a:moveTo>
                  <a:lnTo>
                    <a:pt x="2278091" y="455968"/>
                  </a:lnTo>
                </a:path>
                <a:path w="2278379" h="456564">
                  <a:moveTo>
                    <a:pt x="0" y="227984"/>
                  </a:moveTo>
                  <a:lnTo>
                    <a:pt x="61048" y="227984"/>
                  </a:lnTo>
                </a:path>
                <a:path w="2278379" h="456564">
                  <a:moveTo>
                    <a:pt x="223310" y="227984"/>
                  </a:moveTo>
                  <a:lnTo>
                    <a:pt x="345408" y="227984"/>
                  </a:lnTo>
                </a:path>
                <a:path w="2278379" h="456564">
                  <a:moveTo>
                    <a:pt x="508473" y="227984"/>
                  </a:moveTo>
                  <a:lnTo>
                    <a:pt x="630571" y="227984"/>
                  </a:lnTo>
                </a:path>
                <a:path w="2278379" h="456564">
                  <a:moveTo>
                    <a:pt x="792833" y="227984"/>
                  </a:moveTo>
                  <a:lnTo>
                    <a:pt x="996865" y="227984"/>
                  </a:lnTo>
                </a:path>
                <a:path w="2278379" h="456564">
                  <a:moveTo>
                    <a:pt x="1077996" y="227984"/>
                  </a:moveTo>
                  <a:lnTo>
                    <a:pt x="1281225" y="227984"/>
                  </a:lnTo>
                </a:path>
                <a:path w="2278379" h="456564">
                  <a:moveTo>
                    <a:pt x="1362356" y="227984"/>
                  </a:moveTo>
                  <a:lnTo>
                    <a:pt x="1484454" y="227984"/>
                  </a:lnTo>
                </a:path>
                <a:path w="2278379" h="456564">
                  <a:moveTo>
                    <a:pt x="1647519" y="227984"/>
                  </a:moveTo>
                  <a:lnTo>
                    <a:pt x="1850748" y="227984"/>
                  </a:lnTo>
                </a:path>
                <a:path w="2278379" h="456564">
                  <a:moveTo>
                    <a:pt x="1931879" y="227984"/>
                  </a:moveTo>
                  <a:lnTo>
                    <a:pt x="2278091" y="227984"/>
                  </a:lnTo>
                </a:path>
                <a:path w="2278379" h="456564">
                  <a:moveTo>
                    <a:pt x="0" y="0"/>
                  </a:moveTo>
                  <a:lnTo>
                    <a:pt x="61048" y="0"/>
                  </a:lnTo>
                </a:path>
                <a:path w="2278379" h="456564">
                  <a:moveTo>
                    <a:pt x="223310" y="0"/>
                  </a:moveTo>
                  <a:lnTo>
                    <a:pt x="345408" y="0"/>
                  </a:lnTo>
                </a:path>
                <a:path w="2278379" h="456564">
                  <a:moveTo>
                    <a:pt x="508473" y="0"/>
                  </a:moveTo>
                  <a:lnTo>
                    <a:pt x="630571" y="0"/>
                  </a:lnTo>
                </a:path>
              </a:pathLst>
            </a:custGeom>
            <a:ln w="490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7043" y="3921590"/>
              <a:ext cx="692150" cy="2540"/>
            </a:xfrm>
            <a:custGeom>
              <a:avLst/>
              <a:gdLst/>
              <a:ahLst/>
              <a:cxnLst/>
              <a:rect l="l" t="t" r="r" b="b"/>
              <a:pathLst>
                <a:path w="692150" h="2539">
                  <a:moveTo>
                    <a:pt x="0" y="2451"/>
                  </a:moveTo>
                  <a:lnTo>
                    <a:pt x="691620" y="2451"/>
                  </a:lnTo>
                </a:path>
                <a:path w="692150" h="2539">
                  <a:moveTo>
                    <a:pt x="0" y="0"/>
                  </a:moveTo>
                  <a:lnTo>
                    <a:pt x="691620" y="0"/>
                  </a:lnTo>
                </a:path>
              </a:pathLst>
            </a:custGeom>
            <a:ln w="317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54209" y="3694832"/>
              <a:ext cx="2278380" cy="228600"/>
            </a:xfrm>
            <a:custGeom>
              <a:avLst/>
              <a:gdLst/>
              <a:ahLst/>
              <a:cxnLst/>
              <a:rect l="l" t="t" r="r" b="b"/>
              <a:pathLst>
                <a:path w="2278379" h="228600">
                  <a:moveTo>
                    <a:pt x="1647519" y="227984"/>
                  </a:moveTo>
                  <a:lnTo>
                    <a:pt x="2278091" y="227984"/>
                  </a:lnTo>
                </a:path>
                <a:path w="2278379" h="228600">
                  <a:moveTo>
                    <a:pt x="0" y="0"/>
                  </a:moveTo>
                  <a:lnTo>
                    <a:pt x="61048" y="0"/>
                  </a:lnTo>
                </a:path>
                <a:path w="2278379" h="228600">
                  <a:moveTo>
                    <a:pt x="223310" y="0"/>
                  </a:moveTo>
                  <a:lnTo>
                    <a:pt x="630571" y="0"/>
                  </a:lnTo>
                </a:path>
                <a:path w="2278379" h="228600">
                  <a:moveTo>
                    <a:pt x="792833" y="0"/>
                  </a:moveTo>
                  <a:lnTo>
                    <a:pt x="2278091" y="0"/>
                  </a:lnTo>
                </a:path>
              </a:pathLst>
            </a:custGeom>
            <a:ln w="490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54209" y="3239680"/>
              <a:ext cx="2278380" cy="228600"/>
            </a:xfrm>
            <a:custGeom>
              <a:avLst/>
              <a:gdLst/>
              <a:ahLst/>
              <a:cxnLst/>
              <a:rect l="l" t="t" r="r" b="b"/>
              <a:pathLst>
                <a:path w="2278379" h="228600">
                  <a:moveTo>
                    <a:pt x="0" y="227984"/>
                  </a:moveTo>
                  <a:lnTo>
                    <a:pt x="61048" y="227984"/>
                  </a:lnTo>
                </a:path>
                <a:path w="2278379" h="228600">
                  <a:moveTo>
                    <a:pt x="223310" y="227984"/>
                  </a:moveTo>
                  <a:lnTo>
                    <a:pt x="711702" y="227984"/>
                  </a:lnTo>
                </a:path>
                <a:path w="2278379" h="228600">
                  <a:moveTo>
                    <a:pt x="792833" y="227984"/>
                  </a:moveTo>
                  <a:lnTo>
                    <a:pt x="2278091" y="227984"/>
                  </a:lnTo>
                </a:path>
                <a:path w="2278379" h="228600">
                  <a:moveTo>
                    <a:pt x="0" y="0"/>
                  </a:moveTo>
                  <a:lnTo>
                    <a:pt x="142179" y="0"/>
                  </a:lnTo>
                </a:path>
                <a:path w="2278379" h="228600">
                  <a:moveTo>
                    <a:pt x="223310" y="0"/>
                  </a:moveTo>
                  <a:lnTo>
                    <a:pt x="2278091" y="0"/>
                  </a:lnTo>
                </a:path>
              </a:pathLst>
            </a:custGeom>
            <a:ln w="490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4209" y="3011696"/>
              <a:ext cx="2278380" cy="0"/>
            </a:xfrm>
            <a:custGeom>
              <a:avLst/>
              <a:gdLst/>
              <a:ahLst/>
              <a:cxnLst/>
              <a:rect l="l" t="t" r="r" b="b"/>
              <a:pathLst>
                <a:path w="2278379">
                  <a:moveTo>
                    <a:pt x="0" y="0"/>
                  </a:moveTo>
                  <a:lnTo>
                    <a:pt x="2278091" y="0"/>
                  </a:lnTo>
                </a:path>
              </a:pathLst>
            </a:custGeom>
            <a:ln w="490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15255" y="3315677"/>
              <a:ext cx="2075180" cy="1290320"/>
            </a:xfrm>
            <a:custGeom>
              <a:avLst/>
              <a:gdLst/>
              <a:ahLst/>
              <a:cxnLst/>
              <a:rect l="l" t="t" r="r" b="b"/>
              <a:pathLst>
                <a:path w="2075179" h="1290320">
                  <a:moveTo>
                    <a:pt x="81127" y="0"/>
                  </a:moveTo>
                  <a:lnTo>
                    <a:pt x="0" y="0"/>
                  </a:lnTo>
                  <a:lnTo>
                    <a:pt x="0" y="1290281"/>
                  </a:lnTo>
                  <a:lnTo>
                    <a:pt x="81127" y="1290281"/>
                  </a:lnTo>
                  <a:lnTo>
                    <a:pt x="81127" y="0"/>
                  </a:lnTo>
                  <a:close/>
                </a:path>
                <a:path w="2075179" h="1290320">
                  <a:moveTo>
                    <a:pt x="366293" y="569556"/>
                  </a:moveTo>
                  <a:lnTo>
                    <a:pt x="284353" y="569556"/>
                  </a:lnTo>
                  <a:lnTo>
                    <a:pt x="284353" y="1290281"/>
                  </a:lnTo>
                  <a:lnTo>
                    <a:pt x="366293" y="1290281"/>
                  </a:lnTo>
                  <a:lnTo>
                    <a:pt x="366293" y="569556"/>
                  </a:lnTo>
                  <a:close/>
                </a:path>
                <a:path w="2075179" h="1290320">
                  <a:moveTo>
                    <a:pt x="650646" y="265582"/>
                  </a:moveTo>
                  <a:lnTo>
                    <a:pt x="569518" y="265582"/>
                  </a:lnTo>
                  <a:lnTo>
                    <a:pt x="569518" y="1290281"/>
                  </a:lnTo>
                  <a:lnTo>
                    <a:pt x="650646" y="1290281"/>
                  </a:lnTo>
                  <a:lnTo>
                    <a:pt x="650646" y="265582"/>
                  </a:lnTo>
                  <a:close/>
                </a:path>
                <a:path w="2075179" h="1290320">
                  <a:moveTo>
                    <a:pt x="1220177" y="948715"/>
                  </a:moveTo>
                  <a:lnTo>
                    <a:pt x="1139037" y="948715"/>
                  </a:lnTo>
                  <a:lnTo>
                    <a:pt x="1139037" y="1290281"/>
                  </a:lnTo>
                  <a:lnTo>
                    <a:pt x="1220177" y="1290281"/>
                  </a:lnTo>
                  <a:lnTo>
                    <a:pt x="1220177" y="948715"/>
                  </a:lnTo>
                  <a:close/>
                </a:path>
                <a:path w="2075179" h="1290320">
                  <a:moveTo>
                    <a:pt x="1505331" y="493560"/>
                  </a:moveTo>
                  <a:lnTo>
                    <a:pt x="1423403" y="493560"/>
                  </a:lnTo>
                  <a:lnTo>
                    <a:pt x="1423403" y="1290281"/>
                  </a:lnTo>
                  <a:lnTo>
                    <a:pt x="1505331" y="1290281"/>
                  </a:lnTo>
                  <a:lnTo>
                    <a:pt x="1505331" y="493560"/>
                  </a:lnTo>
                  <a:close/>
                </a:path>
                <a:path w="2075179" h="1290320">
                  <a:moveTo>
                    <a:pt x="1789696" y="1176693"/>
                  </a:moveTo>
                  <a:lnTo>
                    <a:pt x="1708569" y="1176693"/>
                  </a:lnTo>
                  <a:lnTo>
                    <a:pt x="1708569" y="1290281"/>
                  </a:lnTo>
                  <a:lnTo>
                    <a:pt x="1789696" y="1290281"/>
                  </a:lnTo>
                  <a:lnTo>
                    <a:pt x="1789696" y="1176693"/>
                  </a:lnTo>
                  <a:close/>
                </a:path>
                <a:path w="2075179" h="1290320">
                  <a:moveTo>
                    <a:pt x="2074862" y="1139113"/>
                  </a:moveTo>
                  <a:lnTo>
                    <a:pt x="1992922" y="1139113"/>
                  </a:lnTo>
                  <a:lnTo>
                    <a:pt x="1992922" y="1290281"/>
                  </a:lnTo>
                  <a:lnTo>
                    <a:pt x="2074862" y="1290281"/>
                  </a:lnTo>
                  <a:lnTo>
                    <a:pt x="2074862" y="1139113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6382" y="3177578"/>
              <a:ext cx="2075180" cy="1428750"/>
            </a:xfrm>
            <a:custGeom>
              <a:avLst/>
              <a:gdLst/>
              <a:ahLst/>
              <a:cxnLst/>
              <a:rect l="l" t="t" r="r" b="b"/>
              <a:pathLst>
                <a:path w="2075179" h="1428750">
                  <a:moveTo>
                    <a:pt x="81127" y="0"/>
                  </a:moveTo>
                  <a:lnTo>
                    <a:pt x="0" y="0"/>
                  </a:lnTo>
                  <a:lnTo>
                    <a:pt x="0" y="1428381"/>
                  </a:lnTo>
                  <a:lnTo>
                    <a:pt x="81127" y="1428381"/>
                  </a:lnTo>
                  <a:lnTo>
                    <a:pt x="81127" y="0"/>
                  </a:lnTo>
                  <a:close/>
                </a:path>
                <a:path w="2075179" h="1428750">
                  <a:moveTo>
                    <a:pt x="366293" y="579361"/>
                  </a:moveTo>
                  <a:lnTo>
                    <a:pt x="285165" y="579361"/>
                  </a:lnTo>
                  <a:lnTo>
                    <a:pt x="285165" y="1428381"/>
                  </a:lnTo>
                  <a:lnTo>
                    <a:pt x="366293" y="1428381"/>
                  </a:lnTo>
                  <a:lnTo>
                    <a:pt x="366293" y="579361"/>
                  </a:lnTo>
                  <a:close/>
                </a:path>
                <a:path w="2075179" h="1428750">
                  <a:moveTo>
                    <a:pt x="650659" y="165887"/>
                  </a:moveTo>
                  <a:lnTo>
                    <a:pt x="569518" y="165887"/>
                  </a:lnTo>
                  <a:lnTo>
                    <a:pt x="569518" y="1428381"/>
                  </a:lnTo>
                  <a:lnTo>
                    <a:pt x="650659" y="1428381"/>
                  </a:lnTo>
                  <a:lnTo>
                    <a:pt x="650659" y="165887"/>
                  </a:lnTo>
                  <a:close/>
                </a:path>
                <a:path w="2075179" h="1428750">
                  <a:moveTo>
                    <a:pt x="935812" y="952804"/>
                  </a:moveTo>
                  <a:lnTo>
                    <a:pt x="854684" y="952804"/>
                  </a:lnTo>
                  <a:lnTo>
                    <a:pt x="854684" y="1428381"/>
                  </a:lnTo>
                  <a:lnTo>
                    <a:pt x="935812" y="1428381"/>
                  </a:lnTo>
                  <a:lnTo>
                    <a:pt x="935812" y="952804"/>
                  </a:lnTo>
                  <a:close/>
                </a:path>
                <a:path w="2075179" h="1428750">
                  <a:moveTo>
                    <a:pt x="1220177" y="745248"/>
                  </a:moveTo>
                  <a:lnTo>
                    <a:pt x="1139050" y="745248"/>
                  </a:lnTo>
                  <a:lnTo>
                    <a:pt x="1139050" y="1428381"/>
                  </a:lnTo>
                  <a:lnTo>
                    <a:pt x="1220177" y="1428381"/>
                  </a:lnTo>
                  <a:lnTo>
                    <a:pt x="1220177" y="745248"/>
                  </a:lnTo>
                  <a:close/>
                </a:path>
                <a:path w="2075179" h="1428750">
                  <a:moveTo>
                    <a:pt x="1505343" y="724814"/>
                  </a:moveTo>
                  <a:lnTo>
                    <a:pt x="1424203" y="724814"/>
                  </a:lnTo>
                  <a:lnTo>
                    <a:pt x="1424203" y="1428381"/>
                  </a:lnTo>
                  <a:lnTo>
                    <a:pt x="1505343" y="1428381"/>
                  </a:lnTo>
                  <a:lnTo>
                    <a:pt x="1505343" y="724814"/>
                  </a:lnTo>
                  <a:close/>
                </a:path>
                <a:path w="2075179" h="1428750">
                  <a:moveTo>
                    <a:pt x="1789696" y="849020"/>
                  </a:moveTo>
                  <a:lnTo>
                    <a:pt x="1708569" y="849020"/>
                  </a:lnTo>
                  <a:lnTo>
                    <a:pt x="1708569" y="1428381"/>
                  </a:lnTo>
                  <a:lnTo>
                    <a:pt x="1789696" y="1428381"/>
                  </a:lnTo>
                  <a:lnTo>
                    <a:pt x="1789696" y="849020"/>
                  </a:lnTo>
                  <a:close/>
                </a:path>
                <a:path w="2075179" h="1428750">
                  <a:moveTo>
                    <a:pt x="2074862" y="1117866"/>
                  </a:moveTo>
                  <a:lnTo>
                    <a:pt x="1993734" y="1117866"/>
                  </a:lnTo>
                  <a:lnTo>
                    <a:pt x="1993734" y="1428381"/>
                  </a:lnTo>
                  <a:lnTo>
                    <a:pt x="2074862" y="1428381"/>
                  </a:lnTo>
                  <a:lnTo>
                    <a:pt x="2074862" y="1117866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2521" y="3011696"/>
              <a:ext cx="2299970" cy="1616710"/>
            </a:xfrm>
            <a:custGeom>
              <a:avLst/>
              <a:gdLst/>
              <a:ahLst/>
              <a:cxnLst/>
              <a:rect l="l" t="t" r="r" b="b"/>
              <a:pathLst>
                <a:path w="2299970" h="1616710">
                  <a:moveTo>
                    <a:pt x="21688" y="1594255"/>
                  </a:moveTo>
                  <a:lnTo>
                    <a:pt x="21688" y="0"/>
                  </a:lnTo>
                </a:path>
                <a:path w="2299970" h="1616710">
                  <a:moveTo>
                    <a:pt x="0" y="1594255"/>
                  </a:moveTo>
                  <a:lnTo>
                    <a:pt x="21688" y="1594255"/>
                  </a:lnTo>
                </a:path>
                <a:path w="2299970" h="1616710">
                  <a:moveTo>
                    <a:pt x="0" y="1367088"/>
                  </a:moveTo>
                  <a:lnTo>
                    <a:pt x="21688" y="1367088"/>
                  </a:lnTo>
                </a:path>
                <a:path w="2299970" h="1616710">
                  <a:moveTo>
                    <a:pt x="0" y="1139104"/>
                  </a:moveTo>
                  <a:lnTo>
                    <a:pt x="21688" y="1139104"/>
                  </a:lnTo>
                </a:path>
                <a:path w="2299970" h="1616710">
                  <a:moveTo>
                    <a:pt x="0" y="911120"/>
                  </a:moveTo>
                  <a:lnTo>
                    <a:pt x="21688" y="911120"/>
                  </a:lnTo>
                </a:path>
                <a:path w="2299970" h="1616710">
                  <a:moveTo>
                    <a:pt x="0" y="683135"/>
                  </a:moveTo>
                  <a:lnTo>
                    <a:pt x="21688" y="683135"/>
                  </a:lnTo>
                </a:path>
                <a:path w="2299970" h="1616710">
                  <a:moveTo>
                    <a:pt x="0" y="455968"/>
                  </a:moveTo>
                  <a:lnTo>
                    <a:pt x="21688" y="455968"/>
                  </a:lnTo>
                </a:path>
                <a:path w="2299970" h="1616710">
                  <a:moveTo>
                    <a:pt x="0" y="227984"/>
                  </a:moveTo>
                  <a:lnTo>
                    <a:pt x="21688" y="227984"/>
                  </a:lnTo>
                </a:path>
                <a:path w="2299970" h="1616710">
                  <a:moveTo>
                    <a:pt x="0" y="0"/>
                  </a:moveTo>
                  <a:lnTo>
                    <a:pt x="21688" y="0"/>
                  </a:lnTo>
                </a:path>
                <a:path w="2299970" h="1616710">
                  <a:moveTo>
                    <a:pt x="21688" y="1594255"/>
                  </a:moveTo>
                  <a:lnTo>
                    <a:pt x="2299780" y="1594255"/>
                  </a:lnTo>
                </a:path>
                <a:path w="2299970" h="1616710">
                  <a:moveTo>
                    <a:pt x="21688" y="1594255"/>
                  </a:moveTo>
                  <a:lnTo>
                    <a:pt x="21688" y="1616318"/>
                  </a:lnTo>
                </a:path>
                <a:path w="2299970" h="1616710">
                  <a:moveTo>
                    <a:pt x="306048" y="1594255"/>
                  </a:moveTo>
                  <a:lnTo>
                    <a:pt x="306048" y="1616318"/>
                  </a:lnTo>
                </a:path>
                <a:path w="2299970" h="1616710">
                  <a:moveTo>
                    <a:pt x="591211" y="1594255"/>
                  </a:moveTo>
                  <a:lnTo>
                    <a:pt x="591211" y="1616318"/>
                  </a:lnTo>
                </a:path>
                <a:path w="2299970" h="1616710">
                  <a:moveTo>
                    <a:pt x="875571" y="1594255"/>
                  </a:moveTo>
                  <a:lnTo>
                    <a:pt x="875571" y="1616318"/>
                  </a:lnTo>
                </a:path>
                <a:path w="2299970" h="1616710">
                  <a:moveTo>
                    <a:pt x="1160734" y="1594255"/>
                  </a:moveTo>
                  <a:lnTo>
                    <a:pt x="1160734" y="1616318"/>
                  </a:lnTo>
                </a:path>
                <a:path w="2299970" h="1616710">
                  <a:moveTo>
                    <a:pt x="1445094" y="1594255"/>
                  </a:moveTo>
                  <a:lnTo>
                    <a:pt x="1445094" y="1616318"/>
                  </a:lnTo>
                </a:path>
                <a:path w="2299970" h="1616710">
                  <a:moveTo>
                    <a:pt x="1730257" y="1594255"/>
                  </a:moveTo>
                  <a:lnTo>
                    <a:pt x="1730257" y="1616318"/>
                  </a:lnTo>
                </a:path>
                <a:path w="2299970" h="1616710">
                  <a:moveTo>
                    <a:pt x="2014617" y="1594255"/>
                  </a:moveTo>
                  <a:lnTo>
                    <a:pt x="2014617" y="1616318"/>
                  </a:lnTo>
                </a:path>
                <a:path w="2299970" h="1616710">
                  <a:moveTo>
                    <a:pt x="2299780" y="1594255"/>
                  </a:moveTo>
                  <a:lnTo>
                    <a:pt x="2299780" y="1616318"/>
                  </a:lnTo>
                </a:path>
              </a:pathLst>
            </a:custGeom>
            <a:ln w="486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6849" y="4539763"/>
              <a:ext cx="115671" cy="1446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83111" y="4312595"/>
              <a:ext cx="150212" cy="1446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83111" y="4084611"/>
              <a:ext cx="150212" cy="1446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83111" y="3856627"/>
              <a:ext cx="150212" cy="1446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83111" y="3628643"/>
              <a:ext cx="150212" cy="14463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83111" y="3401475"/>
              <a:ext cx="150212" cy="1446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83111" y="3173491"/>
              <a:ext cx="150212" cy="1446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83111" y="2945507"/>
              <a:ext cx="150212" cy="1446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47783" y="4628832"/>
              <a:ext cx="295605" cy="1446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05241" y="4628832"/>
              <a:ext cx="151819" cy="1446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5274" y="4712181"/>
              <a:ext cx="331753" cy="1446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26945" y="4628832"/>
              <a:ext cx="1719814" cy="1446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39137" y="3818221"/>
              <a:ext cx="37465" cy="36830"/>
            </a:xfrm>
            <a:custGeom>
              <a:avLst/>
              <a:gdLst/>
              <a:ahLst/>
              <a:cxnLst/>
              <a:rect l="l" t="t" r="r" b="b"/>
              <a:pathLst>
                <a:path w="37465" h="36829">
                  <a:moveTo>
                    <a:pt x="36950" y="0"/>
                  </a:moveTo>
                  <a:lnTo>
                    <a:pt x="0" y="0"/>
                  </a:lnTo>
                  <a:lnTo>
                    <a:pt x="0" y="36771"/>
                  </a:lnTo>
                  <a:lnTo>
                    <a:pt x="36950" y="36771"/>
                  </a:lnTo>
                  <a:lnTo>
                    <a:pt x="369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0382" y="3770009"/>
              <a:ext cx="363884" cy="1446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39137" y="3940793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5" h="38100">
                  <a:moveTo>
                    <a:pt x="36950" y="0"/>
                  </a:moveTo>
                  <a:lnTo>
                    <a:pt x="0" y="0"/>
                  </a:lnTo>
                  <a:lnTo>
                    <a:pt x="0" y="37588"/>
                  </a:lnTo>
                  <a:lnTo>
                    <a:pt x="36950" y="37588"/>
                  </a:lnTo>
                  <a:lnTo>
                    <a:pt x="369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50382" y="3893399"/>
              <a:ext cx="439392" cy="14463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80701" y="2936518"/>
              <a:ext cx="3032760" cy="1924050"/>
            </a:xfrm>
            <a:custGeom>
              <a:avLst/>
              <a:gdLst/>
              <a:ahLst/>
              <a:cxnLst/>
              <a:rect l="l" t="t" r="r" b="b"/>
              <a:pathLst>
                <a:path w="3032759" h="1924050">
                  <a:moveTo>
                    <a:pt x="0" y="1923566"/>
                  </a:moveTo>
                  <a:lnTo>
                    <a:pt x="3032502" y="1923566"/>
                  </a:lnTo>
                </a:path>
                <a:path w="3032759" h="1924050">
                  <a:moveTo>
                    <a:pt x="3032502" y="0"/>
                  </a:moveTo>
                  <a:lnTo>
                    <a:pt x="0" y="0"/>
                  </a:lnTo>
                  <a:lnTo>
                    <a:pt x="0" y="1923566"/>
                  </a:lnTo>
                </a:path>
              </a:pathLst>
            </a:custGeom>
            <a:ln w="486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80701" y="4941813"/>
              <a:ext cx="3032760" cy="1916430"/>
            </a:xfrm>
            <a:custGeom>
              <a:avLst/>
              <a:gdLst/>
              <a:ahLst/>
              <a:cxnLst/>
              <a:rect l="l" t="t" r="r" b="b"/>
              <a:pathLst>
                <a:path w="3032759" h="1916429">
                  <a:moveTo>
                    <a:pt x="3032502" y="0"/>
                  </a:moveTo>
                  <a:lnTo>
                    <a:pt x="0" y="0"/>
                  </a:lnTo>
                  <a:lnTo>
                    <a:pt x="0" y="1916183"/>
                  </a:lnTo>
                  <a:lnTo>
                    <a:pt x="3032502" y="1916183"/>
                  </a:lnTo>
                  <a:lnTo>
                    <a:pt x="3032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2790" y="5781017"/>
              <a:ext cx="233765" cy="2377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9208" y="5085618"/>
              <a:ext cx="1601470" cy="1628775"/>
            </a:xfrm>
            <a:custGeom>
              <a:avLst/>
              <a:gdLst/>
              <a:ahLst/>
              <a:cxnLst/>
              <a:rect l="l" t="t" r="r" b="b"/>
              <a:pathLst>
                <a:path w="1601470" h="1628775">
                  <a:moveTo>
                    <a:pt x="800866" y="581809"/>
                  </a:moveTo>
                  <a:lnTo>
                    <a:pt x="962325" y="649632"/>
                  </a:lnTo>
                </a:path>
                <a:path w="1601470" h="1628775">
                  <a:moveTo>
                    <a:pt x="962325" y="649632"/>
                  </a:moveTo>
                  <a:lnTo>
                    <a:pt x="1028997" y="813879"/>
                  </a:lnTo>
                </a:path>
                <a:path w="1601470" h="1628775">
                  <a:moveTo>
                    <a:pt x="1028997" y="813879"/>
                  </a:moveTo>
                  <a:lnTo>
                    <a:pt x="962325" y="978943"/>
                  </a:lnTo>
                </a:path>
                <a:path w="1601470" h="1628775">
                  <a:moveTo>
                    <a:pt x="962325" y="978943"/>
                  </a:moveTo>
                  <a:lnTo>
                    <a:pt x="800866" y="1046766"/>
                  </a:lnTo>
                </a:path>
                <a:path w="1601470" h="1628775">
                  <a:moveTo>
                    <a:pt x="800866" y="1046766"/>
                  </a:moveTo>
                  <a:lnTo>
                    <a:pt x="638604" y="978943"/>
                  </a:lnTo>
                </a:path>
                <a:path w="1601470" h="1628775">
                  <a:moveTo>
                    <a:pt x="638604" y="978943"/>
                  </a:moveTo>
                  <a:lnTo>
                    <a:pt x="571932" y="813879"/>
                  </a:lnTo>
                </a:path>
                <a:path w="1601470" h="1628775">
                  <a:moveTo>
                    <a:pt x="571932" y="813879"/>
                  </a:moveTo>
                  <a:lnTo>
                    <a:pt x="638604" y="649632"/>
                  </a:lnTo>
                </a:path>
                <a:path w="1601470" h="1628775">
                  <a:moveTo>
                    <a:pt x="638604" y="649632"/>
                  </a:moveTo>
                  <a:lnTo>
                    <a:pt x="800866" y="581809"/>
                  </a:lnTo>
                </a:path>
                <a:path w="1601470" h="1628775">
                  <a:moveTo>
                    <a:pt x="800866" y="464957"/>
                  </a:moveTo>
                  <a:lnTo>
                    <a:pt x="1042652" y="567100"/>
                  </a:lnTo>
                </a:path>
                <a:path w="1601470" h="1628775">
                  <a:moveTo>
                    <a:pt x="1042652" y="567100"/>
                  </a:moveTo>
                  <a:lnTo>
                    <a:pt x="1143062" y="813879"/>
                  </a:lnTo>
                </a:path>
                <a:path w="1601470" h="1628775">
                  <a:moveTo>
                    <a:pt x="1143062" y="813879"/>
                  </a:moveTo>
                  <a:lnTo>
                    <a:pt x="1042652" y="1060658"/>
                  </a:lnTo>
                </a:path>
                <a:path w="1601470" h="1628775">
                  <a:moveTo>
                    <a:pt x="1042652" y="1060658"/>
                  </a:moveTo>
                  <a:lnTo>
                    <a:pt x="800866" y="1162801"/>
                  </a:lnTo>
                </a:path>
                <a:path w="1601470" h="1628775">
                  <a:moveTo>
                    <a:pt x="800866" y="1162801"/>
                  </a:moveTo>
                  <a:lnTo>
                    <a:pt x="558277" y="1060658"/>
                  </a:lnTo>
                </a:path>
                <a:path w="1601470" h="1628775">
                  <a:moveTo>
                    <a:pt x="558277" y="1060658"/>
                  </a:moveTo>
                  <a:lnTo>
                    <a:pt x="457867" y="813879"/>
                  </a:lnTo>
                </a:path>
                <a:path w="1601470" h="1628775">
                  <a:moveTo>
                    <a:pt x="457867" y="813879"/>
                  </a:moveTo>
                  <a:lnTo>
                    <a:pt x="558277" y="567100"/>
                  </a:lnTo>
                </a:path>
                <a:path w="1601470" h="1628775">
                  <a:moveTo>
                    <a:pt x="558277" y="567100"/>
                  </a:moveTo>
                  <a:lnTo>
                    <a:pt x="800866" y="464957"/>
                  </a:lnTo>
                </a:path>
                <a:path w="1601470" h="1628775">
                  <a:moveTo>
                    <a:pt x="800866" y="348922"/>
                  </a:moveTo>
                  <a:lnTo>
                    <a:pt x="1123783" y="485385"/>
                  </a:lnTo>
                </a:path>
                <a:path w="1601470" h="1628775">
                  <a:moveTo>
                    <a:pt x="1123783" y="485385"/>
                  </a:moveTo>
                  <a:lnTo>
                    <a:pt x="1257930" y="813879"/>
                  </a:lnTo>
                </a:path>
                <a:path w="1601470" h="1628775">
                  <a:moveTo>
                    <a:pt x="1257930" y="813879"/>
                  </a:moveTo>
                  <a:lnTo>
                    <a:pt x="1123783" y="1143190"/>
                  </a:lnTo>
                </a:path>
                <a:path w="1601470" h="1628775">
                  <a:moveTo>
                    <a:pt x="1123783" y="1143190"/>
                  </a:moveTo>
                  <a:lnTo>
                    <a:pt x="800866" y="1279667"/>
                  </a:lnTo>
                </a:path>
                <a:path w="1601470" h="1628775">
                  <a:moveTo>
                    <a:pt x="800866" y="1279667"/>
                  </a:moveTo>
                  <a:lnTo>
                    <a:pt x="477146" y="1143190"/>
                  </a:lnTo>
                </a:path>
                <a:path w="1601470" h="1628775">
                  <a:moveTo>
                    <a:pt x="477146" y="1143190"/>
                  </a:moveTo>
                  <a:lnTo>
                    <a:pt x="342999" y="813879"/>
                  </a:lnTo>
                </a:path>
                <a:path w="1601470" h="1628775">
                  <a:moveTo>
                    <a:pt x="342999" y="813879"/>
                  </a:moveTo>
                  <a:lnTo>
                    <a:pt x="477146" y="485385"/>
                  </a:lnTo>
                </a:path>
                <a:path w="1601470" h="1628775">
                  <a:moveTo>
                    <a:pt x="477146" y="485385"/>
                  </a:moveTo>
                  <a:lnTo>
                    <a:pt x="800866" y="348922"/>
                  </a:lnTo>
                </a:path>
                <a:path w="1601470" h="1628775">
                  <a:moveTo>
                    <a:pt x="800866" y="232887"/>
                  </a:moveTo>
                  <a:lnTo>
                    <a:pt x="1204914" y="402853"/>
                  </a:lnTo>
                </a:path>
                <a:path w="1601470" h="1628775">
                  <a:moveTo>
                    <a:pt x="1204914" y="402853"/>
                  </a:moveTo>
                  <a:lnTo>
                    <a:pt x="1371996" y="813879"/>
                  </a:lnTo>
                </a:path>
                <a:path w="1601470" h="1628775">
                  <a:moveTo>
                    <a:pt x="1371996" y="813879"/>
                  </a:moveTo>
                  <a:lnTo>
                    <a:pt x="1204914" y="1224918"/>
                  </a:lnTo>
                </a:path>
                <a:path w="1601470" h="1628775">
                  <a:moveTo>
                    <a:pt x="1204914" y="1224918"/>
                  </a:moveTo>
                  <a:lnTo>
                    <a:pt x="800866" y="1395702"/>
                  </a:lnTo>
                </a:path>
                <a:path w="1601470" h="1628775">
                  <a:moveTo>
                    <a:pt x="800866" y="1395702"/>
                  </a:moveTo>
                  <a:lnTo>
                    <a:pt x="396015" y="1224918"/>
                  </a:lnTo>
                </a:path>
                <a:path w="1601470" h="1628775">
                  <a:moveTo>
                    <a:pt x="396015" y="1224918"/>
                  </a:moveTo>
                  <a:lnTo>
                    <a:pt x="228933" y="813879"/>
                  </a:lnTo>
                </a:path>
                <a:path w="1601470" h="1628775">
                  <a:moveTo>
                    <a:pt x="228933" y="813879"/>
                  </a:moveTo>
                  <a:lnTo>
                    <a:pt x="396015" y="402853"/>
                  </a:lnTo>
                </a:path>
                <a:path w="1601470" h="1628775">
                  <a:moveTo>
                    <a:pt x="396015" y="402853"/>
                  </a:moveTo>
                  <a:lnTo>
                    <a:pt x="800866" y="232887"/>
                  </a:lnTo>
                </a:path>
                <a:path w="1601470" h="1628775">
                  <a:moveTo>
                    <a:pt x="800866" y="116035"/>
                  </a:moveTo>
                  <a:lnTo>
                    <a:pt x="1285242" y="320322"/>
                  </a:lnTo>
                </a:path>
                <a:path w="1601470" h="1628775">
                  <a:moveTo>
                    <a:pt x="1285242" y="320322"/>
                  </a:moveTo>
                  <a:lnTo>
                    <a:pt x="1486061" y="813879"/>
                  </a:lnTo>
                </a:path>
                <a:path w="1601470" h="1628775">
                  <a:moveTo>
                    <a:pt x="1486061" y="813879"/>
                  </a:moveTo>
                  <a:lnTo>
                    <a:pt x="1285242" y="1307450"/>
                  </a:lnTo>
                </a:path>
                <a:path w="1601470" h="1628775">
                  <a:moveTo>
                    <a:pt x="1285242" y="1307450"/>
                  </a:moveTo>
                  <a:lnTo>
                    <a:pt x="800866" y="1511737"/>
                  </a:lnTo>
                </a:path>
                <a:path w="1601470" h="1628775">
                  <a:moveTo>
                    <a:pt x="800866" y="1511737"/>
                  </a:moveTo>
                  <a:lnTo>
                    <a:pt x="315687" y="1307450"/>
                  </a:lnTo>
                </a:path>
                <a:path w="1601470" h="1628775">
                  <a:moveTo>
                    <a:pt x="315687" y="1307450"/>
                  </a:moveTo>
                  <a:lnTo>
                    <a:pt x="114868" y="813879"/>
                  </a:lnTo>
                </a:path>
                <a:path w="1601470" h="1628775">
                  <a:moveTo>
                    <a:pt x="114868" y="813879"/>
                  </a:moveTo>
                  <a:lnTo>
                    <a:pt x="315687" y="320322"/>
                  </a:lnTo>
                </a:path>
                <a:path w="1601470" h="1628775">
                  <a:moveTo>
                    <a:pt x="315687" y="320322"/>
                  </a:moveTo>
                  <a:lnTo>
                    <a:pt x="800866" y="116035"/>
                  </a:lnTo>
                </a:path>
                <a:path w="1601470" h="1628775">
                  <a:moveTo>
                    <a:pt x="800866" y="0"/>
                  </a:moveTo>
                  <a:lnTo>
                    <a:pt x="1366373" y="238607"/>
                  </a:lnTo>
                </a:path>
                <a:path w="1601470" h="1628775">
                  <a:moveTo>
                    <a:pt x="1366373" y="238607"/>
                  </a:moveTo>
                  <a:lnTo>
                    <a:pt x="1600929" y="813879"/>
                  </a:lnTo>
                </a:path>
                <a:path w="1601470" h="1628775">
                  <a:moveTo>
                    <a:pt x="1600929" y="813879"/>
                  </a:moveTo>
                  <a:lnTo>
                    <a:pt x="1366373" y="1389982"/>
                  </a:lnTo>
                </a:path>
                <a:path w="1601470" h="1628775">
                  <a:moveTo>
                    <a:pt x="1366373" y="1389982"/>
                  </a:moveTo>
                  <a:lnTo>
                    <a:pt x="800866" y="1628589"/>
                  </a:lnTo>
                </a:path>
                <a:path w="1601470" h="1628775">
                  <a:moveTo>
                    <a:pt x="800866" y="1628589"/>
                  </a:moveTo>
                  <a:lnTo>
                    <a:pt x="234556" y="1389982"/>
                  </a:lnTo>
                </a:path>
                <a:path w="1601470" h="1628775">
                  <a:moveTo>
                    <a:pt x="234556" y="1389982"/>
                  </a:moveTo>
                  <a:lnTo>
                    <a:pt x="0" y="813879"/>
                  </a:lnTo>
                </a:path>
                <a:path w="1601470" h="1628775">
                  <a:moveTo>
                    <a:pt x="0" y="813879"/>
                  </a:moveTo>
                  <a:lnTo>
                    <a:pt x="234556" y="238607"/>
                  </a:lnTo>
                </a:path>
                <a:path w="1601470" h="1628775">
                  <a:moveTo>
                    <a:pt x="234556" y="238607"/>
                  </a:moveTo>
                  <a:lnTo>
                    <a:pt x="800866" y="0"/>
                  </a:lnTo>
                </a:path>
                <a:path w="1601470" h="1628775">
                  <a:moveTo>
                    <a:pt x="800866" y="813879"/>
                  </a:moveTo>
                  <a:lnTo>
                    <a:pt x="800866" y="0"/>
                  </a:lnTo>
                </a:path>
                <a:path w="1601470" h="1628775">
                  <a:moveTo>
                    <a:pt x="800866" y="813879"/>
                  </a:moveTo>
                  <a:lnTo>
                    <a:pt x="1366373" y="238607"/>
                  </a:lnTo>
                </a:path>
                <a:path w="1601470" h="1628775">
                  <a:moveTo>
                    <a:pt x="800866" y="813879"/>
                  </a:moveTo>
                  <a:lnTo>
                    <a:pt x="1600929" y="813879"/>
                  </a:lnTo>
                </a:path>
                <a:path w="1601470" h="1628775">
                  <a:moveTo>
                    <a:pt x="800866" y="813879"/>
                  </a:moveTo>
                  <a:lnTo>
                    <a:pt x="1366373" y="1389982"/>
                  </a:lnTo>
                </a:path>
                <a:path w="1601470" h="1628775">
                  <a:moveTo>
                    <a:pt x="800866" y="813879"/>
                  </a:moveTo>
                  <a:lnTo>
                    <a:pt x="800866" y="1628589"/>
                  </a:lnTo>
                </a:path>
                <a:path w="1601470" h="1628775">
                  <a:moveTo>
                    <a:pt x="800866" y="813879"/>
                  </a:moveTo>
                  <a:lnTo>
                    <a:pt x="234556" y="1389982"/>
                  </a:lnTo>
                </a:path>
                <a:path w="1601470" h="1628775">
                  <a:moveTo>
                    <a:pt x="800866" y="813879"/>
                  </a:moveTo>
                  <a:lnTo>
                    <a:pt x="0" y="813879"/>
                  </a:lnTo>
                </a:path>
                <a:path w="1601470" h="1628775">
                  <a:moveTo>
                    <a:pt x="800866" y="813879"/>
                  </a:moveTo>
                  <a:lnTo>
                    <a:pt x="234556" y="238607"/>
                  </a:lnTo>
                </a:path>
                <a:path w="1601470" h="1628775">
                  <a:moveTo>
                    <a:pt x="800866" y="813879"/>
                  </a:moveTo>
                  <a:lnTo>
                    <a:pt x="800866" y="0"/>
                  </a:lnTo>
                </a:path>
              </a:pathLst>
            </a:custGeom>
            <a:ln w="486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16920" y="5240467"/>
              <a:ext cx="796925" cy="947419"/>
            </a:xfrm>
            <a:custGeom>
              <a:avLst/>
              <a:gdLst/>
              <a:ahLst/>
              <a:cxnLst/>
              <a:rect l="l" t="t" r="r" b="b"/>
              <a:pathLst>
                <a:path w="796925" h="947420">
                  <a:moveTo>
                    <a:pt x="228933" y="604689"/>
                  </a:moveTo>
                  <a:lnTo>
                    <a:pt x="282753" y="0"/>
                  </a:lnTo>
                  <a:lnTo>
                    <a:pt x="538998" y="398768"/>
                  </a:lnTo>
                  <a:lnTo>
                    <a:pt x="796850" y="659438"/>
                  </a:lnTo>
                  <a:lnTo>
                    <a:pt x="282753" y="659438"/>
                  </a:lnTo>
                  <a:lnTo>
                    <a:pt x="282753" y="833491"/>
                  </a:lnTo>
                  <a:lnTo>
                    <a:pt x="0" y="947074"/>
                  </a:lnTo>
                  <a:lnTo>
                    <a:pt x="225720" y="659438"/>
                  </a:lnTo>
                  <a:lnTo>
                    <a:pt x="228933" y="604689"/>
                  </a:lnTo>
                </a:path>
              </a:pathLst>
            </a:custGeom>
            <a:ln w="15371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8887" y="5170192"/>
              <a:ext cx="925194" cy="1078865"/>
            </a:xfrm>
            <a:custGeom>
              <a:avLst/>
              <a:gdLst/>
              <a:ahLst/>
              <a:cxnLst/>
              <a:rect l="l" t="t" r="r" b="b"/>
              <a:pathLst>
                <a:path w="925195" h="1078864">
                  <a:moveTo>
                    <a:pt x="180737" y="617763"/>
                  </a:moveTo>
                  <a:lnTo>
                    <a:pt x="290786" y="0"/>
                  </a:lnTo>
                  <a:lnTo>
                    <a:pt x="592014" y="423282"/>
                  </a:lnTo>
                  <a:lnTo>
                    <a:pt x="924571" y="729713"/>
                  </a:lnTo>
                  <a:lnTo>
                    <a:pt x="459474" y="901314"/>
                  </a:lnTo>
                  <a:lnTo>
                    <a:pt x="290786" y="1078635"/>
                  </a:lnTo>
                  <a:lnTo>
                    <a:pt x="40967" y="983846"/>
                  </a:lnTo>
                  <a:lnTo>
                    <a:pt x="0" y="729713"/>
                  </a:lnTo>
                  <a:lnTo>
                    <a:pt x="180737" y="617763"/>
                  </a:lnTo>
                </a:path>
              </a:pathLst>
            </a:custGeom>
            <a:ln w="15373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56288" y="5837394"/>
              <a:ext cx="115671" cy="14463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22551" y="5023514"/>
              <a:ext cx="150212" cy="8424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51469" y="4941813"/>
              <a:ext cx="295605" cy="14462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47106" y="5235156"/>
              <a:ext cx="416097" cy="1446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90499" y="5833308"/>
              <a:ext cx="276327" cy="14463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47106" y="6432291"/>
              <a:ext cx="285966" cy="1446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55485" y="6725647"/>
              <a:ext cx="287572" cy="1315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22897" y="6432291"/>
              <a:ext cx="329343" cy="14463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40554" y="5833308"/>
              <a:ext cx="267491" cy="14463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37356" y="5235156"/>
              <a:ext cx="314081" cy="14463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49571" y="5837802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0" y="0"/>
                  </a:moveTo>
                  <a:lnTo>
                    <a:pt x="128524" y="0"/>
                  </a:lnTo>
                </a:path>
              </a:pathLst>
            </a:custGeom>
            <a:ln w="15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50382" y="5772022"/>
              <a:ext cx="363884" cy="1446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49571" y="5961192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0" y="0"/>
                  </a:moveTo>
                  <a:lnTo>
                    <a:pt x="128524" y="0"/>
                  </a:lnTo>
                </a:path>
              </a:pathLst>
            </a:custGeom>
            <a:ln w="15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50382" y="5895411"/>
              <a:ext cx="439392" cy="14463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80701" y="4941815"/>
              <a:ext cx="0" cy="1916430"/>
            </a:xfrm>
            <a:custGeom>
              <a:avLst/>
              <a:gdLst/>
              <a:ahLst/>
              <a:cxnLst/>
              <a:rect l="l" t="t" r="r" b="b"/>
              <a:pathLst>
                <a:path h="1916429">
                  <a:moveTo>
                    <a:pt x="0" y="0"/>
                  </a:moveTo>
                  <a:lnTo>
                    <a:pt x="0" y="1916181"/>
                  </a:lnTo>
                </a:path>
              </a:pathLst>
            </a:custGeom>
            <a:ln w="4819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52603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Digiauditi</a:t>
            </a:r>
            <a:r>
              <a:rPr sz="2800" spc="-55" dirty="0"/>
              <a:t> </a:t>
            </a:r>
            <a:r>
              <a:rPr sz="2800" spc="-5" dirty="0"/>
              <a:t>teostusprotsess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485138" y="1436369"/>
            <a:ext cx="1868805" cy="583492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36880" marR="283210" indent="-79375">
              <a:lnSpc>
                <a:spcPct val="100000"/>
              </a:lnSpc>
              <a:spcBef>
                <a:spcPts val="229"/>
              </a:spcBef>
            </a:pPr>
            <a:r>
              <a:rPr sz="1800" dirty="0" err="1">
                <a:solidFill>
                  <a:srgbClr val="FFFFFF"/>
                </a:solidFill>
                <a:latin typeface="Trebuchet MS"/>
                <a:cs typeface="Trebuchet MS"/>
              </a:rPr>
              <a:t>Küsi</a:t>
            </a:r>
            <a:r>
              <a:rPr sz="1800" spc="5" dirty="0" err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-5" dirty="0" err="1">
                <a:solidFill>
                  <a:srgbClr val="FFFFFF"/>
                </a:solidFill>
                <a:latin typeface="Trebuchet MS"/>
                <a:cs typeface="Trebuchet MS"/>
              </a:rPr>
              <a:t>usti</a:t>
            </a:r>
            <a:r>
              <a:rPr sz="1800" dirty="0" err="1">
                <a:solidFill>
                  <a:srgbClr val="FFFFFF"/>
                </a:solidFill>
                <a:latin typeface="Trebuchet MS"/>
                <a:cs typeface="Trebuchet MS"/>
              </a:rPr>
              <a:t>ku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1800" spc="-5" dirty="0" err="1">
                <a:solidFill>
                  <a:srgbClr val="FFFFFF"/>
                </a:solidFill>
                <a:latin typeface="Trebuchet MS"/>
                <a:cs typeface="Trebuchet MS"/>
              </a:rPr>
              <a:t>täitmine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67021" y="1114805"/>
            <a:ext cx="1995170" cy="1644650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Vastus</a:t>
            </a:r>
            <a:endParaRPr sz="1800">
              <a:latin typeface="Trebuchet MS"/>
              <a:cs typeface="Trebuchet MS"/>
            </a:endParaRPr>
          </a:p>
          <a:p>
            <a:pPr marL="153035" marR="148590" indent="635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ettevõttele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igitalis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eri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se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tasemest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ja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vajadusest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144267" y="2665476"/>
            <a:ext cx="504825" cy="609600"/>
            <a:chOff x="2144267" y="2665476"/>
            <a:chExt cx="504825" cy="609600"/>
          </a:xfrm>
        </p:grpSpPr>
        <p:sp>
          <p:nvSpPr>
            <p:cNvPr id="56" name="object 56"/>
            <p:cNvSpPr/>
            <p:nvPr/>
          </p:nvSpPr>
          <p:spPr>
            <a:xfrm>
              <a:off x="2154173" y="2675382"/>
              <a:ext cx="485140" cy="589915"/>
            </a:xfrm>
            <a:custGeom>
              <a:avLst/>
              <a:gdLst/>
              <a:ahLst/>
              <a:cxnLst/>
              <a:rect l="l" t="t" r="r" b="b"/>
              <a:pathLst>
                <a:path w="485139" h="589914">
                  <a:moveTo>
                    <a:pt x="363474" y="0"/>
                  </a:moveTo>
                  <a:lnTo>
                    <a:pt x="121157" y="0"/>
                  </a:lnTo>
                  <a:lnTo>
                    <a:pt x="121157" y="347471"/>
                  </a:lnTo>
                  <a:lnTo>
                    <a:pt x="0" y="347471"/>
                  </a:lnTo>
                  <a:lnTo>
                    <a:pt x="242315" y="589788"/>
                  </a:lnTo>
                  <a:lnTo>
                    <a:pt x="484631" y="347471"/>
                  </a:lnTo>
                  <a:lnTo>
                    <a:pt x="363474" y="34747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54173" y="2675382"/>
              <a:ext cx="485140" cy="589915"/>
            </a:xfrm>
            <a:custGeom>
              <a:avLst/>
              <a:gdLst/>
              <a:ahLst/>
              <a:cxnLst/>
              <a:rect l="l" t="t" r="r" b="b"/>
              <a:pathLst>
                <a:path w="485139" h="589914">
                  <a:moveTo>
                    <a:pt x="0" y="347471"/>
                  </a:moveTo>
                  <a:lnTo>
                    <a:pt x="121157" y="347471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347471"/>
                  </a:lnTo>
                  <a:lnTo>
                    <a:pt x="484631" y="347471"/>
                  </a:lnTo>
                  <a:lnTo>
                    <a:pt x="242315" y="589788"/>
                  </a:lnTo>
                  <a:lnTo>
                    <a:pt x="0" y="347471"/>
                  </a:lnTo>
                  <a:close/>
                </a:path>
              </a:pathLst>
            </a:custGeom>
            <a:ln w="19812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3549396" y="1711451"/>
            <a:ext cx="680085" cy="504825"/>
            <a:chOff x="3549396" y="1711451"/>
            <a:chExt cx="680085" cy="504825"/>
          </a:xfrm>
        </p:grpSpPr>
        <p:sp>
          <p:nvSpPr>
            <p:cNvPr id="59" name="object 59"/>
            <p:cNvSpPr/>
            <p:nvPr/>
          </p:nvSpPr>
          <p:spPr>
            <a:xfrm>
              <a:off x="3559302" y="1721357"/>
              <a:ext cx="660400" cy="485140"/>
            </a:xfrm>
            <a:custGeom>
              <a:avLst/>
              <a:gdLst/>
              <a:ahLst/>
              <a:cxnLst/>
              <a:rect l="l" t="t" r="r" b="b"/>
              <a:pathLst>
                <a:path w="660400" h="485139">
                  <a:moveTo>
                    <a:pt x="417575" y="0"/>
                  </a:moveTo>
                  <a:lnTo>
                    <a:pt x="417575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417575" y="363474"/>
                  </a:lnTo>
                  <a:lnTo>
                    <a:pt x="417575" y="484631"/>
                  </a:lnTo>
                  <a:lnTo>
                    <a:pt x="659892" y="242315"/>
                  </a:lnTo>
                  <a:lnTo>
                    <a:pt x="417575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59302" y="1721357"/>
              <a:ext cx="660400" cy="485140"/>
            </a:xfrm>
            <a:custGeom>
              <a:avLst/>
              <a:gdLst/>
              <a:ahLst/>
              <a:cxnLst/>
              <a:rect l="l" t="t" r="r" b="b"/>
              <a:pathLst>
                <a:path w="660400" h="485139">
                  <a:moveTo>
                    <a:pt x="0" y="121157"/>
                  </a:moveTo>
                  <a:lnTo>
                    <a:pt x="417575" y="121157"/>
                  </a:lnTo>
                  <a:lnTo>
                    <a:pt x="417575" y="0"/>
                  </a:lnTo>
                  <a:lnTo>
                    <a:pt x="659892" y="242315"/>
                  </a:lnTo>
                  <a:lnTo>
                    <a:pt x="417575" y="484631"/>
                  </a:lnTo>
                  <a:lnTo>
                    <a:pt x="417575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19812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7287006" y="1436369"/>
            <a:ext cx="1473835" cy="1323340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276225" marR="269875" indent="19685" algn="just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Olukorra  analüüs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regi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oo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57559" y="2789806"/>
            <a:ext cx="60388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10" dirty="0">
                <a:solidFill>
                  <a:srgbClr val="365F91"/>
                </a:solidFill>
                <a:latin typeface="Caladea"/>
                <a:cs typeface="Caladea"/>
              </a:rPr>
              <a:t>Töötajate</a:t>
            </a:r>
            <a:r>
              <a:rPr sz="750" b="1" spc="-55" dirty="0">
                <a:solidFill>
                  <a:srgbClr val="365F91"/>
                </a:solidFill>
                <a:latin typeface="Caladea"/>
                <a:cs typeface="Caladea"/>
              </a:rPr>
              <a:t> </a:t>
            </a:r>
            <a:r>
              <a:rPr sz="750" b="1" spc="-10" dirty="0">
                <a:solidFill>
                  <a:srgbClr val="365F91"/>
                </a:solidFill>
                <a:latin typeface="Caladea"/>
                <a:cs typeface="Caladea"/>
              </a:rPr>
              <a:t>arv</a:t>
            </a:r>
            <a:endParaRPr sz="750">
              <a:latin typeface="Caladea"/>
              <a:cs typeface="Calade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524243" y="1687067"/>
            <a:ext cx="678180" cy="504825"/>
            <a:chOff x="6524243" y="1687067"/>
            <a:chExt cx="678180" cy="504825"/>
          </a:xfrm>
        </p:grpSpPr>
        <p:sp>
          <p:nvSpPr>
            <p:cNvPr id="64" name="object 64"/>
            <p:cNvSpPr/>
            <p:nvPr/>
          </p:nvSpPr>
          <p:spPr>
            <a:xfrm>
              <a:off x="6534149" y="1696973"/>
              <a:ext cx="658495" cy="485140"/>
            </a:xfrm>
            <a:custGeom>
              <a:avLst/>
              <a:gdLst/>
              <a:ahLst/>
              <a:cxnLst/>
              <a:rect l="l" t="t" r="r" b="b"/>
              <a:pathLst>
                <a:path w="658495" h="485139">
                  <a:moveTo>
                    <a:pt x="416051" y="0"/>
                  </a:moveTo>
                  <a:lnTo>
                    <a:pt x="416051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416051" y="363474"/>
                  </a:lnTo>
                  <a:lnTo>
                    <a:pt x="416051" y="484631"/>
                  </a:lnTo>
                  <a:lnTo>
                    <a:pt x="658368" y="242315"/>
                  </a:lnTo>
                  <a:lnTo>
                    <a:pt x="416051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34149" y="1696973"/>
              <a:ext cx="658495" cy="485140"/>
            </a:xfrm>
            <a:custGeom>
              <a:avLst/>
              <a:gdLst/>
              <a:ahLst/>
              <a:cxnLst/>
              <a:rect l="l" t="t" r="r" b="b"/>
              <a:pathLst>
                <a:path w="658495" h="485139">
                  <a:moveTo>
                    <a:pt x="0" y="121158"/>
                  </a:moveTo>
                  <a:lnTo>
                    <a:pt x="416051" y="121158"/>
                  </a:lnTo>
                  <a:lnTo>
                    <a:pt x="416051" y="0"/>
                  </a:lnTo>
                  <a:lnTo>
                    <a:pt x="658368" y="242315"/>
                  </a:lnTo>
                  <a:lnTo>
                    <a:pt x="416051" y="484631"/>
                  </a:lnTo>
                  <a:lnTo>
                    <a:pt x="416051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9812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9685781" y="1436369"/>
            <a:ext cx="1652270" cy="1199515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Times New Roman"/>
              <a:cs typeface="Times New Roman"/>
            </a:endParaRPr>
          </a:p>
          <a:p>
            <a:pPr marL="388620" marR="312420" indent="-68580">
              <a:lnSpc>
                <a:spcPct val="100000"/>
              </a:lnSpc>
              <a:spcBef>
                <a:spcPts val="5"/>
              </a:spcBef>
            </a:pPr>
            <a:r>
              <a:rPr sz="1800" spc="-229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egevuste  teekaart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8131809" y="3924046"/>
            <a:ext cx="3670300" cy="551180"/>
            <a:chOff x="8131809" y="3924046"/>
            <a:chExt cx="3670300" cy="551180"/>
          </a:xfrm>
        </p:grpSpPr>
        <p:sp>
          <p:nvSpPr>
            <p:cNvPr id="68" name="object 68"/>
            <p:cNvSpPr/>
            <p:nvPr/>
          </p:nvSpPr>
          <p:spPr>
            <a:xfrm>
              <a:off x="8141969" y="3934206"/>
              <a:ext cx="3649979" cy="530860"/>
            </a:xfrm>
            <a:custGeom>
              <a:avLst/>
              <a:gdLst/>
              <a:ahLst/>
              <a:cxnLst/>
              <a:rect l="l" t="t" r="r" b="b"/>
              <a:pathLst>
                <a:path w="3649979" h="530860">
                  <a:moveTo>
                    <a:pt x="3384804" y="0"/>
                  </a:moveTo>
                  <a:lnTo>
                    <a:pt x="3384804" y="132588"/>
                  </a:lnTo>
                  <a:lnTo>
                    <a:pt x="0" y="132588"/>
                  </a:lnTo>
                  <a:lnTo>
                    <a:pt x="0" y="397764"/>
                  </a:lnTo>
                  <a:lnTo>
                    <a:pt x="3384804" y="397764"/>
                  </a:lnTo>
                  <a:lnTo>
                    <a:pt x="3384804" y="530352"/>
                  </a:lnTo>
                  <a:lnTo>
                    <a:pt x="3649979" y="265176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41969" y="3934206"/>
              <a:ext cx="3649979" cy="530860"/>
            </a:xfrm>
            <a:custGeom>
              <a:avLst/>
              <a:gdLst/>
              <a:ahLst/>
              <a:cxnLst/>
              <a:rect l="l" t="t" r="r" b="b"/>
              <a:pathLst>
                <a:path w="3649979" h="530860">
                  <a:moveTo>
                    <a:pt x="0" y="132588"/>
                  </a:moveTo>
                  <a:lnTo>
                    <a:pt x="3384804" y="132588"/>
                  </a:lnTo>
                  <a:lnTo>
                    <a:pt x="3384804" y="0"/>
                  </a:lnTo>
                  <a:lnTo>
                    <a:pt x="3649979" y="265176"/>
                  </a:lnTo>
                  <a:lnTo>
                    <a:pt x="3384804" y="530352"/>
                  </a:lnTo>
                  <a:lnTo>
                    <a:pt x="3384804" y="397764"/>
                  </a:lnTo>
                  <a:lnTo>
                    <a:pt x="0" y="397764"/>
                  </a:lnTo>
                  <a:lnTo>
                    <a:pt x="0" y="13258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8183371" y="4046346"/>
            <a:ext cx="524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Faas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8131809" y="4332478"/>
            <a:ext cx="1145540" cy="1044575"/>
            <a:chOff x="8131809" y="4332478"/>
            <a:chExt cx="1145540" cy="1044575"/>
          </a:xfrm>
        </p:grpSpPr>
        <p:sp>
          <p:nvSpPr>
            <p:cNvPr id="72" name="object 72"/>
            <p:cNvSpPr/>
            <p:nvPr/>
          </p:nvSpPr>
          <p:spPr>
            <a:xfrm>
              <a:off x="8141969" y="4342638"/>
              <a:ext cx="1125220" cy="1024255"/>
            </a:xfrm>
            <a:custGeom>
              <a:avLst/>
              <a:gdLst/>
              <a:ahLst/>
              <a:cxnLst/>
              <a:rect l="l" t="t" r="r" b="b"/>
              <a:pathLst>
                <a:path w="1125220" h="1024254">
                  <a:moveTo>
                    <a:pt x="1124712" y="0"/>
                  </a:moveTo>
                  <a:lnTo>
                    <a:pt x="0" y="0"/>
                  </a:lnTo>
                  <a:lnTo>
                    <a:pt x="0" y="1024128"/>
                  </a:lnTo>
                  <a:lnTo>
                    <a:pt x="1124712" y="1024128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141969" y="4342638"/>
              <a:ext cx="1125220" cy="1024255"/>
            </a:xfrm>
            <a:custGeom>
              <a:avLst/>
              <a:gdLst/>
              <a:ahLst/>
              <a:cxnLst/>
              <a:rect l="l" t="t" r="r" b="b"/>
              <a:pathLst>
                <a:path w="1125220" h="1024254">
                  <a:moveTo>
                    <a:pt x="0" y="1024128"/>
                  </a:moveTo>
                  <a:lnTo>
                    <a:pt x="1124712" y="1024128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024128"/>
                  </a:lnTo>
                  <a:close/>
                </a:path>
              </a:pathLst>
            </a:custGeom>
            <a:ln w="19812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8141969" y="4342638"/>
            <a:ext cx="1125220" cy="1024255"/>
          </a:xfrm>
          <a:prstGeom prst="rect">
            <a:avLst/>
          </a:prstGeom>
          <a:ln w="19812">
            <a:solidFill>
              <a:srgbClr val="5FCAE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53975" marR="245745">
              <a:lnSpc>
                <a:spcPts val="1460"/>
              </a:lnSpc>
              <a:spcBef>
                <a:spcPts val="409"/>
              </a:spcBef>
            </a:pPr>
            <a:r>
              <a:rPr sz="1400" spc="-65" dirty="0">
                <a:latin typeface="Trebuchet MS"/>
                <a:cs typeface="Trebuchet MS"/>
              </a:rPr>
              <a:t>P</a:t>
            </a:r>
            <a:r>
              <a:rPr sz="1400" spc="-10" dirty="0">
                <a:latin typeface="Trebuchet MS"/>
                <a:cs typeface="Trebuchet MS"/>
              </a:rPr>
              <a:t>r</a:t>
            </a:r>
            <a:r>
              <a:rPr sz="1400" dirty="0">
                <a:latin typeface="Trebuchet MS"/>
                <a:cs typeface="Trebuchet MS"/>
              </a:rPr>
              <a:t>obl</a:t>
            </a:r>
            <a:r>
              <a:rPr sz="1400" spc="-5" dirty="0">
                <a:latin typeface="Trebuchet MS"/>
                <a:cs typeface="Trebuchet MS"/>
              </a:rPr>
              <a:t>e</a:t>
            </a:r>
            <a:r>
              <a:rPr sz="1400" dirty="0">
                <a:latin typeface="Trebuchet MS"/>
                <a:cs typeface="Trebuchet MS"/>
              </a:rPr>
              <a:t>em-  </a:t>
            </a:r>
            <a:r>
              <a:rPr sz="1400" spc="-5" dirty="0">
                <a:latin typeface="Trebuchet MS"/>
                <a:cs typeface="Trebuchet MS"/>
              </a:rPr>
              <a:t>sete  kohtade</a:t>
            </a:r>
            <a:endParaRPr sz="1400">
              <a:latin typeface="Trebuchet MS"/>
              <a:cs typeface="Trebuchet MS"/>
            </a:endParaRPr>
          </a:p>
          <a:p>
            <a:pPr marL="53975" marR="408305">
              <a:lnSpc>
                <a:spcPts val="1460"/>
              </a:lnSpc>
              <a:spcBef>
                <a:spcPts val="15"/>
              </a:spcBef>
            </a:pPr>
            <a:r>
              <a:rPr sz="1400" spc="-5" dirty="0">
                <a:latin typeface="Trebuchet MS"/>
                <a:cs typeface="Trebuchet MS"/>
              </a:rPr>
              <a:t>välja-  toom</a:t>
            </a:r>
            <a:r>
              <a:rPr sz="1400" spc="-10" dirty="0">
                <a:latin typeface="Trebuchet MS"/>
                <a:cs typeface="Trebuchet MS"/>
              </a:rPr>
              <a:t>i</a:t>
            </a:r>
            <a:r>
              <a:rPr sz="1400" spc="-5" dirty="0">
                <a:latin typeface="Trebuchet MS"/>
                <a:cs typeface="Trebuchet MS"/>
              </a:rPr>
              <a:t>ne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9256521" y="4100829"/>
            <a:ext cx="2545715" cy="552450"/>
            <a:chOff x="9256521" y="4100829"/>
            <a:chExt cx="2545715" cy="552450"/>
          </a:xfrm>
        </p:grpSpPr>
        <p:sp>
          <p:nvSpPr>
            <p:cNvPr id="76" name="object 76"/>
            <p:cNvSpPr/>
            <p:nvPr/>
          </p:nvSpPr>
          <p:spPr>
            <a:xfrm>
              <a:off x="9266681" y="4110989"/>
              <a:ext cx="2525395" cy="532130"/>
            </a:xfrm>
            <a:custGeom>
              <a:avLst/>
              <a:gdLst/>
              <a:ahLst/>
              <a:cxnLst/>
              <a:rect l="l" t="t" r="r" b="b"/>
              <a:pathLst>
                <a:path w="2525395" h="532129">
                  <a:moveTo>
                    <a:pt x="2259329" y="0"/>
                  </a:moveTo>
                  <a:lnTo>
                    <a:pt x="2259329" y="132969"/>
                  </a:lnTo>
                  <a:lnTo>
                    <a:pt x="0" y="132969"/>
                  </a:lnTo>
                  <a:lnTo>
                    <a:pt x="0" y="398907"/>
                  </a:lnTo>
                  <a:lnTo>
                    <a:pt x="2259329" y="398907"/>
                  </a:lnTo>
                  <a:lnTo>
                    <a:pt x="2259329" y="531876"/>
                  </a:lnTo>
                  <a:lnTo>
                    <a:pt x="2525268" y="265938"/>
                  </a:lnTo>
                  <a:lnTo>
                    <a:pt x="2259329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266681" y="4110989"/>
              <a:ext cx="2525395" cy="532130"/>
            </a:xfrm>
            <a:custGeom>
              <a:avLst/>
              <a:gdLst/>
              <a:ahLst/>
              <a:cxnLst/>
              <a:rect l="l" t="t" r="r" b="b"/>
              <a:pathLst>
                <a:path w="2525395" h="532129">
                  <a:moveTo>
                    <a:pt x="0" y="132969"/>
                  </a:moveTo>
                  <a:lnTo>
                    <a:pt x="2259329" y="132969"/>
                  </a:lnTo>
                  <a:lnTo>
                    <a:pt x="2259329" y="0"/>
                  </a:lnTo>
                  <a:lnTo>
                    <a:pt x="2525268" y="265938"/>
                  </a:lnTo>
                  <a:lnTo>
                    <a:pt x="2259329" y="531876"/>
                  </a:lnTo>
                  <a:lnTo>
                    <a:pt x="2259329" y="398907"/>
                  </a:lnTo>
                  <a:lnTo>
                    <a:pt x="0" y="398907"/>
                  </a:lnTo>
                  <a:lnTo>
                    <a:pt x="0" y="13296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9307830" y="4223765"/>
            <a:ext cx="524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Faas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266681" y="4520946"/>
            <a:ext cx="1125220" cy="1024255"/>
          </a:xfrm>
          <a:custGeom>
            <a:avLst/>
            <a:gdLst/>
            <a:ahLst/>
            <a:cxnLst/>
            <a:rect l="l" t="t" r="r" b="b"/>
            <a:pathLst>
              <a:path w="1125220" h="1024254">
                <a:moveTo>
                  <a:pt x="1124712" y="0"/>
                </a:moveTo>
                <a:lnTo>
                  <a:pt x="0" y="0"/>
                </a:lnTo>
                <a:lnTo>
                  <a:pt x="0" y="1024127"/>
                </a:lnTo>
                <a:lnTo>
                  <a:pt x="1124712" y="1024127"/>
                </a:lnTo>
                <a:lnTo>
                  <a:pt x="1124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9266681" y="4520946"/>
            <a:ext cx="1125220" cy="1024255"/>
          </a:xfrm>
          <a:prstGeom prst="rect">
            <a:avLst/>
          </a:prstGeom>
          <a:ln w="19811">
            <a:solidFill>
              <a:srgbClr val="5FCAE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53340" marR="347980">
              <a:lnSpc>
                <a:spcPts val="1460"/>
              </a:lnSpc>
              <a:spcBef>
                <a:spcPts val="405"/>
              </a:spcBef>
            </a:pPr>
            <a:r>
              <a:rPr sz="1400" spc="-30" dirty="0">
                <a:latin typeface="Trebuchet MS"/>
                <a:cs typeface="Trebuchet MS"/>
              </a:rPr>
              <a:t>Tekke-  </a:t>
            </a:r>
            <a:r>
              <a:rPr sz="1400" spc="-5" dirty="0">
                <a:latin typeface="Trebuchet MS"/>
                <a:cs typeface="Trebuchet MS"/>
              </a:rPr>
              <a:t>põhjuste  p</a:t>
            </a:r>
            <a:r>
              <a:rPr sz="1400" spc="-10" dirty="0">
                <a:latin typeface="Trebuchet MS"/>
                <a:cs typeface="Trebuchet MS"/>
              </a:rPr>
              <a:t>r</a:t>
            </a:r>
            <a:r>
              <a:rPr sz="1400" dirty="0">
                <a:latin typeface="Trebuchet MS"/>
                <a:cs typeface="Trebuchet MS"/>
              </a:rPr>
              <a:t>og</a:t>
            </a:r>
            <a:r>
              <a:rPr sz="1400" spc="-5" dirty="0">
                <a:latin typeface="Trebuchet MS"/>
                <a:cs typeface="Trebuchet MS"/>
              </a:rPr>
              <a:t>no</a:t>
            </a:r>
            <a:r>
              <a:rPr sz="1400" dirty="0">
                <a:latin typeface="Trebuchet MS"/>
                <a:cs typeface="Trebuchet MS"/>
              </a:rPr>
              <a:t>os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10381233" y="4277614"/>
            <a:ext cx="1421130" cy="552450"/>
            <a:chOff x="10381233" y="4277614"/>
            <a:chExt cx="1421130" cy="552450"/>
          </a:xfrm>
        </p:grpSpPr>
        <p:sp>
          <p:nvSpPr>
            <p:cNvPr id="82" name="object 82"/>
            <p:cNvSpPr/>
            <p:nvPr/>
          </p:nvSpPr>
          <p:spPr>
            <a:xfrm>
              <a:off x="10391393" y="4287774"/>
              <a:ext cx="1400810" cy="532130"/>
            </a:xfrm>
            <a:custGeom>
              <a:avLst/>
              <a:gdLst/>
              <a:ahLst/>
              <a:cxnLst/>
              <a:rect l="l" t="t" r="r" b="b"/>
              <a:pathLst>
                <a:path w="1400809" h="532129">
                  <a:moveTo>
                    <a:pt x="1134617" y="0"/>
                  </a:moveTo>
                  <a:lnTo>
                    <a:pt x="1134617" y="132969"/>
                  </a:lnTo>
                  <a:lnTo>
                    <a:pt x="0" y="132969"/>
                  </a:lnTo>
                  <a:lnTo>
                    <a:pt x="0" y="398906"/>
                  </a:lnTo>
                  <a:lnTo>
                    <a:pt x="1134617" y="398906"/>
                  </a:lnTo>
                  <a:lnTo>
                    <a:pt x="1134617" y="531876"/>
                  </a:lnTo>
                  <a:lnTo>
                    <a:pt x="1400555" y="265938"/>
                  </a:lnTo>
                  <a:lnTo>
                    <a:pt x="1134617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91393" y="4287774"/>
              <a:ext cx="1400810" cy="532130"/>
            </a:xfrm>
            <a:custGeom>
              <a:avLst/>
              <a:gdLst/>
              <a:ahLst/>
              <a:cxnLst/>
              <a:rect l="l" t="t" r="r" b="b"/>
              <a:pathLst>
                <a:path w="1400809" h="532129">
                  <a:moveTo>
                    <a:pt x="0" y="132969"/>
                  </a:moveTo>
                  <a:lnTo>
                    <a:pt x="1134617" y="132969"/>
                  </a:lnTo>
                  <a:lnTo>
                    <a:pt x="1134617" y="0"/>
                  </a:lnTo>
                  <a:lnTo>
                    <a:pt x="1400555" y="265938"/>
                  </a:lnTo>
                  <a:lnTo>
                    <a:pt x="1134617" y="531876"/>
                  </a:lnTo>
                  <a:lnTo>
                    <a:pt x="1134617" y="398906"/>
                  </a:lnTo>
                  <a:lnTo>
                    <a:pt x="0" y="398906"/>
                  </a:lnTo>
                  <a:lnTo>
                    <a:pt x="0" y="13296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0431906" y="4400803"/>
            <a:ext cx="524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Faas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0391393" y="4697729"/>
            <a:ext cx="1123315" cy="1009015"/>
          </a:xfrm>
          <a:custGeom>
            <a:avLst/>
            <a:gdLst/>
            <a:ahLst/>
            <a:cxnLst/>
            <a:rect l="l" t="t" r="r" b="b"/>
            <a:pathLst>
              <a:path w="1123315" h="1009014">
                <a:moveTo>
                  <a:pt x="1123188" y="0"/>
                </a:moveTo>
                <a:lnTo>
                  <a:pt x="0" y="0"/>
                </a:lnTo>
                <a:lnTo>
                  <a:pt x="0" y="1008888"/>
                </a:lnTo>
                <a:lnTo>
                  <a:pt x="1123188" y="1008888"/>
                </a:lnTo>
                <a:lnTo>
                  <a:pt x="1123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0391393" y="4697729"/>
            <a:ext cx="1123315" cy="1009015"/>
          </a:xfrm>
          <a:prstGeom prst="rect">
            <a:avLst/>
          </a:prstGeom>
          <a:ln w="19811">
            <a:solidFill>
              <a:srgbClr val="5FCAE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52705" marR="200025" algn="just">
              <a:lnSpc>
                <a:spcPts val="1460"/>
              </a:lnSpc>
              <a:spcBef>
                <a:spcPts val="405"/>
              </a:spcBef>
            </a:pPr>
            <a:r>
              <a:rPr sz="1400" spc="-10" dirty="0">
                <a:latin typeface="Trebuchet MS"/>
                <a:cs typeface="Trebuchet MS"/>
              </a:rPr>
              <a:t>Parendus-  </a:t>
            </a:r>
            <a:r>
              <a:rPr sz="1400" spc="-5" dirty="0">
                <a:latin typeface="Trebuchet MS"/>
                <a:cs typeface="Trebuchet MS"/>
              </a:rPr>
              <a:t>tegevuste  p</a:t>
            </a:r>
            <a:r>
              <a:rPr sz="1400" spc="-10" dirty="0">
                <a:latin typeface="Trebuchet MS"/>
                <a:cs typeface="Trebuchet MS"/>
              </a:rPr>
              <a:t>a</a:t>
            </a:r>
            <a:r>
              <a:rPr sz="1400" spc="-5" dirty="0">
                <a:latin typeface="Trebuchet MS"/>
                <a:cs typeface="Trebuchet MS"/>
              </a:rPr>
              <a:t>kkumine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8898635" y="1691639"/>
            <a:ext cx="678180" cy="504825"/>
            <a:chOff x="8898635" y="1691639"/>
            <a:chExt cx="678180" cy="504825"/>
          </a:xfrm>
        </p:grpSpPr>
        <p:sp>
          <p:nvSpPr>
            <p:cNvPr id="88" name="object 88"/>
            <p:cNvSpPr/>
            <p:nvPr/>
          </p:nvSpPr>
          <p:spPr>
            <a:xfrm>
              <a:off x="8908541" y="1701545"/>
              <a:ext cx="658495" cy="485140"/>
            </a:xfrm>
            <a:custGeom>
              <a:avLst/>
              <a:gdLst/>
              <a:ahLst/>
              <a:cxnLst/>
              <a:rect l="l" t="t" r="r" b="b"/>
              <a:pathLst>
                <a:path w="658495" h="485139">
                  <a:moveTo>
                    <a:pt x="416051" y="0"/>
                  </a:moveTo>
                  <a:lnTo>
                    <a:pt x="416051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416051" y="363474"/>
                  </a:lnTo>
                  <a:lnTo>
                    <a:pt x="416051" y="484631"/>
                  </a:lnTo>
                  <a:lnTo>
                    <a:pt x="658367" y="242315"/>
                  </a:lnTo>
                  <a:lnTo>
                    <a:pt x="416051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908541" y="1701545"/>
              <a:ext cx="658495" cy="485140"/>
            </a:xfrm>
            <a:custGeom>
              <a:avLst/>
              <a:gdLst/>
              <a:ahLst/>
              <a:cxnLst/>
              <a:rect l="l" t="t" r="r" b="b"/>
              <a:pathLst>
                <a:path w="658495" h="485139">
                  <a:moveTo>
                    <a:pt x="0" y="121157"/>
                  </a:moveTo>
                  <a:lnTo>
                    <a:pt x="416051" y="121157"/>
                  </a:lnTo>
                  <a:lnTo>
                    <a:pt x="416051" y="0"/>
                  </a:lnTo>
                  <a:lnTo>
                    <a:pt x="658367" y="242315"/>
                  </a:lnTo>
                  <a:lnTo>
                    <a:pt x="416051" y="484631"/>
                  </a:lnTo>
                  <a:lnTo>
                    <a:pt x="416051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19812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10250423" y="3151632"/>
            <a:ext cx="504825" cy="609600"/>
            <a:chOff x="10250423" y="3151632"/>
            <a:chExt cx="504825" cy="609600"/>
          </a:xfrm>
        </p:grpSpPr>
        <p:sp>
          <p:nvSpPr>
            <p:cNvPr id="91" name="object 91"/>
            <p:cNvSpPr/>
            <p:nvPr/>
          </p:nvSpPr>
          <p:spPr>
            <a:xfrm>
              <a:off x="10260329" y="3161538"/>
              <a:ext cx="485140" cy="589915"/>
            </a:xfrm>
            <a:custGeom>
              <a:avLst/>
              <a:gdLst/>
              <a:ahLst/>
              <a:cxnLst/>
              <a:rect l="l" t="t" r="r" b="b"/>
              <a:pathLst>
                <a:path w="485140" h="589914">
                  <a:moveTo>
                    <a:pt x="363474" y="0"/>
                  </a:moveTo>
                  <a:lnTo>
                    <a:pt x="121158" y="0"/>
                  </a:lnTo>
                  <a:lnTo>
                    <a:pt x="121158" y="347472"/>
                  </a:lnTo>
                  <a:lnTo>
                    <a:pt x="0" y="347472"/>
                  </a:lnTo>
                  <a:lnTo>
                    <a:pt x="242316" y="589788"/>
                  </a:lnTo>
                  <a:lnTo>
                    <a:pt x="484631" y="347472"/>
                  </a:lnTo>
                  <a:lnTo>
                    <a:pt x="363474" y="347472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260329" y="3161538"/>
              <a:ext cx="485140" cy="589915"/>
            </a:xfrm>
            <a:custGeom>
              <a:avLst/>
              <a:gdLst/>
              <a:ahLst/>
              <a:cxnLst/>
              <a:rect l="l" t="t" r="r" b="b"/>
              <a:pathLst>
                <a:path w="485140" h="589914">
                  <a:moveTo>
                    <a:pt x="0" y="347472"/>
                  </a:moveTo>
                  <a:lnTo>
                    <a:pt x="121158" y="347472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347472"/>
                  </a:lnTo>
                  <a:lnTo>
                    <a:pt x="484631" y="347472"/>
                  </a:lnTo>
                  <a:lnTo>
                    <a:pt x="242316" y="589788"/>
                  </a:lnTo>
                  <a:lnTo>
                    <a:pt x="0" y="347472"/>
                  </a:lnTo>
                  <a:close/>
                </a:path>
              </a:pathLst>
            </a:custGeom>
            <a:ln w="19812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113538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Protsesside </a:t>
            </a:r>
            <a:r>
              <a:rPr sz="2800" spc="-5" dirty="0"/>
              <a:t>digitaliseerimise </a:t>
            </a:r>
            <a:r>
              <a:rPr sz="2800" spc="-5" dirty="0" err="1"/>
              <a:t>koondtulemus</a:t>
            </a:r>
            <a:r>
              <a:rPr sz="2800" spc="-5" dirty="0"/>
              <a:t> </a:t>
            </a:r>
            <a:r>
              <a:rPr sz="2800" spc="-5" dirty="0" err="1"/>
              <a:t>metalli</a:t>
            </a:r>
            <a:r>
              <a:rPr sz="2800" spc="-5" dirty="0"/>
              <a:t>- </a:t>
            </a:r>
            <a:r>
              <a:rPr sz="2800" dirty="0"/>
              <a:t>ja</a:t>
            </a:r>
            <a:r>
              <a:rPr sz="2800" spc="-50" dirty="0"/>
              <a:t> </a:t>
            </a:r>
            <a:r>
              <a:rPr sz="2800" spc="-5" dirty="0"/>
              <a:t>puidutööstusettevõtetes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9704" y="1584960"/>
            <a:ext cx="7882255" cy="4326890"/>
            <a:chOff x="679704" y="1584960"/>
            <a:chExt cx="7882255" cy="4326890"/>
          </a:xfrm>
        </p:grpSpPr>
        <p:sp>
          <p:nvSpPr>
            <p:cNvPr id="4" name="object 4"/>
            <p:cNvSpPr/>
            <p:nvPr/>
          </p:nvSpPr>
          <p:spPr>
            <a:xfrm>
              <a:off x="719328" y="5335524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640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328" y="3730752"/>
              <a:ext cx="167640" cy="1069975"/>
            </a:xfrm>
            <a:custGeom>
              <a:avLst/>
              <a:gdLst/>
              <a:ahLst/>
              <a:cxnLst/>
              <a:rect l="l" t="t" r="r" b="b"/>
              <a:pathLst>
                <a:path w="167640" h="1069975">
                  <a:moveTo>
                    <a:pt x="0" y="1069848"/>
                  </a:moveTo>
                  <a:lnTo>
                    <a:pt x="167640" y="1069848"/>
                  </a:lnTo>
                </a:path>
                <a:path w="167640" h="1069975">
                  <a:moveTo>
                    <a:pt x="0" y="534924"/>
                  </a:moveTo>
                  <a:lnTo>
                    <a:pt x="167640" y="534924"/>
                  </a:lnTo>
                </a:path>
                <a:path w="167640" h="1069975">
                  <a:moveTo>
                    <a:pt x="0" y="0"/>
                  </a:moveTo>
                  <a:lnTo>
                    <a:pt x="167640" y="0"/>
                  </a:lnTo>
                </a:path>
              </a:pathLst>
            </a:custGeom>
            <a:ln w="1219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9328" y="3195827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640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328" y="2657856"/>
              <a:ext cx="391795" cy="6350"/>
            </a:xfrm>
            <a:custGeom>
              <a:avLst/>
              <a:gdLst/>
              <a:ahLst/>
              <a:cxnLst/>
              <a:rect l="l" t="t" r="r" b="b"/>
              <a:pathLst>
                <a:path w="391794" h="6350">
                  <a:moveTo>
                    <a:pt x="0" y="6096"/>
                  </a:moveTo>
                  <a:lnTo>
                    <a:pt x="391668" y="6096"/>
                  </a:lnTo>
                </a:path>
                <a:path w="391794" h="6350">
                  <a:moveTo>
                    <a:pt x="0" y="0"/>
                  </a:moveTo>
                  <a:lnTo>
                    <a:pt x="391668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6968" y="2660904"/>
              <a:ext cx="224154" cy="3209925"/>
            </a:xfrm>
            <a:custGeom>
              <a:avLst/>
              <a:gdLst/>
              <a:ahLst/>
              <a:cxnLst/>
              <a:rect l="l" t="t" r="r" b="b"/>
              <a:pathLst>
                <a:path w="224155" h="3209925">
                  <a:moveTo>
                    <a:pt x="224028" y="0"/>
                  </a:moveTo>
                  <a:lnTo>
                    <a:pt x="0" y="0"/>
                  </a:lnTo>
                  <a:lnTo>
                    <a:pt x="0" y="3209544"/>
                  </a:lnTo>
                  <a:lnTo>
                    <a:pt x="224028" y="3209544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5023" y="5335524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80">
                  <a:moveTo>
                    <a:pt x="0" y="0"/>
                  </a:moveTo>
                  <a:lnTo>
                    <a:pt x="335280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5023" y="4265676"/>
              <a:ext cx="335280" cy="535305"/>
            </a:xfrm>
            <a:custGeom>
              <a:avLst/>
              <a:gdLst/>
              <a:ahLst/>
              <a:cxnLst/>
              <a:rect l="l" t="t" r="r" b="b"/>
              <a:pathLst>
                <a:path w="335280" h="535304">
                  <a:moveTo>
                    <a:pt x="0" y="534924"/>
                  </a:moveTo>
                  <a:lnTo>
                    <a:pt x="335280" y="534924"/>
                  </a:lnTo>
                </a:path>
                <a:path w="335280" h="535304">
                  <a:moveTo>
                    <a:pt x="0" y="0"/>
                  </a:moveTo>
                  <a:lnTo>
                    <a:pt x="335280" y="0"/>
                  </a:lnTo>
                </a:path>
              </a:pathLst>
            </a:custGeom>
            <a:ln w="1219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0304" y="3837432"/>
              <a:ext cx="224154" cy="2033270"/>
            </a:xfrm>
            <a:custGeom>
              <a:avLst/>
              <a:gdLst/>
              <a:ahLst/>
              <a:cxnLst/>
              <a:rect l="l" t="t" r="r" b="b"/>
              <a:pathLst>
                <a:path w="224155" h="2033270">
                  <a:moveTo>
                    <a:pt x="224027" y="0"/>
                  </a:moveTo>
                  <a:lnTo>
                    <a:pt x="0" y="0"/>
                  </a:lnTo>
                  <a:lnTo>
                    <a:pt x="0" y="2033016"/>
                  </a:lnTo>
                  <a:lnTo>
                    <a:pt x="224027" y="203301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35023" y="3730752"/>
              <a:ext cx="1344295" cy="0"/>
            </a:xfrm>
            <a:custGeom>
              <a:avLst/>
              <a:gdLst/>
              <a:ahLst/>
              <a:cxnLst/>
              <a:rect l="l" t="t" r="r" b="b"/>
              <a:pathLst>
                <a:path w="1344295">
                  <a:moveTo>
                    <a:pt x="0" y="0"/>
                  </a:moveTo>
                  <a:lnTo>
                    <a:pt x="1344168" y="0"/>
                  </a:lnTo>
                </a:path>
              </a:pathLst>
            </a:custGeom>
            <a:ln w="1219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35023" y="3195827"/>
              <a:ext cx="1344295" cy="0"/>
            </a:xfrm>
            <a:custGeom>
              <a:avLst/>
              <a:gdLst/>
              <a:ahLst/>
              <a:cxnLst/>
              <a:rect l="l" t="t" r="r" b="b"/>
              <a:pathLst>
                <a:path w="1344295">
                  <a:moveTo>
                    <a:pt x="0" y="0"/>
                  </a:moveTo>
                  <a:lnTo>
                    <a:pt x="1344168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5023" y="2657856"/>
              <a:ext cx="1344295" cy="6350"/>
            </a:xfrm>
            <a:custGeom>
              <a:avLst/>
              <a:gdLst/>
              <a:ahLst/>
              <a:cxnLst/>
              <a:rect l="l" t="t" r="r" b="b"/>
              <a:pathLst>
                <a:path w="1344295" h="6350">
                  <a:moveTo>
                    <a:pt x="0" y="6096"/>
                  </a:moveTo>
                  <a:lnTo>
                    <a:pt x="1344168" y="6096"/>
                  </a:lnTo>
                </a:path>
                <a:path w="1344295" h="6350">
                  <a:moveTo>
                    <a:pt x="0" y="0"/>
                  </a:moveTo>
                  <a:lnTo>
                    <a:pt x="1344168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0995" y="2202180"/>
              <a:ext cx="224154" cy="3668395"/>
            </a:xfrm>
            <a:custGeom>
              <a:avLst/>
              <a:gdLst/>
              <a:ahLst/>
              <a:cxnLst/>
              <a:rect l="l" t="t" r="r" b="b"/>
              <a:pathLst>
                <a:path w="224155" h="3668395">
                  <a:moveTo>
                    <a:pt x="224028" y="0"/>
                  </a:moveTo>
                  <a:lnTo>
                    <a:pt x="0" y="0"/>
                  </a:lnTo>
                  <a:lnTo>
                    <a:pt x="0" y="3668268"/>
                  </a:lnTo>
                  <a:lnTo>
                    <a:pt x="224028" y="3668268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42D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8359" y="5335524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803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18359" y="4265676"/>
              <a:ext cx="337185" cy="535305"/>
            </a:xfrm>
            <a:custGeom>
              <a:avLst/>
              <a:gdLst/>
              <a:ahLst/>
              <a:cxnLst/>
              <a:rect l="l" t="t" r="r" b="b"/>
              <a:pathLst>
                <a:path w="337185" h="535304">
                  <a:moveTo>
                    <a:pt x="0" y="534924"/>
                  </a:moveTo>
                  <a:lnTo>
                    <a:pt x="336803" y="534924"/>
                  </a:lnTo>
                </a:path>
                <a:path w="337185" h="535304">
                  <a:moveTo>
                    <a:pt x="0" y="0"/>
                  </a:moveTo>
                  <a:lnTo>
                    <a:pt x="336803" y="0"/>
                  </a:lnTo>
                </a:path>
              </a:pathLst>
            </a:custGeom>
            <a:ln w="1219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55164" y="3945636"/>
              <a:ext cx="224154" cy="1925320"/>
            </a:xfrm>
            <a:custGeom>
              <a:avLst/>
              <a:gdLst/>
              <a:ahLst/>
              <a:cxnLst/>
              <a:rect l="l" t="t" r="r" b="b"/>
              <a:pathLst>
                <a:path w="224155" h="1925320">
                  <a:moveTo>
                    <a:pt x="224028" y="0"/>
                  </a:moveTo>
                  <a:lnTo>
                    <a:pt x="0" y="0"/>
                  </a:lnTo>
                  <a:lnTo>
                    <a:pt x="0" y="1924812"/>
                  </a:lnTo>
                  <a:lnTo>
                    <a:pt x="224028" y="1924812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94331" y="4037076"/>
              <a:ext cx="224154" cy="1833880"/>
            </a:xfrm>
            <a:custGeom>
              <a:avLst/>
              <a:gdLst/>
              <a:ahLst/>
              <a:cxnLst/>
              <a:rect l="l" t="t" r="r" b="b"/>
              <a:pathLst>
                <a:path w="224155" h="1833879">
                  <a:moveTo>
                    <a:pt x="224028" y="0"/>
                  </a:moveTo>
                  <a:lnTo>
                    <a:pt x="0" y="0"/>
                  </a:lnTo>
                  <a:lnTo>
                    <a:pt x="0" y="1833372"/>
                  </a:lnTo>
                  <a:lnTo>
                    <a:pt x="224028" y="1833372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42D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01696" y="5335524"/>
              <a:ext cx="561340" cy="0"/>
            </a:xfrm>
            <a:custGeom>
              <a:avLst/>
              <a:gdLst/>
              <a:ahLst/>
              <a:cxnLst/>
              <a:rect l="l" t="t" r="r" b="b"/>
              <a:pathLst>
                <a:path w="561339">
                  <a:moveTo>
                    <a:pt x="0" y="0"/>
                  </a:moveTo>
                  <a:lnTo>
                    <a:pt x="560832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01696" y="3730752"/>
              <a:ext cx="5654040" cy="1069975"/>
            </a:xfrm>
            <a:custGeom>
              <a:avLst/>
              <a:gdLst/>
              <a:ahLst/>
              <a:cxnLst/>
              <a:rect l="l" t="t" r="r" b="b"/>
              <a:pathLst>
                <a:path w="5654040" h="1069975">
                  <a:moveTo>
                    <a:pt x="0" y="1069848"/>
                  </a:moveTo>
                  <a:lnTo>
                    <a:pt x="560832" y="1069848"/>
                  </a:lnTo>
                </a:path>
                <a:path w="5654040" h="1069975">
                  <a:moveTo>
                    <a:pt x="0" y="534924"/>
                  </a:moveTo>
                  <a:lnTo>
                    <a:pt x="1344168" y="534924"/>
                  </a:lnTo>
                </a:path>
                <a:path w="5654040" h="1069975">
                  <a:moveTo>
                    <a:pt x="0" y="0"/>
                  </a:moveTo>
                  <a:lnTo>
                    <a:pt x="5654039" y="0"/>
                  </a:lnTo>
                </a:path>
              </a:pathLst>
            </a:custGeom>
            <a:ln w="1219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01696" y="3195827"/>
              <a:ext cx="5654040" cy="0"/>
            </a:xfrm>
            <a:custGeom>
              <a:avLst/>
              <a:gdLst/>
              <a:ahLst/>
              <a:cxnLst/>
              <a:rect l="l" t="t" r="r" b="b"/>
              <a:pathLst>
                <a:path w="5654040">
                  <a:moveTo>
                    <a:pt x="0" y="0"/>
                  </a:moveTo>
                  <a:lnTo>
                    <a:pt x="5654039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01696" y="2657856"/>
              <a:ext cx="5654040" cy="6350"/>
            </a:xfrm>
            <a:custGeom>
              <a:avLst/>
              <a:gdLst/>
              <a:ahLst/>
              <a:cxnLst/>
              <a:rect l="l" t="t" r="r" b="b"/>
              <a:pathLst>
                <a:path w="5654040" h="6350">
                  <a:moveTo>
                    <a:pt x="0" y="6096"/>
                  </a:moveTo>
                  <a:lnTo>
                    <a:pt x="5654039" y="6096"/>
                  </a:lnTo>
                </a:path>
                <a:path w="5654040" h="6350">
                  <a:moveTo>
                    <a:pt x="0" y="0"/>
                  </a:moveTo>
                  <a:lnTo>
                    <a:pt x="5654039" y="0"/>
                  </a:lnTo>
                </a:path>
              </a:pathLst>
            </a:custGeom>
            <a:ln w="6096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79192" y="2354580"/>
              <a:ext cx="222885" cy="3515995"/>
            </a:xfrm>
            <a:custGeom>
              <a:avLst/>
              <a:gdLst/>
              <a:ahLst/>
              <a:cxnLst/>
              <a:rect l="l" t="t" r="r" b="b"/>
              <a:pathLst>
                <a:path w="222885" h="3515995">
                  <a:moveTo>
                    <a:pt x="222503" y="0"/>
                  </a:moveTo>
                  <a:lnTo>
                    <a:pt x="0" y="0"/>
                  </a:lnTo>
                  <a:lnTo>
                    <a:pt x="0" y="3515868"/>
                  </a:lnTo>
                  <a:lnTo>
                    <a:pt x="222503" y="3515868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42D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86555" y="5335524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35280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21836" y="5015483"/>
              <a:ext cx="224154" cy="855344"/>
            </a:xfrm>
            <a:custGeom>
              <a:avLst/>
              <a:gdLst/>
              <a:ahLst/>
              <a:cxnLst/>
              <a:rect l="l" t="t" r="r" b="b"/>
              <a:pathLst>
                <a:path w="224154" h="855345">
                  <a:moveTo>
                    <a:pt x="224027" y="0"/>
                  </a:moveTo>
                  <a:lnTo>
                    <a:pt x="0" y="0"/>
                  </a:lnTo>
                  <a:lnTo>
                    <a:pt x="0" y="854964"/>
                  </a:lnTo>
                  <a:lnTo>
                    <a:pt x="224027" y="854964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86555" y="4800600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5">
                  <a:moveTo>
                    <a:pt x="0" y="0"/>
                  </a:moveTo>
                  <a:lnTo>
                    <a:pt x="559308" y="0"/>
                  </a:lnTo>
                </a:path>
              </a:pathLst>
            </a:custGeom>
            <a:ln w="1219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8499" y="5550407"/>
              <a:ext cx="224154" cy="320040"/>
            </a:xfrm>
            <a:custGeom>
              <a:avLst/>
              <a:gdLst/>
              <a:ahLst/>
              <a:cxnLst/>
              <a:rect l="l" t="t" r="r" b="b"/>
              <a:pathLst>
                <a:path w="224154" h="320039">
                  <a:moveTo>
                    <a:pt x="224027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224027" y="320039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62527" y="4648200"/>
              <a:ext cx="224154" cy="1222375"/>
            </a:xfrm>
            <a:custGeom>
              <a:avLst/>
              <a:gdLst/>
              <a:ahLst/>
              <a:cxnLst/>
              <a:rect l="l" t="t" r="r" b="b"/>
              <a:pathLst>
                <a:path w="224154" h="1222375">
                  <a:moveTo>
                    <a:pt x="224027" y="0"/>
                  </a:moveTo>
                  <a:lnTo>
                    <a:pt x="0" y="0"/>
                  </a:lnTo>
                  <a:lnTo>
                    <a:pt x="0" y="1222248"/>
                  </a:lnTo>
                  <a:lnTo>
                    <a:pt x="224027" y="1222248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2D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69892" y="5335524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35280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69892" y="4800600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35280" y="0"/>
                  </a:lnTo>
                </a:path>
              </a:pathLst>
            </a:custGeom>
            <a:ln w="1219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05171" y="4480560"/>
              <a:ext cx="224154" cy="1390015"/>
            </a:xfrm>
            <a:custGeom>
              <a:avLst/>
              <a:gdLst/>
              <a:ahLst/>
              <a:cxnLst/>
              <a:rect l="l" t="t" r="r" b="b"/>
              <a:pathLst>
                <a:path w="224154" h="1390014">
                  <a:moveTo>
                    <a:pt x="224027" y="0"/>
                  </a:moveTo>
                  <a:lnTo>
                    <a:pt x="0" y="0"/>
                  </a:lnTo>
                  <a:lnTo>
                    <a:pt x="0" y="1389887"/>
                  </a:lnTo>
                  <a:lnTo>
                    <a:pt x="224027" y="1389887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69892" y="4265676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5">
                  <a:moveTo>
                    <a:pt x="0" y="0"/>
                  </a:moveTo>
                  <a:lnTo>
                    <a:pt x="559308" y="0"/>
                  </a:lnTo>
                </a:path>
              </a:pathLst>
            </a:custGeom>
            <a:ln w="1219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45863" y="4113276"/>
              <a:ext cx="224154" cy="1757680"/>
            </a:xfrm>
            <a:custGeom>
              <a:avLst/>
              <a:gdLst/>
              <a:ahLst/>
              <a:cxnLst/>
              <a:rect l="l" t="t" r="r" b="b"/>
              <a:pathLst>
                <a:path w="224154" h="1757679">
                  <a:moveTo>
                    <a:pt x="224027" y="0"/>
                  </a:moveTo>
                  <a:lnTo>
                    <a:pt x="0" y="0"/>
                  </a:lnTo>
                  <a:lnTo>
                    <a:pt x="0" y="1757172"/>
                  </a:lnTo>
                  <a:lnTo>
                    <a:pt x="224027" y="1757172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2D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53227" y="5335524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35280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88507" y="4907280"/>
              <a:ext cx="224154" cy="963294"/>
            </a:xfrm>
            <a:custGeom>
              <a:avLst/>
              <a:gdLst/>
              <a:ahLst/>
              <a:cxnLst/>
              <a:rect l="l" t="t" r="r" b="b"/>
              <a:pathLst>
                <a:path w="224154" h="963295">
                  <a:moveTo>
                    <a:pt x="224027" y="0"/>
                  </a:moveTo>
                  <a:lnTo>
                    <a:pt x="0" y="0"/>
                  </a:lnTo>
                  <a:lnTo>
                    <a:pt x="0" y="963168"/>
                  </a:lnTo>
                  <a:lnTo>
                    <a:pt x="224027" y="963168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53227" y="4265676"/>
              <a:ext cx="3302635" cy="535305"/>
            </a:xfrm>
            <a:custGeom>
              <a:avLst/>
              <a:gdLst/>
              <a:ahLst/>
              <a:cxnLst/>
              <a:rect l="l" t="t" r="r" b="b"/>
              <a:pathLst>
                <a:path w="3302634" h="535304">
                  <a:moveTo>
                    <a:pt x="0" y="534924"/>
                  </a:moveTo>
                  <a:lnTo>
                    <a:pt x="3302507" y="534924"/>
                  </a:lnTo>
                </a:path>
                <a:path w="3302634" h="535304">
                  <a:moveTo>
                    <a:pt x="0" y="0"/>
                  </a:moveTo>
                  <a:lnTo>
                    <a:pt x="3302507" y="0"/>
                  </a:lnTo>
                </a:path>
              </a:pathLst>
            </a:custGeom>
            <a:ln w="1219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29200" y="3806952"/>
              <a:ext cx="224154" cy="2063750"/>
            </a:xfrm>
            <a:custGeom>
              <a:avLst/>
              <a:gdLst/>
              <a:ahLst/>
              <a:cxnLst/>
              <a:rect l="l" t="t" r="r" b="b"/>
              <a:pathLst>
                <a:path w="224154" h="2063750">
                  <a:moveTo>
                    <a:pt x="224027" y="0"/>
                  </a:moveTo>
                  <a:lnTo>
                    <a:pt x="0" y="0"/>
                  </a:lnTo>
                  <a:lnTo>
                    <a:pt x="0" y="2063496"/>
                  </a:lnTo>
                  <a:lnTo>
                    <a:pt x="224027" y="206349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2D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36563" y="5335524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4">
                  <a:moveTo>
                    <a:pt x="0" y="0"/>
                  </a:moveTo>
                  <a:lnTo>
                    <a:pt x="559308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12536" y="4876800"/>
              <a:ext cx="224154" cy="993775"/>
            </a:xfrm>
            <a:custGeom>
              <a:avLst/>
              <a:gdLst/>
              <a:ahLst/>
              <a:cxnLst/>
              <a:rect l="l" t="t" r="r" b="b"/>
              <a:pathLst>
                <a:path w="224154" h="993775">
                  <a:moveTo>
                    <a:pt x="224027" y="0"/>
                  </a:moveTo>
                  <a:lnTo>
                    <a:pt x="0" y="0"/>
                  </a:lnTo>
                  <a:lnTo>
                    <a:pt x="0" y="993647"/>
                  </a:lnTo>
                  <a:lnTo>
                    <a:pt x="224027" y="993647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2D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19900" y="5335524"/>
              <a:ext cx="335280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35279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71844" y="5228843"/>
              <a:ext cx="1007744" cy="641985"/>
            </a:xfrm>
            <a:custGeom>
              <a:avLst/>
              <a:gdLst/>
              <a:ahLst/>
              <a:cxnLst/>
              <a:rect l="l" t="t" r="r" b="b"/>
              <a:pathLst>
                <a:path w="1007745" h="641985">
                  <a:moveTo>
                    <a:pt x="224028" y="428244"/>
                  </a:moveTo>
                  <a:lnTo>
                    <a:pt x="0" y="428244"/>
                  </a:lnTo>
                  <a:lnTo>
                    <a:pt x="0" y="641604"/>
                  </a:lnTo>
                  <a:lnTo>
                    <a:pt x="224028" y="641604"/>
                  </a:lnTo>
                  <a:lnTo>
                    <a:pt x="224028" y="428244"/>
                  </a:lnTo>
                  <a:close/>
                </a:path>
                <a:path w="1007745" h="641985">
                  <a:moveTo>
                    <a:pt x="1007364" y="0"/>
                  </a:moveTo>
                  <a:lnTo>
                    <a:pt x="783336" y="0"/>
                  </a:lnTo>
                  <a:lnTo>
                    <a:pt x="783336" y="641604"/>
                  </a:lnTo>
                  <a:lnTo>
                    <a:pt x="1007364" y="641604"/>
                  </a:lnTo>
                  <a:lnTo>
                    <a:pt x="1007364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95871" y="4954524"/>
              <a:ext cx="224154" cy="916305"/>
            </a:xfrm>
            <a:custGeom>
              <a:avLst/>
              <a:gdLst/>
              <a:ahLst/>
              <a:cxnLst/>
              <a:rect l="l" t="t" r="r" b="b"/>
              <a:pathLst>
                <a:path w="224154" h="916304">
                  <a:moveTo>
                    <a:pt x="224027" y="0"/>
                  </a:moveTo>
                  <a:lnTo>
                    <a:pt x="0" y="0"/>
                  </a:lnTo>
                  <a:lnTo>
                    <a:pt x="0" y="915923"/>
                  </a:lnTo>
                  <a:lnTo>
                    <a:pt x="224027" y="915923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2D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03235" y="5335524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4">
                  <a:moveTo>
                    <a:pt x="0" y="0"/>
                  </a:moveTo>
                  <a:lnTo>
                    <a:pt x="559308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79208" y="4954524"/>
              <a:ext cx="224154" cy="916305"/>
            </a:xfrm>
            <a:custGeom>
              <a:avLst/>
              <a:gdLst/>
              <a:ahLst/>
              <a:cxnLst/>
              <a:rect l="l" t="t" r="r" b="b"/>
              <a:pathLst>
                <a:path w="224154" h="916304">
                  <a:moveTo>
                    <a:pt x="224027" y="0"/>
                  </a:moveTo>
                  <a:lnTo>
                    <a:pt x="0" y="0"/>
                  </a:lnTo>
                  <a:lnTo>
                    <a:pt x="0" y="915923"/>
                  </a:lnTo>
                  <a:lnTo>
                    <a:pt x="224027" y="915923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2D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86572" y="533552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40039" y="5443727"/>
              <a:ext cx="222885" cy="426720"/>
            </a:xfrm>
            <a:custGeom>
              <a:avLst/>
              <a:gdLst/>
              <a:ahLst/>
              <a:cxnLst/>
              <a:rect l="l" t="t" r="r" b="b"/>
              <a:pathLst>
                <a:path w="222884" h="426720">
                  <a:moveTo>
                    <a:pt x="222503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222503" y="426720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62544" y="5183124"/>
              <a:ext cx="224154" cy="687705"/>
            </a:xfrm>
            <a:custGeom>
              <a:avLst/>
              <a:gdLst/>
              <a:ahLst/>
              <a:cxnLst/>
              <a:rect l="l" t="t" r="r" b="b"/>
              <a:pathLst>
                <a:path w="224154" h="687704">
                  <a:moveTo>
                    <a:pt x="224027" y="0"/>
                  </a:moveTo>
                  <a:lnTo>
                    <a:pt x="0" y="0"/>
                  </a:lnTo>
                  <a:lnTo>
                    <a:pt x="0" y="687323"/>
                  </a:lnTo>
                  <a:lnTo>
                    <a:pt x="224027" y="687323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2D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9704" y="1591056"/>
              <a:ext cx="7876540" cy="4320540"/>
            </a:xfrm>
            <a:custGeom>
              <a:avLst/>
              <a:gdLst/>
              <a:ahLst/>
              <a:cxnLst/>
              <a:rect l="l" t="t" r="r" b="b"/>
              <a:pathLst>
                <a:path w="7876540" h="4320540">
                  <a:moveTo>
                    <a:pt x="39623" y="534924"/>
                  </a:moveTo>
                  <a:lnTo>
                    <a:pt x="7876032" y="534924"/>
                  </a:lnTo>
                </a:path>
                <a:path w="7876540" h="4320540">
                  <a:moveTo>
                    <a:pt x="39623" y="0"/>
                  </a:moveTo>
                  <a:lnTo>
                    <a:pt x="7876032" y="0"/>
                  </a:lnTo>
                </a:path>
                <a:path w="7876540" h="4320540">
                  <a:moveTo>
                    <a:pt x="39623" y="4279392"/>
                  </a:moveTo>
                  <a:lnTo>
                    <a:pt x="39623" y="0"/>
                  </a:lnTo>
                </a:path>
                <a:path w="7876540" h="4320540">
                  <a:moveTo>
                    <a:pt x="0" y="4279392"/>
                  </a:moveTo>
                  <a:lnTo>
                    <a:pt x="39623" y="4279392"/>
                  </a:lnTo>
                </a:path>
                <a:path w="7876540" h="4320540">
                  <a:moveTo>
                    <a:pt x="0" y="3744468"/>
                  </a:moveTo>
                  <a:lnTo>
                    <a:pt x="39623" y="3744468"/>
                  </a:lnTo>
                </a:path>
                <a:path w="7876540" h="4320540">
                  <a:moveTo>
                    <a:pt x="0" y="3209544"/>
                  </a:moveTo>
                  <a:lnTo>
                    <a:pt x="39623" y="3209544"/>
                  </a:lnTo>
                </a:path>
                <a:path w="7876540" h="4320540">
                  <a:moveTo>
                    <a:pt x="0" y="2674620"/>
                  </a:moveTo>
                  <a:lnTo>
                    <a:pt x="39623" y="2674620"/>
                  </a:lnTo>
                </a:path>
                <a:path w="7876540" h="4320540">
                  <a:moveTo>
                    <a:pt x="0" y="2139696"/>
                  </a:moveTo>
                  <a:lnTo>
                    <a:pt x="39623" y="2139696"/>
                  </a:lnTo>
                </a:path>
                <a:path w="7876540" h="4320540">
                  <a:moveTo>
                    <a:pt x="0" y="1604772"/>
                  </a:moveTo>
                  <a:lnTo>
                    <a:pt x="39623" y="1604772"/>
                  </a:lnTo>
                </a:path>
                <a:path w="7876540" h="4320540">
                  <a:moveTo>
                    <a:pt x="0" y="1069848"/>
                  </a:moveTo>
                  <a:lnTo>
                    <a:pt x="39623" y="1069848"/>
                  </a:lnTo>
                </a:path>
                <a:path w="7876540" h="4320540">
                  <a:moveTo>
                    <a:pt x="0" y="534924"/>
                  </a:moveTo>
                  <a:lnTo>
                    <a:pt x="39623" y="534924"/>
                  </a:lnTo>
                </a:path>
                <a:path w="7876540" h="4320540">
                  <a:moveTo>
                    <a:pt x="0" y="0"/>
                  </a:moveTo>
                  <a:lnTo>
                    <a:pt x="39623" y="0"/>
                  </a:lnTo>
                </a:path>
                <a:path w="7876540" h="4320540">
                  <a:moveTo>
                    <a:pt x="39623" y="4279392"/>
                  </a:moveTo>
                  <a:lnTo>
                    <a:pt x="7876032" y="4279392"/>
                  </a:lnTo>
                </a:path>
                <a:path w="7876540" h="4320540">
                  <a:moveTo>
                    <a:pt x="39623" y="4279392"/>
                  </a:moveTo>
                  <a:lnTo>
                    <a:pt x="39623" y="4320540"/>
                  </a:lnTo>
                </a:path>
                <a:path w="7876540" h="4320540">
                  <a:moveTo>
                    <a:pt x="822959" y="4279392"/>
                  </a:moveTo>
                  <a:lnTo>
                    <a:pt x="822959" y="4320540"/>
                  </a:lnTo>
                </a:path>
                <a:path w="7876540" h="4320540">
                  <a:moveTo>
                    <a:pt x="1606295" y="4279392"/>
                  </a:moveTo>
                  <a:lnTo>
                    <a:pt x="1606295" y="4320540"/>
                  </a:lnTo>
                </a:path>
                <a:path w="7876540" h="4320540">
                  <a:moveTo>
                    <a:pt x="2391156" y="4279392"/>
                  </a:moveTo>
                  <a:lnTo>
                    <a:pt x="2391156" y="4320540"/>
                  </a:lnTo>
                </a:path>
                <a:path w="7876540" h="4320540">
                  <a:moveTo>
                    <a:pt x="3174492" y="4279392"/>
                  </a:moveTo>
                  <a:lnTo>
                    <a:pt x="3174492" y="4320540"/>
                  </a:lnTo>
                </a:path>
                <a:path w="7876540" h="4320540">
                  <a:moveTo>
                    <a:pt x="3957828" y="4279392"/>
                  </a:moveTo>
                  <a:lnTo>
                    <a:pt x="3957828" y="4320540"/>
                  </a:lnTo>
                </a:path>
                <a:path w="7876540" h="4320540">
                  <a:moveTo>
                    <a:pt x="4741164" y="4279392"/>
                  </a:moveTo>
                  <a:lnTo>
                    <a:pt x="4741164" y="4320540"/>
                  </a:lnTo>
                </a:path>
                <a:path w="7876540" h="4320540">
                  <a:moveTo>
                    <a:pt x="5524500" y="4279392"/>
                  </a:moveTo>
                  <a:lnTo>
                    <a:pt x="5524500" y="4320540"/>
                  </a:lnTo>
                </a:path>
                <a:path w="7876540" h="4320540">
                  <a:moveTo>
                    <a:pt x="6307836" y="4279392"/>
                  </a:moveTo>
                  <a:lnTo>
                    <a:pt x="6307836" y="4320540"/>
                  </a:lnTo>
                </a:path>
                <a:path w="7876540" h="4320540">
                  <a:moveTo>
                    <a:pt x="7091172" y="4279392"/>
                  </a:moveTo>
                  <a:lnTo>
                    <a:pt x="7091172" y="4320540"/>
                  </a:lnTo>
                </a:path>
                <a:path w="7876540" h="4320540">
                  <a:moveTo>
                    <a:pt x="7876032" y="4279392"/>
                  </a:moveTo>
                  <a:lnTo>
                    <a:pt x="7876032" y="4320540"/>
                  </a:lnTo>
                </a:path>
              </a:pathLst>
            </a:custGeom>
            <a:ln w="12192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26795" y="5773318"/>
            <a:ext cx="92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0349" y="5238115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10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0349" y="4703190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20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0349" y="4167885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30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0349" y="3632708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40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0349" y="3097529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50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0349" y="2562224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60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0349" y="2027047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70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0349" y="1491742"/>
            <a:ext cx="160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80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84021" y="5931814"/>
            <a:ext cx="4546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1 -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CRM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35049" y="5931814"/>
            <a:ext cx="718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2 -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PLM/ERP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461005" y="5931814"/>
            <a:ext cx="434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3 -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LAN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236467" y="5931814"/>
            <a:ext cx="4521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4 -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CAQ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028947" y="5931814"/>
            <a:ext cx="4337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5 -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MES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53102" y="5931814"/>
            <a:ext cx="553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6 -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Integr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601715" y="5931814"/>
            <a:ext cx="4229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7 -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CPS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359778" y="5931814"/>
            <a:ext cx="474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8 -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WMS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14413" y="5931814"/>
            <a:ext cx="532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9 -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CMMS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97748" y="5931814"/>
            <a:ext cx="532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10 -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LIMS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756904" y="3671315"/>
            <a:ext cx="66040" cy="67310"/>
          </a:xfrm>
          <a:custGeom>
            <a:avLst/>
            <a:gdLst/>
            <a:ahLst/>
            <a:cxnLst/>
            <a:rect l="l" t="t" r="r" b="b"/>
            <a:pathLst>
              <a:path w="66040" h="67310">
                <a:moveTo>
                  <a:pt x="65531" y="0"/>
                </a:moveTo>
                <a:lnTo>
                  <a:pt x="0" y="0"/>
                </a:lnTo>
                <a:lnTo>
                  <a:pt x="0" y="67055"/>
                </a:lnTo>
                <a:lnTo>
                  <a:pt x="65531" y="67055"/>
                </a:lnTo>
                <a:lnTo>
                  <a:pt x="65531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56904" y="389382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5531" y="0"/>
                </a:moveTo>
                <a:lnTo>
                  <a:pt x="0" y="0"/>
                </a:lnTo>
                <a:lnTo>
                  <a:pt x="0" y="65531"/>
                </a:lnTo>
                <a:lnTo>
                  <a:pt x="65531" y="65531"/>
                </a:lnTo>
                <a:lnTo>
                  <a:pt x="65531" y="0"/>
                </a:lnTo>
                <a:close/>
              </a:path>
            </a:pathLst>
          </a:custGeom>
          <a:solidFill>
            <a:srgbClr val="42D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839581" y="3536213"/>
            <a:ext cx="1452880" cy="46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</a:pPr>
            <a:r>
              <a:rPr sz="1000" spc="-5" dirty="0">
                <a:latin typeface="Trebuchet MS"/>
                <a:cs typeface="Trebuchet MS"/>
              </a:rPr>
              <a:t>Metalli- </a:t>
            </a:r>
            <a:r>
              <a:rPr sz="1000" dirty="0">
                <a:latin typeface="Trebuchet MS"/>
                <a:cs typeface="Trebuchet MS"/>
              </a:rPr>
              <a:t>ja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masinatööstus  Puidutööstus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5308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Digitaliseerimise</a:t>
            </a:r>
            <a:r>
              <a:rPr sz="2800" spc="-25" dirty="0"/>
              <a:t> </a:t>
            </a:r>
            <a:r>
              <a:rPr sz="2800" spc="-5" dirty="0"/>
              <a:t>teekaart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653667"/>
            <a:ext cx="9759315" cy="31566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tabLst>
                <a:tab pos="4604385" algn="l"/>
              </a:tabLst>
            </a:pPr>
            <a:r>
              <a:rPr sz="2800" spc="-10" dirty="0" err="1">
                <a:solidFill>
                  <a:srgbClr val="404040"/>
                </a:solidFill>
                <a:latin typeface="Trebuchet MS"/>
                <a:cs typeface="Trebuchet MS"/>
              </a:rPr>
              <a:t>Digitaliseerimise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 teekaarti koostamise eesmärgiks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on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käivitada</a:t>
            </a:r>
            <a:r>
              <a:rPr sz="2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tulemuslikkuse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parandamise (tõstmise) protsess  ettevõttes</a:t>
            </a:r>
            <a:endParaRPr sz="2800" dirty="0">
              <a:latin typeface="Trebuchet MS"/>
              <a:cs typeface="Trebuchet MS"/>
            </a:endParaRPr>
          </a:p>
          <a:p>
            <a:pPr marL="355600" marR="75565" indent="-342900">
              <a:lnSpc>
                <a:spcPct val="100000"/>
              </a:lnSpc>
              <a:spcBef>
                <a:spcPts val="1010"/>
              </a:spcBef>
            </a:pPr>
            <a:r>
              <a:rPr sz="2800" spc="-5" dirty="0" err="1">
                <a:solidFill>
                  <a:srgbClr val="404040"/>
                </a:solidFill>
                <a:latin typeface="Trebuchet MS"/>
                <a:cs typeface="Trebuchet MS"/>
              </a:rPr>
              <a:t>Selle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protsessi võtmekohtadeks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ei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pruugi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olla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digitaseme  tõstmine, vaid alustada tuleb hoopis kaugemalt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või liikuda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kindlaksmääratud tempodega edasi teiste  arendusteemadega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ABCF-D1A4-41D7-BB6B-A88854E8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3" y="243206"/>
            <a:ext cx="10515600" cy="1225136"/>
          </a:xfrm>
        </p:spPr>
        <p:txBody>
          <a:bodyPr>
            <a:normAutofit/>
          </a:bodyPr>
          <a:lstStyle/>
          <a:p>
            <a:r>
              <a:rPr lang="et-EE" dirty="0"/>
              <a:t>Logistika arengusuunad. Tehnoloogia areng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DEE5-E0A8-4243-A301-A4DEE177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55" y="1632933"/>
            <a:ext cx="6497425" cy="3602104"/>
          </a:xfrm>
        </p:spPr>
        <p:txBody>
          <a:bodyPr anchor="t">
            <a:normAutofit fontScale="77500" lnSpcReduction="20000"/>
          </a:bodyPr>
          <a:lstStyle/>
          <a:p>
            <a:r>
              <a:rPr lang="et-EE" sz="3200" dirty="0"/>
              <a:t>Industr</a:t>
            </a:r>
            <a:r>
              <a:rPr lang="et-EE" sz="3000" dirty="0"/>
              <a:t>y</a:t>
            </a:r>
            <a:r>
              <a:rPr lang="et-EE" sz="3200" dirty="0"/>
              <a:t> 1.0 - elektrifitseerimine</a:t>
            </a:r>
          </a:p>
          <a:p>
            <a:r>
              <a:rPr lang="et-EE" sz="3200" dirty="0"/>
              <a:t>Industry 2.0 – mehhaniseerimine</a:t>
            </a:r>
          </a:p>
          <a:p>
            <a:r>
              <a:rPr lang="et-EE" sz="3200" dirty="0"/>
              <a:t>Industry 3.0 - automatiseerimine</a:t>
            </a:r>
          </a:p>
          <a:p>
            <a:r>
              <a:rPr lang="et-EE" sz="3200" dirty="0"/>
              <a:t>Industry 4.0 – digitaliseerimine</a:t>
            </a:r>
            <a:endParaRPr lang="en-US" sz="3200" dirty="0"/>
          </a:p>
          <a:p>
            <a:r>
              <a:rPr lang="en-US" sz="3200" dirty="0"/>
              <a:t>Industry 5.0 – </a:t>
            </a:r>
            <a:r>
              <a:rPr lang="en-US" sz="3200" dirty="0" err="1"/>
              <a:t>digitaalne</a:t>
            </a:r>
            <a:r>
              <a:rPr lang="en-US" sz="3200" dirty="0"/>
              <a:t> </a:t>
            </a:r>
            <a:r>
              <a:rPr lang="en-US" sz="3200" dirty="0" err="1"/>
              <a:t>integratsioon</a:t>
            </a:r>
            <a:endParaRPr lang="et-EE" sz="3200" dirty="0"/>
          </a:p>
          <a:p>
            <a:r>
              <a:rPr lang="et-EE" sz="3200" dirty="0"/>
              <a:t>Industry 6.0 - tehisintellekti, kvantarvutuse ja biotehnoloogia integreerimine intelligentsete, isemajandavate ja jätkusuutlike süsteemide loomiseks</a:t>
            </a:r>
            <a:endParaRPr lang="en-US" sz="3200" dirty="0"/>
          </a:p>
        </p:txBody>
      </p:sp>
      <p:pic>
        <p:nvPicPr>
          <p:cNvPr id="6146" name="Picture 2" descr="Image result for electrification">
            <a:extLst>
              <a:ext uri="{FF2B5EF4-FFF2-40B4-BE49-F238E27FC236}">
                <a16:creationId xmlns:a16="http://schemas.microsoft.com/office/drawing/2014/main" id="{A339BBBA-FBD3-44B6-A0EE-C8AC4B142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2" b="-2"/>
          <a:stretch/>
        </p:blipFill>
        <p:spPr bwMode="auto">
          <a:xfrm>
            <a:off x="6583680" y="1691641"/>
            <a:ext cx="4008056" cy="2500885"/>
          </a:xfrm>
          <a:custGeom>
            <a:avLst/>
            <a:gdLst>
              <a:gd name="connsiteX0" fmla="*/ 1158807 w 4004406"/>
              <a:gd name="connsiteY0" fmla="*/ 0 h 2500885"/>
              <a:gd name="connsiteX1" fmla="*/ 4004406 w 4004406"/>
              <a:gd name="connsiteY1" fmla="*/ 0 h 2500885"/>
              <a:gd name="connsiteX2" fmla="*/ 2845598 w 4004406"/>
              <a:gd name="connsiteY2" fmla="*/ 2500885 h 2500885"/>
              <a:gd name="connsiteX3" fmla="*/ 0 w 4004406"/>
              <a:gd name="connsiteY3" fmla="*/ 2500885 h 25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06" h="2500885">
                <a:moveTo>
                  <a:pt x="1158807" y="0"/>
                </a:moveTo>
                <a:lnTo>
                  <a:pt x="4004406" y="0"/>
                </a:lnTo>
                <a:lnTo>
                  <a:pt x="2845598" y="2500885"/>
                </a:lnTo>
                <a:lnTo>
                  <a:pt x="0" y="250088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echanisation">
            <a:extLst>
              <a:ext uri="{FF2B5EF4-FFF2-40B4-BE49-F238E27FC236}">
                <a16:creationId xmlns:a16="http://schemas.microsoft.com/office/drawing/2014/main" id="{E3D7DF16-8EF5-4B17-8F1F-FFAF82998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r="-2" b="-2"/>
          <a:stretch/>
        </p:blipFill>
        <p:spPr bwMode="auto">
          <a:xfrm>
            <a:off x="9597231" y="1691164"/>
            <a:ext cx="2594769" cy="2501837"/>
          </a:xfrm>
          <a:custGeom>
            <a:avLst/>
            <a:gdLst>
              <a:gd name="connsiteX0" fmla="*/ 1159248 w 2594769"/>
              <a:gd name="connsiteY0" fmla="*/ 0 h 2501837"/>
              <a:gd name="connsiteX1" fmla="*/ 2594769 w 2594769"/>
              <a:gd name="connsiteY1" fmla="*/ 0 h 2501837"/>
              <a:gd name="connsiteX2" fmla="*/ 2594769 w 2594769"/>
              <a:gd name="connsiteY2" fmla="*/ 2501837 h 2501837"/>
              <a:gd name="connsiteX3" fmla="*/ 0 w 2594769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769" h="2501837">
                <a:moveTo>
                  <a:pt x="1159248" y="0"/>
                </a:moveTo>
                <a:lnTo>
                  <a:pt x="2594769" y="0"/>
                </a:lnTo>
                <a:lnTo>
                  <a:pt x="2594769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digitalization">
            <a:extLst>
              <a:ext uri="{FF2B5EF4-FFF2-40B4-BE49-F238E27FC236}">
                <a16:creationId xmlns:a16="http://schemas.microsoft.com/office/drawing/2014/main" id="{A2B7C2F0-2383-47A5-A9CD-27A89E658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" r="2" b="13677"/>
          <a:stretch/>
        </p:blipFill>
        <p:spPr bwMode="auto"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automatization">
            <a:extLst>
              <a:ext uri="{FF2B5EF4-FFF2-40B4-BE49-F238E27FC236}">
                <a16:creationId xmlns:a16="http://schemas.microsoft.com/office/drawing/2014/main" id="{9DFF09EF-FBC1-4911-B20B-9F9C2A807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" r="1" b="1"/>
          <a:stretch/>
        </p:blipFill>
        <p:spPr bwMode="auto"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08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1119886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5" dirty="0"/>
              <a:t>Vahetud </a:t>
            </a:r>
            <a:r>
              <a:rPr sz="2800" spc="-5" dirty="0" err="1"/>
              <a:t>eesmärgid</a:t>
            </a:r>
            <a:r>
              <a:rPr sz="2800" spc="-50" dirty="0"/>
              <a:t> </a:t>
            </a:r>
            <a:r>
              <a:rPr sz="2800" spc="-5" dirty="0" err="1"/>
              <a:t>konkurentsivõime</a:t>
            </a:r>
            <a:r>
              <a:rPr lang="en-US" sz="2800" spc="-5" dirty="0"/>
              <a:t> </a:t>
            </a:r>
            <a:r>
              <a:rPr sz="2800" dirty="0" err="1"/>
              <a:t>tugevdamiseks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19480" y="1234821"/>
            <a:ext cx="9530715" cy="27514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4965" marR="5080" indent="-342900">
              <a:lnSpc>
                <a:spcPct val="100800"/>
              </a:lnSpc>
              <a:spcBef>
                <a:spcPts val="75"/>
              </a:spcBef>
              <a:tabLst>
                <a:tab pos="354965" algn="l"/>
              </a:tabLst>
            </a:pPr>
            <a:r>
              <a:rPr lang="en-US" sz="1900" i="1" spc="350" dirty="0">
                <a:latin typeface="Arial"/>
                <a:cs typeface="Arial"/>
              </a:rPr>
              <a:t>1.</a:t>
            </a:r>
            <a:r>
              <a:rPr sz="2400" i="1" spc="-40" dirty="0">
                <a:solidFill>
                  <a:srgbClr val="C00000"/>
                </a:solidFill>
                <a:latin typeface="Trebuchet MS"/>
                <a:cs typeface="Trebuchet MS"/>
              </a:rPr>
              <a:t>Tellimuse </a:t>
            </a:r>
            <a:r>
              <a:rPr sz="2400" i="1" spc="-5" dirty="0">
                <a:solidFill>
                  <a:srgbClr val="C00000"/>
                </a:solidFill>
                <a:latin typeface="Trebuchet MS"/>
                <a:cs typeface="Trebuchet MS"/>
              </a:rPr>
              <a:t>täitmise aeg </a:t>
            </a:r>
            <a:r>
              <a:rPr sz="2400" i="1" spc="-10" dirty="0">
                <a:solidFill>
                  <a:srgbClr val="C00000"/>
                </a:solidFill>
                <a:latin typeface="Trebuchet MS"/>
                <a:cs typeface="Trebuchet MS"/>
              </a:rPr>
              <a:t>(min)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aeg, mis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kulub tellimuse allkirjastamise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hetkest 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valmistoote kohaletoimetamiseni tellijale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800" i="1" spc="-5" dirty="0">
                <a:solidFill>
                  <a:srgbClr val="C00000"/>
                </a:solidFill>
                <a:latin typeface="Trebuchet MS"/>
                <a:cs typeface="Trebuchet MS"/>
              </a:rPr>
              <a:t>digitaaltootmine tarneahela</a:t>
            </a:r>
            <a:r>
              <a:rPr sz="1800" i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i="1" spc="-10" dirty="0">
                <a:solidFill>
                  <a:srgbClr val="C00000"/>
                </a:solidFill>
                <a:latin typeface="Trebuchet MS"/>
                <a:cs typeface="Trebuchet MS"/>
              </a:rPr>
              <a:t>ulatuses</a:t>
            </a:r>
            <a:endParaRPr sz="1800" dirty="0">
              <a:latin typeface="Trebuchet MS"/>
              <a:cs typeface="Trebuchet MS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solidFill>
                  <a:srgbClr val="C00000"/>
                </a:solidFill>
                <a:latin typeface="Trebuchet MS"/>
                <a:cs typeface="Trebuchet MS"/>
              </a:rPr>
              <a:t>/kompetentside arendus</a:t>
            </a:r>
            <a:r>
              <a:rPr sz="1800" i="1" spc="-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C00000"/>
                </a:solidFill>
                <a:latin typeface="Trebuchet MS"/>
                <a:cs typeface="Trebuchet MS"/>
              </a:rPr>
              <a:t>/äristrateegia</a:t>
            </a:r>
            <a:endParaRPr sz="1800" dirty="0">
              <a:latin typeface="Trebuchet MS"/>
              <a:cs typeface="Trebuchet MS"/>
            </a:endParaRPr>
          </a:p>
          <a:p>
            <a:pPr marL="354965" marR="189230" indent="-342900">
              <a:lnSpc>
                <a:spcPct val="100400"/>
              </a:lnSpc>
              <a:spcBef>
                <a:spcPts val="960"/>
              </a:spcBef>
              <a:tabLst>
                <a:tab pos="354965" algn="l"/>
              </a:tabLst>
            </a:pPr>
            <a:r>
              <a:rPr lang="en-US" sz="1900" i="1" spc="350" dirty="0">
                <a:latin typeface="Arial"/>
                <a:cs typeface="Arial"/>
              </a:rPr>
              <a:t>2.</a:t>
            </a:r>
            <a:r>
              <a:rPr sz="2400" i="1" spc="-30" dirty="0">
                <a:solidFill>
                  <a:srgbClr val="C00000"/>
                </a:solidFill>
                <a:latin typeface="Trebuchet MS"/>
                <a:cs typeface="Trebuchet MS"/>
              </a:rPr>
              <a:t>Tootmisaeg </a:t>
            </a:r>
            <a:r>
              <a:rPr sz="2400" i="1" spc="-5" dirty="0">
                <a:solidFill>
                  <a:srgbClr val="C00000"/>
                </a:solidFill>
                <a:latin typeface="Trebuchet MS"/>
                <a:cs typeface="Trebuchet MS"/>
              </a:rPr>
              <a:t>(min)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ajaperiood,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mis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on vajalik toormaterjalist, toodete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(detailid, 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koostud, valmistooted)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saamiseks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tootmissüsteemis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800" i="1" spc="-5" dirty="0">
                <a:solidFill>
                  <a:srgbClr val="C00000"/>
                </a:solidFill>
                <a:latin typeface="Trebuchet MS"/>
                <a:cs typeface="Trebuchet MS"/>
              </a:rPr>
              <a:t>tootmise digitaliseerimine </a:t>
            </a:r>
            <a:r>
              <a:rPr sz="1800" i="1" dirty="0">
                <a:solidFill>
                  <a:srgbClr val="C00000"/>
                </a:solidFill>
                <a:latin typeface="Trebuchet MS"/>
                <a:cs typeface="Trebuchet MS"/>
              </a:rPr>
              <a:t>/  </a:t>
            </a:r>
            <a:r>
              <a:rPr sz="1800" i="1" spc="-5" dirty="0">
                <a:solidFill>
                  <a:srgbClr val="C00000"/>
                </a:solidFill>
                <a:latin typeface="Trebuchet MS"/>
                <a:cs typeface="Trebuchet MS"/>
              </a:rPr>
              <a:t>tehnoloogia </a:t>
            </a:r>
            <a:r>
              <a:rPr sz="1800" i="1" dirty="0">
                <a:solidFill>
                  <a:srgbClr val="C00000"/>
                </a:solidFill>
                <a:latin typeface="Trebuchet MS"/>
                <a:cs typeface="Trebuchet MS"/>
              </a:rPr>
              <a:t>/</a:t>
            </a:r>
            <a:r>
              <a:rPr sz="1800" i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C00000"/>
                </a:solidFill>
                <a:latin typeface="Trebuchet MS"/>
                <a:cs typeface="Trebuchet MS"/>
              </a:rPr>
              <a:t>automatiseerimine</a:t>
            </a:r>
            <a:endParaRPr sz="1800" dirty="0">
              <a:latin typeface="Trebuchet MS"/>
              <a:cs typeface="Trebuchet MS"/>
            </a:endParaRPr>
          </a:p>
          <a:p>
            <a:pPr marL="354965" marR="167640" indent="-342900">
              <a:lnSpc>
                <a:spcPct val="100400"/>
              </a:lnSpc>
              <a:spcBef>
                <a:spcPts val="975"/>
              </a:spcBef>
              <a:tabLst>
                <a:tab pos="354965" algn="l"/>
              </a:tabLst>
            </a:pPr>
            <a:r>
              <a:rPr lang="en-US" sz="1900" i="1" spc="350" dirty="0">
                <a:latin typeface="Arial"/>
                <a:cs typeface="Arial"/>
              </a:rPr>
              <a:t>2.</a:t>
            </a:r>
            <a:r>
              <a:rPr sz="2400" i="1" spc="-35" dirty="0">
                <a:solidFill>
                  <a:srgbClr val="C00000"/>
                </a:solidFill>
                <a:latin typeface="Trebuchet MS"/>
                <a:cs typeface="Trebuchet MS"/>
              </a:rPr>
              <a:t>Tsükliaeg </a:t>
            </a:r>
            <a:r>
              <a:rPr sz="2400" i="1" spc="-10" dirty="0">
                <a:solidFill>
                  <a:srgbClr val="C00000"/>
                </a:solidFill>
                <a:latin typeface="Trebuchet MS"/>
                <a:cs typeface="Trebuchet MS"/>
              </a:rPr>
              <a:t>(min)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ühe tervikliku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operatsiooni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sooritamise aeg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töökohal, töö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teostus 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töökohas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Lean </a:t>
            </a:r>
            <a:r>
              <a:rPr sz="1800" dirty="0">
                <a:solidFill>
                  <a:srgbClr val="C00000"/>
                </a:solidFill>
                <a:latin typeface="Trebuchet MS"/>
                <a:cs typeface="Trebuchet MS"/>
              </a:rPr>
              <a:t>/ 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tehnoloogia </a:t>
            </a:r>
            <a:r>
              <a:rPr sz="1800" dirty="0">
                <a:solidFill>
                  <a:srgbClr val="C00000"/>
                </a:solidFill>
                <a:latin typeface="Trebuchet MS"/>
                <a:cs typeface="Trebuchet MS"/>
              </a:rPr>
              <a:t>/ 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integreerimine </a:t>
            </a:r>
            <a:r>
              <a:rPr sz="1800" dirty="0">
                <a:solidFill>
                  <a:srgbClr val="C00000"/>
                </a:solidFill>
                <a:latin typeface="Trebuchet MS"/>
                <a:cs typeface="Trebuchet MS"/>
              </a:rPr>
              <a:t>/</a:t>
            </a:r>
            <a:r>
              <a:rPr sz="1800" spc="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automatiseerimine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161" y="5263134"/>
            <a:ext cx="2083435" cy="914400"/>
          </a:xfrm>
          <a:prstGeom prst="rect">
            <a:avLst/>
          </a:prstGeom>
          <a:solidFill>
            <a:srgbClr val="5FCAEE"/>
          </a:solidFill>
          <a:ln w="19812">
            <a:solidFill>
              <a:srgbClr val="4494AF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827405" marR="207010" indent="-615950">
              <a:lnSpc>
                <a:spcPct val="100000"/>
              </a:lnSpc>
              <a:spcBef>
                <a:spcPts val="1400"/>
              </a:spcBef>
            </a:pP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Digitalis</a:t>
            </a:r>
            <a:r>
              <a:rPr sz="1800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erituse  tase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7461" y="5263134"/>
            <a:ext cx="2085339" cy="914400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</a:pPr>
            <a:r>
              <a:rPr sz="1800" spc="-10" dirty="0">
                <a:solidFill>
                  <a:srgbClr val="C00000"/>
                </a:solidFill>
                <a:latin typeface="Trebuchet MS"/>
                <a:cs typeface="Trebuchet MS"/>
              </a:rPr>
              <a:t>Paindlikkuse</a:t>
            </a:r>
            <a:r>
              <a:rPr sz="1800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tase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2330" y="5263134"/>
            <a:ext cx="2072639" cy="914400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821690" marR="96520" indent="-720090">
              <a:lnSpc>
                <a:spcPct val="100000"/>
              </a:lnSpc>
              <a:spcBef>
                <a:spcPts val="1400"/>
              </a:spcBef>
            </a:pPr>
            <a:r>
              <a:rPr sz="1800" spc="-10" dirty="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ut</a:t>
            </a:r>
            <a:r>
              <a:rPr sz="1800" spc="-15" dirty="0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sz="1800" spc="5" dirty="0">
                <a:solidFill>
                  <a:srgbClr val="C00000"/>
                </a:solidFill>
                <a:latin typeface="Trebuchet MS"/>
                <a:cs typeface="Trebuchet MS"/>
              </a:rPr>
              <a:t>m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atis</a:t>
            </a:r>
            <a:r>
              <a:rPr sz="1800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erituse  tase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70304" y="4530852"/>
            <a:ext cx="504825" cy="520065"/>
            <a:chOff x="1670304" y="4530852"/>
            <a:chExt cx="504825" cy="520065"/>
          </a:xfrm>
        </p:grpSpPr>
        <p:sp>
          <p:nvSpPr>
            <p:cNvPr id="8" name="object 8"/>
            <p:cNvSpPr/>
            <p:nvPr/>
          </p:nvSpPr>
          <p:spPr>
            <a:xfrm>
              <a:off x="1680210" y="4540758"/>
              <a:ext cx="485140" cy="500380"/>
            </a:xfrm>
            <a:custGeom>
              <a:avLst/>
              <a:gdLst/>
              <a:ahLst/>
              <a:cxnLst/>
              <a:rect l="l" t="t" r="r" b="b"/>
              <a:pathLst>
                <a:path w="485139" h="500379">
                  <a:moveTo>
                    <a:pt x="242315" y="0"/>
                  </a:moveTo>
                  <a:lnTo>
                    <a:pt x="0" y="242316"/>
                  </a:lnTo>
                  <a:lnTo>
                    <a:pt x="121157" y="242316"/>
                  </a:lnTo>
                  <a:lnTo>
                    <a:pt x="121157" y="499872"/>
                  </a:lnTo>
                  <a:lnTo>
                    <a:pt x="363473" y="499872"/>
                  </a:lnTo>
                  <a:lnTo>
                    <a:pt x="363473" y="242316"/>
                  </a:lnTo>
                  <a:lnTo>
                    <a:pt x="484631" y="242316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0210" y="4540758"/>
              <a:ext cx="485140" cy="500380"/>
            </a:xfrm>
            <a:custGeom>
              <a:avLst/>
              <a:gdLst/>
              <a:ahLst/>
              <a:cxnLst/>
              <a:rect l="l" t="t" r="r" b="b"/>
              <a:pathLst>
                <a:path w="485139" h="500379">
                  <a:moveTo>
                    <a:pt x="0" y="242316"/>
                  </a:moveTo>
                  <a:lnTo>
                    <a:pt x="242315" y="0"/>
                  </a:lnTo>
                  <a:lnTo>
                    <a:pt x="484631" y="242316"/>
                  </a:lnTo>
                  <a:lnTo>
                    <a:pt x="363473" y="242316"/>
                  </a:lnTo>
                  <a:lnTo>
                    <a:pt x="363473" y="499872"/>
                  </a:lnTo>
                  <a:lnTo>
                    <a:pt x="121157" y="499872"/>
                  </a:lnTo>
                  <a:lnTo>
                    <a:pt x="121157" y="242316"/>
                  </a:lnTo>
                  <a:lnTo>
                    <a:pt x="0" y="242316"/>
                  </a:lnTo>
                  <a:close/>
                </a:path>
              </a:pathLst>
            </a:custGeom>
            <a:ln w="19812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823459" y="4573523"/>
            <a:ext cx="504825" cy="520065"/>
            <a:chOff x="4823459" y="4573523"/>
            <a:chExt cx="504825" cy="520065"/>
          </a:xfrm>
        </p:grpSpPr>
        <p:sp>
          <p:nvSpPr>
            <p:cNvPr id="11" name="object 11"/>
            <p:cNvSpPr/>
            <p:nvPr/>
          </p:nvSpPr>
          <p:spPr>
            <a:xfrm>
              <a:off x="4833365" y="4583429"/>
              <a:ext cx="485140" cy="500380"/>
            </a:xfrm>
            <a:custGeom>
              <a:avLst/>
              <a:gdLst/>
              <a:ahLst/>
              <a:cxnLst/>
              <a:rect l="l" t="t" r="r" b="b"/>
              <a:pathLst>
                <a:path w="485139" h="500379">
                  <a:moveTo>
                    <a:pt x="242316" y="0"/>
                  </a:moveTo>
                  <a:lnTo>
                    <a:pt x="0" y="242316"/>
                  </a:lnTo>
                  <a:lnTo>
                    <a:pt x="121158" y="242316"/>
                  </a:lnTo>
                  <a:lnTo>
                    <a:pt x="121158" y="499872"/>
                  </a:lnTo>
                  <a:lnTo>
                    <a:pt x="363474" y="499872"/>
                  </a:lnTo>
                  <a:lnTo>
                    <a:pt x="363474" y="242316"/>
                  </a:lnTo>
                  <a:lnTo>
                    <a:pt x="484632" y="242316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33365" y="4583429"/>
              <a:ext cx="485140" cy="500380"/>
            </a:xfrm>
            <a:custGeom>
              <a:avLst/>
              <a:gdLst/>
              <a:ahLst/>
              <a:cxnLst/>
              <a:rect l="l" t="t" r="r" b="b"/>
              <a:pathLst>
                <a:path w="485139" h="500379">
                  <a:moveTo>
                    <a:pt x="0" y="242316"/>
                  </a:moveTo>
                  <a:lnTo>
                    <a:pt x="242316" y="0"/>
                  </a:lnTo>
                  <a:lnTo>
                    <a:pt x="484632" y="242316"/>
                  </a:lnTo>
                  <a:lnTo>
                    <a:pt x="363474" y="242316"/>
                  </a:lnTo>
                  <a:lnTo>
                    <a:pt x="363474" y="499872"/>
                  </a:lnTo>
                  <a:lnTo>
                    <a:pt x="121158" y="499872"/>
                  </a:lnTo>
                  <a:lnTo>
                    <a:pt x="121158" y="242316"/>
                  </a:lnTo>
                  <a:lnTo>
                    <a:pt x="0" y="242316"/>
                  </a:lnTo>
                  <a:close/>
                </a:path>
              </a:pathLst>
            </a:custGeom>
            <a:ln w="19811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914131" y="4530852"/>
            <a:ext cx="504825" cy="562610"/>
            <a:chOff x="7914131" y="4530852"/>
            <a:chExt cx="504825" cy="562610"/>
          </a:xfrm>
        </p:grpSpPr>
        <p:sp>
          <p:nvSpPr>
            <p:cNvPr id="14" name="object 14"/>
            <p:cNvSpPr/>
            <p:nvPr/>
          </p:nvSpPr>
          <p:spPr>
            <a:xfrm>
              <a:off x="7924037" y="4540758"/>
              <a:ext cx="485140" cy="542925"/>
            </a:xfrm>
            <a:custGeom>
              <a:avLst/>
              <a:gdLst/>
              <a:ahLst/>
              <a:cxnLst/>
              <a:rect l="l" t="t" r="r" b="b"/>
              <a:pathLst>
                <a:path w="485140" h="542925">
                  <a:moveTo>
                    <a:pt x="242315" y="0"/>
                  </a:moveTo>
                  <a:lnTo>
                    <a:pt x="0" y="242316"/>
                  </a:lnTo>
                  <a:lnTo>
                    <a:pt x="121157" y="242316"/>
                  </a:lnTo>
                  <a:lnTo>
                    <a:pt x="121157" y="542544"/>
                  </a:lnTo>
                  <a:lnTo>
                    <a:pt x="363473" y="542544"/>
                  </a:lnTo>
                  <a:lnTo>
                    <a:pt x="363473" y="242316"/>
                  </a:lnTo>
                  <a:lnTo>
                    <a:pt x="484631" y="242316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037" y="4540758"/>
              <a:ext cx="485140" cy="542925"/>
            </a:xfrm>
            <a:custGeom>
              <a:avLst/>
              <a:gdLst/>
              <a:ahLst/>
              <a:cxnLst/>
              <a:rect l="l" t="t" r="r" b="b"/>
              <a:pathLst>
                <a:path w="485140" h="542925">
                  <a:moveTo>
                    <a:pt x="0" y="242316"/>
                  </a:moveTo>
                  <a:lnTo>
                    <a:pt x="242315" y="0"/>
                  </a:lnTo>
                  <a:lnTo>
                    <a:pt x="484631" y="242316"/>
                  </a:lnTo>
                  <a:lnTo>
                    <a:pt x="363473" y="242316"/>
                  </a:lnTo>
                  <a:lnTo>
                    <a:pt x="363473" y="542544"/>
                  </a:lnTo>
                  <a:lnTo>
                    <a:pt x="121157" y="542544"/>
                  </a:lnTo>
                  <a:lnTo>
                    <a:pt x="121157" y="242316"/>
                  </a:lnTo>
                  <a:lnTo>
                    <a:pt x="0" y="242316"/>
                  </a:lnTo>
                  <a:close/>
                </a:path>
              </a:pathLst>
            </a:custGeom>
            <a:ln w="19812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34302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Kasu</a:t>
            </a:r>
            <a:r>
              <a:rPr sz="2800" spc="-65" dirty="0"/>
              <a:t> </a:t>
            </a:r>
            <a:r>
              <a:rPr sz="2800" spc="-5" dirty="0"/>
              <a:t>ettevõttele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95400"/>
            <a:ext cx="7205345" cy="43300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buClr>
                <a:srgbClr val="5FCAEE"/>
              </a:buClr>
              <a:buSzPct val="80357"/>
              <a:tabLst>
                <a:tab pos="355600" algn="l"/>
              </a:tabLst>
            </a:pP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Tootlikkuse</a:t>
            </a:r>
            <a:r>
              <a:rPr sz="2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suurenemine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buClr>
                <a:srgbClr val="5FCAEE"/>
              </a:buClr>
              <a:buSzPct val="80357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Seadmete kasutuskoormuse</a:t>
            </a:r>
            <a:r>
              <a:rPr sz="2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suurenemine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buClr>
                <a:srgbClr val="5FCAEE"/>
              </a:buClr>
              <a:buSzPct val="80357"/>
              <a:tabLst>
                <a:tab pos="355600" algn="l"/>
              </a:tabLst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Töötajate soorituste</a:t>
            </a:r>
            <a:r>
              <a:rPr sz="2800" spc="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paranemine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buClr>
                <a:srgbClr val="5FCAEE"/>
              </a:buClr>
              <a:buSzPct val="80357"/>
              <a:tabLst>
                <a:tab pos="355600" algn="l"/>
              </a:tabLst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Laokulude vähenemine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buClr>
                <a:srgbClr val="5FCAEE"/>
              </a:buClr>
              <a:buSzPct val="80357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Kvaliteedikulutuste</a:t>
            </a:r>
            <a:r>
              <a:rPr sz="28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vähenemine</a:t>
            </a:r>
            <a:endParaRPr sz="2800" dirty="0">
              <a:latin typeface="Trebuchet MS"/>
              <a:cs typeface="Trebuchet MS"/>
            </a:endParaRPr>
          </a:p>
          <a:p>
            <a:pPr marL="12700" marR="5080">
              <a:lnSpc>
                <a:spcPts val="3360"/>
              </a:lnSpc>
              <a:spcBef>
                <a:spcPts val="1110"/>
              </a:spcBef>
              <a:buClr>
                <a:srgbClr val="5FCAEE"/>
              </a:buClr>
              <a:buSzPct val="80357"/>
              <a:tabLst>
                <a:tab pos="355600" algn="l"/>
              </a:tabLst>
            </a:pP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Kokkulepete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täitmise paranemine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(tarnetäpsus,  tarnekindlus,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…)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  <a:buClr>
                <a:srgbClr val="5FCAEE"/>
              </a:buClr>
              <a:buSzPct val="80357"/>
              <a:tabLst>
                <a:tab pos="355600" algn="l"/>
              </a:tabLst>
            </a:pPr>
            <a:r>
              <a:rPr sz="2800" spc="-75" dirty="0">
                <a:solidFill>
                  <a:srgbClr val="404040"/>
                </a:solidFill>
                <a:latin typeface="Trebuchet MS"/>
                <a:cs typeface="Trebuchet MS"/>
              </a:rPr>
              <a:t>Toote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turule toomise aja</a:t>
            </a:r>
            <a:r>
              <a:rPr sz="2800" spc="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lühenemine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8328" y="886967"/>
            <a:ext cx="4002024" cy="4980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6286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Tulemuslikkuse</a:t>
            </a:r>
            <a:r>
              <a:rPr sz="2400" spc="-45" dirty="0"/>
              <a:t> </a:t>
            </a:r>
            <a:r>
              <a:rPr sz="2400" spc="-5" dirty="0"/>
              <a:t>arendusring</a:t>
            </a:r>
          </a:p>
        </p:txBody>
      </p:sp>
      <p:sp>
        <p:nvSpPr>
          <p:cNvPr id="3" name="object 3"/>
          <p:cNvSpPr/>
          <p:nvPr/>
        </p:nvSpPr>
        <p:spPr>
          <a:xfrm>
            <a:off x="4493514" y="1110233"/>
            <a:ext cx="1551940" cy="1551940"/>
          </a:xfrm>
          <a:custGeom>
            <a:avLst/>
            <a:gdLst/>
            <a:ahLst/>
            <a:cxnLst/>
            <a:rect l="l" t="t" r="r" b="b"/>
            <a:pathLst>
              <a:path w="1551939" h="1551939">
                <a:moveTo>
                  <a:pt x="0" y="775715"/>
                </a:moveTo>
                <a:lnTo>
                  <a:pt x="1415" y="728466"/>
                </a:lnTo>
                <a:lnTo>
                  <a:pt x="5609" y="681964"/>
                </a:lnTo>
                <a:lnTo>
                  <a:pt x="12499" y="636291"/>
                </a:lnTo>
                <a:lnTo>
                  <a:pt x="22004" y="591529"/>
                </a:lnTo>
                <a:lnTo>
                  <a:pt x="34043" y="547759"/>
                </a:lnTo>
                <a:lnTo>
                  <a:pt x="48535" y="505061"/>
                </a:lnTo>
                <a:lnTo>
                  <a:pt x="65399" y="463518"/>
                </a:lnTo>
                <a:lnTo>
                  <a:pt x="84554" y="423209"/>
                </a:lnTo>
                <a:lnTo>
                  <a:pt x="105917" y="384217"/>
                </a:lnTo>
                <a:lnTo>
                  <a:pt x="129409" y="346622"/>
                </a:lnTo>
                <a:lnTo>
                  <a:pt x="154948" y="310506"/>
                </a:lnTo>
                <a:lnTo>
                  <a:pt x="182453" y="275950"/>
                </a:lnTo>
                <a:lnTo>
                  <a:pt x="211842" y="243035"/>
                </a:lnTo>
                <a:lnTo>
                  <a:pt x="243035" y="211842"/>
                </a:lnTo>
                <a:lnTo>
                  <a:pt x="275950" y="182453"/>
                </a:lnTo>
                <a:lnTo>
                  <a:pt x="310506" y="154948"/>
                </a:lnTo>
                <a:lnTo>
                  <a:pt x="346622" y="129409"/>
                </a:lnTo>
                <a:lnTo>
                  <a:pt x="384217" y="105917"/>
                </a:lnTo>
                <a:lnTo>
                  <a:pt x="423209" y="84554"/>
                </a:lnTo>
                <a:lnTo>
                  <a:pt x="463518" y="65399"/>
                </a:lnTo>
                <a:lnTo>
                  <a:pt x="505061" y="48535"/>
                </a:lnTo>
                <a:lnTo>
                  <a:pt x="547759" y="34043"/>
                </a:lnTo>
                <a:lnTo>
                  <a:pt x="591529" y="22004"/>
                </a:lnTo>
                <a:lnTo>
                  <a:pt x="636291" y="12499"/>
                </a:lnTo>
                <a:lnTo>
                  <a:pt x="681964" y="5609"/>
                </a:lnTo>
                <a:lnTo>
                  <a:pt x="728466" y="1415"/>
                </a:lnTo>
                <a:lnTo>
                  <a:pt x="775715" y="0"/>
                </a:lnTo>
                <a:lnTo>
                  <a:pt x="822965" y="1415"/>
                </a:lnTo>
                <a:lnTo>
                  <a:pt x="869467" y="5609"/>
                </a:lnTo>
                <a:lnTo>
                  <a:pt x="915140" y="12499"/>
                </a:lnTo>
                <a:lnTo>
                  <a:pt x="959902" y="22004"/>
                </a:lnTo>
                <a:lnTo>
                  <a:pt x="1003672" y="34043"/>
                </a:lnTo>
                <a:lnTo>
                  <a:pt x="1046370" y="48535"/>
                </a:lnTo>
                <a:lnTo>
                  <a:pt x="1087913" y="65399"/>
                </a:lnTo>
                <a:lnTo>
                  <a:pt x="1128222" y="84554"/>
                </a:lnTo>
                <a:lnTo>
                  <a:pt x="1167214" y="105917"/>
                </a:lnTo>
                <a:lnTo>
                  <a:pt x="1204809" y="129409"/>
                </a:lnTo>
                <a:lnTo>
                  <a:pt x="1240925" y="154948"/>
                </a:lnTo>
                <a:lnTo>
                  <a:pt x="1275481" y="182453"/>
                </a:lnTo>
                <a:lnTo>
                  <a:pt x="1308396" y="211842"/>
                </a:lnTo>
                <a:lnTo>
                  <a:pt x="1339589" y="243035"/>
                </a:lnTo>
                <a:lnTo>
                  <a:pt x="1368978" y="275950"/>
                </a:lnTo>
                <a:lnTo>
                  <a:pt x="1396483" y="310506"/>
                </a:lnTo>
                <a:lnTo>
                  <a:pt x="1422022" y="346622"/>
                </a:lnTo>
                <a:lnTo>
                  <a:pt x="1445514" y="384217"/>
                </a:lnTo>
                <a:lnTo>
                  <a:pt x="1466877" y="423209"/>
                </a:lnTo>
                <a:lnTo>
                  <a:pt x="1486032" y="463518"/>
                </a:lnTo>
                <a:lnTo>
                  <a:pt x="1502896" y="505061"/>
                </a:lnTo>
                <a:lnTo>
                  <a:pt x="1517388" y="547759"/>
                </a:lnTo>
                <a:lnTo>
                  <a:pt x="1529427" y="591529"/>
                </a:lnTo>
                <a:lnTo>
                  <a:pt x="1538932" y="636291"/>
                </a:lnTo>
                <a:lnTo>
                  <a:pt x="1545822" y="681964"/>
                </a:lnTo>
                <a:lnTo>
                  <a:pt x="1550016" y="728466"/>
                </a:lnTo>
                <a:lnTo>
                  <a:pt x="1551432" y="775715"/>
                </a:lnTo>
                <a:lnTo>
                  <a:pt x="1550016" y="822965"/>
                </a:lnTo>
                <a:lnTo>
                  <a:pt x="1545822" y="869467"/>
                </a:lnTo>
                <a:lnTo>
                  <a:pt x="1538932" y="915140"/>
                </a:lnTo>
                <a:lnTo>
                  <a:pt x="1529427" y="959902"/>
                </a:lnTo>
                <a:lnTo>
                  <a:pt x="1517388" y="1003672"/>
                </a:lnTo>
                <a:lnTo>
                  <a:pt x="1502896" y="1046370"/>
                </a:lnTo>
                <a:lnTo>
                  <a:pt x="1486032" y="1087913"/>
                </a:lnTo>
                <a:lnTo>
                  <a:pt x="1466877" y="1128222"/>
                </a:lnTo>
                <a:lnTo>
                  <a:pt x="1445514" y="1167214"/>
                </a:lnTo>
                <a:lnTo>
                  <a:pt x="1422022" y="1204809"/>
                </a:lnTo>
                <a:lnTo>
                  <a:pt x="1396483" y="1240925"/>
                </a:lnTo>
                <a:lnTo>
                  <a:pt x="1368978" y="1275481"/>
                </a:lnTo>
                <a:lnTo>
                  <a:pt x="1339589" y="1308396"/>
                </a:lnTo>
                <a:lnTo>
                  <a:pt x="1308396" y="1339589"/>
                </a:lnTo>
                <a:lnTo>
                  <a:pt x="1275481" y="1368978"/>
                </a:lnTo>
                <a:lnTo>
                  <a:pt x="1240925" y="1396483"/>
                </a:lnTo>
                <a:lnTo>
                  <a:pt x="1204809" y="1422022"/>
                </a:lnTo>
                <a:lnTo>
                  <a:pt x="1167214" y="1445514"/>
                </a:lnTo>
                <a:lnTo>
                  <a:pt x="1128222" y="1466877"/>
                </a:lnTo>
                <a:lnTo>
                  <a:pt x="1087913" y="1486032"/>
                </a:lnTo>
                <a:lnTo>
                  <a:pt x="1046370" y="1502896"/>
                </a:lnTo>
                <a:lnTo>
                  <a:pt x="1003672" y="1517388"/>
                </a:lnTo>
                <a:lnTo>
                  <a:pt x="959902" y="1529427"/>
                </a:lnTo>
                <a:lnTo>
                  <a:pt x="915140" y="1538932"/>
                </a:lnTo>
                <a:lnTo>
                  <a:pt x="869467" y="1545822"/>
                </a:lnTo>
                <a:lnTo>
                  <a:pt x="822965" y="1550016"/>
                </a:lnTo>
                <a:lnTo>
                  <a:pt x="775715" y="1551431"/>
                </a:lnTo>
                <a:lnTo>
                  <a:pt x="728466" y="1550016"/>
                </a:lnTo>
                <a:lnTo>
                  <a:pt x="681964" y="1545822"/>
                </a:lnTo>
                <a:lnTo>
                  <a:pt x="636291" y="1538932"/>
                </a:lnTo>
                <a:lnTo>
                  <a:pt x="591529" y="1529427"/>
                </a:lnTo>
                <a:lnTo>
                  <a:pt x="547759" y="1517388"/>
                </a:lnTo>
                <a:lnTo>
                  <a:pt x="505061" y="1502896"/>
                </a:lnTo>
                <a:lnTo>
                  <a:pt x="463518" y="1486032"/>
                </a:lnTo>
                <a:lnTo>
                  <a:pt x="423209" y="1466877"/>
                </a:lnTo>
                <a:lnTo>
                  <a:pt x="384217" y="1445514"/>
                </a:lnTo>
                <a:lnTo>
                  <a:pt x="346622" y="1422022"/>
                </a:lnTo>
                <a:lnTo>
                  <a:pt x="310506" y="1396483"/>
                </a:lnTo>
                <a:lnTo>
                  <a:pt x="275950" y="1368978"/>
                </a:lnTo>
                <a:lnTo>
                  <a:pt x="243035" y="1339589"/>
                </a:lnTo>
                <a:lnTo>
                  <a:pt x="211842" y="1308396"/>
                </a:lnTo>
                <a:lnTo>
                  <a:pt x="182453" y="1275481"/>
                </a:lnTo>
                <a:lnTo>
                  <a:pt x="154948" y="1240925"/>
                </a:lnTo>
                <a:lnTo>
                  <a:pt x="129409" y="1204809"/>
                </a:lnTo>
                <a:lnTo>
                  <a:pt x="105918" y="1167214"/>
                </a:lnTo>
                <a:lnTo>
                  <a:pt x="84554" y="1128222"/>
                </a:lnTo>
                <a:lnTo>
                  <a:pt x="65399" y="1087913"/>
                </a:lnTo>
                <a:lnTo>
                  <a:pt x="48535" y="1046370"/>
                </a:lnTo>
                <a:lnTo>
                  <a:pt x="34043" y="1003672"/>
                </a:lnTo>
                <a:lnTo>
                  <a:pt x="22004" y="959902"/>
                </a:lnTo>
                <a:lnTo>
                  <a:pt x="12499" y="915140"/>
                </a:lnTo>
                <a:lnTo>
                  <a:pt x="5609" y="869467"/>
                </a:lnTo>
                <a:lnTo>
                  <a:pt x="1415" y="822965"/>
                </a:lnTo>
                <a:lnTo>
                  <a:pt x="0" y="775715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82692" y="1712721"/>
            <a:ext cx="97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Digiaudit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42964" y="2315210"/>
            <a:ext cx="2058035" cy="1727200"/>
            <a:chOff x="5942965" y="2315210"/>
            <a:chExt cx="1998980" cy="1727200"/>
          </a:xfrm>
        </p:grpSpPr>
        <p:sp>
          <p:nvSpPr>
            <p:cNvPr id="6" name="object 6"/>
            <p:cNvSpPr/>
            <p:nvPr/>
          </p:nvSpPr>
          <p:spPr>
            <a:xfrm>
              <a:off x="5942965" y="2315210"/>
              <a:ext cx="426720" cy="460375"/>
            </a:xfrm>
            <a:custGeom>
              <a:avLst/>
              <a:gdLst/>
              <a:ahLst/>
              <a:cxnLst/>
              <a:rect l="l" t="t" r="r" b="b"/>
              <a:pathLst>
                <a:path w="426720" h="460375">
                  <a:moveTo>
                    <a:pt x="184658" y="0"/>
                  </a:moveTo>
                  <a:lnTo>
                    <a:pt x="0" y="254253"/>
                  </a:lnTo>
                  <a:lnTo>
                    <a:pt x="167005" y="375665"/>
                  </a:lnTo>
                  <a:lnTo>
                    <a:pt x="105410" y="460375"/>
                  </a:lnTo>
                  <a:lnTo>
                    <a:pt x="426338" y="369824"/>
                  </a:lnTo>
                  <a:lnTo>
                    <a:pt x="413258" y="36575"/>
                  </a:lnTo>
                  <a:lnTo>
                    <a:pt x="351663" y="121412"/>
                  </a:lnTo>
                  <a:lnTo>
                    <a:pt x="184658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8702" y="2480310"/>
              <a:ext cx="1553210" cy="1551940"/>
            </a:xfrm>
            <a:custGeom>
              <a:avLst/>
              <a:gdLst/>
              <a:ahLst/>
              <a:cxnLst/>
              <a:rect l="l" t="t" r="r" b="b"/>
              <a:pathLst>
                <a:path w="1553209" h="1551939">
                  <a:moveTo>
                    <a:pt x="776477" y="0"/>
                  </a:moveTo>
                  <a:lnTo>
                    <a:pt x="729172" y="1415"/>
                  </a:lnTo>
                  <a:lnTo>
                    <a:pt x="682617" y="5609"/>
                  </a:lnTo>
                  <a:lnTo>
                    <a:pt x="636894" y="12499"/>
                  </a:lnTo>
                  <a:lnTo>
                    <a:pt x="592082" y="22004"/>
                  </a:lnTo>
                  <a:lnTo>
                    <a:pt x="548265" y="34043"/>
                  </a:lnTo>
                  <a:lnTo>
                    <a:pt x="505522" y="48535"/>
                  </a:lnTo>
                  <a:lnTo>
                    <a:pt x="463936" y="65399"/>
                  </a:lnTo>
                  <a:lnTo>
                    <a:pt x="423586" y="84554"/>
                  </a:lnTo>
                  <a:lnTo>
                    <a:pt x="384555" y="105917"/>
                  </a:lnTo>
                  <a:lnTo>
                    <a:pt x="346924" y="129409"/>
                  </a:lnTo>
                  <a:lnTo>
                    <a:pt x="310774" y="154948"/>
                  </a:lnTo>
                  <a:lnTo>
                    <a:pt x="276185" y="182453"/>
                  </a:lnTo>
                  <a:lnTo>
                    <a:pt x="243240" y="211842"/>
                  </a:lnTo>
                  <a:lnTo>
                    <a:pt x="212019" y="243035"/>
                  </a:lnTo>
                  <a:lnTo>
                    <a:pt x="182604" y="275950"/>
                  </a:lnTo>
                  <a:lnTo>
                    <a:pt x="155075" y="310506"/>
                  </a:lnTo>
                  <a:lnTo>
                    <a:pt x="129514" y="346622"/>
                  </a:lnTo>
                  <a:lnTo>
                    <a:pt x="106002" y="384217"/>
                  </a:lnTo>
                  <a:lnTo>
                    <a:pt x="84621" y="423209"/>
                  </a:lnTo>
                  <a:lnTo>
                    <a:pt x="65451" y="463518"/>
                  </a:lnTo>
                  <a:lnTo>
                    <a:pt x="48573" y="505061"/>
                  </a:lnTo>
                  <a:lnTo>
                    <a:pt x="34069" y="547759"/>
                  </a:lnTo>
                  <a:lnTo>
                    <a:pt x="22021" y="591529"/>
                  </a:lnTo>
                  <a:lnTo>
                    <a:pt x="12508" y="636291"/>
                  </a:lnTo>
                  <a:lnTo>
                    <a:pt x="5613" y="681964"/>
                  </a:lnTo>
                  <a:lnTo>
                    <a:pt x="1416" y="728466"/>
                  </a:lnTo>
                  <a:lnTo>
                    <a:pt x="0" y="775715"/>
                  </a:lnTo>
                  <a:lnTo>
                    <a:pt x="1416" y="822965"/>
                  </a:lnTo>
                  <a:lnTo>
                    <a:pt x="5613" y="869467"/>
                  </a:lnTo>
                  <a:lnTo>
                    <a:pt x="12508" y="915140"/>
                  </a:lnTo>
                  <a:lnTo>
                    <a:pt x="22021" y="959902"/>
                  </a:lnTo>
                  <a:lnTo>
                    <a:pt x="34069" y="1003672"/>
                  </a:lnTo>
                  <a:lnTo>
                    <a:pt x="48573" y="1046370"/>
                  </a:lnTo>
                  <a:lnTo>
                    <a:pt x="65451" y="1087913"/>
                  </a:lnTo>
                  <a:lnTo>
                    <a:pt x="84621" y="1128222"/>
                  </a:lnTo>
                  <a:lnTo>
                    <a:pt x="106002" y="1167214"/>
                  </a:lnTo>
                  <a:lnTo>
                    <a:pt x="129514" y="1204809"/>
                  </a:lnTo>
                  <a:lnTo>
                    <a:pt x="155075" y="1240925"/>
                  </a:lnTo>
                  <a:lnTo>
                    <a:pt x="182604" y="1275481"/>
                  </a:lnTo>
                  <a:lnTo>
                    <a:pt x="212019" y="1308396"/>
                  </a:lnTo>
                  <a:lnTo>
                    <a:pt x="243240" y="1339589"/>
                  </a:lnTo>
                  <a:lnTo>
                    <a:pt x="276185" y="1368978"/>
                  </a:lnTo>
                  <a:lnTo>
                    <a:pt x="310774" y="1396483"/>
                  </a:lnTo>
                  <a:lnTo>
                    <a:pt x="346924" y="1422022"/>
                  </a:lnTo>
                  <a:lnTo>
                    <a:pt x="384555" y="1445514"/>
                  </a:lnTo>
                  <a:lnTo>
                    <a:pt x="423586" y="1466877"/>
                  </a:lnTo>
                  <a:lnTo>
                    <a:pt x="463936" y="1486032"/>
                  </a:lnTo>
                  <a:lnTo>
                    <a:pt x="505522" y="1502896"/>
                  </a:lnTo>
                  <a:lnTo>
                    <a:pt x="548265" y="1517388"/>
                  </a:lnTo>
                  <a:lnTo>
                    <a:pt x="592082" y="1529427"/>
                  </a:lnTo>
                  <a:lnTo>
                    <a:pt x="636894" y="1538932"/>
                  </a:lnTo>
                  <a:lnTo>
                    <a:pt x="682617" y="1545822"/>
                  </a:lnTo>
                  <a:lnTo>
                    <a:pt x="729172" y="1550016"/>
                  </a:lnTo>
                  <a:lnTo>
                    <a:pt x="776477" y="1551432"/>
                  </a:lnTo>
                  <a:lnTo>
                    <a:pt x="823783" y="1550016"/>
                  </a:lnTo>
                  <a:lnTo>
                    <a:pt x="870338" y="1545822"/>
                  </a:lnTo>
                  <a:lnTo>
                    <a:pt x="916061" y="1538932"/>
                  </a:lnTo>
                  <a:lnTo>
                    <a:pt x="960873" y="1529427"/>
                  </a:lnTo>
                  <a:lnTo>
                    <a:pt x="1004690" y="1517388"/>
                  </a:lnTo>
                  <a:lnTo>
                    <a:pt x="1047433" y="1502896"/>
                  </a:lnTo>
                  <a:lnTo>
                    <a:pt x="1089019" y="1486032"/>
                  </a:lnTo>
                  <a:lnTo>
                    <a:pt x="1129369" y="1466877"/>
                  </a:lnTo>
                  <a:lnTo>
                    <a:pt x="1168400" y="1445514"/>
                  </a:lnTo>
                  <a:lnTo>
                    <a:pt x="1206031" y="1422022"/>
                  </a:lnTo>
                  <a:lnTo>
                    <a:pt x="1242181" y="1396483"/>
                  </a:lnTo>
                  <a:lnTo>
                    <a:pt x="1276770" y="1368978"/>
                  </a:lnTo>
                  <a:lnTo>
                    <a:pt x="1309715" y="1339589"/>
                  </a:lnTo>
                  <a:lnTo>
                    <a:pt x="1340936" y="1308396"/>
                  </a:lnTo>
                  <a:lnTo>
                    <a:pt x="1370351" y="1275481"/>
                  </a:lnTo>
                  <a:lnTo>
                    <a:pt x="1397880" y="1240925"/>
                  </a:lnTo>
                  <a:lnTo>
                    <a:pt x="1423441" y="1204809"/>
                  </a:lnTo>
                  <a:lnTo>
                    <a:pt x="1446953" y="1167214"/>
                  </a:lnTo>
                  <a:lnTo>
                    <a:pt x="1468334" y="1128222"/>
                  </a:lnTo>
                  <a:lnTo>
                    <a:pt x="1487504" y="1087913"/>
                  </a:lnTo>
                  <a:lnTo>
                    <a:pt x="1504382" y="1046370"/>
                  </a:lnTo>
                  <a:lnTo>
                    <a:pt x="1518886" y="1003672"/>
                  </a:lnTo>
                  <a:lnTo>
                    <a:pt x="1530934" y="959902"/>
                  </a:lnTo>
                  <a:lnTo>
                    <a:pt x="1540447" y="915140"/>
                  </a:lnTo>
                  <a:lnTo>
                    <a:pt x="1547342" y="869467"/>
                  </a:lnTo>
                  <a:lnTo>
                    <a:pt x="1551539" y="822965"/>
                  </a:lnTo>
                  <a:lnTo>
                    <a:pt x="1552955" y="775715"/>
                  </a:lnTo>
                  <a:lnTo>
                    <a:pt x="1551539" y="728466"/>
                  </a:lnTo>
                  <a:lnTo>
                    <a:pt x="1547342" y="681964"/>
                  </a:lnTo>
                  <a:lnTo>
                    <a:pt x="1540447" y="636291"/>
                  </a:lnTo>
                  <a:lnTo>
                    <a:pt x="1530934" y="591529"/>
                  </a:lnTo>
                  <a:lnTo>
                    <a:pt x="1518886" y="547759"/>
                  </a:lnTo>
                  <a:lnTo>
                    <a:pt x="1504382" y="505061"/>
                  </a:lnTo>
                  <a:lnTo>
                    <a:pt x="1487504" y="463518"/>
                  </a:lnTo>
                  <a:lnTo>
                    <a:pt x="1468334" y="423209"/>
                  </a:lnTo>
                  <a:lnTo>
                    <a:pt x="1446953" y="384217"/>
                  </a:lnTo>
                  <a:lnTo>
                    <a:pt x="1423441" y="346622"/>
                  </a:lnTo>
                  <a:lnTo>
                    <a:pt x="1397880" y="310506"/>
                  </a:lnTo>
                  <a:lnTo>
                    <a:pt x="1370351" y="275950"/>
                  </a:lnTo>
                  <a:lnTo>
                    <a:pt x="1340936" y="243035"/>
                  </a:lnTo>
                  <a:lnTo>
                    <a:pt x="1309715" y="211842"/>
                  </a:lnTo>
                  <a:lnTo>
                    <a:pt x="1276770" y="182453"/>
                  </a:lnTo>
                  <a:lnTo>
                    <a:pt x="1242181" y="154948"/>
                  </a:lnTo>
                  <a:lnTo>
                    <a:pt x="1206031" y="129409"/>
                  </a:lnTo>
                  <a:lnTo>
                    <a:pt x="1168400" y="105917"/>
                  </a:lnTo>
                  <a:lnTo>
                    <a:pt x="1129369" y="84554"/>
                  </a:lnTo>
                  <a:lnTo>
                    <a:pt x="1089019" y="65399"/>
                  </a:lnTo>
                  <a:lnTo>
                    <a:pt x="1047433" y="48535"/>
                  </a:lnTo>
                  <a:lnTo>
                    <a:pt x="1004690" y="34043"/>
                  </a:lnTo>
                  <a:lnTo>
                    <a:pt x="960873" y="22004"/>
                  </a:lnTo>
                  <a:lnTo>
                    <a:pt x="916061" y="12499"/>
                  </a:lnTo>
                  <a:lnTo>
                    <a:pt x="870338" y="5609"/>
                  </a:lnTo>
                  <a:lnTo>
                    <a:pt x="823783" y="1415"/>
                  </a:lnTo>
                  <a:lnTo>
                    <a:pt x="776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78702" y="2480310"/>
              <a:ext cx="1553210" cy="1551940"/>
            </a:xfrm>
            <a:custGeom>
              <a:avLst/>
              <a:gdLst/>
              <a:ahLst/>
              <a:cxnLst/>
              <a:rect l="l" t="t" r="r" b="b"/>
              <a:pathLst>
                <a:path w="1553209" h="1551939">
                  <a:moveTo>
                    <a:pt x="0" y="775715"/>
                  </a:moveTo>
                  <a:lnTo>
                    <a:pt x="1416" y="728466"/>
                  </a:lnTo>
                  <a:lnTo>
                    <a:pt x="5613" y="681964"/>
                  </a:lnTo>
                  <a:lnTo>
                    <a:pt x="12508" y="636291"/>
                  </a:lnTo>
                  <a:lnTo>
                    <a:pt x="22021" y="591529"/>
                  </a:lnTo>
                  <a:lnTo>
                    <a:pt x="34069" y="547759"/>
                  </a:lnTo>
                  <a:lnTo>
                    <a:pt x="48573" y="505061"/>
                  </a:lnTo>
                  <a:lnTo>
                    <a:pt x="65451" y="463518"/>
                  </a:lnTo>
                  <a:lnTo>
                    <a:pt x="84621" y="423209"/>
                  </a:lnTo>
                  <a:lnTo>
                    <a:pt x="106002" y="384217"/>
                  </a:lnTo>
                  <a:lnTo>
                    <a:pt x="129514" y="346622"/>
                  </a:lnTo>
                  <a:lnTo>
                    <a:pt x="155075" y="310506"/>
                  </a:lnTo>
                  <a:lnTo>
                    <a:pt x="182604" y="275950"/>
                  </a:lnTo>
                  <a:lnTo>
                    <a:pt x="212019" y="243035"/>
                  </a:lnTo>
                  <a:lnTo>
                    <a:pt x="243240" y="211842"/>
                  </a:lnTo>
                  <a:lnTo>
                    <a:pt x="276185" y="182453"/>
                  </a:lnTo>
                  <a:lnTo>
                    <a:pt x="310774" y="154948"/>
                  </a:lnTo>
                  <a:lnTo>
                    <a:pt x="346924" y="129409"/>
                  </a:lnTo>
                  <a:lnTo>
                    <a:pt x="384555" y="105917"/>
                  </a:lnTo>
                  <a:lnTo>
                    <a:pt x="423586" y="84554"/>
                  </a:lnTo>
                  <a:lnTo>
                    <a:pt x="463936" y="65399"/>
                  </a:lnTo>
                  <a:lnTo>
                    <a:pt x="505522" y="48535"/>
                  </a:lnTo>
                  <a:lnTo>
                    <a:pt x="548265" y="34043"/>
                  </a:lnTo>
                  <a:lnTo>
                    <a:pt x="592082" y="22004"/>
                  </a:lnTo>
                  <a:lnTo>
                    <a:pt x="636894" y="12499"/>
                  </a:lnTo>
                  <a:lnTo>
                    <a:pt x="682617" y="5609"/>
                  </a:lnTo>
                  <a:lnTo>
                    <a:pt x="729172" y="1415"/>
                  </a:lnTo>
                  <a:lnTo>
                    <a:pt x="776477" y="0"/>
                  </a:lnTo>
                  <a:lnTo>
                    <a:pt x="823783" y="1415"/>
                  </a:lnTo>
                  <a:lnTo>
                    <a:pt x="870338" y="5609"/>
                  </a:lnTo>
                  <a:lnTo>
                    <a:pt x="916061" y="12499"/>
                  </a:lnTo>
                  <a:lnTo>
                    <a:pt x="960873" y="22004"/>
                  </a:lnTo>
                  <a:lnTo>
                    <a:pt x="1004690" y="34043"/>
                  </a:lnTo>
                  <a:lnTo>
                    <a:pt x="1047433" y="48535"/>
                  </a:lnTo>
                  <a:lnTo>
                    <a:pt x="1089019" y="65399"/>
                  </a:lnTo>
                  <a:lnTo>
                    <a:pt x="1129369" y="84554"/>
                  </a:lnTo>
                  <a:lnTo>
                    <a:pt x="1168400" y="105917"/>
                  </a:lnTo>
                  <a:lnTo>
                    <a:pt x="1206031" y="129409"/>
                  </a:lnTo>
                  <a:lnTo>
                    <a:pt x="1242181" y="154948"/>
                  </a:lnTo>
                  <a:lnTo>
                    <a:pt x="1276770" y="182453"/>
                  </a:lnTo>
                  <a:lnTo>
                    <a:pt x="1309715" y="211842"/>
                  </a:lnTo>
                  <a:lnTo>
                    <a:pt x="1340936" y="243035"/>
                  </a:lnTo>
                  <a:lnTo>
                    <a:pt x="1370351" y="275950"/>
                  </a:lnTo>
                  <a:lnTo>
                    <a:pt x="1397880" y="310506"/>
                  </a:lnTo>
                  <a:lnTo>
                    <a:pt x="1423441" y="346622"/>
                  </a:lnTo>
                  <a:lnTo>
                    <a:pt x="1446953" y="384217"/>
                  </a:lnTo>
                  <a:lnTo>
                    <a:pt x="1468334" y="423209"/>
                  </a:lnTo>
                  <a:lnTo>
                    <a:pt x="1487504" y="463518"/>
                  </a:lnTo>
                  <a:lnTo>
                    <a:pt x="1504382" y="505061"/>
                  </a:lnTo>
                  <a:lnTo>
                    <a:pt x="1518886" y="547759"/>
                  </a:lnTo>
                  <a:lnTo>
                    <a:pt x="1530934" y="591529"/>
                  </a:lnTo>
                  <a:lnTo>
                    <a:pt x="1540447" y="636291"/>
                  </a:lnTo>
                  <a:lnTo>
                    <a:pt x="1547342" y="681964"/>
                  </a:lnTo>
                  <a:lnTo>
                    <a:pt x="1551539" y="728466"/>
                  </a:lnTo>
                  <a:lnTo>
                    <a:pt x="1552955" y="775715"/>
                  </a:lnTo>
                  <a:lnTo>
                    <a:pt x="1551539" y="822965"/>
                  </a:lnTo>
                  <a:lnTo>
                    <a:pt x="1547342" y="869467"/>
                  </a:lnTo>
                  <a:lnTo>
                    <a:pt x="1540447" y="915140"/>
                  </a:lnTo>
                  <a:lnTo>
                    <a:pt x="1530934" y="959902"/>
                  </a:lnTo>
                  <a:lnTo>
                    <a:pt x="1518886" y="1003672"/>
                  </a:lnTo>
                  <a:lnTo>
                    <a:pt x="1504382" y="1046370"/>
                  </a:lnTo>
                  <a:lnTo>
                    <a:pt x="1487504" y="1087913"/>
                  </a:lnTo>
                  <a:lnTo>
                    <a:pt x="1468334" y="1128222"/>
                  </a:lnTo>
                  <a:lnTo>
                    <a:pt x="1446953" y="1167214"/>
                  </a:lnTo>
                  <a:lnTo>
                    <a:pt x="1423441" y="1204809"/>
                  </a:lnTo>
                  <a:lnTo>
                    <a:pt x="1397880" y="1240925"/>
                  </a:lnTo>
                  <a:lnTo>
                    <a:pt x="1370351" y="1275481"/>
                  </a:lnTo>
                  <a:lnTo>
                    <a:pt x="1340936" y="1308396"/>
                  </a:lnTo>
                  <a:lnTo>
                    <a:pt x="1309715" y="1339589"/>
                  </a:lnTo>
                  <a:lnTo>
                    <a:pt x="1276770" y="1368978"/>
                  </a:lnTo>
                  <a:lnTo>
                    <a:pt x="1242181" y="1396483"/>
                  </a:lnTo>
                  <a:lnTo>
                    <a:pt x="1206031" y="1422022"/>
                  </a:lnTo>
                  <a:lnTo>
                    <a:pt x="1168400" y="1445514"/>
                  </a:lnTo>
                  <a:lnTo>
                    <a:pt x="1129369" y="1466877"/>
                  </a:lnTo>
                  <a:lnTo>
                    <a:pt x="1089019" y="1486032"/>
                  </a:lnTo>
                  <a:lnTo>
                    <a:pt x="1047433" y="1502896"/>
                  </a:lnTo>
                  <a:lnTo>
                    <a:pt x="1004690" y="1517388"/>
                  </a:lnTo>
                  <a:lnTo>
                    <a:pt x="960873" y="1529427"/>
                  </a:lnTo>
                  <a:lnTo>
                    <a:pt x="916061" y="1538932"/>
                  </a:lnTo>
                  <a:lnTo>
                    <a:pt x="870338" y="1545822"/>
                  </a:lnTo>
                  <a:lnTo>
                    <a:pt x="823783" y="1550016"/>
                  </a:lnTo>
                  <a:lnTo>
                    <a:pt x="776477" y="1551432"/>
                  </a:lnTo>
                  <a:lnTo>
                    <a:pt x="729172" y="1550016"/>
                  </a:lnTo>
                  <a:lnTo>
                    <a:pt x="682617" y="1545822"/>
                  </a:lnTo>
                  <a:lnTo>
                    <a:pt x="636894" y="1538932"/>
                  </a:lnTo>
                  <a:lnTo>
                    <a:pt x="592082" y="1529427"/>
                  </a:lnTo>
                  <a:lnTo>
                    <a:pt x="548265" y="1517388"/>
                  </a:lnTo>
                  <a:lnTo>
                    <a:pt x="505522" y="1502896"/>
                  </a:lnTo>
                  <a:lnTo>
                    <a:pt x="463936" y="1486032"/>
                  </a:lnTo>
                  <a:lnTo>
                    <a:pt x="423586" y="1466877"/>
                  </a:lnTo>
                  <a:lnTo>
                    <a:pt x="384555" y="1445514"/>
                  </a:lnTo>
                  <a:lnTo>
                    <a:pt x="346924" y="1422022"/>
                  </a:lnTo>
                  <a:lnTo>
                    <a:pt x="310774" y="1396483"/>
                  </a:lnTo>
                  <a:lnTo>
                    <a:pt x="276185" y="1368978"/>
                  </a:lnTo>
                  <a:lnTo>
                    <a:pt x="243240" y="1339589"/>
                  </a:lnTo>
                  <a:lnTo>
                    <a:pt x="212019" y="1308396"/>
                  </a:lnTo>
                  <a:lnTo>
                    <a:pt x="182604" y="1275481"/>
                  </a:lnTo>
                  <a:lnTo>
                    <a:pt x="155075" y="1240925"/>
                  </a:lnTo>
                  <a:lnTo>
                    <a:pt x="129514" y="1204809"/>
                  </a:lnTo>
                  <a:lnTo>
                    <a:pt x="106002" y="1167214"/>
                  </a:lnTo>
                  <a:lnTo>
                    <a:pt x="84621" y="1128222"/>
                  </a:lnTo>
                  <a:lnTo>
                    <a:pt x="65451" y="1087913"/>
                  </a:lnTo>
                  <a:lnTo>
                    <a:pt x="48573" y="1046370"/>
                  </a:lnTo>
                  <a:lnTo>
                    <a:pt x="34069" y="1003672"/>
                  </a:lnTo>
                  <a:lnTo>
                    <a:pt x="22021" y="959902"/>
                  </a:lnTo>
                  <a:lnTo>
                    <a:pt x="12508" y="915140"/>
                  </a:lnTo>
                  <a:lnTo>
                    <a:pt x="5613" y="869467"/>
                  </a:lnTo>
                  <a:lnTo>
                    <a:pt x="1416" y="822965"/>
                  </a:lnTo>
                  <a:lnTo>
                    <a:pt x="0" y="775715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28206" y="2692908"/>
            <a:ext cx="854710" cy="102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2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Üld- 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koolit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-  sed</a:t>
            </a:r>
            <a:endParaRPr sz="18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49008" y="4108196"/>
            <a:ext cx="498475" cy="441325"/>
          </a:xfrm>
          <a:custGeom>
            <a:avLst/>
            <a:gdLst/>
            <a:ahLst/>
            <a:cxnLst/>
            <a:rect l="l" t="t" r="r" b="b"/>
            <a:pathLst>
              <a:path w="498475" h="441325">
                <a:moveTo>
                  <a:pt x="163449" y="0"/>
                </a:moveTo>
                <a:lnTo>
                  <a:pt x="99695" y="196214"/>
                </a:lnTo>
                <a:lnTo>
                  <a:pt x="0" y="163829"/>
                </a:lnTo>
                <a:lnTo>
                  <a:pt x="185293" y="441070"/>
                </a:lnTo>
                <a:lnTo>
                  <a:pt x="498221" y="325754"/>
                </a:lnTo>
                <a:lnTo>
                  <a:pt x="398525" y="293369"/>
                </a:lnTo>
                <a:lnTo>
                  <a:pt x="462407" y="97027"/>
                </a:lnTo>
                <a:lnTo>
                  <a:pt x="163449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9373" y="4697729"/>
            <a:ext cx="1551940" cy="1551940"/>
          </a:xfrm>
          <a:custGeom>
            <a:avLst/>
            <a:gdLst/>
            <a:ahLst/>
            <a:cxnLst/>
            <a:rect l="l" t="t" r="r" b="b"/>
            <a:pathLst>
              <a:path w="1551940" h="1551939">
                <a:moveTo>
                  <a:pt x="0" y="775716"/>
                </a:moveTo>
                <a:lnTo>
                  <a:pt x="1415" y="728466"/>
                </a:lnTo>
                <a:lnTo>
                  <a:pt x="5609" y="681964"/>
                </a:lnTo>
                <a:lnTo>
                  <a:pt x="12499" y="636291"/>
                </a:lnTo>
                <a:lnTo>
                  <a:pt x="22004" y="591529"/>
                </a:lnTo>
                <a:lnTo>
                  <a:pt x="34043" y="547759"/>
                </a:lnTo>
                <a:lnTo>
                  <a:pt x="48535" y="505061"/>
                </a:lnTo>
                <a:lnTo>
                  <a:pt x="65399" y="463518"/>
                </a:lnTo>
                <a:lnTo>
                  <a:pt x="84554" y="423209"/>
                </a:lnTo>
                <a:lnTo>
                  <a:pt x="105917" y="384217"/>
                </a:lnTo>
                <a:lnTo>
                  <a:pt x="129409" y="346622"/>
                </a:lnTo>
                <a:lnTo>
                  <a:pt x="154948" y="310506"/>
                </a:lnTo>
                <a:lnTo>
                  <a:pt x="182453" y="275950"/>
                </a:lnTo>
                <a:lnTo>
                  <a:pt x="211842" y="243035"/>
                </a:lnTo>
                <a:lnTo>
                  <a:pt x="243035" y="211842"/>
                </a:lnTo>
                <a:lnTo>
                  <a:pt x="275950" y="182453"/>
                </a:lnTo>
                <a:lnTo>
                  <a:pt x="310506" y="154948"/>
                </a:lnTo>
                <a:lnTo>
                  <a:pt x="346622" y="129409"/>
                </a:lnTo>
                <a:lnTo>
                  <a:pt x="384217" y="105918"/>
                </a:lnTo>
                <a:lnTo>
                  <a:pt x="423209" y="84554"/>
                </a:lnTo>
                <a:lnTo>
                  <a:pt x="463518" y="65399"/>
                </a:lnTo>
                <a:lnTo>
                  <a:pt x="505061" y="48535"/>
                </a:lnTo>
                <a:lnTo>
                  <a:pt x="547759" y="34043"/>
                </a:lnTo>
                <a:lnTo>
                  <a:pt x="591529" y="22004"/>
                </a:lnTo>
                <a:lnTo>
                  <a:pt x="636291" y="12499"/>
                </a:lnTo>
                <a:lnTo>
                  <a:pt x="681964" y="5609"/>
                </a:lnTo>
                <a:lnTo>
                  <a:pt x="728466" y="1415"/>
                </a:lnTo>
                <a:lnTo>
                  <a:pt x="775715" y="0"/>
                </a:lnTo>
                <a:lnTo>
                  <a:pt x="822965" y="1415"/>
                </a:lnTo>
                <a:lnTo>
                  <a:pt x="869467" y="5609"/>
                </a:lnTo>
                <a:lnTo>
                  <a:pt x="915140" y="12499"/>
                </a:lnTo>
                <a:lnTo>
                  <a:pt x="959902" y="22004"/>
                </a:lnTo>
                <a:lnTo>
                  <a:pt x="1003672" y="34043"/>
                </a:lnTo>
                <a:lnTo>
                  <a:pt x="1046370" y="48535"/>
                </a:lnTo>
                <a:lnTo>
                  <a:pt x="1087913" y="65399"/>
                </a:lnTo>
                <a:lnTo>
                  <a:pt x="1128222" y="84554"/>
                </a:lnTo>
                <a:lnTo>
                  <a:pt x="1167214" y="105917"/>
                </a:lnTo>
                <a:lnTo>
                  <a:pt x="1204809" y="129409"/>
                </a:lnTo>
                <a:lnTo>
                  <a:pt x="1240925" y="154948"/>
                </a:lnTo>
                <a:lnTo>
                  <a:pt x="1275481" y="182453"/>
                </a:lnTo>
                <a:lnTo>
                  <a:pt x="1308396" y="211842"/>
                </a:lnTo>
                <a:lnTo>
                  <a:pt x="1339589" y="243035"/>
                </a:lnTo>
                <a:lnTo>
                  <a:pt x="1368978" y="275950"/>
                </a:lnTo>
                <a:lnTo>
                  <a:pt x="1396483" y="310506"/>
                </a:lnTo>
                <a:lnTo>
                  <a:pt x="1422022" y="346622"/>
                </a:lnTo>
                <a:lnTo>
                  <a:pt x="1445513" y="384217"/>
                </a:lnTo>
                <a:lnTo>
                  <a:pt x="1466877" y="423209"/>
                </a:lnTo>
                <a:lnTo>
                  <a:pt x="1486032" y="463518"/>
                </a:lnTo>
                <a:lnTo>
                  <a:pt x="1502896" y="505061"/>
                </a:lnTo>
                <a:lnTo>
                  <a:pt x="1517388" y="547759"/>
                </a:lnTo>
                <a:lnTo>
                  <a:pt x="1529427" y="591529"/>
                </a:lnTo>
                <a:lnTo>
                  <a:pt x="1538932" y="636291"/>
                </a:lnTo>
                <a:lnTo>
                  <a:pt x="1545822" y="681964"/>
                </a:lnTo>
                <a:lnTo>
                  <a:pt x="1550016" y="728466"/>
                </a:lnTo>
                <a:lnTo>
                  <a:pt x="1551431" y="775716"/>
                </a:lnTo>
                <a:lnTo>
                  <a:pt x="1550016" y="822969"/>
                </a:lnTo>
                <a:lnTo>
                  <a:pt x="1545822" y="869474"/>
                </a:lnTo>
                <a:lnTo>
                  <a:pt x="1538932" y="915150"/>
                </a:lnTo>
                <a:lnTo>
                  <a:pt x="1529427" y="959914"/>
                </a:lnTo>
                <a:lnTo>
                  <a:pt x="1517388" y="1003686"/>
                </a:lnTo>
                <a:lnTo>
                  <a:pt x="1502896" y="1046385"/>
                </a:lnTo>
                <a:lnTo>
                  <a:pt x="1486032" y="1087930"/>
                </a:lnTo>
                <a:lnTo>
                  <a:pt x="1466877" y="1128239"/>
                </a:lnTo>
                <a:lnTo>
                  <a:pt x="1445514" y="1167231"/>
                </a:lnTo>
                <a:lnTo>
                  <a:pt x="1422022" y="1204826"/>
                </a:lnTo>
                <a:lnTo>
                  <a:pt x="1396483" y="1240941"/>
                </a:lnTo>
                <a:lnTo>
                  <a:pt x="1368978" y="1275497"/>
                </a:lnTo>
                <a:lnTo>
                  <a:pt x="1339589" y="1308411"/>
                </a:lnTo>
                <a:lnTo>
                  <a:pt x="1308396" y="1339602"/>
                </a:lnTo>
                <a:lnTo>
                  <a:pt x="1275481" y="1368991"/>
                </a:lnTo>
                <a:lnTo>
                  <a:pt x="1240925" y="1396494"/>
                </a:lnTo>
                <a:lnTo>
                  <a:pt x="1204809" y="1422031"/>
                </a:lnTo>
                <a:lnTo>
                  <a:pt x="1167214" y="1445522"/>
                </a:lnTo>
                <a:lnTo>
                  <a:pt x="1128222" y="1466884"/>
                </a:lnTo>
                <a:lnTo>
                  <a:pt x="1087913" y="1486037"/>
                </a:lnTo>
                <a:lnTo>
                  <a:pt x="1046370" y="1502900"/>
                </a:lnTo>
                <a:lnTo>
                  <a:pt x="1003672" y="1517391"/>
                </a:lnTo>
                <a:lnTo>
                  <a:pt x="959902" y="1529429"/>
                </a:lnTo>
                <a:lnTo>
                  <a:pt x="915140" y="1538933"/>
                </a:lnTo>
                <a:lnTo>
                  <a:pt x="869467" y="1545823"/>
                </a:lnTo>
                <a:lnTo>
                  <a:pt x="822965" y="1550016"/>
                </a:lnTo>
                <a:lnTo>
                  <a:pt x="775715" y="1551432"/>
                </a:lnTo>
                <a:lnTo>
                  <a:pt x="728466" y="1550016"/>
                </a:lnTo>
                <a:lnTo>
                  <a:pt x="681964" y="1545823"/>
                </a:lnTo>
                <a:lnTo>
                  <a:pt x="636291" y="1538933"/>
                </a:lnTo>
                <a:lnTo>
                  <a:pt x="591529" y="1529429"/>
                </a:lnTo>
                <a:lnTo>
                  <a:pt x="547759" y="1517391"/>
                </a:lnTo>
                <a:lnTo>
                  <a:pt x="505061" y="1502900"/>
                </a:lnTo>
                <a:lnTo>
                  <a:pt x="463518" y="1486037"/>
                </a:lnTo>
                <a:lnTo>
                  <a:pt x="423209" y="1466884"/>
                </a:lnTo>
                <a:lnTo>
                  <a:pt x="384217" y="1445522"/>
                </a:lnTo>
                <a:lnTo>
                  <a:pt x="346622" y="1422031"/>
                </a:lnTo>
                <a:lnTo>
                  <a:pt x="310506" y="1396494"/>
                </a:lnTo>
                <a:lnTo>
                  <a:pt x="275950" y="1368991"/>
                </a:lnTo>
                <a:lnTo>
                  <a:pt x="243035" y="1339602"/>
                </a:lnTo>
                <a:lnTo>
                  <a:pt x="211842" y="1308411"/>
                </a:lnTo>
                <a:lnTo>
                  <a:pt x="182453" y="1275497"/>
                </a:lnTo>
                <a:lnTo>
                  <a:pt x="154948" y="1240941"/>
                </a:lnTo>
                <a:lnTo>
                  <a:pt x="129409" y="1204826"/>
                </a:lnTo>
                <a:lnTo>
                  <a:pt x="105918" y="1167231"/>
                </a:lnTo>
                <a:lnTo>
                  <a:pt x="84554" y="1128239"/>
                </a:lnTo>
                <a:lnTo>
                  <a:pt x="65399" y="1087930"/>
                </a:lnTo>
                <a:lnTo>
                  <a:pt x="48535" y="1046385"/>
                </a:lnTo>
                <a:lnTo>
                  <a:pt x="34043" y="1003686"/>
                </a:lnTo>
                <a:lnTo>
                  <a:pt x="22004" y="959914"/>
                </a:lnTo>
                <a:lnTo>
                  <a:pt x="12499" y="915150"/>
                </a:lnTo>
                <a:lnTo>
                  <a:pt x="5609" y="869474"/>
                </a:lnTo>
                <a:lnTo>
                  <a:pt x="1415" y="822969"/>
                </a:lnTo>
                <a:lnTo>
                  <a:pt x="0" y="77571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13830" y="5181091"/>
            <a:ext cx="842010" cy="53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025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Digi-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2025"/>
              </a:lnSpc>
            </a:pPr>
            <a:r>
              <a:rPr sz="1800" b="1" dirty="0">
                <a:latin typeface="Trebuchet MS"/>
                <a:cs typeface="Trebuchet MS"/>
              </a:rPr>
              <a:t>a</a:t>
            </a:r>
            <a:r>
              <a:rPr sz="1800" b="1" spc="5" dirty="0">
                <a:latin typeface="Trebuchet MS"/>
                <a:cs typeface="Trebuchet MS"/>
              </a:rPr>
              <a:t>n</a:t>
            </a:r>
            <a:r>
              <a:rPr sz="1800" b="1" dirty="0">
                <a:latin typeface="Trebuchet MS"/>
                <a:cs typeface="Trebuchet MS"/>
              </a:rPr>
              <a:t>alüüs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73396" y="5210555"/>
            <a:ext cx="413384" cy="524510"/>
          </a:xfrm>
          <a:custGeom>
            <a:avLst/>
            <a:gdLst/>
            <a:ahLst/>
            <a:cxnLst/>
            <a:rect l="l" t="t" r="r" b="b"/>
            <a:pathLst>
              <a:path w="413385" h="524510">
                <a:moveTo>
                  <a:pt x="206501" y="0"/>
                </a:moveTo>
                <a:lnTo>
                  <a:pt x="0" y="262128"/>
                </a:lnTo>
                <a:lnTo>
                  <a:pt x="206501" y="524256"/>
                </a:lnTo>
                <a:lnTo>
                  <a:pt x="206501" y="419404"/>
                </a:lnTo>
                <a:lnTo>
                  <a:pt x="413003" y="419404"/>
                </a:lnTo>
                <a:lnTo>
                  <a:pt x="413003" y="104902"/>
                </a:lnTo>
                <a:lnTo>
                  <a:pt x="206501" y="104902"/>
                </a:lnTo>
                <a:lnTo>
                  <a:pt x="206501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7653" y="4697729"/>
            <a:ext cx="1553210" cy="1551940"/>
          </a:xfrm>
          <a:custGeom>
            <a:avLst/>
            <a:gdLst/>
            <a:ahLst/>
            <a:cxnLst/>
            <a:rect l="l" t="t" r="r" b="b"/>
            <a:pathLst>
              <a:path w="1553210" h="1551939">
                <a:moveTo>
                  <a:pt x="0" y="775716"/>
                </a:moveTo>
                <a:lnTo>
                  <a:pt x="1416" y="728466"/>
                </a:lnTo>
                <a:lnTo>
                  <a:pt x="5613" y="681964"/>
                </a:lnTo>
                <a:lnTo>
                  <a:pt x="12508" y="636291"/>
                </a:lnTo>
                <a:lnTo>
                  <a:pt x="22021" y="591529"/>
                </a:lnTo>
                <a:lnTo>
                  <a:pt x="34069" y="547759"/>
                </a:lnTo>
                <a:lnTo>
                  <a:pt x="48573" y="505061"/>
                </a:lnTo>
                <a:lnTo>
                  <a:pt x="65451" y="463518"/>
                </a:lnTo>
                <a:lnTo>
                  <a:pt x="84621" y="423209"/>
                </a:lnTo>
                <a:lnTo>
                  <a:pt x="106002" y="384217"/>
                </a:lnTo>
                <a:lnTo>
                  <a:pt x="129514" y="346622"/>
                </a:lnTo>
                <a:lnTo>
                  <a:pt x="155075" y="310506"/>
                </a:lnTo>
                <a:lnTo>
                  <a:pt x="182604" y="275950"/>
                </a:lnTo>
                <a:lnTo>
                  <a:pt x="212019" y="243035"/>
                </a:lnTo>
                <a:lnTo>
                  <a:pt x="243240" y="211842"/>
                </a:lnTo>
                <a:lnTo>
                  <a:pt x="276185" y="182453"/>
                </a:lnTo>
                <a:lnTo>
                  <a:pt x="310774" y="154948"/>
                </a:lnTo>
                <a:lnTo>
                  <a:pt x="346924" y="129409"/>
                </a:lnTo>
                <a:lnTo>
                  <a:pt x="384556" y="105918"/>
                </a:lnTo>
                <a:lnTo>
                  <a:pt x="423586" y="84554"/>
                </a:lnTo>
                <a:lnTo>
                  <a:pt x="463936" y="65399"/>
                </a:lnTo>
                <a:lnTo>
                  <a:pt x="505522" y="48535"/>
                </a:lnTo>
                <a:lnTo>
                  <a:pt x="548265" y="34043"/>
                </a:lnTo>
                <a:lnTo>
                  <a:pt x="592082" y="22004"/>
                </a:lnTo>
                <a:lnTo>
                  <a:pt x="636894" y="12499"/>
                </a:lnTo>
                <a:lnTo>
                  <a:pt x="682617" y="5609"/>
                </a:lnTo>
                <a:lnTo>
                  <a:pt x="729172" y="1415"/>
                </a:lnTo>
                <a:lnTo>
                  <a:pt x="776478" y="0"/>
                </a:lnTo>
                <a:lnTo>
                  <a:pt x="823783" y="1415"/>
                </a:lnTo>
                <a:lnTo>
                  <a:pt x="870338" y="5609"/>
                </a:lnTo>
                <a:lnTo>
                  <a:pt x="916061" y="12499"/>
                </a:lnTo>
                <a:lnTo>
                  <a:pt x="960873" y="22004"/>
                </a:lnTo>
                <a:lnTo>
                  <a:pt x="1004690" y="34043"/>
                </a:lnTo>
                <a:lnTo>
                  <a:pt x="1047433" y="48535"/>
                </a:lnTo>
                <a:lnTo>
                  <a:pt x="1089019" y="65399"/>
                </a:lnTo>
                <a:lnTo>
                  <a:pt x="1129369" y="84554"/>
                </a:lnTo>
                <a:lnTo>
                  <a:pt x="1168400" y="105917"/>
                </a:lnTo>
                <a:lnTo>
                  <a:pt x="1206031" y="129409"/>
                </a:lnTo>
                <a:lnTo>
                  <a:pt x="1242181" y="154948"/>
                </a:lnTo>
                <a:lnTo>
                  <a:pt x="1276770" y="182453"/>
                </a:lnTo>
                <a:lnTo>
                  <a:pt x="1309715" y="211842"/>
                </a:lnTo>
                <a:lnTo>
                  <a:pt x="1340936" y="243035"/>
                </a:lnTo>
                <a:lnTo>
                  <a:pt x="1370351" y="275950"/>
                </a:lnTo>
                <a:lnTo>
                  <a:pt x="1397880" y="310506"/>
                </a:lnTo>
                <a:lnTo>
                  <a:pt x="1423441" y="346622"/>
                </a:lnTo>
                <a:lnTo>
                  <a:pt x="1446953" y="384217"/>
                </a:lnTo>
                <a:lnTo>
                  <a:pt x="1468334" y="423209"/>
                </a:lnTo>
                <a:lnTo>
                  <a:pt x="1487504" y="463518"/>
                </a:lnTo>
                <a:lnTo>
                  <a:pt x="1504382" y="505061"/>
                </a:lnTo>
                <a:lnTo>
                  <a:pt x="1518886" y="547759"/>
                </a:lnTo>
                <a:lnTo>
                  <a:pt x="1530934" y="591529"/>
                </a:lnTo>
                <a:lnTo>
                  <a:pt x="1540447" y="636291"/>
                </a:lnTo>
                <a:lnTo>
                  <a:pt x="1547342" y="681964"/>
                </a:lnTo>
                <a:lnTo>
                  <a:pt x="1551539" y="728466"/>
                </a:lnTo>
                <a:lnTo>
                  <a:pt x="1552956" y="775716"/>
                </a:lnTo>
                <a:lnTo>
                  <a:pt x="1551539" y="822969"/>
                </a:lnTo>
                <a:lnTo>
                  <a:pt x="1547342" y="869474"/>
                </a:lnTo>
                <a:lnTo>
                  <a:pt x="1540447" y="915150"/>
                </a:lnTo>
                <a:lnTo>
                  <a:pt x="1530934" y="959914"/>
                </a:lnTo>
                <a:lnTo>
                  <a:pt x="1518886" y="1003686"/>
                </a:lnTo>
                <a:lnTo>
                  <a:pt x="1504382" y="1046385"/>
                </a:lnTo>
                <a:lnTo>
                  <a:pt x="1487504" y="1087930"/>
                </a:lnTo>
                <a:lnTo>
                  <a:pt x="1468334" y="1128239"/>
                </a:lnTo>
                <a:lnTo>
                  <a:pt x="1446953" y="1167231"/>
                </a:lnTo>
                <a:lnTo>
                  <a:pt x="1423441" y="1204826"/>
                </a:lnTo>
                <a:lnTo>
                  <a:pt x="1397880" y="1240941"/>
                </a:lnTo>
                <a:lnTo>
                  <a:pt x="1370351" y="1275497"/>
                </a:lnTo>
                <a:lnTo>
                  <a:pt x="1340936" y="1308411"/>
                </a:lnTo>
                <a:lnTo>
                  <a:pt x="1309715" y="1339602"/>
                </a:lnTo>
                <a:lnTo>
                  <a:pt x="1276770" y="1368991"/>
                </a:lnTo>
                <a:lnTo>
                  <a:pt x="1242181" y="1396494"/>
                </a:lnTo>
                <a:lnTo>
                  <a:pt x="1206031" y="1422031"/>
                </a:lnTo>
                <a:lnTo>
                  <a:pt x="1168400" y="1445522"/>
                </a:lnTo>
                <a:lnTo>
                  <a:pt x="1129369" y="1466884"/>
                </a:lnTo>
                <a:lnTo>
                  <a:pt x="1089019" y="1486037"/>
                </a:lnTo>
                <a:lnTo>
                  <a:pt x="1047433" y="1502900"/>
                </a:lnTo>
                <a:lnTo>
                  <a:pt x="1004690" y="1517391"/>
                </a:lnTo>
                <a:lnTo>
                  <a:pt x="960873" y="1529429"/>
                </a:lnTo>
                <a:lnTo>
                  <a:pt x="916061" y="1538933"/>
                </a:lnTo>
                <a:lnTo>
                  <a:pt x="870338" y="1545823"/>
                </a:lnTo>
                <a:lnTo>
                  <a:pt x="823783" y="1550016"/>
                </a:lnTo>
                <a:lnTo>
                  <a:pt x="776478" y="1551432"/>
                </a:lnTo>
                <a:lnTo>
                  <a:pt x="729172" y="1550016"/>
                </a:lnTo>
                <a:lnTo>
                  <a:pt x="682617" y="1545823"/>
                </a:lnTo>
                <a:lnTo>
                  <a:pt x="636894" y="1538933"/>
                </a:lnTo>
                <a:lnTo>
                  <a:pt x="592082" y="1529429"/>
                </a:lnTo>
                <a:lnTo>
                  <a:pt x="548265" y="1517391"/>
                </a:lnTo>
                <a:lnTo>
                  <a:pt x="505522" y="1502900"/>
                </a:lnTo>
                <a:lnTo>
                  <a:pt x="463936" y="1486037"/>
                </a:lnTo>
                <a:lnTo>
                  <a:pt x="423586" y="1466884"/>
                </a:lnTo>
                <a:lnTo>
                  <a:pt x="384556" y="1445522"/>
                </a:lnTo>
                <a:lnTo>
                  <a:pt x="346924" y="1422031"/>
                </a:lnTo>
                <a:lnTo>
                  <a:pt x="310774" y="1396494"/>
                </a:lnTo>
                <a:lnTo>
                  <a:pt x="276185" y="1368991"/>
                </a:lnTo>
                <a:lnTo>
                  <a:pt x="243240" y="1339602"/>
                </a:lnTo>
                <a:lnTo>
                  <a:pt x="212019" y="1308411"/>
                </a:lnTo>
                <a:lnTo>
                  <a:pt x="182604" y="1275497"/>
                </a:lnTo>
                <a:lnTo>
                  <a:pt x="155075" y="1240941"/>
                </a:lnTo>
                <a:lnTo>
                  <a:pt x="129514" y="1204826"/>
                </a:lnTo>
                <a:lnTo>
                  <a:pt x="106002" y="1167231"/>
                </a:lnTo>
                <a:lnTo>
                  <a:pt x="84621" y="1128239"/>
                </a:lnTo>
                <a:lnTo>
                  <a:pt x="65451" y="1087930"/>
                </a:lnTo>
                <a:lnTo>
                  <a:pt x="48573" y="1046385"/>
                </a:lnTo>
                <a:lnTo>
                  <a:pt x="34069" y="1003686"/>
                </a:lnTo>
                <a:lnTo>
                  <a:pt x="22021" y="959914"/>
                </a:lnTo>
                <a:lnTo>
                  <a:pt x="12508" y="915150"/>
                </a:lnTo>
                <a:lnTo>
                  <a:pt x="5613" y="869474"/>
                </a:lnTo>
                <a:lnTo>
                  <a:pt x="1416" y="822969"/>
                </a:lnTo>
                <a:lnTo>
                  <a:pt x="0" y="77571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97402" y="5076799"/>
            <a:ext cx="1013460" cy="6902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800" b="1" spc="-25" dirty="0">
                <a:latin typeface="Trebuchet MS"/>
                <a:cs typeface="Trebuchet MS"/>
              </a:rPr>
              <a:t>Tehniline</a:t>
            </a:r>
            <a:endParaRPr sz="1800">
              <a:latin typeface="Trebuchet MS"/>
              <a:cs typeface="Trebuchet MS"/>
            </a:endParaRPr>
          </a:p>
          <a:p>
            <a:pPr marL="27305">
              <a:lnSpc>
                <a:spcPct val="100000"/>
              </a:lnSpc>
              <a:spcBef>
                <a:spcPts val="455"/>
              </a:spcBef>
            </a:pPr>
            <a:r>
              <a:rPr sz="1800" b="1" dirty="0">
                <a:latin typeface="Trebuchet MS"/>
                <a:cs typeface="Trebuchet MS"/>
              </a:rPr>
              <a:t>ülesanne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97707" y="4178934"/>
            <a:ext cx="498475" cy="441325"/>
          </a:xfrm>
          <a:custGeom>
            <a:avLst/>
            <a:gdLst/>
            <a:ahLst/>
            <a:cxnLst/>
            <a:rect l="l" t="t" r="r" b="b"/>
            <a:pathLst>
              <a:path w="498475" h="441325">
                <a:moveTo>
                  <a:pt x="185292" y="0"/>
                </a:moveTo>
                <a:lnTo>
                  <a:pt x="0" y="277240"/>
                </a:lnTo>
                <a:lnTo>
                  <a:pt x="99567" y="244856"/>
                </a:lnTo>
                <a:lnTo>
                  <a:pt x="163448" y="441197"/>
                </a:lnTo>
                <a:lnTo>
                  <a:pt x="462279" y="344042"/>
                </a:lnTo>
                <a:lnTo>
                  <a:pt x="398525" y="147700"/>
                </a:lnTo>
                <a:lnTo>
                  <a:pt x="498093" y="115315"/>
                </a:lnTo>
                <a:lnTo>
                  <a:pt x="185292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08326" y="2480310"/>
            <a:ext cx="1551940" cy="1551940"/>
          </a:xfrm>
          <a:custGeom>
            <a:avLst/>
            <a:gdLst/>
            <a:ahLst/>
            <a:cxnLst/>
            <a:rect l="l" t="t" r="r" b="b"/>
            <a:pathLst>
              <a:path w="1551939" h="1551939">
                <a:moveTo>
                  <a:pt x="0" y="775715"/>
                </a:moveTo>
                <a:lnTo>
                  <a:pt x="1415" y="728466"/>
                </a:lnTo>
                <a:lnTo>
                  <a:pt x="5609" y="681964"/>
                </a:lnTo>
                <a:lnTo>
                  <a:pt x="12499" y="636291"/>
                </a:lnTo>
                <a:lnTo>
                  <a:pt x="22004" y="591529"/>
                </a:lnTo>
                <a:lnTo>
                  <a:pt x="34043" y="547759"/>
                </a:lnTo>
                <a:lnTo>
                  <a:pt x="48535" y="505061"/>
                </a:lnTo>
                <a:lnTo>
                  <a:pt x="65399" y="463518"/>
                </a:lnTo>
                <a:lnTo>
                  <a:pt x="84554" y="423209"/>
                </a:lnTo>
                <a:lnTo>
                  <a:pt x="105917" y="384217"/>
                </a:lnTo>
                <a:lnTo>
                  <a:pt x="129409" y="346622"/>
                </a:lnTo>
                <a:lnTo>
                  <a:pt x="154948" y="310506"/>
                </a:lnTo>
                <a:lnTo>
                  <a:pt x="182453" y="275950"/>
                </a:lnTo>
                <a:lnTo>
                  <a:pt x="211842" y="243035"/>
                </a:lnTo>
                <a:lnTo>
                  <a:pt x="243035" y="211842"/>
                </a:lnTo>
                <a:lnTo>
                  <a:pt x="275950" y="182453"/>
                </a:lnTo>
                <a:lnTo>
                  <a:pt x="310506" y="154948"/>
                </a:lnTo>
                <a:lnTo>
                  <a:pt x="346622" y="129409"/>
                </a:lnTo>
                <a:lnTo>
                  <a:pt x="384217" y="105917"/>
                </a:lnTo>
                <a:lnTo>
                  <a:pt x="423209" y="84554"/>
                </a:lnTo>
                <a:lnTo>
                  <a:pt x="463518" y="65399"/>
                </a:lnTo>
                <a:lnTo>
                  <a:pt x="505061" y="48535"/>
                </a:lnTo>
                <a:lnTo>
                  <a:pt x="547759" y="34043"/>
                </a:lnTo>
                <a:lnTo>
                  <a:pt x="591529" y="22004"/>
                </a:lnTo>
                <a:lnTo>
                  <a:pt x="636291" y="12499"/>
                </a:lnTo>
                <a:lnTo>
                  <a:pt x="681964" y="5609"/>
                </a:lnTo>
                <a:lnTo>
                  <a:pt x="728466" y="1415"/>
                </a:lnTo>
                <a:lnTo>
                  <a:pt x="775715" y="0"/>
                </a:lnTo>
                <a:lnTo>
                  <a:pt x="822965" y="1415"/>
                </a:lnTo>
                <a:lnTo>
                  <a:pt x="869467" y="5609"/>
                </a:lnTo>
                <a:lnTo>
                  <a:pt x="915140" y="12499"/>
                </a:lnTo>
                <a:lnTo>
                  <a:pt x="959902" y="22004"/>
                </a:lnTo>
                <a:lnTo>
                  <a:pt x="1003672" y="34043"/>
                </a:lnTo>
                <a:lnTo>
                  <a:pt x="1046370" y="48535"/>
                </a:lnTo>
                <a:lnTo>
                  <a:pt x="1087913" y="65399"/>
                </a:lnTo>
                <a:lnTo>
                  <a:pt x="1128222" y="84554"/>
                </a:lnTo>
                <a:lnTo>
                  <a:pt x="1167214" y="105917"/>
                </a:lnTo>
                <a:lnTo>
                  <a:pt x="1204809" y="129409"/>
                </a:lnTo>
                <a:lnTo>
                  <a:pt x="1240925" y="154948"/>
                </a:lnTo>
                <a:lnTo>
                  <a:pt x="1275481" y="182453"/>
                </a:lnTo>
                <a:lnTo>
                  <a:pt x="1308396" y="211842"/>
                </a:lnTo>
                <a:lnTo>
                  <a:pt x="1339589" y="243035"/>
                </a:lnTo>
                <a:lnTo>
                  <a:pt x="1368978" y="275950"/>
                </a:lnTo>
                <a:lnTo>
                  <a:pt x="1396483" y="310506"/>
                </a:lnTo>
                <a:lnTo>
                  <a:pt x="1422022" y="346622"/>
                </a:lnTo>
                <a:lnTo>
                  <a:pt x="1445514" y="384217"/>
                </a:lnTo>
                <a:lnTo>
                  <a:pt x="1466877" y="423209"/>
                </a:lnTo>
                <a:lnTo>
                  <a:pt x="1486032" y="463518"/>
                </a:lnTo>
                <a:lnTo>
                  <a:pt x="1502896" y="505061"/>
                </a:lnTo>
                <a:lnTo>
                  <a:pt x="1517388" y="547759"/>
                </a:lnTo>
                <a:lnTo>
                  <a:pt x="1529427" y="591529"/>
                </a:lnTo>
                <a:lnTo>
                  <a:pt x="1538932" y="636291"/>
                </a:lnTo>
                <a:lnTo>
                  <a:pt x="1545822" y="681964"/>
                </a:lnTo>
                <a:lnTo>
                  <a:pt x="1550016" y="728466"/>
                </a:lnTo>
                <a:lnTo>
                  <a:pt x="1551432" y="775715"/>
                </a:lnTo>
                <a:lnTo>
                  <a:pt x="1550016" y="822965"/>
                </a:lnTo>
                <a:lnTo>
                  <a:pt x="1545822" y="869467"/>
                </a:lnTo>
                <a:lnTo>
                  <a:pt x="1538932" y="915140"/>
                </a:lnTo>
                <a:lnTo>
                  <a:pt x="1529427" y="959902"/>
                </a:lnTo>
                <a:lnTo>
                  <a:pt x="1517388" y="1003672"/>
                </a:lnTo>
                <a:lnTo>
                  <a:pt x="1502896" y="1046370"/>
                </a:lnTo>
                <a:lnTo>
                  <a:pt x="1486032" y="1087913"/>
                </a:lnTo>
                <a:lnTo>
                  <a:pt x="1466877" y="1128222"/>
                </a:lnTo>
                <a:lnTo>
                  <a:pt x="1445514" y="1167214"/>
                </a:lnTo>
                <a:lnTo>
                  <a:pt x="1422022" y="1204809"/>
                </a:lnTo>
                <a:lnTo>
                  <a:pt x="1396483" y="1240925"/>
                </a:lnTo>
                <a:lnTo>
                  <a:pt x="1368978" y="1275481"/>
                </a:lnTo>
                <a:lnTo>
                  <a:pt x="1339589" y="1308396"/>
                </a:lnTo>
                <a:lnTo>
                  <a:pt x="1308396" y="1339589"/>
                </a:lnTo>
                <a:lnTo>
                  <a:pt x="1275481" y="1368978"/>
                </a:lnTo>
                <a:lnTo>
                  <a:pt x="1240925" y="1396483"/>
                </a:lnTo>
                <a:lnTo>
                  <a:pt x="1204809" y="1422022"/>
                </a:lnTo>
                <a:lnTo>
                  <a:pt x="1167214" y="1445514"/>
                </a:lnTo>
                <a:lnTo>
                  <a:pt x="1128222" y="1466877"/>
                </a:lnTo>
                <a:lnTo>
                  <a:pt x="1087913" y="1486032"/>
                </a:lnTo>
                <a:lnTo>
                  <a:pt x="1046370" y="1502896"/>
                </a:lnTo>
                <a:lnTo>
                  <a:pt x="1003672" y="1517388"/>
                </a:lnTo>
                <a:lnTo>
                  <a:pt x="959902" y="1529427"/>
                </a:lnTo>
                <a:lnTo>
                  <a:pt x="915140" y="1538932"/>
                </a:lnTo>
                <a:lnTo>
                  <a:pt x="869467" y="1545822"/>
                </a:lnTo>
                <a:lnTo>
                  <a:pt x="822965" y="1550016"/>
                </a:lnTo>
                <a:lnTo>
                  <a:pt x="775715" y="1551432"/>
                </a:lnTo>
                <a:lnTo>
                  <a:pt x="728466" y="1550016"/>
                </a:lnTo>
                <a:lnTo>
                  <a:pt x="681964" y="1545822"/>
                </a:lnTo>
                <a:lnTo>
                  <a:pt x="636291" y="1538932"/>
                </a:lnTo>
                <a:lnTo>
                  <a:pt x="591529" y="1529427"/>
                </a:lnTo>
                <a:lnTo>
                  <a:pt x="547759" y="1517388"/>
                </a:lnTo>
                <a:lnTo>
                  <a:pt x="505061" y="1502896"/>
                </a:lnTo>
                <a:lnTo>
                  <a:pt x="463518" y="1486032"/>
                </a:lnTo>
                <a:lnTo>
                  <a:pt x="423209" y="1466877"/>
                </a:lnTo>
                <a:lnTo>
                  <a:pt x="384217" y="1445514"/>
                </a:lnTo>
                <a:lnTo>
                  <a:pt x="346622" y="1422022"/>
                </a:lnTo>
                <a:lnTo>
                  <a:pt x="310506" y="1396483"/>
                </a:lnTo>
                <a:lnTo>
                  <a:pt x="275950" y="1368978"/>
                </a:lnTo>
                <a:lnTo>
                  <a:pt x="243035" y="1339589"/>
                </a:lnTo>
                <a:lnTo>
                  <a:pt x="211842" y="1308396"/>
                </a:lnTo>
                <a:lnTo>
                  <a:pt x="182453" y="1275481"/>
                </a:lnTo>
                <a:lnTo>
                  <a:pt x="154948" y="1240925"/>
                </a:lnTo>
                <a:lnTo>
                  <a:pt x="129409" y="1204809"/>
                </a:lnTo>
                <a:lnTo>
                  <a:pt x="105917" y="1167214"/>
                </a:lnTo>
                <a:lnTo>
                  <a:pt x="84554" y="1128222"/>
                </a:lnTo>
                <a:lnTo>
                  <a:pt x="65399" y="1087913"/>
                </a:lnTo>
                <a:lnTo>
                  <a:pt x="48535" y="1046370"/>
                </a:lnTo>
                <a:lnTo>
                  <a:pt x="34043" y="1003672"/>
                </a:lnTo>
                <a:lnTo>
                  <a:pt x="22004" y="959902"/>
                </a:lnTo>
                <a:lnTo>
                  <a:pt x="12499" y="915140"/>
                </a:lnTo>
                <a:lnTo>
                  <a:pt x="5609" y="869467"/>
                </a:lnTo>
                <a:lnTo>
                  <a:pt x="1415" y="822965"/>
                </a:lnTo>
                <a:lnTo>
                  <a:pt x="0" y="775715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74339" y="2739897"/>
            <a:ext cx="817244" cy="92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715">
              <a:lnSpc>
                <a:spcPct val="1211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Proje</a:t>
            </a:r>
            <a:r>
              <a:rPr sz="1800" b="1" spc="-10" dirty="0">
                <a:latin typeface="Trebuchet MS"/>
                <a:cs typeface="Trebuchet MS"/>
              </a:rPr>
              <a:t>k</a:t>
            </a:r>
            <a:r>
              <a:rPr sz="1800" b="1" dirty="0">
                <a:latin typeface="Trebuchet MS"/>
                <a:cs typeface="Trebuchet MS"/>
              </a:rPr>
              <a:t>t  </a:t>
            </a:r>
            <a:r>
              <a:rPr sz="1800" b="1" spc="-5" dirty="0">
                <a:latin typeface="Trebuchet MS"/>
                <a:cs typeface="Trebuchet MS"/>
              </a:rPr>
              <a:t>ette-</a:t>
            </a:r>
            <a:endParaRPr sz="1800">
              <a:latin typeface="Trebuchet MS"/>
              <a:cs typeface="Trebuchet MS"/>
            </a:endParaRPr>
          </a:p>
          <a:p>
            <a:pPr marL="78105">
              <a:lnSpc>
                <a:spcPts val="1885"/>
              </a:lnSpc>
            </a:pPr>
            <a:r>
              <a:rPr sz="1800" b="1" spc="-5" dirty="0">
                <a:latin typeface="Trebuchet MS"/>
                <a:cs typeface="Trebuchet MS"/>
              </a:rPr>
              <a:t>võttes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57141" y="2365501"/>
            <a:ext cx="426720" cy="460375"/>
          </a:xfrm>
          <a:custGeom>
            <a:avLst/>
            <a:gdLst/>
            <a:ahLst/>
            <a:cxnLst/>
            <a:rect l="l" t="t" r="r" b="b"/>
            <a:pathLst>
              <a:path w="426720" h="460375">
                <a:moveTo>
                  <a:pt x="105410" y="0"/>
                </a:moveTo>
                <a:lnTo>
                  <a:pt x="167005" y="84836"/>
                </a:lnTo>
                <a:lnTo>
                  <a:pt x="0" y="206121"/>
                </a:lnTo>
                <a:lnTo>
                  <a:pt x="184658" y="460375"/>
                </a:lnTo>
                <a:lnTo>
                  <a:pt x="351663" y="339089"/>
                </a:lnTo>
                <a:lnTo>
                  <a:pt x="413258" y="423799"/>
                </a:lnTo>
                <a:lnTo>
                  <a:pt x="426338" y="90677"/>
                </a:lnTo>
                <a:lnTo>
                  <a:pt x="105410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" y="6170929"/>
            <a:ext cx="11744960" cy="0"/>
          </a:xfrm>
          <a:custGeom>
            <a:avLst/>
            <a:gdLst/>
            <a:ahLst/>
            <a:cxnLst/>
            <a:rect l="l" t="t" r="r" b="b"/>
            <a:pathLst>
              <a:path w="11744960">
                <a:moveTo>
                  <a:pt x="0" y="0"/>
                </a:moveTo>
                <a:lnTo>
                  <a:pt x="11744960" y="0"/>
                </a:lnTo>
              </a:path>
            </a:pathLst>
          </a:custGeom>
          <a:ln w="6350">
            <a:solidFill>
              <a:srgbClr val="61B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8065" y="6347459"/>
            <a:ext cx="988008" cy="3327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3617" y="6402070"/>
            <a:ext cx="152400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©</a:t>
            </a:r>
            <a:r>
              <a:rPr sz="1450" spc="-105" dirty="0">
                <a:solidFill>
                  <a:srgbClr val="61B3E4"/>
                </a:solidFill>
                <a:latin typeface="Arial MT"/>
                <a:cs typeface="Arial MT"/>
              </a:rPr>
              <a:t> 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-65" dirty="0">
                <a:solidFill>
                  <a:srgbClr val="61B3E4"/>
                </a:solidFill>
                <a:latin typeface="Arial MT"/>
                <a:cs typeface="Arial MT"/>
              </a:rPr>
              <a:t>i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e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-55" dirty="0">
                <a:solidFill>
                  <a:srgbClr val="61B3E4"/>
                </a:solidFill>
                <a:latin typeface="Arial MT"/>
                <a:cs typeface="Arial MT"/>
              </a:rPr>
              <a:t> C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r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po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r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a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-65" dirty="0">
                <a:solidFill>
                  <a:srgbClr val="61B3E4"/>
                </a:solidFill>
                <a:latin typeface="Arial MT"/>
                <a:cs typeface="Arial MT"/>
              </a:rPr>
              <a:t>i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n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4283" y="1260467"/>
            <a:ext cx="175895" cy="38290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50" spc="-10" dirty="0">
                <a:solidFill>
                  <a:srgbClr val="7A7A7A"/>
                </a:solidFill>
                <a:latin typeface="Arial MT"/>
                <a:cs typeface="Arial MT"/>
              </a:rPr>
              <a:t>P</a:t>
            </a:r>
            <a:r>
              <a:rPr sz="1050" spc="-30" dirty="0">
                <a:solidFill>
                  <a:srgbClr val="7A7A7A"/>
                </a:solidFill>
                <a:latin typeface="Arial MT"/>
                <a:cs typeface="Arial MT"/>
              </a:rPr>
              <a:t>u</a:t>
            </a:r>
            <a:r>
              <a:rPr sz="1050" spc="-10" dirty="0">
                <a:solidFill>
                  <a:srgbClr val="7A7A7A"/>
                </a:solidFill>
                <a:latin typeface="Arial MT"/>
                <a:cs typeface="Arial MT"/>
              </a:rPr>
              <a:t>b</a:t>
            </a:r>
            <a:r>
              <a:rPr sz="1050" spc="-15" dirty="0">
                <a:solidFill>
                  <a:srgbClr val="7A7A7A"/>
                </a:solidFill>
                <a:latin typeface="Arial MT"/>
                <a:cs typeface="Arial MT"/>
              </a:rPr>
              <a:t>li</a:t>
            </a:r>
            <a:r>
              <a:rPr sz="1050" dirty="0">
                <a:solidFill>
                  <a:srgbClr val="7A7A7A"/>
                </a:solidFill>
                <a:latin typeface="Arial MT"/>
                <a:cs typeface="Arial MT"/>
              </a:rPr>
              <a:t>c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444" y="6398577"/>
            <a:ext cx="12890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spc="5" dirty="0">
                <a:solidFill>
                  <a:srgbClr val="61B3E4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178"/>
            <a:ext cx="12191999" cy="681481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417" y="225361"/>
            <a:ext cx="49695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5639" algn="l"/>
              </a:tabLst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Visioon	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5.0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75618" y="64271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78" y="1079499"/>
            <a:ext cx="9965415" cy="562643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015" y="309245"/>
            <a:ext cx="36918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Tänane</a:t>
            </a:r>
            <a:r>
              <a:rPr sz="4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reaalsus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75618" y="64271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2153" y="653351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12291" y="1160780"/>
            <a:ext cx="4725670" cy="4528820"/>
            <a:chOff x="3712291" y="1160780"/>
            <a:chExt cx="4725670" cy="45288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2291" y="1160780"/>
              <a:ext cx="4725426" cy="4132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83400" y="4965700"/>
              <a:ext cx="1244600" cy="718820"/>
            </a:xfrm>
            <a:custGeom>
              <a:avLst/>
              <a:gdLst/>
              <a:ahLst/>
              <a:cxnLst/>
              <a:rect l="l" t="t" r="r" b="b"/>
              <a:pathLst>
                <a:path w="1244600" h="718820">
                  <a:moveTo>
                    <a:pt x="622300" y="0"/>
                  </a:moveTo>
                  <a:lnTo>
                    <a:pt x="562372" y="1645"/>
                  </a:lnTo>
                  <a:lnTo>
                    <a:pt x="504055" y="6480"/>
                  </a:lnTo>
                  <a:lnTo>
                    <a:pt x="447610" y="14355"/>
                  </a:lnTo>
                  <a:lnTo>
                    <a:pt x="393297" y="25118"/>
                  </a:lnTo>
                  <a:lnTo>
                    <a:pt x="341378" y="38620"/>
                  </a:lnTo>
                  <a:lnTo>
                    <a:pt x="292113" y="54710"/>
                  </a:lnTo>
                  <a:lnTo>
                    <a:pt x="245764" y="73237"/>
                  </a:lnTo>
                  <a:lnTo>
                    <a:pt x="202590" y="94050"/>
                  </a:lnTo>
                  <a:lnTo>
                    <a:pt x="162854" y="116999"/>
                  </a:lnTo>
                  <a:lnTo>
                    <a:pt x="126815" y="141933"/>
                  </a:lnTo>
                  <a:lnTo>
                    <a:pt x="94736" y="168702"/>
                  </a:lnTo>
                  <a:lnTo>
                    <a:pt x="66875" y="197155"/>
                  </a:lnTo>
                  <a:lnTo>
                    <a:pt x="24857" y="258510"/>
                  </a:lnTo>
                  <a:lnTo>
                    <a:pt x="2848" y="324795"/>
                  </a:lnTo>
                  <a:lnTo>
                    <a:pt x="0" y="359409"/>
                  </a:lnTo>
                  <a:lnTo>
                    <a:pt x="2848" y="394024"/>
                  </a:lnTo>
                  <a:lnTo>
                    <a:pt x="24857" y="460309"/>
                  </a:lnTo>
                  <a:lnTo>
                    <a:pt x="66875" y="521664"/>
                  </a:lnTo>
                  <a:lnTo>
                    <a:pt x="94736" y="550117"/>
                  </a:lnTo>
                  <a:lnTo>
                    <a:pt x="126815" y="576886"/>
                  </a:lnTo>
                  <a:lnTo>
                    <a:pt x="162854" y="601820"/>
                  </a:lnTo>
                  <a:lnTo>
                    <a:pt x="202590" y="624769"/>
                  </a:lnTo>
                  <a:lnTo>
                    <a:pt x="245764" y="645582"/>
                  </a:lnTo>
                  <a:lnTo>
                    <a:pt x="292113" y="664109"/>
                  </a:lnTo>
                  <a:lnTo>
                    <a:pt x="341378" y="680199"/>
                  </a:lnTo>
                  <a:lnTo>
                    <a:pt x="393297" y="693701"/>
                  </a:lnTo>
                  <a:lnTo>
                    <a:pt x="447610" y="704464"/>
                  </a:lnTo>
                  <a:lnTo>
                    <a:pt x="504055" y="712339"/>
                  </a:lnTo>
                  <a:lnTo>
                    <a:pt x="562372" y="717174"/>
                  </a:lnTo>
                  <a:lnTo>
                    <a:pt x="622300" y="718819"/>
                  </a:lnTo>
                  <a:lnTo>
                    <a:pt x="682227" y="717174"/>
                  </a:lnTo>
                  <a:lnTo>
                    <a:pt x="740544" y="712339"/>
                  </a:lnTo>
                  <a:lnTo>
                    <a:pt x="796989" y="704464"/>
                  </a:lnTo>
                  <a:lnTo>
                    <a:pt x="851302" y="693701"/>
                  </a:lnTo>
                  <a:lnTo>
                    <a:pt x="903221" y="680199"/>
                  </a:lnTo>
                  <a:lnTo>
                    <a:pt x="952486" y="664109"/>
                  </a:lnTo>
                  <a:lnTo>
                    <a:pt x="998835" y="645582"/>
                  </a:lnTo>
                  <a:lnTo>
                    <a:pt x="1042009" y="624769"/>
                  </a:lnTo>
                  <a:lnTo>
                    <a:pt x="1081745" y="601820"/>
                  </a:lnTo>
                  <a:lnTo>
                    <a:pt x="1117784" y="576886"/>
                  </a:lnTo>
                  <a:lnTo>
                    <a:pt x="1149863" y="550117"/>
                  </a:lnTo>
                  <a:lnTo>
                    <a:pt x="1177724" y="521664"/>
                  </a:lnTo>
                  <a:lnTo>
                    <a:pt x="1219742" y="460309"/>
                  </a:lnTo>
                  <a:lnTo>
                    <a:pt x="1241751" y="394024"/>
                  </a:lnTo>
                  <a:lnTo>
                    <a:pt x="1244600" y="359409"/>
                  </a:lnTo>
                  <a:lnTo>
                    <a:pt x="1241751" y="324795"/>
                  </a:lnTo>
                  <a:lnTo>
                    <a:pt x="1219742" y="258510"/>
                  </a:lnTo>
                  <a:lnTo>
                    <a:pt x="1177724" y="197155"/>
                  </a:lnTo>
                  <a:lnTo>
                    <a:pt x="1149863" y="168702"/>
                  </a:lnTo>
                  <a:lnTo>
                    <a:pt x="1117784" y="141933"/>
                  </a:lnTo>
                  <a:lnTo>
                    <a:pt x="1081745" y="116999"/>
                  </a:lnTo>
                  <a:lnTo>
                    <a:pt x="1042009" y="94050"/>
                  </a:lnTo>
                  <a:lnTo>
                    <a:pt x="998835" y="73237"/>
                  </a:lnTo>
                  <a:lnTo>
                    <a:pt x="952486" y="54710"/>
                  </a:lnTo>
                  <a:lnTo>
                    <a:pt x="903221" y="38620"/>
                  </a:lnTo>
                  <a:lnTo>
                    <a:pt x="851302" y="25118"/>
                  </a:lnTo>
                  <a:lnTo>
                    <a:pt x="796989" y="14355"/>
                  </a:lnTo>
                  <a:lnTo>
                    <a:pt x="740544" y="6480"/>
                  </a:lnTo>
                  <a:lnTo>
                    <a:pt x="682227" y="1645"/>
                  </a:lnTo>
                  <a:lnTo>
                    <a:pt x="6223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83400" y="4965700"/>
              <a:ext cx="1244600" cy="718820"/>
            </a:xfrm>
            <a:custGeom>
              <a:avLst/>
              <a:gdLst/>
              <a:ahLst/>
              <a:cxnLst/>
              <a:rect l="l" t="t" r="r" b="b"/>
              <a:pathLst>
                <a:path w="1244600" h="718820">
                  <a:moveTo>
                    <a:pt x="0" y="359409"/>
                  </a:moveTo>
                  <a:lnTo>
                    <a:pt x="11221" y="291112"/>
                  </a:lnTo>
                  <a:lnTo>
                    <a:pt x="43496" y="227141"/>
                  </a:lnTo>
                  <a:lnTo>
                    <a:pt x="94736" y="168702"/>
                  </a:lnTo>
                  <a:lnTo>
                    <a:pt x="126815" y="141933"/>
                  </a:lnTo>
                  <a:lnTo>
                    <a:pt x="162854" y="116999"/>
                  </a:lnTo>
                  <a:lnTo>
                    <a:pt x="202590" y="94050"/>
                  </a:lnTo>
                  <a:lnTo>
                    <a:pt x="245764" y="73237"/>
                  </a:lnTo>
                  <a:lnTo>
                    <a:pt x="292113" y="54710"/>
                  </a:lnTo>
                  <a:lnTo>
                    <a:pt x="341378" y="38620"/>
                  </a:lnTo>
                  <a:lnTo>
                    <a:pt x="393297" y="25118"/>
                  </a:lnTo>
                  <a:lnTo>
                    <a:pt x="447610" y="14355"/>
                  </a:lnTo>
                  <a:lnTo>
                    <a:pt x="504055" y="6480"/>
                  </a:lnTo>
                  <a:lnTo>
                    <a:pt x="562372" y="1645"/>
                  </a:lnTo>
                  <a:lnTo>
                    <a:pt x="622300" y="0"/>
                  </a:lnTo>
                  <a:lnTo>
                    <a:pt x="682227" y="1645"/>
                  </a:lnTo>
                  <a:lnTo>
                    <a:pt x="740544" y="6480"/>
                  </a:lnTo>
                  <a:lnTo>
                    <a:pt x="796989" y="14355"/>
                  </a:lnTo>
                  <a:lnTo>
                    <a:pt x="851302" y="25118"/>
                  </a:lnTo>
                  <a:lnTo>
                    <a:pt x="903221" y="38620"/>
                  </a:lnTo>
                  <a:lnTo>
                    <a:pt x="952486" y="54710"/>
                  </a:lnTo>
                  <a:lnTo>
                    <a:pt x="998835" y="73237"/>
                  </a:lnTo>
                  <a:lnTo>
                    <a:pt x="1042009" y="94050"/>
                  </a:lnTo>
                  <a:lnTo>
                    <a:pt x="1081745" y="116999"/>
                  </a:lnTo>
                  <a:lnTo>
                    <a:pt x="1117784" y="141933"/>
                  </a:lnTo>
                  <a:lnTo>
                    <a:pt x="1149863" y="168702"/>
                  </a:lnTo>
                  <a:lnTo>
                    <a:pt x="1177724" y="197155"/>
                  </a:lnTo>
                  <a:lnTo>
                    <a:pt x="1219742" y="258510"/>
                  </a:lnTo>
                  <a:lnTo>
                    <a:pt x="1241751" y="324795"/>
                  </a:lnTo>
                  <a:lnTo>
                    <a:pt x="1244600" y="359409"/>
                  </a:lnTo>
                  <a:lnTo>
                    <a:pt x="1241751" y="394024"/>
                  </a:lnTo>
                  <a:lnTo>
                    <a:pt x="1219742" y="460309"/>
                  </a:lnTo>
                  <a:lnTo>
                    <a:pt x="1177724" y="521664"/>
                  </a:lnTo>
                  <a:lnTo>
                    <a:pt x="1149863" y="550117"/>
                  </a:lnTo>
                  <a:lnTo>
                    <a:pt x="1117784" y="576886"/>
                  </a:lnTo>
                  <a:lnTo>
                    <a:pt x="1081745" y="601820"/>
                  </a:lnTo>
                  <a:lnTo>
                    <a:pt x="1042009" y="624769"/>
                  </a:lnTo>
                  <a:lnTo>
                    <a:pt x="998835" y="645582"/>
                  </a:lnTo>
                  <a:lnTo>
                    <a:pt x="952486" y="664109"/>
                  </a:lnTo>
                  <a:lnTo>
                    <a:pt x="903221" y="680199"/>
                  </a:lnTo>
                  <a:lnTo>
                    <a:pt x="851302" y="693701"/>
                  </a:lnTo>
                  <a:lnTo>
                    <a:pt x="796989" y="704464"/>
                  </a:lnTo>
                  <a:lnTo>
                    <a:pt x="740544" y="712339"/>
                  </a:lnTo>
                  <a:lnTo>
                    <a:pt x="682227" y="717174"/>
                  </a:lnTo>
                  <a:lnTo>
                    <a:pt x="622300" y="718819"/>
                  </a:lnTo>
                  <a:lnTo>
                    <a:pt x="562372" y="717174"/>
                  </a:lnTo>
                  <a:lnTo>
                    <a:pt x="504055" y="712339"/>
                  </a:lnTo>
                  <a:lnTo>
                    <a:pt x="447610" y="704464"/>
                  </a:lnTo>
                  <a:lnTo>
                    <a:pt x="393297" y="693701"/>
                  </a:lnTo>
                  <a:lnTo>
                    <a:pt x="341378" y="680199"/>
                  </a:lnTo>
                  <a:lnTo>
                    <a:pt x="292113" y="664109"/>
                  </a:lnTo>
                  <a:lnTo>
                    <a:pt x="245764" y="645582"/>
                  </a:lnTo>
                  <a:lnTo>
                    <a:pt x="202590" y="624769"/>
                  </a:lnTo>
                  <a:lnTo>
                    <a:pt x="162854" y="601820"/>
                  </a:lnTo>
                  <a:lnTo>
                    <a:pt x="126815" y="576886"/>
                  </a:lnTo>
                  <a:lnTo>
                    <a:pt x="94736" y="550117"/>
                  </a:lnTo>
                  <a:lnTo>
                    <a:pt x="66875" y="521664"/>
                  </a:lnTo>
                  <a:lnTo>
                    <a:pt x="24857" y="460309"/>
                  </a:lnTo>
                  <a:lnTo>
                    <a:pt x="2848" y="394024"/>
                  </a:lnTo>
                  <a:lnTo>
                    <a:pt x="0" y="3594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60590" y="5188203"/>
            <a:ext cx="4902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CRM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09557" y="3292157"/>
            <a:ext cx="1183005" cy="621665"/>
            <a:chOff x="2809557" y="3292157"/>
            <a:chExt cx="1183005" cy="621665"/>
          </a:xfrm>
        </p:grpSpPr>
        <p:sp>
          <p:nvSpPr>
            <p:cNvPr id="11" name="object 11"/>
            <p:cNvSpPr/>
            <p:nvPr/>
          </p:nvSpPr>
          <p:spPr>
            <a:xfrm>
              <a:off x="2814320" y="3296920"/>
              <a:ext cx="1173480" cy="612140"/>
            </a:xfrm>
            <a:custGeom>
              <a:avLst/>
              <a:gdLst/>
              <a:ahLst/>
              <a:cxnLst/>
              <a:rect l="l" t="t" r="r" b="b"/>
              <a:pathLst>
                <a:path w="1173479" h="612139">
                  <a:moveTo>
                    <a:pt x="586740" y="0"/>
                  </a:moveTo>
                  <a:lnTo>
                    <a:pt x="526739" y="1580"/>
                  </a:lnTo>
                  <a:lnTo>
                    <a:pt x="468475" y="6218"/>
                  </a:lnTo>
                  <a:lnTo>
                    <a:pt x="412240" y="13760"/>
                  </a:lnTo>
                  <a:lnTo>
                    <a:pt x="358330" y="24052"/>
                  </a:lnTo>
                  <a:lnTo>
                    <a:pt x="307039" y="36941"/>
                  </a:lnTo>
                  <a:lnTo>
                    <a:pt x="258663" y="52272"/>
                  </a:lnTo>
                  <a:lnTo>
                    <a:pt x="213495" y="69891"/>
                  </a:lnTo>
                  <a:lnTo>
                    <a:pt x="171831" y="89646"/>
                  </a:lnTo>
                  <a:lnTo>
                    <a:pt x="133964" y="111381"/>
                  </a:lnTo>
                  <a:lnTo>
                    <a:pt x="100191" y="134943"/>
                  </a:lnTo>
                  <a:lnTo>
                    <a:pt x="70804" y="160179"/>
                  </a:lnTo>
                  <a:lnTo>
                    <a:pt x="26373" y="215054"/>
                  </a:lnTo>
                  <a:lnTo>
                    <a:pt x="3028" y="274776"/>
                  </a:lnTo>
                  <a:lnTo>
                    <a:pt x="0" y="306069"/>
                  </a:lnTo>
                  <a:lnTo>
                    <a:pt x="3028" y="337363"/>
                  </a:lnTo>
                  <a:lnTo>
                    <a:pt x="26373" y="397085"/>
                  </a:lnTo>
                  <a:lnTo>
                    <a:pt x="70804" y="451960"/>
                  </a:lnTo>
                  <a:lnTo>
                    <a:pt x="100191" y="477196"/>
                  </a:lnTo>
                  <a:lnTo>
                    <a:pt x="133964" y="500758"/>
                  </a:lnTo>
                  <a:lnTo>
                    <a:pt x="171831" y="522493"/>
                  </a:lnTo>
                  <a:lnTo>
                    <a:pt x="213495" y="542248"/>
                  </a:lnTo>
                  <a:lnTo>
                    <a:pt x="258663" y="559867"/>
                  </a:lnTo>
                  <a:lnTo>
                    <a:pt x="307039" y="575198"/>
                  </a:lnTo>
                  <a:lnTo>
                    <a:pt x="358330" y="588087"/>
                  </a:lnTo>
                  <a:lnTo>
                    <a:pt x="412240" y="598379"/>
                  </a:lnTo>
                  <a:lnTo>
                    <a:pt x="468475" y="605921"/>
                  </a:lnTo>
                  <a:lnTo>
                    <a:pt x="526739" y="610559"/>
                  </a:lnTo>
                  <a:lnTo>
                    <a:pt x="586740" y="612139"/>
                  </a:lnTo>
                  <a:lnTo>
                    <a:pt x="646740" y="610559"/>
                  </a:lnTo>
                  <a:lnTo>
                    <a:pt x="705004" y="605921"/>
                  </a:lnTo>
                  <a:lnTo>
                    <a:pt x="761239" y="598379"/>
                  </a:lnTo>
                  <a:lnTo>
                    <a:pt x="815149" y="588087"/>
                  </a:lnTo>
                  <a:lnTo>
                    <a:pt x="866440" y="575198"/>
                  </a:lnTo>
                  <a:lnTo>
                    <a:pt x="914816" y="559867"/>
                  </a:lnTo>
                  <a:lnTo>
                    <a:pt x="959984" y="542248"/>
                  </a:lnTo>
                  <a:lnTo>
                    <a:pt x="1001649" y="522493"/>
                  </a:lnTo>
                  <a:lnTo>
                    <a:pt x="1039515" y="500758"/>
                  </a:lnTo>
                  <a:lnTo>
                    <a:pt x="1073288" y="477196"/>
                  </a:lnTo>
                  <a:lnTo>
                    <a:pt x="1102675" y="451960"/>
                  </a:lnTo>
                  <a:lnTo>
                    <a:pt x="1147106" y="397085"/>
                  </a:lnTo>
                  <a:lnTo>
                    <a:pt x="1170451" y="337363"/>
                  </a:lnTo>
                  <a:lnTo>
                    <a:pt x="1173480" y="306069"/>
                  </a:lnTo>
                  <a:lnTo>
                    <a:pt x="1170451" y="274776"/>
                  </a:lnTo>
                  <a:lnTo>
                    <a:pt x="1147106" y="215054"/>
                  </a:lnTo>
                  <a:lnTo>
                    <a:pt x="1102675" y="160179"/>
                  </a:lnTo>
                  <a:lnTo>
                    <a:pt x="1073288" y="134943"/>
                  </a:lnTo>
                  <a:lnTo>
                    <a:pt x="1039515" y="111381"/>
                  </a:lnTo>
                  <a:lnTo>
                    <a:pt x="1001649" y="89646"/>
                  </a:lnTo>
                  <a:lnTo>
                    <a:pt x="959984" y="69891"/>
                  </a:lnTo>
                  <a:lnTo>
                    <a:pt x="914816" y="52272"/>
                  </a:lnTo>
                  <a:lnTo>
                    <a:pt x="866440" y="36941"/>
                  </a:lnTo>
                  <a:lnTo>
                    <a:pt x="815149" y="24052"/>
                  </a:lnTo>
                  <a:lnTo>
                    <a:pt x="761239" y="13760"/>
                  </a:lnTo>
                  <a:lnTo>
                    <a:pt x="705004" y="6218"/>
                  </a:lnTo>
                  <a:lnTo>
                    <a:pt x="646740" y="1580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4320" y="3296920"/>
              <a:ext cx="1173480" cy="612140"/>
            </a:xfrm>
            <a:custGeom>
              <a:avLst/>
              <a:gdLst/>
              <a:ahLst/>
              <a:cxnLst/>
              <a:rect l="l" t="t" r="r" b="b"/>
              <a:pathLst>
                <a:path w="1173479" h="612139">
                  <a:moveTo>
                    <a:pt x="0" y="306069"/>
                  </a:moveTo>
                  <a:lnTo>
                    <a:pt x="11918" y="244386"/>
                  </a:lnTo>
                  <a:lnTo>
                    <a:pt x="46101" y="186934"/>
                  </a:lnTo>
                  <a:lnTo>
                    <a:pt x="100191" y="134943"/>
                  </a:lnTo>
                  <a:lnTo>
                    <a:pt x="133964" y="111381"/>
                  </a:lnTo>
                  <a:lnTo>
                    <a:pt x="171831" y="89646"/>
                  </a:lnTo>
                  <a:lnTo>
                    <a:pt x="213495" y="69891"/>
                  </a:lnTo>
                  <a:lnTo>
                    <a:pt x="258663" y="52272"/>
                  </a:lnTo>
                  <a:lnTo>
                    <a:pt x="307039" y="36941"/>
                  </a:lnTo>
                  <a:lnTo>
                    <a:pt x="358330" y="24052"/>
                  </a:lnTo>
                  <a:lnTo>
                    <a:pt x="412240" y="13760"/>
                  </a:lnTo>
                  <a:lnTo>
                    <a:pt x="468475" y="6218"/>
                  </a:lnTo>
                  <a:lnTo>
                    <a:pt x="526739" y="1580"/>
                  </a:lnTo>
                  <a:lnTo>
                    <a:pt x="586740" y="0"/>
                  </a:lnTo>
                  <a:lnTo>
                    <a:pt x="646740" y="1580"/>
                  </a:lnTo>
                  <a:lnTo>
                    <a:pt x="705004" y="6218"/>
                  </a:lnTo>
                  <a:lnTo>
                    <a:pt x="761239" y="13760"/>
                  </a:lnTo>
                  <a:lnTo>
                    <a:pt x="815149" y="24052"/>
                  </a:lnTo>
                  <a:lnTo>
                    <a:pt x="866440" y="36941"/>
                  </a:lnTo>
                  <a:lnTo>
                    <a:pt x="914816" y="52272"/>
                  </a:lnTo>
                  <a:lnTo>
                    <a:pt x="959984" y="69891"/>
                  </a:lnTo>
                  <a:lnTo>
                    <a:pt x="1001649" y="89646"/>
                  </a:lnTo>
                  <a:lnTo>
                    <a:pt x="1039515" y="111381"/>
                  </a:lnTo>
                  <a:lnTo>
                    <a:pt x="1073288" y="134943"/>
                  </a:lnTo>
                  <a:lnTo>
                    <a:pt x="1102675" y="160179"/>
                  </a:lnTo>
                  <a:lnTo>
                    <a:pt x="1147106" y="215054"/>
                  </a:lnTo>
                  <a:lnTo>
                    <a:pt x="1170451" y="274776"/>
                  </a:lnTo>
                  <a:lnTo>
                    <a:pt x="1173480" y="306069"/>
                  </a:lnTo>
                  <a:lnTo>
                    <a:pt x="1170451" y="337363"/>
                  </a:lnTo>
                  <a:lnTo>
                    <a:pt x="1147106" y="397085"/>
                  </a:lnTo>
                  <a:lnTo>
                    <a:pt x="1102675" y="451960"/>
                  </a:lnTo>
                  <a:lnTo>
                    <a:pt x="1073288" y="477196"/>
                  </a:lnTo>
                  <a:lnTo>
                    <a:pt x="1039515" y="500758"/>
                  </a:lnTo>
                  <a:lnTo>
                    <a:pt x="1001649" y="522493"/>
                  </a:lnTo>
                  <a:lnTo>
                    <a:pt x="959984" y="542248"/>
                  </a:lnTo>
                  <a:lnTo>
                    <a:pt x="914816" y="559867"/>
                  </a:lnTo>
                  <a:lnTo>
                    <a:pt x="866440" y="575198"/>
                  </a:lnTo>
                  <a:lnTo>
                    <a:pt x="815149" y="588087"/>
                  </a:lnTo>
                  <a:lnTo>
                    <a:pt x="761239" y="598379"/>
                  </a:lnTo>
                  <a:lnTo>
                    <a:pt x="705004" y="605921"/>
                  </a:lnTo>
                  <a:lnTo>
                    <a:pt x="646740" y="610559"/>
                  </a:lnTo>
                  <a:lnTo>
                    <a:pt x="586740" y="612139"/>
                  </a:lnTo>
                  <a:lnTo>
                    <a:pt x="526739" y="610559"/>
                  </a:lnTo>
                  <a:lnTo>
                    <a:pt x="468475" y="605921"/>
                  </a:lnTo>
                  <a:lnTo>
                    <a:pt x="412240" y="598379"/>
                  </a:lnTo>
                  <a:lnTo>
                    <a:pt x="358330" y="588087"/>
                  </a:lnTo>
                  <a:lnTo>
                    <a:pt x="307039" y="575198"/>
                  </a:lnTo>
                  <a:lnTo>
                    <a:pt x="258663" y="559867"/>
                  </a:lnTo>
                  <a:lnTo>
                    <a:pt x="213495" y="542248"/>
                  </a:lnTo>
                  <a:lnTo>
                    <a:pt x="171831" y="522493"/>
                  </a:lnTo>
                  <a:lnTo>
                    <a:pt x="133964" y="500758"/>
                  </a:lnTo>
                  <a:lnTo>
                    <a:pt x="100191" y="477196"/>
                  </a:lnTo>
                  <a:lnTo>
                    <a:pt x="70804" y="451960"/>
                  </a:lnTo>
                  <a:lnTo>
                    <a:pt x="26373" y="397085"/>
                  </a:lnTo>
                  <a:lnTo>
                    <a:pt x="3028" y="337363"/>
                  </a:lnTo>
                  <a:lnTo>
                    <a:pt x="0" y="306069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75254" y="3463988"/>
            <a:ext cx="4533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OE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334057" y="2649537"/>
            <a:ext cx="1459865" cy="662305"/>
            <a:chOff x="8334057" y="2649537"/>
            <a:chExt cx="1459865" cy="662305"/>
          </a:xfrm>
        </p:grpSpPr>
        <p:sp>
          <p:nvSpPr>
            <p:cNvPr id="15" name="object 15"/>
            <p:cNvSpPr/>
            <p:nvPr/>
          </p:nvSpPr>
          <p:spPr>
            <a:xfrm>
              <a:off x="8338819" y="2654300"/>
              <a:ext cx="1450340" cy="652780"/>
            </a:xfrm>
            <a:custGeom>
              <a:avLst/>
              <a:gdLst/>
              <a:ahLst/>
              <a:cxnLst/>
              <a:rect l="l" t="t" r="r" b="b"/>
              <a:pathLst>
                <a:path w="1450340" h="652779">
                  <a:moveTo>
                    <a:pt x="725170" y="0"/>
                  </a:moveTo>
                  <a:lnTo>
                    <a:pt x="659156" y="1334"/>
                  </a:lnTo>
                  <a:lnTo>
                    <a:pt x="594804" y="5260"/>
                  </a:lnTo>
                  <a:lnTo>
                    <a:pt x="532371" y="11662"/>
                  </a:lnTo>
                  <a:lnTo>
                    <a:pt x="472111" y="20425"/>
                  </a:lnTo>
                  <a:lnTo>
                    <a:pt x="414281" y="31433"/>
                  </a:lnTo>
                  <a:lnTo>
                    <a:pt x="359137" y="44572"/>
                  </a:lnTo>
                  <a:lnTo>
                    <a:pt x="306934" y="59725"/>
                  </a:lnTo>
                  <a:lnTo>
                    <a:pt x="257928" y="76778"/>
                  </a:lnTo>
                  <a:lnTo>
                    <a:pt x="212375" y="95615"/>
                  </a:lnTo>
                  <a:lnTo>
                    <a:pt x="170531" y="116120"/>
                  </a:lnTo>
                  <a:lnTo>
                    <a:pt x="132652" y="138179"/>
                  </a:lnTo>
                  <a:lnTo>
                    <a:pt x="98994" y="161675"/>
                  </a:lnTo>
                  <a:lnTo>
                    <a:pt x="69811" y="186494"/>
                  </a:lnTo>
                  <a:lnTo>
                    <a:pt x="25899" y="239639"/>
                  </a:lnTo>
                  <a:lnTo>
                    <a:pt x="2963" y="296688"/>
                  </a:lnTo>
                  <a:lnTo>
                    <a:pt x="0" y="326389"/>
                  </a:lnTo>
                  <a:lnTo>
                    <a:pt x="2963" y="356091"/>
                  </a:lnTo>
                  <a:lnTo>
                    <a:pt x="25899" y="413140"/>
                  </a:lnTo>
                  <a:lnTo>
                    <a:pt x="69811" y="466285"/>
                  </a:lnTo>
                  <a:lnTo>
                    <a:pt x="98994" y="491104"/>
                  </a:lnTo>
                  <a:lnTo>
                    <a:pt x="132652" y="514600"/>
                  </a:lnTo>
                  <a:lnTo>
                    <a:pt x="170531" y="536659"/>
                  </a:lnTo>
                  <a:lnTo>
                    <a:pt x="212375" y="557164"/>
                  </a:lnTo>
                  <a:lnTo>
                    <a:pt x="257928" y="576001"/>
                  </a:lnTo>
                  <a:lnTo>
                    <a:pt x="306934" y="593054"/>
                  </a:lnTo>
                  <a:lnTo>
                    <a:pt x="359137" y="608207"/>
                  </a:lnTo>
                  <a:lnTo>
                    <a:pt x="414281" y="621346"/>
                  </a:lnTo>
                  <a:lnTo>
                    <a:pt x="472111" y="632354"/>
                  </a:lnTo>
                  <a:lnTo>
                    <a:pt x="532371" y="641117"/>
                  </a:lnTo>
                  <a:lnTo>
                    <a:pt x="594804" y="647519"/>
                  </a:lnTo>
                  <a:lnTo>
                    <a:pt x="659156" y="651445"/>
                  </a:lnTo>
                  <a:lnTo>
                    <a:pt x="725170" y="652779"/>
                  </a:lnTo>
                  <a:lnTo>
                    <a:pt x="791183" y="651445"/>
                  </a:lnTo>
                  <a:lnTo>
                    <a:pt x="855535" y="647519"/>
                  </a:lnTo>
                  <a:lnTo>
                    <a:pt x="917968" y="641117"/>
                  </a:lnTo>
                  <a:lnTo>
                    <a:pt x="978228" y="632354"/>
                  </a:lnTo>
                  <a:lnTo>
                    <a:pt x="1036058" y="621346"/>
                  </a:lnTo>
                  <a:lnTo>
                    <a:pt x="1091202" y="608207"/>
                  </a:lnTo>
                  <a:lnTo>
                    <a:pt x="1143405" y="593054"/>
                  </a:lnTo>
                  <a:lnTo>
                    <a:pt x="1192411" y="576001"/>
                  </a:lnTo>
                  <a:lnTo>
                    <a:pt x="1237964" y="557164"/>
                  </a:lnTo>
                  <a:lnTo>
                    <a:pt x="1279808" y="536659"/>
                  </a:lnTo>
                  <a:lnTo>
                    <a:pt x="1317687" y="514600"/>
                  </a:lnTo>
                  <a:lnTo>
                    <a:pt x="1351345" y="491104"/>
                  </a:lnTo>
                  <a:lnTo>
                    <a:pt x="1380528" y="466285"/>
                  </a:lnTo>
                  <a:lnTo>
                    <a:pt x="1424440" y="413140"/>
                  </a:lnTo>
                  <a:lnTo>
                    <a:pt x="1447376" y="356091"/>
                  </a:lnTo>
                  <a:lnTo>
                    <a:pt x="1450339" y="326389"/>
                  </a:lnTo>
                  <a:lnTo>
                    <a:pt x="1447376" y="296688"/>
                  </a:lnTo>
                  <a:lnTo>
                    <a:pt x="1424440" y="239639"/>
                  </a:lnTo>
                  <a:lnTo>
                    <a:pt x="1380528" y="186494"/>
                  </a:lnTo>
                  <a:lnTo>
                    <a:pt x="1351345" y="161675"/>
                  </a:lnTo>
                  <a:lnTo>
                    <a:pt x="1317687" y="138179"/>
                  </a:lnTo>
                  <a:lnTo>
                    <a:pt x="1279808" y="116120"/>
                  </a:lnTo>
                  <a:lnTo>
                    <a:pt x="1237964" y="95615"/>
                  </a:lnTo>
                  <a:lnTo>
                    <a:pt x="1192411" y="76778"/>
                  </a:lnTo>
                  <a:lnTo>
                    <a:pt x="1143405" y="59725"/>
                  </a:lnTo>
                  <a:lnTo>
                    <a:pt x="1091202" y="44572"/>
                  </a:lnTo>
                  <a:lnTo>
                    <a:pt x="1036058" y="31433"/>
                  </a:lnTo>
                  <a:lnTo>
                    <a:pt x="978228" y="20425"/>
                  </a:lnTo>
                  <a:lnTo>
                    <a:pt x="917968" y="11662"/>
                  </a:lnTo>
                  <a:lnTo>
                    <a:pt x="855535" y="5260"/>
                  </a:lnTo>
                  <a:lnTo>
                    <a:pt x="791183" y="1334"/>
                  </a:lnTo>
                  <a:lnTo>
                    <a:pt x="7251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38819" y="2654300"/>
              <a:ext cx="1450340" cy="652780"/>
            </a:xfrm>
            <a:custGeom>
              <a:avLst/>
              <a:gdLst/>
              <a:ahLst/>
              <a:cxnLst/>
              <a:rect l="l" t="t" r="r" b="b"/>
              <a:pathLst>
                <a:path w="1450340" h="652779">
                  <a:moveTo>
                    <a:pt x="0" y="326389"/>
                  </a:moveTo>
                  <a:lnTo>
                    <a:pt x="11681" y="267733"/>
                  </a:lnTo>
                  <a:lnTo>
                    <a:pt x="45361" y="212520"/>
                  </a:lnTo>
                  <a:lnTo>
                    <a:pt x="98994" y="161675"/>
                  </a:lnTo>
                  <a:lnTo>
                    <a:pt x="132652" y="138179"/>
                  </a:lnTo>
                  <a:lnTo>
                    <a:pt x="170531" y="116120"/>
                  </a:lnTo>
                  <a:lnTo>
                    <a:pt x="212375" y="95615"/>
                  </a:lnTo>
                  <a:lnTo>
                    <a:pt x="257928" y="76778"/>
                  </a:lnTo>
                  <a:lnTo>
                    <a:pt x="306934" y="59725"/>
                  </a:lnTo>
                  <a:lnTo>
                    <a:pt x="359137" y="44572"/>
                  </a:lnTo>
                  <a:lnTo>
                    <a:pt x="414281" y="31433"/>
                  </a:lnTo>
                  <a:lnTo>
                    <a:pt x="472111" y="20425"/>
                  </a:lnTo>
                  <a:lnTo>
                    <a:pt x="532371" y="11662"/>
                  </a:lnTo>
                  <a:lnTo>
                    <a:pt x="594804" y="5260"/>
                  </a:lnTo>
                  <a:lnTo>
                    <a:pt x="659156" y="1334"/>
                  </a:lnTo>
                  <a:lnTo>
                    <a:pt x="725170" y="0"/>
                  </a:lnTo>
                  <a:lnTo>
                    <a:pt x="791183" y="1334"/>
                  </a:lnTo>
                  <a:lnTo>
                    <a:pt x="855535" y="5260"/>
                  </a:lnTo>
                  <a:lnTo>
                    <a:pt x="917968" y="11662"/>
                  </a:lnTo>
                  <a:lnTo>
                    <a:pt x="978228" y="20425"/>
                  </a:lnTo>
                  <a:lnTo>
                    <a:pt x="1036058" y="31433"/>
                  </a:lnTo>
                  <a:lnTo>
                    <a:pt x="1091202" y="44572"/>
                  </a:lnTo>
                  <a:lnTo>
                    <a:pt x="1143405" y="59725"/>
                  </a:lnTo>
                  <a:lnTo>
                    <a:pt x="1192411" y="76778"/>
                  </a:lnTo>
                  <a:lnTo>
                    <a:pt x="1237964" y="95615"/>
                  </a:lnTo>
                  <a:lnTo>
                    <a:pt x="1279808" y="116120"/>
                  </a:lnTo>
                  <a:lnTo>
                    <a:pt x="1317687" y="138179"/>
                  </a:lnTo>
                  <a:lnTo>
                    <a:pt x="1351345" y="161675"/>
                  </a:lnTo>
                  <a:lnTo>
                    <a:pt x="1380528" y="186494"/>
                  </a:lnTo>
                  <a:lnTo>
                    <a:pt x="1424440" y="239639"/>
                  </a:lnTo>
                  <a:lnTo>
                    <a:pt x="1447376" y="296688"/>
                  </a:lnTo>
                  <a:lnTo>
                    <a:pt x="1450339" y="326389"/>
                  </a:lnTo>
                  <a:lnTo>
                    <a:pt x="1447376" y="356091"/>
                  </a:lnTo>
                  <a:lnTo>
                    <a:pt x="1424440" y="413140"/>
                  </a:lnTo>
                  <a:lnTo>
                    <a:pt x="1380528" y="466285"/>
                  </a:lnTo>
                  <a:lnTo>
                    <a:pt x="1351345" y="491104"/>
                  </a:lnTo>
                  <a:lnTo>
                    <a:pt x="1317687" y="514600"/>
                  </a:lnTo>
                  <a:lnTo>
                    <a:pt x="1279808" y="536659"/>
                  </a:lnTo>
                  <a:lnTo>
                    <a:pt x="1237964" y="557164"/>
                  </a:lnTo>
                  <a:lnTo>
                    <a:pt x="1192411" y="576001"/>
                  </a:lnTo>
                  <a:lnTo>
                    <a:pt x="1143405" y="593054"/>
                  </a:lnTo>
                  <a:lnTo>
                    <a:pt x="1091202" y="608207"/>
                  </a:lnTo>
                  <a:lnTo>
                    <a:pt x="1036058" y="621346"/>
                  </a:lnTo>
                  <a:lnTo>
                    <a:pt x="978228" y="632354"/>
                  </a:lnTo>
                  <a:lnTo>
                    <a:pt x="917968" y="641117"/>
                  </a:lnTo>
                  <a:lnTo>
                    <a:pt x="855535" y="647519"/>
                  </a:lnTo>
                  <a:lnTo>
                    <a:pt x="791183" y="651445"/>
                  </a:lnTo>
                  <a:lnTo>
                    <a:pt x="725170" y="652779"/>
                  </a:lnTo>
                  <a:lnTo>
                    <a:pt x="659156" y="651445"/>
                  </a:lnTo>
                  <a:lnTo>
                    <a:pt x="594804" y="647519"/>
                  </a:lnTo>
                  <a:lnTo>
                    <a:pt x="532371" y="641117"/>
                  </a:lnTo>
                  <a:lnTo>
                    <a:pt x="472111" y="632354"/>
                  </a:lnTo>
                  <a:lnTo>
                    <a:pt x="414281" y="621346"/>
                  </a:lnTo>
                  <a:lnTo>
                    <a:pt x="359137" y="608207"/>
                  </a:lnTo>
                  <a:lnTo>
                    <a:pt x="306934" y="593054"/>
                  </a:lnTo>
                  <a:lnTo>
                    <a:pt x="257928" y="576001"/>
                  </a:lnTo>
                  <a:lnTo>
                    <a:pt x="212375" y="557164"/>
                  </a:lnTo>
                  <a:lnTo>
                    <a:pt x="170531" y="536659"/>
                  </a:lnTo>
                  <a:lnTo>
                    <a:pt x="132652" y="514600"/>
                  </a:lnTo>
                  <a:lnTo>
                    <a:pt x="98994" y="491104"/>
                  </a:lnTo>
                  <a:lnTo>
                    <a:pt x="69811" y="466285"/>
                  </a:lnTo>
                  <a:lnTo>
                    <a:pt x="25899" y="413140"/>
                  </a:lnTo>
                  <a:lnTo>
                    <a:pt x="2963" y="356091"/>
                  </a:lnTo>
                  <a:lnTo>
                    <a:pt x="0" y="32638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61018" y="2719387"/>
            <a:ext cx="810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Big</a:t>
            </a:r>
            <a:r>
              <a:rPr sz="16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Data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analytics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56117" y="2768917"/>
            <a:ext cx="1269365" cy="687705"/>
            <a:chOff x="1956117" y="2768917"/>
            <a:chExt cx="1269365" cy="687705"/>
          </a:xfrm>
        </p:grpSpPr>
        <p:sp>
          <p:nvSpPr>
            <p:cNvPr id="19" name="object 19"/>
            <p:cNvSpPr/>
            <p:nvPr/>
          </p:nvSpPr>
          <p:spPr>
            <a:xfrm>
              <a:off x="1960879" y="2773679"/>
              <a:ext cx="1259840" cy="678180"/>
            </a:xfrm>
            <a:custGeom>
              <a:avLst/>
              <a:gdLst/>
              <a:ahLst/>
              <a:cxnLst/>
              <a:rect l="l" t="t" r="r" b="b"/>
              <a:pathLst>
                <a:path w="1259839" h="678179">
                  <a:moveTo>
                    <a:pt x="629919" y="0"/>
                  </a:moveTo>
                  <a:lnTo>
                    <a:pt x="569261" y="1551"/>
                  </a:lnTo>
                  <a:lnTo>
                    <a:pt x="510232" y="6112"/>
                  </a:lnTo>
                  <a:lnTo>
                    <a:pt x="453097" y="13540"/>
                  </a:lnTo>
                  <a:lnTo>
                    <a:pt x="398120" y="23692"/>
                  </a:lnTo>
                  <a:lnTo>
                    <a:pt x="345566" y="36428"/>
                  </a:lnTo>
                  <a:lnTo>
                    <a:pt x="295698" y="51605"/>
                  </a:lnTo>
                  <a:lnTo>
                    <a:pt x="248780" y="69082"/>
                  </a:lnTo>
                  <a:lnTo>
                    <a:pt x="205078" y="88716"/>
                  </a:lnTo>
                  <a:lnTo>
                    <a:pt x="164854" y="110365"/>
                  </a:lnTo>
                  <a:lnTo>
                    <a:pt x="128373" y="133888"/>
                  </a:lnTo>
                  <a:lnTo>
                    <a:pt x="95900" y="159143"/>
                  </a:lnTo>
                  <a:lnTo>
                    <a:pt x="67698" y="185988"/>
                  </a:lnTo>
                  <a:lnTo>
                    <a:pt x="25163" y="243878"/>
                  </a:lnTo>
                  <a:lnTo>
                    <a:pt x="2884" y="306425"/>
                  </a:lnTo>
                  <a:lnTo>
                    <a:pt x="0" y="339090"/>
                  </a:lnTo>
                  <a:lnTo>
                    <a:pt x="2884" y="371754"/>
                  </a:lnTo>
                  <a:lnTo>
                    <a:pt x="25163" y="434301"/>
                  </a:lnTo>
                  <a:lnTo>
                    <a:pt x="67698" y="492191"/>
                  </a:lnTo>
                  <a:lnTo>
                    <a:pt x="95900" y="519036"/>
                  </a:lnTo>
                  <a:lnTo>
                    <a:pt x="128373" y="544291"/>
                  </a:lnTo>
                  <a:lnTo>
                    <a:pt x="164854" y="567814"/>
                  </a:lnTo>
                  <a:lnTo>
                    <a:pt x="205078" y="589463"/>
                  </a:lnTo>
                  <a:lnTo>
                    <a:pt x="248780" y="609097"/>
                  </a:lnTo>
                  <a:lnTo>
                    <a:pt x="295698" y="626574"/>
                  </a:lnTo>
                  <a:lnTo>
                    <a:pt x="345566" y="641751"/>
                  </a:lnTo>
                  <a:lnTo>
                    <a:pt x="398120" y="654487"/>
                  </a:lnTo>
                  <a:lnTo>
                    <a:pt x="453097" y="664639"/>
                  </a:lnTo>
                  <a:lnTo>
                    <a:pt x="510232" y="672067"/>
                  </a:lnTo>
                  <a:lnTo>
                    <a:pt x="569261" y="676628"/>
                  </a:lnTo>
                  <a:lnTo>
                    <a:pt x="629919" y="678180"/>
                  </a:lnTo>
                  <a:lnTo>
                    <a:pt x="690578" y="676628"/>
                  </a:lnTo>
                  <a:lnTo>
                    <a:pt x="749607" y="672067"/>
                  </a:lnTo>
                  <a:lnTo>
                    <a:pt x="806742" y="664639"/>
                  </a:lnTo>
                  <a:lnTo>
                    <a:pt x="861719" y="654487"/>
                  </a:lnTo>
                  <a:lnTo>
                    <a:pt x="914273" y="641751"/>
                  </a:lnTo>
                  <a:lnTo>
                    <a:pt x="964141" y="626574"/>
                  </a:lnTo>
                  <a:lnTo>
                    <a:pt x="1011059" y="609097"/>
                  </a:lnTo>
                  <a:lnTo>
                    <a:pt x="1054761" y="589463"/>
                  </a:lnTo>
                  <a:lnTo>
                    <a:pt x="1094985" y="567814"/>
                  </a:lnTo>
                  <a:lnTo>
                    <a:pt x="1131466" y="544291"/>
                  </a:lnTo>
                  <a:lnTo>
                    <a:pt x="1163939" y="519036"/>
                  </a:lnTo>
                  <a:lnTo>
                    <a:pt x="1192141" y="492191"/>
                  </a:lnTo>
                  <a:lnTo>
                    <a:pt x="1234676" y="434301"/>
                  </a:lnTo>
                  <a:lnTo>
                    <a:pt x="1256955" y="371754"/>
                  </a:lnTo>
                  <a:lnTo>
                    <a:pt x="1259839" y="339090"/>
                  </a:lnTo>
                  <a:lnTo>
                    <a:pt x="1256955" y="306425"/>
                  </a:lnTo>
                  <a:lnTo>
                    <a:pt x="1234676" y="243878"/>
                  </a:lnTo>
                  <a:lnTo>
                    <a:pt x="1192141" y="185988"/>
                  </a:lnTo>
                  <a:lnTo>
                    <a:pt x="1163939" y="159143"/>
                  </a:lnTo>
                  <a:lnTo>
                    <a:pt x="1131466" y="133888"/>
                  </a:lnTo>
                  <a:lnTo>
                    <a:pt x="1094985" y="110365"/>
                  </a:lnTo>
                  <a:lnTo>
                    <a:pt x="1054761" y="88716"/>
                  </a:lnTo>
                  <a:lnTo>
                    <a:pt x="1011059" y="69082"/>
                  </a:lnTo>
                  <a:lnTo>
                    <a:pt x="964141" y="51605"/>
                  </a:lnTo>
                  <a:lnTo>
                    <a:pt x="914273" y="36428"/>
                  </a:lnTo>
                  <a:lnTo>
                    <a:pt x="861719" y="23692"/>
                  </a:lnTo>
                  <a:lnTo>
                    <a:pt x="806742" y="13540"/>
                  </a:lnTo>
                  <a:lnTo>
                    <a:pt x="749607" y="6112"/>
                  </a:lnTo>
                  <a:lnTo>
                    <a:pt x="690578" y="1551"/>
                  </a:lnTo>
                  <a:lnTo>
                    <a:pt x="6299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60879" y="2773679"/>
              <a:ext cx="1259840" cy="678180"/>
            </a:xfrm>
            <a:custGeom>
              <a:avLst/>
              <a:gdLst/>
              <a:ahLst/>
              <a:cxnLst/>
              <a:rect l="l" t="t" r="r" b="b"/>
              <a:pathLst>
                <a:path w="1259839" h="678179">
                  <a:moveTo>
                    <a:pt x="0" y="339090"/>
                  </a:moveTo>
                  <a:lnTo>
                    <a:pt x="11359" y="274641"/>
                  </a:lnTo>
                  <a:lnTo>
                    <a:pt x="44031" y="214280"/>
                  </a:lnTo>
                  <a:lnTo>
                    <a:pt x="95900" y="159143"/>
                  </a:lnTo>
                  <a:lnTo>
                    <a:pt x="128373" y="133888"/>
                  </a:lnTo>
                  <a:lnTo>
                    <a:pt x="164854" y="110365"/>
                  </a:lnTo>
                  <a:lnTo>
                    <a:pt x="205078" y="88716"/>
                  </a:lnTo>
                  <a:lnTo>
                    <a:pt x="248780" y="69082"/>
                  </a:lnTo>
                  <a:lnTo>
                    <a:pt x="295698" y="51605"/>
                  </a:lnTo>
                  <a:lnTo>
                    <a:pt x="345566" y="36428"/>
                  </a:lnTo>
                  <a:lnTo>
                    <a:pt x="398120" y="23692"/>
                  </a:lnTo>
                  <a:lnTo>
                    <a:pt x="453097" y="13540"/>
                  </a:lnTo>
                  <a:lnTo>
                    <a:pt x="510232" y="6112"/>
                  </a:lnTo>
                  <a:lnTo>
                    <a:pt x="569261" y="1551"/>
                  </a:lnTo>
                  <a:lnTo>
                    <a:pt x="629919" y="0"/>
                  </a:lnTo>
                  <a:lnTo>
                    <a:pt x="690578" y="1551"/>
                  </a:lnTo>
                  <a:lnTo>
                    <a:pt x="749607" y="6112"/>
                  </a:lnTo>
                  <a:lnTo>
                    <a:pt x="806742" y="13540"/>
                  </a:lnTo>
                  <a:lnTo>
                    <a:pt x="861719" y="23692"/>
                  </a:lnTo>
                  <a:lnTo>
                    <a:pt x="914273" y="36428"/>
                  </a:lnTo>
                  <a:lnTo>
                    <a:pt x="964141" y="51605"/>
                  </a:lnTo>
                  <a:lnTo>
                    <a:pt x="1011059" y="69082"/>
                  </a:lnTo>
                  <a:lnTo>
                    <a:pt x="1054761" y="88716"/>
                  </a:lnTo>
                  <a:lnTo>
                    <a:pt x="1094985" y="110365"/>
                  </a:lnTo>
                  <a:lnTo>
                    <a:pt x="1131466" y="133888"/>
                  </a:lnTo>
                  <a:lnTo>
                    <a:pt x="1163939" y="159143"/>
                  </a:lnTo>
                  <a:lnTo>
                    <a:pt x="1192141" y="185988"/>
                  </a:lnTo>
                  <a:lnTo>
                    <a:pt x="1234676" y="243878"/>
                  </a:lnTo>
                  <a:lnTo>
                    <a:pt x="1256955" y="306425"/>
                  </a:lnTo>
                  <a:lnTo>
                    <a:pt x="1259839" y="339090"/>
                  </a:lnTo>
                  <a:lnTo>
                    <a:pt x="1256955" y="371754"/>
                  </a:lnTo>
                  <a:lnTo>
                    <a:pt x="1234676" y="434301"/>
                  </a:lnTo>
                  <a:lnTo>
                    <a:pt x="1192141" y="492191"/>
                  </a:lnTo>
                  <a:lnTo>
                    <a:pt x="1163939" y="519036"/>
                  </a:lnTo>
                  <a:lnTo>
                    <a:pt x="1131466" y="544291"/>
                  </a:lnTo>
                  <a:lnTo>
                    <a:pt x="1094985" y="567814"/>
                  </a:lnTo>
                  <a:lnTo>
                    <a:pt x="1054761" y="589463"/>
                  </a:lnTo>
                  <a:lnTo>
                    <a:pt x="1011059" y="609097"/>
                  </a:lnTo>
                  <a:lnTo>
                    <a:pt x="964141" y="626574"/>
                  </a:lnTo>
                  <a:lnTo>
                    <a:pt x="914273" y="641751"/>
                  </a:lnTo>
                  <a:lnTo>
                    <a:pt x="861719" y="654487"/>
                  </a:lnTo>
                  <a:lnTo>
                    <a:pt x="806742" y="664639"/>
                  </a:lnTo>
                  <a:lnTo>
                    <a:pt x="749607" y="672067"/>
                  </a:lnTo>
                  <a:lnTo>
                    <a:pt x="690578" y="676628"/>
                  </a:lnTo>
                  <a:lnTo>
                    <a:pt x="629919" y="678180"/>
                  </a:lnTo>
                  <a:lnTo>
                    <a:pt x="569261" y="676628"/>
                  </a:lnTo>
                  <a:lnTo>
                    <a:pt x="510232" y="672067"/>
                  </a:lnTo>
                  <a:lnTo>
                    <a:pt x="453097" y="664639"/>
                  </a:lnTo>
                  <a:lnTo>
                    <a:pt x="398120" y="654487"/>
                  </a:lnTo>
                  <a:lnTo>
                    <a:pt x="345566" y="641751"/>
                  </a:lnTo>
                  <a:lnTo>
                    <a:pt x="295698" y="626574"/>
                  </a:lnTo>
                  <a:lnTo>
                    <a:pt x="248780" y="609097"/>
                  </a:lnTo>
                  <a:lnTo>
                    <a:pt x="205078" y="589463"/>
                  </a:lnTo>
                  <a:lnTo>
                    <a:pt x="164854" y="567814"/>
                  </a:lnTo>
                  <a:lnTo>
                    <a:pt x="128373" y="544291"/>
                  </a:lnTo>
                  <a:lnTo>
                    <a:pt x="95900" y="519036"/>
                  </a:lnTo>
                  <a:lnTo>
                    <a:pt x="67698" y="492191"/>
                  </a:lnTo>
                  <a:lnTo>
                    <a:pt x="25163" y="434301"/>
                  </a:lnTo>
                  <a:lnTo>
                    <a:pt x="2884" y="371754"/>
                  </a:lnTo>
                  <a:lnTo>
                    <a:pt x="0" y="33909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69820" y="2974403"/>
            <a:ext cx="4413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296477" y="1361757"/>
            <a:ext cx="2359025" cy="3359785"/>
            <a:chOff x="2296477" y="1361757"/>
            <a:chExt cx="2359025" cy="3359785"/>
          </a:xfrm>
        </p:grpSpPr>
        <p:sp>
          <p:nvSpPr>
            <p:cNvPr id="23" name="object 23"/>
            <p:cNvSpPr/>
            <p:nvPr/>
          </p:nvSpPr>
          <p:spPr>
            <a:xfrm>
              <a:off x="2301239" y="4137659"/>
              <a:ext cx="1521460" cy="579120"/>
            </a:xfrm>
            <a:custGeom>
              <a:avLst/>
              <a:gdLst/>
              <a:ahLst/>
              <a:cxnLst/>
              <a:rect l="l" t="t" r="r" b="b"/>
              <a:pathLst>
                <a:path w="1521460" h="579120">
                  <a:moveTo>
                    <a:pt x="760730" y="0"/>
                  </a:moveTo>
                  <a:lnTo>
                    <a:pt x="695094" y="1063"/>
                  </a:lnTo>
                  <a:lnTo>
                    <a:pt x="631009" y="4194"/>
                  </a:lnTo>
                  <a:lnTo>
                    <a:pt x="568701" y="9306"/>
                  </a:lnTo>
                  <a:lnTo>
                    <a:pt x="508400" y="16313"/>
                  </a:lnTo>
                  <a:lnTo>
                    <a:pt x="450335" y="25126"/>
                  </a:lnTo>
                  <a:lnTo>
                    <a:pt x="394732" y="35660"/>
                  </a:lnTo>
                  <a:lnTo>
                    <a:pt x="341822" y="47827"/>
                  </a:lnTo>
                  <a:lnTo>
                    <a:pt x="291831" y="61541"/>
                  </a:lnTo>
                  <a:lnTo>
                    <a:pt x="244990" y="76713"/>
                  </a:lnTo>
                  <a:lnTo>
                    <a:pt x="201525" y="93258"/>
                  </a:lnTo>
                  <a:lnTo>
                    <a:pt x="161666" y="111088"/>
                  </a:lnTo>
                  <a:lnTo>
                    <a:pt x="125641" y="130117"/>
                  </a:lnTo>
                  <a:lnTo>
                    <a:pt x="66006" y="171420"/>
                  </a:lnTo>
                  <a:lnTo>
                    <a:pt x="24447" y="216473"/>
                  </a:lnTo>
                  <a:lnTo>
                    <a:pt x="2792" y="264579"/>
                  </a:lnTo>
                  <a:lnTo>
                    <a:pt x="0" y="289559"/>
                  </a:lnTo>
                  <a:lnTo>
                    <a:pt x="2792" y="314540"/>
                  </a:lnTo>
                  <a:lnTo>
                    <a:pt x="24447" y="362646"/>
                  </a:lnTo>
                  <a:lnTo>
                    <a:pt x="66006" y="407699"/>
                  </a:lnTo>
                  <a:lnTo>
                    <a:pt x="125641" y="449002"/>
                  </a:lnTo>
                  <a:lnTo>
                    <a:pt x="161666" y="468031"/>
                  </a:lnTo>
                  <a:lnTo>
                    <a:pt x="201525" y="485861"/>
                  </a:lnTo>
                  <a:lnTo>
                    <a:pt x="244990" y="502406"/>
                  </a:lnTo>
                  <a:lnTo>
                    <a:pt x="291831" y="517578"/>
                  </a:lnTo>
                  <a:lnTo>
                    <a:pt x="341822" y="531292"/>
                  </a:lnTo>
                  <a:lnTo>
                    <a:pt x="394732" y="543459"/>
                  </a:lnTo>
                  <a:lnTo>
                    <a:pt x="450335" y="553993"/>
                  </a:lnTo>
                  <a:lnTo>
                    <a:pt x="508400" y="562806"/>
                  </a:lnTo>
                  <a:lnTo>
                    <a:pt x="568701" y="569813"/>
                  </a:lnTo>
                  <a:lnTo>
                    <a:pt x="631009" y="574925"/>
                  </a:lnTo>
                  <a:lnTo>
                    <a:pt x="695094" y="578056"/>
                  </a:lnTo>
                  <a:lnTo>
                    <a:pt x="760730" y="579119"/>
                  </a:lnTo>
                  <a:lnTo>
                    <a:pt x="826365" y="578056"/>
                  </a:lnTo>
                  <a:lnTo>
                    <a:pt x="890450" y="574925"/>
                  </a:lnTo>
                  <a:lnTo>
                    <a:pt x="952758" y="569813"/>
                  </a:lnTo>
                  <a:lnTo>
                    <a:pt x="1013059" y="562806"/>
                  </a:lnTo>
                  <a:lnTo>
                    <a:pt x="1071124" y="553993"/>
                  </a:lnTo>
                  <a:lnTo>
                    <a:pt x="1126727" y="543459"/>
                  </a:lnTo>
                  <a:lnTo>
                    <a:pt x="1179637" y="531292"/>
                  </a:lnTo>
                  <a:lnTo>
                    <a:pt x="1229628" y="517578"/>
                  </a:lnTo>
                  <a:lnTo>
                    <a:pt x="1276469" y="502406"/>
                  </a:lnTo>
                  <a:lnTo>
                    <a:pt x="1319934" y="485861"/>
                  </a:lnTo>
                  <a:lnTo>
                    <a:pt x="1359793" y="468031"/>
                  </a:lnTo>
                  <a:lnTo>
                    <a:pt x="1395818" y="449002"/>
                  </a:lnTo>
                  <a:lnTo>
                    <a:pt x="1455453" y="407699"/>
                  </a:lnTo>
                  <a:lnTo>
                    <a:pt x="1497012" y="362646"/>
                  </a:lnTo>
                  <a:lnTo>
                    <a:pt x="1518667" y="314540"/>
                  </a:lnTo>
                  <a:lnTo>
                    <a:pt x="1521460" y="289559"/>
                  </a:lnTo>
                  <a:lnTo>
                    <a:pt x="1518667" y="264579"/>
                  </a:lnTo>
                  <a:lnTo>
                    <a:pt x="1497012" y="216473"/>
                  </a:lnTo>
                  <a:lnTo>
                    <a:pt x="1455453" y="171420"/>
                  </a:lnTo>
                  <a:lnTo>
                    <a:pt x="1395818" y="130117"/>
                  </a:lnTo>
                  <a:lnTo>
                    <a:pt x="1359793" y="111088"/>
                  </a:lnTo>
                  <a:lnTo>
                    <a:pt x="1319934" y="93258"/>
                  </a:lnTo>
                  <a:lnTo>
                    <a:pt x="1276469" y="76713"/>
                  </a:lnTo>
                  <a:lnTo>
                    <a:pt x="1229628" y="61541"/>
                  </a:lnTo>
                  <a:lnTo>
                    <a:pt x="1179637" y="47827"/>
                  </a:lnTo>
                  <a:lnTo>
                    <a:pt x="1126727" y="35660"/>
                  </a:lnTo>
                  <a:lnTo>
                    <a:pt x="1071124" y="25126"/>
                  </a:lnTo>
                  <a:lnTo>
                    <a:pt x="1013059" y="16313"/>
                  </a:lnTo>
                  <a:lnTo>
                    <a:pt x="952758" y="9306"/>
                  </a:lnTo>
                  <a:lnTo>
                    <a:pt x="890450" y="4194"/>
                  </a:lnTo>
                  <a:lnTo>
                    <a:pt x="826365" y="1063"/>
                  </a:lnTo>
                  <a:lnTo>
                    <a:pt x="7607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01239" y="4137659"/>
              <a:ext cx="1521460" cy="579120"/>
            </a:xfrm>
            <a:custGeom>
              <a:avLst/>
              <a:gdLst/>
              <a:ahLst/>
              <a:cxnLst/>
              <a:rect l="l" t="t" r="r" b="b"/>
              <a:pathLst>
                <a:path w="1521460" h="579120">
                  <a:moveTo>
                    <a:pt x="0" y="289559"/>
                  </a:moveTo>
                  <a:lnTo>
                    <a:pt x="11017" y="240188"/>
                  </a:lnTo>
                  <a:lnTo>
                    <a:pt x="42853" y="193521"/>
                  </a:lnTo>
                  <a:lnTo>
                    <a:pt x="93678" y="150256"/>
                  </a:lnTo>
                  <a:lnTo>
                    <a:pt x="161666" y="111088"/>
                  </a:lnTo>
                  <a:lnTo>
                    <a:pt x="201525" y="93258"/>
                  </a:lnTo>
                  <a:lnTo>
                    <a:pt x="244990" y="76713"/>
                  </a:lnTo>
                  <a:lnTo>
                    <a:pt x="291831" y="61541"/>
                  </a:lnTo>
                  <a:lnTo>
                    <a:pt x="341822" y="47827"/>
                  </a:lnTo>
                  <a:lnTo>
                    <a:pt x="394732" y="35660"/>
                  </a:lnTo>
                  <a:lnTo>
                    <a:pt x="450335" y="25126"/>
                  </a:lnTo>
                  <a:lnTo>
                    <a:pt x="508400" y="16313"/>
                  </a:lnTo>
                  <a:lnTo>
                    <a:pt x="568701" y="9306"/>
                  </a:lnTo>
                  <a:lnTo>
                    <a:pt x="631009" y="4194"/>
                  </a:lnTo>
                  <a:lnTo>
                    <a:pt x="695094" y="1063"/>
                  </a:lnTo>
                  <a:lnTo>
                    <a:pt x="760730" y="0"/>
                  </a:lnTo>
                  <a:lnTo>
                    <a:pt x="826365" y="1063"/>
                  </a:lnTo>
                  <a:lnTo>
                    <a:pt x="890450" y="4194"/>
                  </a:lnTo>
                  <a:lnTo>
                    <a:pt x="952758" y="9306"/>
                  </a:lnTo>
                  <a:lnTo>
                    <a:pt x="1013059" y="16313"/>
                  </a:lnTo>
                  <a:lnTo>
                    <a:pt x="1071124" y="25126"/>
                  </a:lnTo>
                  <a:lnTo>
                    <a:pt x="1126727" y="35660"/>
                  </a:lnTo>
                  <a:lnTo>
                    <a:pt x="1179637" y="47827"/>
                  </a:lnTo>
                  <a:lnTo>
                    <a:pt x="1229628" y="61541"/>
                  </a:lnTo>
                  <a:lnTo>
                    <a:pt x="1276469" y="76713"/>
                  </a:lnTo>
                  <a:lnTo>
                    <a:pt x="1319934" y="93258"/>
                  </a:lnTo>
                  <a:lnTo>
                    <a:pt x="1359793" y="111088"/>
                  </a:lnTo>
                  <a:lnTo>
                    <a:pt x="1395818" y="130117"/>
                  </a:lnTo>
                  <a:lnTo>
                    <a:pt x="1455453" y="171420"/>
                  </a:lnTo>
                  <a:lnTo>
                    <a:pt x="1497012" y="216473"/>
                  </a:lnTo>
                  <a:lnTo>
                    <a:pt x="1518667" y="264579"/>
                  </a:lnTo>
                  <a:lnTo>
                    <a:pt x="1521460" y="289559"/>
                  </a:lnTo>
                  <a:lnTo>
                    <a:pt x="1518667" y="314540"/>
                  </a:lnTo>
                  <a:lnTo>
                    <a:pt x="1497012" y="362646"/>
                  </a:lnTo>
                  <a:lnTo>
                    <a:pt x="1455453" y="407699"/>
                  </a:lnTo>
                  <a:lnTo>
                    <a:pt x="1395818" y="449002"/>
                  </a:lnTo>
                  <a:lnTo>
                    <a:pt x="1359793" y="468031"/>
                  </a:lnTo>
                  <a:lnTo>
                    <a:pt x="1319934" y="485861"/>
                  </a:lnTo>
                  <a:lnTo>
                    <a:pt x="1276469" y="502406"/>
                  </a:lnTo>
                  <a:lnTo>
                    <a:pt x="1229628" y="517578"/>
                  </a:lnTo>
                  <a:lnTo>
                    <a:pt x="1179637" y="531292"/>
                  </a:lnTo>
                  <a:lnTo>
                    <a:pt x="1126727" y="543459"/>
                  </a:lnTo>
                  <a:lnTo>
                    <a:pt x="1071124" y="553993"/>
                  </a:lnTo>
                  <a:lnTo>
                    <a:pt x="1013059" y="562806"/>
                  </a:lnTo>
                  <a:lnTo>
                    <a:pt x="952758" y="569813"/>
                  </a:lnTo>
                  <a:lnTo>
                    <a:pt x="890450" y="574925"/>
                  </a:lnTo>
                  <a:lnTo>
                    <a:pt x="826365" y="578056"/>
                  </a:lnTo>
                  <a:lnTo>
                    <a:pt x="760730" y="579119"/>
                  </a:lnTo>
                  <a:lnTo>
                    <a:pt x="695094" y="578056"/>
                  </a:lnTo>
                  <a:lnTo>
                    <a:pt x="631009" y="574925"/>
                  </a:lnTo>
                  <a:lnTo>
                    <a:pt x="568701" y="569813"/>
                  </a:lnTo>
                  <a:lnTo>
                    <a:pt x="508400" y="562806"/>
                  </a:lnTo>
                  <a:lnTo>
                    <a:pt x="450335" y="553993"/>
                  </a:lnTo>
                  <a:lnTo>
                    <a:pt x="394732" y="543459"/>
                  </a:lnTo>
                  <a:lnTo>
                    <a:pt x="341822" y="531292"/>
                  </a:lnTo>
                  <a:lnTo>
                    <a:pt x="291831" y="517578"/>
                  </a:lnTo>
                  <a:lnTo>
                    <a:pt x="244990" y="502406"/>
                  </a:lnTo>
                  <a:lnTo>
                    <a:pt x="201525" y="485861"/>
                  </a:lnTo>
                  <a:lnTo>
                    <a:pt x="161666" y="468031"/>
                  </a:lnTo>
                  <a:lnTo>
                    <a:pt x="125641" y="449002"/>
                  </a:lnTo>
                  <a:lnTo>
                    <a:pt x="66006" y="407699"/>
                  </a:lnTo>
                  <a:lnTo>
                    <a:pt x="24447" y="362646"/>
                  </a:lnTo>
                  <a:lnTo>
                    <a:pt x="2792" y="314540"/>
                  </a:lnTo>
                  <a:lnTo>
                    <a:pt x="0" y="28955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15919" y="1366519"/>
              <a:ext cx="1734820" cy="617220"/>
            </a:xfrm>
            <a:custGeom>
              <a:avLst/>
              <a:gdLst/>
              <a:ahLst/>
              <a:cxnLst/>
              <a:rect l="l" t="t" r="r" b="b"/>
              <a:pathLst>
                <a:path w="1734820" h="617219">
                  <a:moveTo>
                    <a:pt x="867409" y="0"/>
                  </a:moveTo>
                  <a:lnTo>
                    <a:pt x="799624" y="928"/>
                  </a:lnTo>
                  <a:lnTo>
                    <a:pt x="733264" y="3668"/>
                  </a:lnTo>
                  <a:lnTo>
                    <a:pt x="668525" y="8150"/>
                  </a:lnTo>
                  <a:lnTo>
                    <a:pt x="605597" y="14307"/>
                  </a:lnTo>
                  <a:lnTo>
                    <a:pt x="544675" y="22069"/>
                  </a:lnTo>
                  <a:lnTo>
                    <a:pt x="485950" y="31368"/>
                  </a:lnTo>
                  <a:lnTo>
                    <a:pt x="429617" y="42135"/>
                  </a:lnTo>
                  <a:lnTo>
                    <a:pt x="375867" y="54302"/>
                  </a:lnTo>
                  <a:lnTo>
                    <a:pt x="324894" y="67800"/>
                  </a:lnTo>
                  <a:lnTo>
                    <a:pt x="276891" y="82560"/>
                  </a:lnTo>
                  <a:lnTo>
                    <a:pt x="232050" y="98514"/>
                  </a:lnTo>
                  <a:lnTo>
                    <a:pt x="190564" y="115592"/>
                  </a:lnTo>
                  <a:lnTo>
                    <a:pt x="152626" y="133728"/>
                  </a:lnTo>
                  <a:lnTo>
                    <a:pt x="118429" y="152851"/>
                  </a:lnTo>
                  <a:lnTo>
                    <a:pt x="62030" y="193787"/>
                  </a:lnTo>
                  <a:lnTo>
                    <a:pt x="22909" y="237850"/>
                  </a:lnTo>
                  <a:lnTo>
                    <a:pt x="2609" y="284493"/>
                  </a:lnTo>
                  <a:lnTo>
                    <a:pt x="0" y="308609"/>
                  </a:lnTo>
                  <a:lnTo>
                    <a:pt x="2609" y="332726"/>
                  </a:lnTo>
                  <a:lnTo>
                    <a:pt x="22909" y="379369"/>
                  </a:lnTo>
                  <a:lnTo>
                    <a:pt x="62030" y="423432"/>
                  </a:lnTo>
                  <a:lnTo>
                    <a:pt x="118429" y="464368"/>
                  </a:lnTo>
                  <a:lnTo>
                    <a:pt x="152626" y="483491"/>
                  </a:lnTo>
                  <a:lnTo>
                    <a:pt x="190564" y="501627"/>
                  </a:lnTo>
                  <a:lnTo>
                    <a:pt x="232050" y="518705"/>
                  </a:lnTo>
                  <a:lnTo>
                    <a:pt x="276891" y="534659"/>
                  </a:lnTo>
                  <a:lnTo>
                    <a:pt x="324894" y="549419"/>
                  </a:lnTo>
                  <a:lnTo>
                    <a:pt x="375867" y="562917"/>
                  </a:lnTo>
                  <a:lnTo>
                    <a:pt x="429617" y="575084"/>
                  </a:lnTo>
                  <a:lnTo>
                    <a:pt x="485950" y="585851"/>
                  </a:lnTo>
                  <a:lnTo>
                    <a:pt x="544675" y="595150"/>
                  </a:lnTo>
                  <a:lnTo>
                    <a:pt x="605597" y="602912"/>
                  </a:lnTo>
                  <a:lnTo>
                    <a:pt x="668525" y="609069"/>
                  </a:lnTo>
                  <a:lnTo>
                    <a:pt x="733264" y="613551"/>
                  </a:lnTo>
                  <a:lnTo>
                    <a:pt x="799624" y="616291"/>
                  </a:lnTo>
                  <a:lnTo>
                    <a:pt x="867409" y="617219"/>
                  </a:lnTo>
                  <a:lnTo>
                    <a:pt x="935195" y="616291"/>
                  </a:lnTo>
                  <a:lnTo>
                    <a:pt x="1001555" y="613551"/>
                  </a:lnTo>
                  <a:lnTo>
                    <a:pt x="1066294" y="609069"/>
                  </a:lnTo>
                  <a:lnTo>
                    <a:pt x="1129222" y="602912"/>
                  </a:lnTo>
                  <a:lnTo>
                    <a:pt x="1190144" y="595150"/>
                  </a:lnTo>
                  <a:lnTo>
                    <a:pt x="1248869" y="585851"/>
                  </a:lnTo>
                  <a:lnTo>
                    <a:pt x="1305202" y="575084"/>
                  </a:lnTo>
                  <a:lnTo>
                    <a:pt x="1358952" y="562917"/>
                  </a:lnTo>
                  <a:lnTo>
                    <a:pt x="1409925" y="549419"/>
                  </a:lnTo>
                  <a:lnTo>
                    <a:pt x="1457928" y="534659"/>
                  </a:lnTo>
                  <a:lnTo>
                    <a:pt x="1502769" y="518705"/>
                  </a:lnTo>
                  <a:lnTo>
                    <a:pt x="1544255" y="501627"/>
                  </a:lnTo>
                  <a:lnTo>
                    <a:pt x="1582193" y="483491"/>
                  </a:lnTo>
                  <a:lnTo>
                    <a:pt x="1616390" y="464368"/>
                  </a:lnTo>
                  <a:lnTo>
                    <a:pt x="1672789" y="423432"/>
                  </a:lnTo>
                  <a:lnTo>
                    <a:pt x="1711910" y="379369"/>
                  </a:lnTo>
                  <a:lnTo>
                    <a:pt x="1732210" y="332726"/>
                  </a:lnTo>
                  <a:lnTo>
                    <a:pt x="1734820" y="308609"/>
                  </a:lnTo>
                  <a:lnTo>
                    <a:pt x="1732210" y="284493"/>
                  </a:lnTo>
                  <a:lnTo>
                    <a:pt x="1711910" y="237850"/>
                  </a:lnTo>
                  <a:lnTo>
                    <a:pt x="1672789" y="193787"/>
                  </a:lnTo>
                  <a:lnTo>
                    <a:pt x="1616390" y="152851"/>
                  </a:lnTo>
                  <a:lnTo>
                    <a:pt x="1582193" y="133728"/>
                  </a:lnTo>
                  <a:lnTo>
                    <a:pt x="1544255" y="115592"/>
                  </a:lnTo>
                  <a:lnTo>
                    <a:pt x="1502769" y="98514"/>
                  </a:lnTo>
                  <a:lnTo>
                    <a:pt x="1457928" y="82560"/>
                  </a:lnTo>
                  <a:lnTo>
                    <a:pt x="1409925" y="67800"/>
                  </a:lnTo>
                  <a:lnTo>
                    <a:pt x="1358952" y="54302"/>
                  </a:lnTo>
                  <a:lnTo>
                    <a:pt x="1305202" y="42135"/>
                  </a:lnTo>
                  <a:lnTo>
                    <a:pt x="1248869" y="31368"/>
                  </a:lnTo>
                  <a:lnTo>
                    <a:pt x="1190144" y="22069"/>
                  </a:lnTo>
                  <a:lnTo>
                    <a:pt x="1129222" y="14307"/>
                  </a:lnTo>
                  <a:lnTo>
                    <a:pt x="1066294" y="8150"/>
                  </a:lnTo>
                  <a:lnTo>
                    <a:pt x="1001555" y="3668"/>
                  </a:lnTo>
                  <a:lnTo>
                    <a:pt x="935195" y="928"/>
                  </a:lnTo>
                  <a:lnTo>
                    <a:pt x="86740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15919" y="1366519"/>
              <a:ext cx="1734820" cy="617220"/>
            </a:xfrm>
            <a:custGeom>
              <a:avLst/>
              <a:gdLst/>
              <a:ahLst/>
              <a:cxnLst/>
              <a:rect l="l" t="t" r="r" b="b"/>
              <a:pathLst>
                <a:path w="1734820" h="617219">
                  <a:moveTo>
                    <a:pt x="0" y="308609"/>
                  </a:moveTo>
                  <a:lnTo>
                    <a:pt x="10310" y="260883"/>
                  </a:lnTo>
                  <a:lnTo>
                    <a:pt x="40213" y="215462"/>
                  </a:lnTo>
                  <a:lnTo>
                    <a:pt x="88166" y="172894"/>
                  </a:lnTo>
                  <a:lnTo>
                    <a:pt x="152626" y="133728"/>
                  </a:lnTo>
                  <a:lnTo>
                    <a:pt x="190564" y="115592"/>
                  </a:lnTo>
                  <a:lnTo>
                    <a:pt x="232050" y="98514"/>
                  </a:lnTo>
                  <a:lnTo>
                    <a:pt x="276891" y="82560"/>
                  </a:lnTo>
                  <a:lnTo>
                    <a:pt x="324894" y="67800"/>
                  </a:lnTo>
                  <a:lnTo>
                    <a:pt x="375867" y="54302"/>
                  </a:lnTo>
                  <a:lnTo>
                    <a:pt x="429617" y="42135"/>
                  </a:lnTo>
                  <a:lnTo>
                    <a:pt x="485950" y="31368"/>
                  </a:lnTo>
                  <a:lnTo>
                    <a:pt x="544675" y="22069"/>
                  </a:lnTo>
                  <a:lnTo>
                    <a:pt x="605597" y="14307"/>
                  </a:lnTo>
                  <a:lnTo>
                    <a:pt x="668525" y="8150"/>
                  </a:lnTo>
                  <a:lnTo>
                    <a:pt x="733264" y="3668"/>
                  </a:lnTo>
                  <a:lnTo>
                    <a:pt x="799624" y="928"/>
                  </a:lnTo>
                  <a:lnTo>
                    <a:pt x="867409" y="0"/>
                  </a:lnTo>
                  <a:lnTo>
                    <a:pt x="935195" y="928"/>
                  </a:lnTo>
                  <a:lnTo>
                    <a:pt x="1001555" y="3668"/>
                  </a:lnTo>
                  <a:lnTo>
                    <a:pt x="1066294" y="8150"/>
                  </a:lnTo>
                  <a:lnTo>
                    <a:pt x="1129222" y="14307"/>
                  </a:lnTo>
                  <a:lnTo>
                    <a:pt x="1190144" y="22069"/>
                  </a:lnTo>
                  <a:lnTo>
                    <a:pt x="1248869" y="31368"/>
                  </a:lnTo>
                  <a:lnTo>
                    <a:pt x="1305202" y="42135"/>
                  </a:lnTo>
                  <a:lnTo>
                    <a:pt x="1358952" y="54302"/>
                  </a:lnTo>
                  <a:lnTo>
                    <a:pt x="1409925" y="67800"/>
                  </a:lnTo>
                  <a:lnTo>
                    <a:pt x="1457928" y="82560"/>
                  </a:lnTo>
                  <a:lnTo>
                    <a:pt x="1502769" y="98514"/>
                  </a:lnTo>
                  <a:lnTo>
                    <a:pt x="1544255" y="115592"/>
                  </a:lnTo>
                  <a:lnTo>
                    <a:pt x="1582193" y="133728"/>
                  </a:lnTo>
                  <a:lnTo>
                    <a:pt x="1616390" y="152851"/>
                  </a:lnTo>
                  <a:lnTo>
                    <a:pt x="1672789" y="193787"/>
                  </a:lnTo>
                  <a:lnTo>
                    <a:pt x="1711910" y="237850"/>
                  </a:lnTo>
                  <a:lnTo>
                    <a:pt x="1732210" y="284493"/>
                  </a:lnTo>
                  <a:lnTo>
                    <a:pt x="1734820" y="308609"/>
                  </a:lnTo>
                  <a:lnTo>
                    <a:pt x="1732210" y="332726"/>
                  </a:lnTo>
                  <a:lnTo>
                    <a:pt x="1711910" y="379369"/>
                  </a:lnTo>
                  <a:lnTo>
                    <a:pt x="1672789" y="423432"/>
                  </a:lnTo>
                  <a:lnTo>
                    <a:pt x="1616390" y="464368"/>
                  </a:lnTo>
                  <a:lnTo>
                    <a:pt x="1582193" y="483491"/>
                  </a:lnTo>
                  <a:lnTo>
                    <a:pt x="1544255" y="501627"/>
                  </a:lnTo>
                  <a:lnTo>
                    <a:pt x="1502769" y="518705"/>
                  </a:lnTo>
                  <a:lnTo>
                    <a:pt x="1457928" y="534659"/>
                  </a:lnTo>
                  <a:lnTo>
                    <a:pt x="1409925" y="549419"/>
                  </a:lnTo>
                  <a:lnTo>
                    <a:pt x="1358952" y="562917"/>
                  </a:lnTo>
                  <a:lnTo>
                    <a:pt x="1305202" y="575084"/>
                  </a:lnTo>
                  <a:lnTo>
                    <a:pt x="1248869" y="585851"/>
                  </a:lnTo>
                  <a:lnTo>
                    <a:pt x="1190144" y="595150"/>
                  </a:lnTo>
                  <a:lnTo>
                    <a:pt x="1129222" y="602912"/>
                  </a:lnTo>
                  <a:lnTo>
                    <a:pt x="1066294" y="609069"/>
                  </a:lnTo>
                  <a:lnTo>
                    <a:pt x="1001555" y="613551"/>
                  </a:lnTo>
                  <a:lnTo>
                    <a:pt x="935195" y="616291"/>
                  </a:lnTo>
                  <a:lnTo>
                    <a:pt x="867409" y="617219"/>
                  </a:lnTo>
                  <a:lnTo>
                    <a:pt x="799624" y="616291"/>
                  </a:lnTo>
                  <a:lnTo>
                    <a:pt x="733264" y="613551"/>
                  </a:lnTo>
                  <a:lnTo>
                    <a:pt x="668525" y="609069"/>
                  </a:lnTo>
                  <a:lnTo>
                    <a:pt x="605597" y="602912"/>
                  </a:lnTo>
                  <a:lnTo>
                    <a:pt x="544675" y="595150"/>
                  </a:lnTo>
                  <a:lnTo>
                    <a:pt x="485950" y="585851"/>
                  </a:lnTo>
                  <a:lnTo>
                    <a:pt x="429617" y="575084"/>
                  </a:lnTo>
                  <a:lnTo>
                    <a:pt x="375867" y="562917"/>
                  </a:lnTo>
                  <a:lnTo>
                    <a:pt x="324894" y="549419"/>
                  </a:lnTo>
                  <a:lnTo>
                    <a:pt x="276891" y="534659"/>
                  </a:lnTo>
                  <a:lnTo>
                    <a:pt x="232050" y="518705"/>
                  </a:lnTo>
                  <a:lnTo>
                    <a:pt x="190564" y="501627"/>
                  </a:lnTo>
                  <a:lnTo>
                    <a:pt x="152626" y="483491"/>
                  </a:lnTo>
                  <a:lnTo>
                    <a:pt x="118429" y="464368"/>
                  </a:lnTo>
                  <a:lnTo>
                    <a:pt x="62030" y="423432"/>
                  </a:lnTo>
                  <a:lnTo>
                    <a:pt x="22909" y="379369"/>
                  </a:lnTo>
                  <a:lnTo>
                    <a:pt x="2609" y="332726"/>
                  </a:lnTo>
                  <a:lnTo>
                    <a:pt x="0" y="3086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59835" y="1414779"/>
            <a:ext cx="10471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96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Business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lli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gen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039417" y="3629977"/>
            <a:ext cx="1040765" cy="578485"/>
            <a:chOff x="8039417" y="3629977"/>
            <a:chExt cx="1040765" cy="578485"/>
          </a:xfrm>
        </p:grpSpPr>
        <p:sp>
          <p:nvSpPr>
            <p:cNvPr id="29" name="object 29"/>
            <p:cNvSpPr/>
            <p:nvPr/>
          </p:nvSpPr>
          <p:spPr>
            <a:xfrm>
              <a:off x="8044180" y="3634740"/>
              <a:ext cx="1031240" cy="568960"/>
            </a:xfrm>
            <a:custGeom>
              <a:avLst/>
              <a:gdLst/>
              <a:ahLst/>
              <a:cxnLst/>
              <a:rect l="l" t="t" r="r" b="b"/>
              <a:pathLst>
                <a:path w="1031240" h="568960">
                  <a:moveTo>
                    <a:pt x="515620" y="0"/>
                  </a:moveTo>
                  <a:lnTo>
                    <a:pt x="455494" y="1914"/>
                  </a:lnTo>
                  <a:lnTo>
                    <a:pt x="397404" y="7514"/>
                  </a:lnTo>
                  <a:lnTo>
                    <a:pt x="341736" y="16586"/>
                  </a:lnTo>
                  <a:lnTo>
                    <a:pt x="288878" y="28917"/>
                  </a:lnTo>
                  <a:lnTo>
                    <a:pt x="239217" y="44293"/>
                  </a:lnTo>
                  <a:lnTo>
                    <a:pt x="193140" y="62501"/>
                  </a:lnTo>
                  <a:lnTo>
                    <a:pt x="151034" y="83327"/>
                  </a:lnTo>
                  <a:lnTo>
                    <a:pt x="113286" y="106558"/>
                  </a:lnTo>
                  <a:lnTo>
                    <a:pt x="80284" y="131980"/>
                  </a:lnTo>
                  <a:lnTo>
                    <a:pt x="52414" y="159379"/>
                  </a:lnTo>
                  <a:lnTo>
                    <a:pt x="13619" y="219256"/>
                  </a:lnTo>
                  <a:lnTo>
                    <a:pt x="0" y="284480"/>
                  </a:lnTo>
                  <a:lnTo>
                    <a:pt x="3469" y="317653"/>
                  </a:lnTo>
                  <a:lnTo>
                    <a:pt x="30063" y="380417"/>
                  </a:lnTo>
                  <a:lnTo>
                    <a:pt x="80284" y="436979"/>
                  </a:lnTo>
                  <a:lnTo>
                    <a:pt x="113286" y="462401"/>
                  </a:lnTo>
                  <a:lnTo>
                    <a:pt x="151034" y="485632"/>
                  </a:lnTo>
                  <a:lnTo>
                    <a:pt x="193140" y="506458"/>
                  </a:lnTo>
                  <a:lnTo>
                    <a:pt x="239217" y="524666"/>
                  </a:lnTo>
                  <a:lnTo>
                    <a:pt x="288878" y="540042"/>
                  </a:lnTo>
                  <a:lnTo>
                    <a:pt x="341736" y="552373"/>
                  </a:lnTo>
                  <a:lnTo>
                    <a:pt x="397404" y="561445"/>
                  </a:lnTo>
                  <a:lnTo>
                    <a:pt x="455494" y="567045"/>
                  </a:lnTo>
                  <a:lnTo>
                    <a:pt x="515620" y="568960"/>
                  </a:lnTo>
                  <a:lnTo>
                    <a:pt x="575745" y="567045"/>
                  </a:lnTo>
                  <a:lnTo>
                    <a:pt x="633835" y="561445"/>
                  </a:lnTo>
                  <a:lnTo>
                    <a:pt x="689503" y="552373"/>
                  </a:lnTo>
                  <a:lnTo>
                    <a:pt x="742361" y="540042"/>
                  </a:lnTo>
                  <a:lnTo>
                    <a:pt x="792022" y="524666"/>
                  </a:lnTo>
                  <a:lnTo>
                    <a:pt x="838099" y="506458"/>
                  </a:lnTo>
                  <a:lnTo>
                    <a:pt x="880205" y="485632"/>
                  </a:lnTo>
                  <a:lnTo>
                    <a:pt x="917953" y="462401"/>
                  </a:lnTo>
                  <a:lnTo>
                    <a:pt x="950955" y="436979"/>
                  </a:lnTo>
                  <a:lnTo>
                    <a:pt x="978825" y="409580"/>
                  </a:lnTo>
                  <a:lnTo>
                    <a:pt x="1017620" y="349703"/>
                  </a:lnTo>
                  <a:lnTo>
                    <a:pt x="1031240" y="284480"/>
                  </a:lnTo>
                  <a:lnTo>
                    <a:pt x="1027770" y="251306"/>
                  </a:lnTo>
                  <a:lnTo>
                    <a:pt x="1001176" y="188542"/>
                  </a:lnTo>
                  <a:lnTo>
                    <a:pt x="950955" y="131980"/>
                  </a:lnTo>
                  <a:lnTo>
                    <a:pt x="917953" y="106558"/>
                  </a:lnTo>
                  <a:lnTo>
                    <a:pt x="880205" y="83327"/>
                  </a:lnTo>
                  <a:lnTo>
                    <a:pt x="838099" y="62501"/>
                  </a:lnTo>
                  <a:lnTo>
                    <a:pt x="792022" y="44293"/>
                  </a:lnTo>
                  <a:lnTo>
                    <a:pt x="742361" y="28917"/>
                  </a:lnTo>
                  <a:lnTo>
                    <a:pt x="689503" y="16586"/>
                  </a:lnTo>
                  <a:lnTo>
                    <a:pt x="633835" y="7514"/>
                  </a:lnTo>
                  <a:lnTo>
                    <a:pt x="575745" y="1914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44180" y="3634740"/>
              <a:ext cx="1031240" cy="568960"/>
            </a:xfrm>
            <a:custGeom>
              <a:avLst/>
              <a:gdLst/>
              <a:ahLst/>
              <a:cxnLst/>
              <a:rect l="l" t="t" r="r" b="b"/>
              <a:pathLst>
                <a:path w="1031240" h="568960">
                  <a:moveTo>
                    <a:pt x="0" y="284480"/>
                  </a:moveTo>
                  <a:lnTo>
                    <a:pt x="13619" y="219256"/>
                  </a:lnTo>
                  <a:lnTo>
                    <a:pt x="52414" y="159379"/>
                  </a:lnTo>
                  <a:lnTo>
                    <a:pt x="80284" y="131980"/>
                  </a:lnTo>
                  <a:lnTo>
                    <a:pt x="113286" y="106558"/>
                  </a:lnTo>
                  <a:lnTo>
                    <a:pt x="151034" y="83327"/>
                  </a:lnTo>
                  <a:lnTo>
                    <a:pt x="193140" y="62501"/>
                  </a:lnTo>
                  <a:lnTo>
                    <a:pt x="239217" y="44293"/>
                  </a:lnTo>
                  <a:lnTo>
                    <a:pt x="288878" y="28917"/>
                  </a:lnTo>
                  <a:lnTo>
                    <a:pt x="341736" y="16586"/>
                  </a:lnTo>
                  <a:lnTo>
                    <a:pt x="397404" y="7514"/>
                  </a:lnTo>
                  <a:lnTo>
                    <a:pt x="455494" y="1914"/>
                  </a:lnTo>
                  <a:lnTo>
                    <a:pt x="515620" y="0"/>
                  </a:lnTo>
                  <a:lnTo>
                    <a:pt x="575745" y="1914"/>
                  </a:lnTo>
                  <a:lnTo>
                    <a:pt x="633835" y="7514"/>
                  </a:lnTo>
                  <a:lnTo>
                    <a:pt x="689503" y="16586"/>
                  </a:lnTo>
                  <a:lnTo>
                    <a:pt x="742361" y="28917"/>
                  </a:lnTo>
                  <a:lnTo>
                    <a:pt x="792022" y="44293"/>
                  </a:lnTo>
                  <a:lnTo>
                    <a:pt x="838099" y="62501"/>
                  </a:lnTo>
                  <a:lnTo>
                    <a:pt x="880205" y="83327"/>
                  </a:lnTo>
                  <a:lnTo>
                    <a:pt x="917953" y="106558"/>
                  </a:lnTo>
                  <a:lnTo>
                    <a:pt x="950955" y="131980"/>
                  </a:lnTo>
                  <a:lnTo>
                    <a:pt x="978825" y="159379"/>
                  </a:lnTo>
                  <a:lnTo>
                    <a:pt x="1017620" y="219256"/>
                  </a:lnTo>
                  <a:lnTo>
                    <a:pt x="1031240" y="284480"/>
                  </a:lnTo>
                  <a:lnTo>
                    <a:pt x="1027770" y="317653"/>
                  </a:lnTo>
                  <a:lnTo>
                    <a:pt x="1001176" y="380417"/>
                  </a:lnTo>
                  <a:lnTo>
                    <a:pt x="950955" y="436979"/>
                  </a:lnTo>
                  <a:lnTo>
                    <a:pt x="917953" y="462401"/>
                  </a:lnTo>
                  <a:lnTo>
                    <a:pt x="880205" y="485632"/>
                  </a:lnTo>
                  <a:lnTo>
                    <a:pt x="838099" y="506458"/>
                  </a:lnTo>
                  <a:lnTo>
                    <a:pt x="792022" y="524666"/>
                  </a:lnTo>
                  <a:lnTo>
                    <a:pt x="742361" y="540042"/>
                  </a:lnTo>
                  <a:lnTo>
                    <a:pt x="689503" y="552373"/>
                  </a:lnTo>
                  <a:lnTo>
                    <a:pt x="633835" y="561445"/>
                  </a:lnTo>
                  <a:lnTo>
                    <a:pt x="575745" y="567045"/>
                  </a:lnTo>
                  <a:lnTo>
                    <a:pt x="515620" y="568960"/>
                  </a:lnTo>
                  <a:lnTo>
                    <a:pt x="455494" y="567045"/>
                  </a:lnTo>
                  <a:lnTo>
                    <a:pt x="397404" y="561445"/>
                  </a:lnTo>
                  <a:lnTo>
                    <a:pt x="341736" y="552373"/>
                  </a:lnTo>
                  <a:lnTo>
                    <a:pt x="288878" y="540042"/>
                  </a:lnTo>
                  <a:lnTo>
                    <a:pt x="239217" y="524666"/>
                  </a:lnTo>
                  <a:lnTo>
                    <a:pt x="193140" y="506458"/>
                  </a:lnTo>
                  <a:lnTo>
                    <a:pt x="151034" y="485632"/>
                  </a:lnTo>
                  <a:lnTo>
                    <a:pt x="113286" y="462401"/>
                  </a:lnTo>
                  <a:lnTo>
                    <a:pt x="80284" y="436979"/>
                  </a:lnTo>
                  <a:lnTo>
                    <a:pt x="52414" y="409580"/>
                  </a:lnTo>
                  <a:lnTo>
                    <a:pt x="13619" y="349703"/>
                  </a:lnTo>
                  <a:lnTo>
                    <a:pt x="0" y="28448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383905" y="3780790"/>
            <a:ext cx="3536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OT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096577" y="2337117"/>
            <a:ext cx="1040765" cy="578485"/>
            <a:chOff x="3096577" y="2337117"/>
            <a:chExt cx="1040765" cy="578485"/>
          </a:xfrm>
        </p:grpSpPr>
        <p:sp>
          <p:nvSpPr>
            <p:cNvPr id="33" name="object 33"/>
            <p:cNvSpPr/>
            <p:nvPr/>
          </p:nvSpPr>
          <p:spPr>
            <a:xfrm>
              <a:off x="3101339" y="2341879"/>
              <a:ext cx="1031240" cy="568960"/>
            </a:xfrm>
            <a:custGeom>
              <a:avLst/>
              <a:gdLst/>
              <a:ahLst/>
              <a:cxnLst/>
              <a:rect l="l" t="t" r="r" b="b"/>
              <a:pathLst>
                <a:path w="1031239" h="568960">
                  <a:moveTo>
                    <a:pt x="515620" y="0"/>
                  </a:moveTo>
                  <a:lnTo>
                    <a:pt x="455494" y="1914"/>
                  </a:lnTo>
                  <a:lnTo>
                    <a:pt x="397404" y="7514"/>
                  </a:lnTo>
                  <a:lnTo>
                    <a:pt x="341736" y="16586"/>
                  </a:lnTo>
                  <a:lnTo>
                    <a:pt x="288878" y="28917"/>
                  </a:lnTo>
                  <a:lnTo>
                    <a:pt x="239217" y="44293"/>
                  </a:lnTo>
                  <a:lnTo>
                    <a:pt x="193140" y="62501"/>
                  </a:lnTo>
                  <a:lnTo>
                    <a:pt x="151034" y="83327"/>
                  </a:lnTo>
                  <a:lnTo>
                    <a:pt x="113286" y="106558"/>
                  </a:lnTo>
                  <a:lnTo>
                    <a:pt x="80284" y="131980"/>
                  </a:lnTo>
                  <a:lnTo>
                    <a:pt x="52414" y="159379"/>
                  </a:lnTo>
                  <a:lnTo>
                    <a:pt x="13619" y="219256"/>
                  </a:lnTo>
                  <a:lnTo>
                    <a:pt x="0" y="284480"/>
                  </a:lnTo>
                  <a:lnTo>
                    <a:pt x="3469" y="317653"/>
                  </a:lnTo>
                  <a:lnTo>
                    <a:pt x="30063" y="380417"/>
                  </a:lnTo>
                  <a:lnTo>
                    <a:pt x="80284" y="436979"/>
                  </a:lnTo>
                  <a:lnTo>
                    <a:pt x="113286" y="462401"/>
                  </a:lnTo>
                  <a:lnTo>
                    <a:pt x="151034" y="485632"/>
                  </a:lnTo>
                  <a:lnTo>
                    <a:pt x="193140" y="506458"/>
                  </a:lnTo>
                  <a:lnTo>
                    <a:pt x="239217" y="524666"/>
                  </a:lnTo>
                  <a:lnTo>
                    <a:pt x="288878" y="540042"/>
                  </a:lnTo>
                  <a:lnTo>
                    <a:pt x="341736" y="552373"/>
                  </a:lnTo>
                  <a:lnTo>
                    <a:pt x="397404" y="561445"/>
                  </a:lnTo>
                  <a:lnTo>
                    <a:pt x="455494" y="567045"/>
                  </a:lnTo>
                  <a:lnTo>
                    <a:pt x="515620" y="568960"/>
                  </a:lnTo>
                  <a:lnTo>
                    <a:pt x="575745" y="567045"/>
                  </a:lnTo>
                  <a:lnTo>
                    <a:pt x="633835" y="561445"/>
                  </a:lnTo>
                  <a:lnTo>
                    <a:pt x="689503" y="552373"/>
                  </a:lnTo>
                  <a:lnTo>
                    <a:pt x="742361" y="540042"/>
                  </a:lnTo>
                  <a:lnTo>
                    <a:pt x="792022" y="524666"/>
                  </a:lnTo>
                  <a:lnTo>
                    <a:pt x="838099" y="506458"/>
                  </a:lnTo>
                  <a:lnTo>
                    <a:pt x="880205" y="485632"/>
                  </a:lnTo>
                  <a:lnTo>
                    <a:pt x="917953" y="462401"/>
                  </a:lnTo>
                  <a:lnTo>
                    <a:pt x="950955" y="436979"/>
                  </a:lnTo>
                  <a:lnTo>
                    <a:pt x="978825" y="409580"/>
                  </a:lnTo>
                  <a:lnTo>
                    <a:pt x="1017620" y="349703"/>
                  </a:lnTo>
                  <a:lnTo>
                    <a:pt x="1031239" y="284480"/>
                  </a:lnTo>
                  <a:lnTo>
                    <a:pt x="1027770" y="251306"/>
                  </a:lnTo>
                  <a:lnTo>
                    <a:pt x="1001176" y="188542"/>
                  </a:lnTo>
                  <a:lnTo>
                    <a:pt x="950955" y="131980"/>
                  </a:lnTo>
                  <a:lnTo>
                    <a:pt x="917953" y="106558"/>
                  </a:lnTo>
                  <a:lnTo>
                    <a:pt x="880205" y="83327"/>
                  </a:lnTo>
                  <a:lnTo>
                    <a:pt x="838099" y="62501"/>
                  </a:lnTo>
                  <a:lnTo>
                    <a:pt x="792022" y="44293"/>
                  </a:lnTo>
                  <a:lnTo>
                    <a:pt x="742361" y="28917"/>
                  </a:lnTo>
                  <a:lnTo>
                    <a:pt x="689503" y="16586"/>
                  </a:lnTo>
                  <a:lnTo>
                    <a:pt x="633835" y="7514"/>
                  </a:lnTo>
                  <a:lnTo>
                    <a:pt x="575745" y="1914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01339" y="2341879"/>
              <a:ext cx="1031240" cy="568960"/>
            </a:xfrm>
            <a:custGeom>
              <a:avLst/>
              <a:gdLst/>
              <a:ahLst/>
              <a:cxnLst/>
              <a:rect l="l" t="t" r="r" b="b"/>
              <a:pathLst>
                <a:path w="1031239" h="568960">
                  <a:moveTo>
                    <a:pt x="0" y="284480"/>
                  </a:moveTo>
                  <a:lnTo>
                    <a:pt x="13619" y="219256"/>
                  </a:lnTo>
                  <a:lnTo>
                    <a:pt x="52414" y="159379"/>
                  </a:lnTo>
                  <a:lnTo>
                    <a:pt x="80284" y="131980"/>
                  </a:lnTo>
                  <a:lnTo>
                    <a:pt x="113286" y="106558"/>
                  </a:lnTo>
                  <a:lnTo>
                    <a:pt x="151034" y="83327"/>
                  </a:lnTo>
                  <a:lnTo>
                    <a:pt x="193140" y="62501"/>
                  </a:lnTo>
                  <a:lnTo>
                    <a:pt x="239217" y="44293"/>
                  </a:lnTo>
                  <a:lnTo>
                    <a:pt x="288878" y="28917"/>
                  </a:lnTo>
                  <a:lnTo>
                    <a:pt x="341736" y="16586"/>
                  </a:lnTo>
                  <a:lnTo>
                    <a:pt x="397404" y="7514"/>
                  </a:lnTo>
                  <a:lnTo>
                    <a:pt x="455494" y="1914"/>
                  </a:lnTo>
                  <a:lnTo>
                    <a:pt x="515620" y="0"/>
                  </a:lnTo>
                  <a:lnTo>
                    <a:pt x="575745" y="1914"/>
                  </a:lnTo>
                  <a:lnTo>
                    <a:pt x="633835" y="7514"/>
                  </a:lnTo>
                  <a:lnTo>
                    <a:pt x="689503" y="16586"/>
                  </a:lnTo>
                  <a:lnTo>
                    <a:pt x="742361" y="28917"/>
                  </a:lnTo>
                  <a:lnTo>
                    <a:pt x="792022" y="44293"/>
                  </a:lnTo>
                  <a:lnTo>
                    <a:pt x="838099" y="62501"/>
                  </a:lnTo>
                  <a:lnTo>
                    <a:pt x="880205" y="83327"/>
                  </a:lnTo>
                  <a:lnTo>
                    <a:pt x="917953" y="106558"/>
                  </a:lnTo>
                  <a:lnTo>
                    <a:pt x="950955" y="131980"/>
                  </a:lnTo>
                  <a:lnTo>
                    <a:pt x="978825" y="159379"/>
                  </a:lnTo>
                  <a:lnTo>
                    <a:pt x="1017620" y="219256"/>
                  </a:lnTo>
                  <a:lnTo>
                    <a:pt x="1031239" y="284480"/>
                  </a:lnTo>
                  <a:lnTo>
                    <a:pt x="1027770" y="317653"/>
                  </a:lnTo>
                  <a:lnTo>
                    <a:pt x="1001176" y="380417"/>
                  </a:lnTo>
                  <a:lnTo>
                    <a:pt x="950955" y="436979"/>
                  </a:lnTo>
                  <a:lnTo>
                    <a:pt x="917953" y="462401"/>
                  </a:lnTo>
                  <a:lnTo>
                    <a:pt x="880205" y="485632"/>
                  </a:lnTo>
                  <a:lnTo>
                    <a:pt x="838099" y="506458"/>
                  </a:lnTo>
                  <a:lnTo>
                    <a:pt x="792022" y="524666"/>
                  </a:lnTo>
                  <a:lnTo>
                    <a:pt x="742361" y="540042"/>
                  </a:lnTo>
                  <a:lnTo>
                    <a:pt x="689503" y="552373"/>
                  </a:lnTo>
                  <a:lnTo>
                    <a:pt x="633835" y="561445"/>
                  </a:lnTo>
                  <a:lnTo>
                    <a:pt x="575745" y="567045"/>
                  </a:lnTo>
                  <a:lnTo>
                    <a:pt x="515620" y="568960"/>
                  </a:lnTo>
                  <a:lnTo>
                    <a:pt x="455494" y="567045"/>
                  </a:lnTo>
                  <a:lnTo>
                    <a:pt x="397404" y="561445"/>
                  </a:lnTo>
                  <a:lnTo>
                    <a:pt x="341736" y="552373"/>
                  </a:lnTo>
                  <a:lnTo>
                    <a:pt x="288878" y="540042"/>
                  </a:lnTo>
                  <a:lnTo>
                    <a:pt x="239217" y="524666"/>
                  </a:lnTo>
                  <a:lnTo>
                    <a:pt x="193140" y="506458"/>
                  </a:lnTo>
                  <a:lnTo>
                    <a:pt x="151034" y="485632"/>
                  </a:lnTo>
                  <a:lnTo>
                    <a:pt x="113286" y="462401"/>
                  </a:lnTo>
                  <a:lnTo>
                    <a:pt x="80284" y="436979"/>
                  </a:lnTo>
                  <a:lnTo>
                    <a:pt x="52414" y="409580"/>
                  </a:lnTo>
                  <a:lnTo>
                    <a:pt x="13619" y="349703"/>
                  </a:lnTo>
                  <a:lnTo>
                    <a:pt x="0" y="28448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401695" y="2488184"/>
            <a:ext cx="4292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APS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561397" y="4816157"/>
            <a:ext cx="1183005" cy="621665"/>
            <a:chOff x="3561397" y="4816157"/>
            <a:chExt cx="1183005" cy="621665"/>
          </a:xfrm>
        </p:grpSpPr>
        <p:sp>
          <p:nvSpPr>
            <p:cNvPr id="37" name="object 37"/>
            <p:cNvSpPr/>
            <p:nvPr/>
          </p:nvSpPr>
          <p:spPr>
            <a:xfrm>
              <a:off x="3566159" y="4820920"/>
              <a:ext cx="1173480" cy="612140"/>
            </a:xfrm>
            <a:custGeom>
              <a:avLst/>
              <a:gdLst/>
              <a:ahLst/>
              <a:cxnLst/>
              <a:rect l="l" t="t" r="r" b="b"/>
              <a:pathLst>
                <a:path w="1173479" h="612139">
                  <a:moveTo>
                    <a:pt x="586739" y="0"/>
                  </a:moveTo>
                  <a:lnTo>
                    <a:pt x="526739" y="1580"/>
                  </a:lnTo>
                  <a:lnTo>
                    <a:pt x="468475" y="6218"/>
                  </a:lnTo>
                  <a:lnTo>
                    <a:pt x="412240" y="13760"/>
                  </a:lnTo>
                  <a:lnTo>
                    <a:pt x="358330" y="24052"/>
                  </a:lnTo>
                  <a:lnTo>
                    <a:pt x="307039" y="36941"/>
                  </a:lnTo>
                  <a:lnTo>
                    <a:pt x="258663" y="52272"/>
                  </a:lnTo>
                  <a:lnTo>
                    <a:pt x="213495" y="69891"/>
                  </a:lnTo>
                  <a:lnTo>
                    <a:pt x="171830" y="89646"/>
                  </a:lnTo>
                  <a:lnTo>
                    <a:pt x="133964" y="111381"/>
                  </a:lnTo>
                  <a:lnTo>
                    <a:pt x="100191" y="134943"/>
                  </a:lnTo>
                  <a:lnTo>
                    <a:pt x="70804" y="160179"/>
                  </a:lnTo>
                  <a:lnTo>
                    <a:pt x="26373" y="215054"/>
                  </a:lnTo>
                  <a:lnTo>
                    <a:pt x="3028" y="274776"/>
                  </a:lnTo>
                  <a:lnTo>
                    <a:pt x="0" y="306069"/>
                  </a:lnTo>
                  <a:lnTo>
                    <a:pt x="3028" y="337363"/>
                  </a:lnTo>
                  <a:lnTo>
                    <a:pt x="26373" y="397085"/>
                  </a:lnTo>
                  <a:lnTo>
                    <a:pt x="70804" y="451960"/>
                  </a:lnTo>
                  <a:lnTo>
                    <a:pt x="100191" y="477196"/>
                  </a:lnTo>
                  <a:lnTo>
                    <a:pt x="133964" y="500758"/>
                  </a:lnTo>
                  <a:lnTo>
                    <a:pt x="171830" y="522493"/>
                  </a:lnTo>
                  <a:lnTo>
                    <a:pt x="213495" y="542248"/>
                  </a:lnTo>
                  <a:lnTo>
                    <a:pt x="258663" y="559867"/>
                  </a:lnTo>
                  <a:lnTo>
                    <a:pt x="307039" y="575198"/>
                  </a:lnTo>
                  <a:lnTo>
                    <a:pt x="358330" y="588087"/>
                  </a:lnTo>
                  <a:lnTo>
                    <a:pt x="412240" y="598379"/>
                  </a:lnTo>
                  <a:lnTo>
                    <a:pt x="468475" y="605921"/>
                  </a:lnTo>
                  <a:lnTo>
                    <a:pt x="526739" y="610559"/>
                  </a:lnTo>
                  <a:lnTo>
                    <a:pt x="586739" y="612139"/>
                  </a:lnTo>
                  <a:lnTo>
                    <a:pt x="646740" y="610559"/>
                  </a:lnTo>
                  <a:lnTo>
                    <a:pt x="705004" y="605921"/>
                  </a:lnTo>
                  <a:lnTo>
                    <a:pt x="761239" y="598379"/>
                  </a:lnTo>
                  <a:lnTo>
                    <a:pt x="815149" y="588087"/>
                  </a:lnTo>
                  <a:lnTo>
                    <a:pt x="866440" y="575198"/>
                  </a:lnTo>
                  <a:lnTo>
                    <a:pt x="914816" y="559867"/>
                  </a:lnTo>
                  <a:lnTo>
                    <a:pt x="959984" y="542248"/>
                  </a:lnTo>
                  <a:lnTo>
                    <a:pt x="1001649" y="522493"/>
                  </a:lnTo>
                  <a:lnTo>
                    <a:pt x="1039515" y="500758"/>
                  </a:lnTo>
                  <a:lnTo>
                    <a:pt x="1073288" y="477196"/>
                  </a:lnTo>
                  <a:lnTo>
                    <a:pt x="1102675" y="451960"/>
                  </a:lnTo>
                  <a:lnTo>
                    <a:pt x="1147106" y="397085"/>
                  </a:lnTo>
                  <a:lnTo>
                    <a:pt x="1170451" y="337363"/>
                  </a:lnTo>
                  <a:lnTo>
                    <a:pt x="1173479" y="306069"/>
                  </a:lnTo>
                  <a:lnTo>
                    <a:pt x="1170451" y="274776"/>
                  </a:lnTo>
                  <a:lnTo>
                    <a:pt x="1147106" y="215054"/>
                  </a:lnTo>
                  <a:lnTo>
                    <a:pt x="1102675" y="160179"/>
                  </a:lnTo>
                  <a:lnTo>
                    <a:pt x="1073288" y="134943"/>
                  </a:lnTo>
                  <a:lnTo>
                    <a:pt x="1039515" y="111381"/>
                  </a:lnTo>
                  <a:lnTo>
                    <a:pt x="1001649" y="89646"/>
                  </a:lnTo>
                  <a:lnTo>
                    <a:pt x="959984" y="69891"/>
                  </a:lnTo>
                  <a:lnTo>
                    <a:pt x="914816" y="52272"/>
                  </a:lnTo>
                  <a:lnTo>
                    <a:pt x="866440" y="36941"/>
                  </a:lnTo>
                  <a:lnTo>
                    <a:pt x="815149" y="24052"/>
                  </a:lnTo>
                  <a:lnTo>
                    <a:pt x="761239" y="13760"/>
                  </a:lnTo>
                  <a:lnTo>
                    <a:pt x="705004" y="6218"/>
                  </a:lnTo>
                  <a:lnTo>
                    <a:pt x="646740" y="1580"/>
                  </a:lnTo>
                  <a:lnTo>
                    <a:pt x="5867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66159" y="4820920"/>
              <a:ext cx="1173480" cy="612140"/>
            </a:xfrm>
            <a:custGeom>
              <a:avLst/>
              <a:gdLst/>
              <a:ahLst/>
              <a:cxnLst/>
              <a:rect l="l" t="t" r="r" b="b"/>
              <a:pathLst>
                <a:path w="1173479" h="612139">
                  <a:moveTo>
                    <a:pt x="0" y="306069"/>
                  </a:moveTo>
                  <a:lnTo>
                    <a:pt x="11918" y="244386"/>
                  </a:lnTo>
                  <a:lnTo>
                    <a:pt x="46100" y="186934"/>
                  </a:lnTo>
                  <a:lnTo>
                    <a:pt x="100191" y="134943"/>
                  </a:lnTo>
                  <a:lnTo>
                    <a:pt x="133964" y="111381"/>
                  </a:lnTo>
                  <a:lnTo>
                    <a:pt x="171830" y="89646"/>
                  </a:lnTo>
                  <a:lnTo>
                    <a:pt x="213495" y="69891"/>
                  </a:lnTo>
                  <a:lnTo>
                    <a:pt x="258663" y="52272"/>
                  </a:lnTo>
                  <a:lnTo>
                    <a:pt x="307039" y="36941"/>
                  </a:lnTo>
                  <a:lnTo>
                    <a:pt x="358330" y="24052"/>
                  </a:lnTo>
                  <a:lnTo>
                    <a:pt x="412240" y="13760"/>
                  </a:lnTo>
                  <a:lnTo>
                    <a:pt x="468475" y="6218"/>
                  </a:lnTo>
                  <a:lnTo>
                    <a:pt x="526739" y="1580"/>
                  </a:lnTo>
                  <a:lnTo>
                    <a:pt x="586739" y="0"/>
                  </a:lnTo>
                  <a:lnTo>
                    <a:pt x="646740" y="1580"/>
                  </a:lnTo>
                  <a:lnTo>
                    <a:pt x="705004" y="6218"/>
                  </a:lnTo>
                  <a:lnTo>
                    <a:pt x="761239" y="13760"/>
                  </a:lnTo>
                  <a:lnTo>
                    <a:pt x="815149" y="24052"/>
                  </a:lnTo>
                  <a:lnTo>
                    <a:pt x="866440" y="36941"/>
                  </a:lnTo>
                  <a:lnTo>
                    <a:pt x="914816" y="52272"/>
                  </a:lnTo>
                  <a:lnTo>
                    <a:pt x="959984" y="69891"/>
                  </a:lnTo>
                  <a:lnTo>
                    <a:pt x="1001649" y="89646"/>
                  </a:lnTo>
                  <a:lnTo>
                    <a:pt x="1039515" y="111381"/>
                  </a:lnTo>
                  <a:lnTo>
                    <a:pt x="1073288" y="134943"/>
                  </a:lnTo>
                  <a:lnTo>
                    <a:pt x="1102675" y="160179"/>
                  </a:lnTo>
                  <a:lnTo>
                    <a:pt x="1147106" y="215054"/>
                  </a:lnTo>
                  <a:lnTo>
                    <a:pt x="1170451" y="274776"/>
                  </a:lnTo>
                  <a:lnTo>
                    <a:pt x="1173479" y="306069"/>
                  </a:lnTo>
                  <a:lnTo>
                    <a:pt x="1170451" y="337363"/>
                  </a:lnTo>
                  <a:lnTo>
                    <a:pt x="1147106" y="397085"/>
                  </a:lnTo>
                  <a:lnTo>
                    <a:pt x="1102675" y="451960"/>
                  </a:lnTo>
                  <a:lnTo>
                    <a:pt x="1073288" y="477196"/>
                  </a:lnTo>
                  <a:lnTo>
                    <a:pt x="1039515" y="500758"/>
                  </a:lnTo>
                  <a:lnTo>
                    <a:pt x="1001649" y="522493"/>
                  </a:lnTo>
                  <a:lnTo>
                    <a:pt x="959984" y="542248"/>
                  </a:lnTo>
                  <a:lnTo>
                    <a:pt x="914816" y="559867"/>
                  </a:lnTo>
                  <a:lnTo>
                    <a:pt x="866440" y="575198"/>
                  </a:lnTo>
                  <a:lnTo>
                    <a:pt x="815149" y="588087"/>
                  </a:lnTo>
                  <a:lnTo>
                    <a:pt x="761239" y="598379"/>
                  </a:lnTo>
                  <a:lnTo>
                    <a:pt x="705004" y="605921"/>
                  </a:lnTo>
                  <a:lnTo>
                    <a:pt x="646740" y="610559"/>
                  </a:lnTo>
                  <a:lnTo>
                    <a:pt x="586739" y="612139"/>
                  </a:lnTo>
                  <a:lnTo>
                    <a:pt x="526739" y="610559"/>
                  </a:lnTo>
                  <a:lnTo>
                    <a:pt x="468475" y="605921"/>
                  </a:lnTo>
                  <a:lnTo>
                    <a:pt x="412240" y="598379"/>
                  </a:lnTo>
                  <a:lnTo>
                    <a:pt x="358330" y="588087"/>
                  </a:lnTo>
                  <a:lnTo>
                    <a:pt x="307039" y="575198"/>
                  </a:lnTo>
                  <a:lnTo>
                    <a:pt x="258663" y="559867"/>
                  </a:lnTo>
                  <a:lnTo>
                    <a:pt x="213495" y="542248"/>
                  </a:lnTo>
                  <a:lnTo>
                    <a:pt x="171830" y="522493"/>
                  </a:lnTo>
                  <a:lnTo>
                    <a:pt x="133964" y="500758"/>
                  </a:lnTo>
                  <a:lnTo>
                    <a:pt x="100191" y="477196"/>
                  </a:lnTo>
                  <a:lnTo>
                    <a:pt x="70804" y="451960"/>
                  </a:lnTo>
                  <a:lnTo>
                    <a:pt x="26373" y="397085"/>
                  </a:lnTo>
                  <a:lnTo>
                    <a:pt x="3028" y="337363"/>
                  </a:lnTo>
                  <a:lnTo>
                    <a:pt x="0" y="30606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620645" y="4288472"/>
            <a:ext cx="1772920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Cad/Cam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53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CMS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562917" y="5042217"/>
            <a:ext cx="1177925" cy="784225"/>
            <a:chOff x="5562917" y="5042217"/>
            <a:chExt cx="1177925" cy="784225"/>
          </a:xfrm>
        </p:grpSpPr>
        <p:sp>
          <p:nvSpPr>
            <p:cNvPr id="41" name="object 41"/>
            <p:cNvSpPr/>
            <p:nvPr/>
          </p:nvSpPr>
          <p:spPr>
            <a:xfrm>
              <a:off x="5567679" y="5046979"/>
              <a:ext cx="1168400" cy="774700"/>
            </a:xfrm>
            <a:custGeom>
              <a:avLst/>
              <a:gdLst/>
              <a:ahLst/>
              <a:cxnLst/>
              <a:rect l="l" t="t" r="r" b="b"/>
              <a:pathLst>
                <a:path w="1168400" h="774700">
                  <a:moveTo>
                    <a:pt x="584200" y="0"/>
                  </a:moveTo>
                  <a:lnTo>
                    <a:pt x="527927" y="1773"/>
                  </a:lnTo>
                  <a:lnTo>
                    <a:pt x="473171" y="6986"/>
                  </a:lnTo>
                  <a:lnTo>
                    <a:pt x="420174" y="15476"/>
                  </a:lnTo>
                  <a:lnTo>
                    <a:pt x="369182" y="27079"/>
                  </a:lnTo>
                  <a:lnTo>
                    <a:pt x="320440" y="41634"/>
                  </a:lnTo>
                  <a:lnTo>
                    <a:pt x="274191" y="58979"/>
                  </a:lnTo>
                  <a:lnTo>
                    <a:pt x="230680" y="78949"/>
                  </a:lnTo>
                  <a:lnTo>
                    <a:pt x="190153" y="101384"/>
                  </a:lnTo>
                  <a:lnTo>
                    <a:pt x="152853" y="126119"/>
                  </a:lnTo>
                  <a:lnTo>
                    <a:pt x="119026" y="152994"/>
                  </a:lnTo>
                  <a:lnTo>
                    <a:pt x="88915" y="181845"/>
                  </a:lnTo>
                  <a:lnTo>
                    <a:pt x="62765" y="212510"/>
                  </a:lnTo>
                  <a:lnTo>
                    <a:pt x="40822" y="244825"/>
                  </a:lnTo>
                  <a:lnTo>
                    <a:pt x="10531" y="313760"/>
                  </a:lnTo>
                  <a:lnTo>
                    <a:pt x="0" y="387350"/>
                  </a:lnTo>
                  <a:lnTo>
                    <a:pt x="2673" y="424655"/>
                  </a:lnTo>
                  <a:lnTo>
                    <a:pt x="23329" y="496092"/>
                  </a:lnTo>
                  <a:lnTo>
                    <a:pt x="62765" y="562217"/>
                  </a:lnTo>
                  <a:lnTo>
                    <a:pt x="88915" y="592882"/>
                  </a:lnTo>
                  <a:lnTo>
                    <a:pt x="119026" y="621732"/>
                  </a:lnTo>
                  <a:lnTo>
                    <a:pt x="152853" y="648605"/>
                  </a:lnTo>
                  <a:lnTo>
                    <a:pt x="190153" y="673338"/>
                  </a:lnTo>
                  <a:lnTo>
                    <a:pt x="230680" y="695769"/>
                  </a:lnTo>
                  <a:lnTo>
                    <a:pt x="274191" y="715736"/>
                  </a:lnTo>
                  <a:lnTo>
                    <a:pt x="320440" y="733076"/>
                  </a:lnTo>
                  <a:lnTo>
                    <a:pt x="369182" y="747628"/>
                  </a:lnTo>
                  <a:lnTo>
                    <a:pt x="420174" y="759228"/>
                  </a:lnTo>
                  <a:lnTo>
                    <a:pt x="473171" y="767715"/>
                  </a:lnTo>
                  <a:lnTo>
                    <a:pt x="527927" y="772926"/>
                  </a:lnTo>
                  <a:lnTo>
                    <a:pt x="584200" y="774700"/>
                  </a:lnTo>
                  <a:lnTo>
                    <a:pt x="640472" y="772926"/>
                  </a:lnTo>
                  <a:lnTo>
                    <a:pt x="695228" y="767715"/>
                  </a:lnTo>
                  <a:lnTo>
                    <a:pt x="748225" y="759228"/>
                  </a:lnTo>
                  <a:lnTo>
                    <a:pt x="799217" y="747628"/>
                  </a:lnTo>
                  <a:lnTo>
                    <a:pt x="847959" y="733076"/>
                  </a:lnTo>
                  <a:lnTo>
                    <a:pt x="894208" y="715736"/>
                  </a:lnTo>
                  <a:lnTo>
                    <a:pt x="937719" y="695769"/>
                  </a:lnTo>
                  <a:lnTo>
                    <a:pt x="978246" y="673338"/>
                  </a:lnTo>
                  <a:lnTo>
                    <a:pt x="1015546" y="648605"/>
                  </a:lnTo>
                  <a:lnTo>
                    <a:pt x="1049373" y="621732"/>
                  </a:lnTo>
                  <a:lnTo>
                    <a:pt x="1079484" y="592882"/>
                  </a:lnTo>
                  <a:lnTo>
                    <a:pt x="1105634" y="562217"/>
                  </a:lnTo>
                  <a:lnTo>
                    <a:pt x="1127577" y="529900"/>
                  </a:lnTo>
                  <a:lnTo>
                    <a:pt x="1157868" y="460956"/>
                  </a:lnTo>
                  <a:lnTo>
                    <a:pt x="1168400" y="387350"/>
                  </a:lnTo>
                  <a:lnTo>
                    <a:pt x="1165726" y="350054"/>
                  </a:lnTo>
                  <a:lnTo>
                    <a:pt x="1145070" y="278630"/>
                  </a:lnTo>
                  <a:lnTo>
                    <a:pt x="1105634" y="212510"/>
                  </a:lnTo>
                  <a:lnTo>
                    <a:pt x="1079484" y="181845"/>
                  </a:lnTo>
                  <a:lnTo>
                    <a:pt x="1049373" y="152994"/>
                  </a:lnTo>
                  <a:lnTo>
                    <a:pt x="1015546" y="126119"/>
                  </a:lnTo>
                  <a:lnTo>
                    <a:pt x="978246" y="101384"/>
                  </a:lnTo>
                  <a:lnTo>
                    <a:pt x="937719" y="78949"/>
                  </a:lnTo>
                  <a:lnTo>
                    <a:pt x="894208" y="58979"/>
                  </a:lnTo>
                  <a:lnTo>
                    <a:pt x="847959" y="41634"/>
                  </a:lnTo>
                  <a:lnTo>
                    <a:pt x="799217" y="27079"/>
                  </a:lnTo>
                  <a:lnTo>
                    <a:pt x="748225" y="15476"/>
                  </a:lnTo>
                  <a:lnTo>
                    <a:pt x="695228" y="6986"/>
                  </a:lnTo>
                  <a:lnTo>
                    <a:pt x="640472" y="1773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67679" y="5046979"/>
              <a:ext cx="1168400" cy="774700"/>
            </a:xfrm>
            <a:custGeom>
              <a:avLst/>
              <a:gdLst/>
              <a:ahLst/>
              <a:cxnLst/>
              <a:rect l="l" t="t" r="r" b="b"/>
              <a:pathLst>
                <a:path w="1168400" h="774700">
                  <a:moveTo>
                    <a:pt x="0" y="387350"/>
                  </a:moveTo>
                  <a:lnTo>
                    <a:pt x="10531" y="313760"/>
                  </a:lnTo>
                  <a:lnTo>
                    <a:pt x="40822" y="244825"/>
                  </a:lnTo>
                  <a:lnTo>
                    <a:pt x="62765" y="212510"/>
                  </a:lnTo>
                  <a:lnTo>
                    <a:pt x="88915" y="181845"/>
                  </a:lnTo>
                  <a:lnTo>
                    <a:pt x="119026" y="152994"/>
                  </a:lnTo>
                  <a:lnTo>
                    <a:pt x="152853" y="126119"/>
                  </a:lnTo>
                  <a:lnTo>
                    <a:pt x="190153" y="101384"/>
                  </a:lnTo>
                  <a:lnTo>
                    <a:pt x="230680" y="78949"/>
                  </a:lnTo>
                  <a:lnTo>
                    <a:pt x="274191" y="58979"/>
                  </a:lnTo>
                  <a:lnTo>
                    <a:pt x="320440" y="41634"/>
                  </a:lnTo>
                  <a:lnTo>
                    <a:pt x="369182" y="27079"/>
                  </a:lnTo>
                  <a:lnTo>
                    <a:pt x="420174" y="15476"/>
                  </a:lnTo>
                  <a:lnTo>
                    <a:pt x="473171" y="6986"/>
                  </a:lnTo>
                  <a:lnTo>
                    <a:pt x="527927" y="1773"/>
                  </a:lnTo>
                  <a:lnTo>
                    <a:pt x="584200" y="0"/>
                  </a:lnTo>
                  <a:lnTo>
                    <a:pt x="640472" y="1773"/>
                  </a:lnTo>
                  <a:lnTo>
                    <a:pt x="695228" y="6986"/>
                  </a:lnTo>
                  <a:lnTo>
                    <a:pt x="748225" y="15476"/>
                  </a:lnTo>
                  <a:lnTo>
                    <a:pt x="799217" y="27079"/>
                  </a:lnTo>
                  <a:lnTo>
                    <a:pt x="847959" y="41634"/>
                  </a:lnTo>
                  <a:lnTo>
                    <a:pt x="894208" y="58979"/>
                  </a:lnTo>
                  <a:lnTo>
                    <a:pt x="937719" y="78949"/>
                  </a:lnTo>
                  <a:lnTo>
                    <a:pt x="978246" y="101384"/>
                  </a:lnTo>
                  <a:lnTo>
                    <a:pt x="1015546" y="126119"/>
                  </a:lnTo>
                  <a:lnTo>
                    <a:pt x="1049373" y="152994"/>
                  </a:lnTo>
                  <a:lnTo>
                    <a:pt x="1079484" y="181845"/>
                  </a:lnTo>
                  <a:lnTo>
                    <a:pt x="1105634" y="212510"/>
                  </a:lnTo>
                  <a:lnTo>
                    <a:pt x="1127577" y="244825"/>
                  </a:lnTo>
                  <a:lnTo>
                    <a:pt x="1157868" y="313760"/>
                  </a:lnTo>
                  <a:lnTo>
                    <a:pt x="1168400" y="387350"/>
                  </a:lnTo>
                  <a:lnTo>
                    <a:pt x="1165726" y="424655"/>
                  </a:lnTo>
                  <a:lnTo>
                    <a:pt x="1145070" y="496092"/>
                  </a:lnTo>
                  <a:lnTo>
                    <a:pt x="1105634" y="562217"/>
                  </a:lnTo>
                  <a:lnTo>
                    <a:pt x="1079484" y="592882"/>
                  </a:lnTo>
                  <a:lnTo>
                    <a:pt x="1049373" y="621732"/>
                  </a:lnTo>
                  <a:lnTo>
                    <a:pt x="1015546" y="648605"/>
                  </a:lnTo>
                  <a:lnTo>
                    <a:pt x="978246" y="673338"/>
                  </a:lnTo>
                  <a:lnTo>
                    <a:pt x="937719" y="695769"/>
                  </a:lnTo>
                  <a:lnTo>
                    <a:pt x="894208" y="715736"/>
                  </a:lnTo>
                  <a:lnTo>
                    <a:pt x="847959" y="733076"/>
                  </a:lnTo>
                  <a:lnTo>
                    <a:pt x="799217" y="747628"/>
                  </a:lnTo>
                  <a:lnTo>
                    <a:pt x="748225" y="759228"/>
                  </a:lnTo>
                  <a:lnTo>
                    <a:pt x="695228" y="767715"/>
                  </a:lnTo>
                  <a:lnTo>
                    <a:pt x="640472" y="772926"/>
                  </a:lnTo>
                  <a:lnTo>
                    <a:pt x="584200" y="774700"/>
                  </a:lnTo>
                  <a:lnTo>
                    <a:pt x="527927" y="772926"/>
                  </a:lnTo>
                  <a:lnTo>
                    <a:pt x="473171" y="767715"/>
                  </a:lnTo>
                  <a:lnTo>
                    <a:pt x="420174" y="759228"/>
                  </a:lnTo>
                  <a:lnTo>
                    <a:pt x="369182" y="747628"/>
                  </a:lnTo>
                  <a:lnTo>
                    <a:pt x="320440" y="733076"/>
                  </a:lnTo>
                  <a:lnTo>
                    <a:pt x="274191" y="715736"/>
                  </a:lnTo>
                  <a:lnTo>
                    <a:pt x="230680" y="695769"/>
                  </a:lnTo>
                  <a:lnTo>
                    <a:pt x="190153" y="673338"/>
                  </a:lnTo>
                  <a:lnTo>
                    <a:pt x="152853" y="648605"/>
                  </a:lnTo>
                  <a:lnTo>
                    <a:pt x="119026" y="621732"/>
                  </a:lnTo>
                  <a:lnTo>
                    <a:pt x="88915" y="592882"/>
                  </a:lnTo>
                  <a:lnTo>
                    <a:pt x="62765" y="562217"/>
                  </a:lnTo>
                  <a:lnTo>
                    <a:pt x="40822" y="529900"/>
                  </a:lnTo>
                  <a:lnTo>
                    <a:pt x="10531" y="460956"/>
                  </a:lnTo>
                  <a:lnTo>
                    <a:pt x="0" y="3873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987034" y="5296153"/>
            <a:ext cx="328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PM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145337" y="1234757"/>
            <a:ext cx="1038225" cy="581025"/>
            <a:chOff x="7145337" y="1234757"/>
            <a:chExt cx="1038225" cy="581025"/>
          </a:xfrm>
        </p:grpSpPr>
        <p:sp>
          <p:nvSpPr>
            <p:cNvPr id="45" name="object 45"/>
            <p:cNvSpPr/>
            <p:nvPr/>
          </p:nvSpPr>
          <p:spPr>
            <a:xfrm>
              <a:off x="7150100" y="1239519"/>
              <a:ext cx="1028700" cy="571500"/>
            </a:xfrm>
            <a:custGeom>
              <a:avLst/>
              <a:gdLst/>
              <a:ahLst/>
              <a:cxnLst/>
              <a:rect l="l" t="t" r="r" b="b"/>
              <a:pathLst>
                <a:path w="1028700" h="571500">
                  <a:moveTo>
                    <a:pt x="514350" y="0"/>
                  </a:moveTo>
                  <a:lnTo>
                    <a:pt x="454360" y="1921"/>
                  </a:lnTo>
                  <a:lnTo>
                    <a:pt x="396404" y="7544"/>
                  </a:lnTo>
                  <a:lnTo>
                    <a:pt x="340868" y="16653"/>
                  </a:lnTo>
                  <a:lnTo>
                    <a:pt x="288138" y="29035"/>
                  </a:lnTo>
                  <a:lnTo>
                    <a:pt x="238599" y="44476"/>
                  </a:lnTo>
                  <a:lnTo>
                    <a:pt x="192637" y="62761"/>
                  </a:lnTo>
                  <a:lnTo>
                    <a:pt x="150637" y="83677"/>
                  </a:lnTo>
                  <a:lnTo>
                    <a:pt x="112987" y="107008"/>
                  </a:lnTo>
                  <a:lnTo>
                    <a:pt x="80070" y="132542"/>
                  </a:lnTo>
                  <a:lnTo>
                    <a:pt x="52273" y="160064"/>
                  </a:lnTo>
                  <a:lnTo>
                    <a:pt x="13582" y="220215"/>
                  </a:lnTo>
                  <a:lnTo>
                    <a:pt x="0" y="285750"/>
                  </a:lnTo>
                  <a:lnTo>
                    <a:pt x="3459" y="319082"/>
                  </a:lnTo>
                  <a:lnTo>
                    <a:pt x="29982" y="382139"/>
                  </a:lnTo>
                  <a:lnTo>
                    <a:pt x="80070" y="438957"/>
                  </a:lnTo>
                  <a:lnTo>
                    <a:pt x="112987" y="464491"/>
                  </a:lnTo>
                  <a:lnTo>
                    <a:pt x="150637" y="487822"/>
                  </a:lnTo>
                  <a:lnTo>
                    <a:pt x="192637" y="508738"/>
                  </a:lnTo>
                  <a:lnTo>
                    <a:pt x="238599" y="527023"/>
                  </a:lnTo>
                  <a:lnTo>
                    <a:pt x="288138" y="542464"/>
                  </a:lnTo>
                  <a:lnTo>
                    <a:pt x="340868" y="554846"/>
                  </a:lnTo>
                  <a:lnTo>
                    <a:pt x="396404" y="563955"/>
                  </a:lnTo>
                  <a:lnTo>
                    <a:pt x="454360" y="569578"/>
                  </a:lnTo>
                  <a:lnTo>
                    <a:pt x="514350" y="571500"/>
                  </a:lnTo>
                  <a:lnTo>
                    <a:pt x="574339" y="569578"/>
                  </a:lnTo>
                  <a:lnTo>
                    <a:pt x="632295" y="563955"/>
                  </a:lnTo>
                  <a:lnTo>
                    <a:pt x="687831" y="554846"/>
                  </a:lnTo>
                  <a:lnTo>
                    <a:pt x="740561" y="542464"/>
                  </a:lnTo>
                  <a:lnTo>
                    <a:pt x="790100" y="527023"/>
                  </a:lnTo>
                  <a:lnTo>
                    <a:pt x="836062" y="508738"/>
                  </a:lnTo>
                  <a:lnTo>
                    <a:pt x="878062" y="487822"/>
                  </a:lnTo>
                  <a:lnTo>
                    <a:pt x="915712" y="464491"/>
                  </a:lnTo>
                  <a:lnTo>
                    <a:pt x="948629" y="438957"/>
                  </a:lnTo>
                  <a:lnTo>
                    <a:pt x="976426" y="411435"/>
                  </a:lnTo>
                  <a:lnTo>
                    <a:pt x="1015117" y="351284"/>
                  </a:lnTo>
                  <a:lnTo>
                    <a:pt x="1028700" y="285750"/>
                  </a:lnTo>
                  <a:lnTo>
                    <a:pt x="1025240" y="252417"/>
                  </a:lnTo>
                  <a:lnTo>
                    <a:pt x="998717" y="189360"/>
                  </a:lnTo>
                  <a:lnTo>
                    <a:pt x="948629" y="132542"/>
                  </a:lnTo>
                  <a:lnTo>
                    <a:pt x="915712" y="107008"/>
                  </a:lnTo>
                  <a:lnTo>
                    <a:pt x="878062" y="83677"/>
                  </a:lnTo>
                  <a:lnTo>
                    <a:pt x="836062" y="62761"/>
                  </a:lnTo>
                  <a:lnTo>
                    <a:pt x="790100" y="44476"/>
                  </a:lnTo>
                  <a:lnTo>
                    <a:pt x="740561" y="29035"/>
                  </a:lnTo>
                  <a:lnTo>
                    <a:pt x="687831" y="16653"/>
                  </a:lnTo>
                  <a:lnTo>
                    <a:pt x="632295" y="7544"/>
                  </a:lnTo>
                  <a:lnTo>
                    <a:pt x="574339" y="1921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50100" y="1239519"/>
              <a:ext cx="1028700" cy="571500"/>
            </a:xfrm>
            <a:custGeom>
              <a:avLst/>
              <a:gdLst/>
              <a:ahLst/>
              <a:cxnLst/>
              <a:rect l="l" t="t" r="r" b="b"/>
              <a:pathLst>
                <a:path w="1028700" h="571500">
                  <a:moveTo>
                    <a:pt x="0" y="285750"/>
                  </a:moveTo>
                  <a:lnTo>
                    <a:pt x="13582" y="220215"/>
                  </a:lnTo>
                  <a:lnTo>
                    <a:pt x="52273" y="160064"/>
                  </a:lnTo>
                  <a:lnTo>
                    <a:pt x="80070" y="132542"/>
                  </a:lnTo>
                  <a:lnTo>
                    <a:pt x="112987" y="107008"/>
                  </a:lnTo>
                  <a:lnTo>
                    <a:pt x="150637" y="83677"/>
                  </a:lnTo>
                  <a:lnTo>
                    <a:pt x="192637" y="62761"/>
                  </a:lnTo>
                  <a:lnTo>
                    <a:pt x="238599" y="44476"/>
                  </a:lnTo>
                  <a:lnTo>
                    <a:pt x="288138" y="29035"/>
                  </a:lnTo>
                  <a:lnTo>
                    <a:pt x="340868" y="16653"/>
                  </a:lnTo>
                  <a:lnTo>
                    <a:pt x="396404" y="7544"/>
                  </a:lnTo>
                  <a:lnTo>
                    <a:pt x="454360" y="1921"/>
                  </a:lnTo>
                  <a:lnTo>
                    <a:pt x="514350" y="0"/>
                  </a:lnTo>
                  <a:lnTo>
                    <a:pt x="574339" y="1921"/>
                  </a:lnTo>
                  <a:lnTo>
                    <a:pt x="632295" y="7544"/>
                  </a:lnTo>
                  <a:lnTo>
                    <a:pt x="687831" y="16653"/>
                  </a:lnTo>
                  <a:lnTo>
                    <a:pt x="740561" y="29035"/>
                  </a:lnTo>
                  <a:lnTo>
                    <a:pt x="790100" y="44476"/>
                  </a:lnTo>
                  <a:lnTo>
                    <a:pt x="836062" y="62761"/>
                  </a:lnTo>
                  <a:lnTo>
                    <a:pt x="878062" y="83677"/>
                  </a:lnTo>
                  <a:lnTo>
                    <a:pt x="915712" y="107008"/>
                  </a:lnTo>
                  <a:lnTo>
                    <a:pt x="948629" y="132542"/>
                  </a:lnTo>
                  <a:lnTo>
                    <a:pt x="976426" y="160064"/>
                  </a:lnTo>
                  <a:lnTo>
                    <a:pt x="1015117" y="220215"/>
                  </a:lnTo>
                  <a:lnTo>
                    <a:pt x="1028700" y="285750"/>
                  </a:lnTo>
                  <a:lnTo>
                    <a:pt x="1025240" y="319082"/>
                  </a:lnTo>
                  <a:lnTo>
                    <a:pt x="998717" y="382139"/>
                  </a:lnTo>
                  <a:lnTo>
                    <a:pt x="948629" y="438957"/>
                  </a:lnTo>
                  <a:lnTo>
                    <a:pt x="915712" y="464491"/>
                  </a:lnTo>
                  <a:lnTo>
                    <a:pt x="878062" y="487822"/>
                  </a:lnTo>
                  <a:lnTo>
                    <a:pt x="836062" y="508738"/>
                  </a:lnTo>
                  <a:lnTo>
                    <a:pt x="790100" y="527023"/>
                  </a:lnTo>
                  <a:lnTo>
                    <a:pt x="740561" y="542464"/>
                  </a:lnTo>
                  <a:lnTo>
                    <a:pt x="687831" y="554846"/>
                  </a:lnTo>
                  <a:lnTo>
                    <a:pt x="632295" y="563955"/>
                  </a:lnTo>
                  <a:lnTo>
                    <a:pt x="574339" y="569578"/>
                  </a:lnTo>
                  <a:lnTo>
                    <a:pt x="514350" y="571500"/>
                  </a:lnTo>
                  <a:lnTo>
                    <a:pt x="454360" y="569578"/>
                  </a:lnTo>
                  <a:lnTo>
                    <a:pt x="396404" y="563955"/>
                  </a:lnTo>
                  <a:lnTo>
                    <a:pt x="340868" y="554846"/>
                  </a:lnTo>
                  <a:lnTo>
                    <a:pt x="288138" y="542464"/>
                  </a:lnTo>
                  <a:lnTo>
                    <a:pt x="238599" y="527023"/>
                  </a:lnTo>
                  <a:lnTo>
                    <a:pt x="192637" y="508738"/>
                  </a:lnTo>
                  <a:lnTo>
                    <a:pt x="150637" y="487822"/>
                  </a:lnTo>
                  <a:lnTo>
                    <a:pt x="112987" y="464491"/>
                  </a:lnTo>
                  <a:lnTo>
                    <a:pt x="80070" y="438957"/>
                  </a:lnTo>
                  <a:lnTo>
                    <a:pt x="52273" y="411435"/>
                  </a:lnTo>
                  <a:lnTo>
                    <a:pt x="13582" y="351284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454645" y="1385887"/>
            <a:ext cx="4191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lk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526337" y="1730057"/>
            <a:ext cx="1040765" cy="578485"/>
            <a:chOff x="7526337" y="1730057"/>
            <a:chExt cx="1040765" cy="578485"/>
          </a:xfrm>
        </p:grpSpPr>
        <p:sp>
          <p:nvSpPr>
            <p:cNvPr id="49" name="object 49"/>
            <p:cNvSpPr/>
            <p:nvPr/>
          </p:nvSpPr>
          <p:spPr>
            <a:xfrm>
              <a:off x="7531100" y="1734820"/>
              <a:ext cx="1031240" cy="568960"/>
            </a:xfrm>
            <a:custGeom>
              <a:avLst/>
              <a:gdLst/>
              <a:ahLst/>
              <a:cxnLst/>
              <a:rect l="l" t="t" r="r" b="b"/>
              <a:pathLst>
                <a:path w="1031240" h="568960">
                  <a:moveTo>
                    <a:pt x="515620" y="0"/>
                  </a:moveTo>
                  <a:lnTo>
                    <a:pt x="455494" y="1914"/>
                  </a:lnTo>
                  <a:lnTo>
                    <a:pt x="397404" y="7514"/>
                  </a:lnTo>
                  <a:lnTo>
                    <a:pt x="341736" y="16586"/>
                  </a:lnTo>
                  <a:lnTo>
                    <a:pt x="288878" y="28917"/>
                  </a:lnTo>
                  <a:lnTo>
                    <a:pt x="239217" y="44293"/>
                  </a:lnTo>
                  <a:lnTo>
                    <a:pt x="193140" y="62501"/>
                  </a:lnTo>
                  <a:lnTo>
                    <a:pt x="151034" y="83327"/>
                  </a:lnTo>
                  <a:lnTo>
                    <a:pt x="113286" y="106558"/>
                  </a:lnTo>
                  <a:lnTo>
                    <a:pt x="80284" y="131980"/>
                  </a:lnTo>
                  <a:lnTo>
                    <a:pt x="52414" y="159379"/>
                  </a:lnTo>
                  <a:lnTo>
                    <a:pt x="13619" y="219256"/>
                  </a:lnTo>
                  <a:lnTo>
                    <a:pt x="0" y="284479"/>
                  </a:lnTo>
                  <a:lnTo>
                    <a:pt x="3469" y="317653"/>
                  </a:lnTo>
                  <a:lnTo>
                    <a:pt x="30063" y="380417"/>
                  </a:lnTo>
                  <a:lnTo>
                    <a:pt x="80284" y="436979"/>
                  </a:lnTo>
                  <a:lnTo>
                    <a:pt x="113286" y="462401"/>
                  </a:lnTo>
                  <a:lnTo>
                    <a:pt x="151034" y="485632"/>
                  </a:lnTo>
                  <a:lnTo>
                    <a:pt x="193140" y="506458"/>
                  </a:lnTo>
                  <a:lnTo>
                    <a:pt x="239217" y="524666"/>
                  </a:lnTo>
                  <a:lnTo>
                    <a:pt x="288878" y="540042"/>
                  </a:lnTo>
                  <a:lnTo>
                    <a:pt x="341736" y="552373"/>
                  </a:lnTo>
                  <a:lnTo>
                    <a:pt x="397404" y="561445"/>
                  </a:lnTo>
                  <a:lnTo>
                    <a:pt x="455494" y="567045"/>
                  </a:lnTo>
                  <a:lnTo>
                    <a:pt x="515620" y="568959"/>
                  </a:lnTo>
                  <a:lnTo>
                    <a:pt x="575745" y="567045"/>
                  </a:lnTo>
                  <a:lnTo>
                    <a:pt x="633835" y="561445"/>
                  </a:lnTo>
                  <a:lnTo>
                    <a:pt x="689503" y="552373"/>
                  </a:lnTo>
                  <a:lnTo>
                    <a:pt x="742361" y="540042"/>
                  </a:lnTo>
                  <a:lnTo>
                    <a:pt x="792022" y="524666"/>
                  </a:lnTo>
                  <a:lnTo>
                    <a:pt x="838099" y="506458"/>
                  </a:lnTo>
                  <a:lnTo>
                    <a:pt x="880205" y="485632"/>
                  </a:lnTo>
                  <a:lnTo>
                    <a:pt x="917953" y="462401"/>
                  </a:lnTo>
                  <a:lnTo>
                    <a:pt x="950955" y="436979"/>
                  </a:lnTo>
                  <a:lnTo>
                    <a:pt x="978825" y="409580"/>
                  </a:lnTo>
                  <a:lnTo>
                    <a:pt x="1017620" y="349703"/>
                  </a:lnTo>
                  <a:lnTo>
                    <a:pt x="1031240" y="284479"/>
                  </a:lnTo>
                  <a:lnTo>
                    <a:pt x="1027770" y="251306"/>
                  </a:lnTo>
                  <a:lnTo>
                    <a:pt x="1001176" y="188542"/>
                  </a:lnTo>
                  <a:lnTo>
                    <a:pt x="950955" y="131980"/>
                  </a:lnTo>
                  <a:lnTo>
                    <a:pt x="917953" y="106558"/>
                  </a:lnTo>
                  <a:lnTo>
                    <a:pt x="880205" y="83327"/>
                  </a:lnTo>
                  <a:lnTo>
                    <a:pt x="838099" y="62501"/>
                  </a:lnTo>
                  <a:lnTo>
                    <a:pt x="792022" y="44293"/>
                  </a:lnTo>
                  <a:lnTo>
                    <a:pt x="742361" y="28917"/>
                  </a:lnTo>
                  <a:lnTo>
                    <a:pt x="689503" y="16586"/>
                  </a:lnTo>
                  <a:lnTo>
                    <a:pt x="633835" y="7514"/>
                  </a:lnTo>
                  <a:lnTo>
                    <a:pt x="575745" y="1914"/>
                  </a:lnTo>
                  <a:lnTo>
                    <a:pt x="5156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31100" y="1734820"/>
              <a:ext cx="1031240" cy="568960"/>
            </a:xfrm>
            <a:custGeom>
              <a:avLst/>
              <a:gdLst/>
              <a:ahLst/>
              <a:cxnLst/>
              <a:rect l="l" t="t" r="r" b="b"/>
              <a:pathLst>
                <a:path w="1031240" h="568960">
                  <a:moveTo>
                    <a:pt x="0" y="284479"/>
                  </a:moveTo>
                  <a:lnTo>
                    <a:pt x="13619" y="219256"/>
                  </a:lnTo>
                  <a:lnTo>
                    <a:pt x="52414" y="159379"/>
                  </a:lnTo>
                  <a:lnTo>
                    <a:pt x="80284" y="131980"/>
                  </a:lnTo>
                  <a:lnTo>
                    <a:pt x="113286" y="106558"/>
                  </a:lnTo>
                  <a:lnTo>
                    <a:pt x="151034" y="83327"/>
                  </a:lnTo>
                  <a:lnTo>
                    <a:pt x="193140" y="62501"/>
                  </a:lnTo>
                  <a:lnTo>
                    <a:pt x="239217" y="44293"/>
                  </a:lnTo>
                  <a:lnTo>
                    <a:pt x="288878" y="28917"/>
                  </a:lnTo>
                  <a:lnTo>
                    <a:pt x="341736" y="16586"/>
                  </a:lnTo>
                  <a:lnTo>
                    <a:pt x="397404" y="7514"/>
                  </a:lnTo>
                  <a:lnTo>
                    <a:pt x="455494" y="1914"/>
                  </a:lnTo>
                  <a:lnTo>
                    <a:pt x="515620" y="0"/>
                  </a:lnTo>
                  <a:lnTo>
                    <a:pt x="575745" y="1914"/>
                  </a:lnTo>
                  <a:lnTo>
                    <a:pt x="633835" y="7514"/>
                  </a:lnTo>
                  <a:lnTo>
                    <a:pt x="689503" y="16586"/>
                  </a:lnTo>
                  <a:lnTo>
                    <a:pt x="742361" y="28917"/>
                  </a:lnTo>
                  <a:lnTo>
                    <a:pt x="792022" y="44293"/>
                  </a:lnTo>
                  <a:lnTo>
                    <a:pt x="838099" y="62501"/>
                  </a:lnTo>
                  <a:lnTo>
                    <a:pt x="880205" y="83327"/>
                  </a:lnTo>
                  <a:lnTo>
                    <a:pt x="917953" y="106558"/>
                  </a:lnTo>
                  <a:lnTo>
                    <a:pt x="950955" y="131980"/>
                  </a:lnTo>
                  <a:lnTo>
                    <a:pt x="978825" y="159379"/>
                  </a:lnTo>
                  <a:lnTo>
                    <a:pt x="1017620" y="219256"/>
                  </a:lnTo>
                  <a:lnTo>
                    <a:pt x="1031240" y="284479"/>
                  </a:lnTo>
                  <a:lnTo>
                    <a:pt x="1027770" y="317653"/>
                  </a:lnTo>
                  <a:lnTo>
                    <a:pt x="1001176" y="380417"/>
                  </a:lnTo>
                  <a:lnTo>
                    <a:pt x="950955" y="436979"/>
                  </a:lnTo>
                  <a:lnTo>
                    <a:pt x="917953" y="462401"/>
                  </a:lnTo>
                  <a:lnTo>
                    <a:pt x="880205" y="485632"/>
                  </a:lnTo>
                  <a:lnTo>
                    <a:pt x="838099" y="506458"/>
                  </a:lnTo>
                  <a:lnTo>
                    <a:pt x="792022" y="524666"/>
                  </a:lnTo>
                  <a:lnTo>
                    <a:pt x="742361" y="540042"/>
                  </a:lnTo>
                  <a:lnTo>
                    <a:pt x="689503" y="552373"/>
                  </a:lnTo>
                  <a:lnTo>
                    <a:pt x="633835" y="561445"/>
                  </a:lnTo>
                  <a:lnTo>
                    <a:pt x="575745" y="567045"/>
                  </a:lnTo>
                  <a:lnTo>
                    <a:pt x="515620" y="568959"/>
                  </a:lnTo>
                  <a:lnTo>
                    <a:pt x="455494" y="567045"/>
                  </a:lnTo>
                  <a:lnTo>
                    <a:pt x="397404" y="561445"/>
                  </a:lnTo>
                  <a:lnTo>
                    <a:pt x="341736" y="552373"/>
                  </a:lnTo>
                  <a:lnTo>
                    <a:pt x="288878" y="540042"/>
                  </a:lnTo>
                  <a:lnTo>
                    <a:pt x="239217" y="524666"/>
                  </a:lnTo>
                  <a:lnTo>
                    <a:pt x="193140" y="506458"/>
                  </a:lnTo>
                  <a:lnTo>
                    <a:pt x="151034" y="485632"/>
                  </a:lnTo>
                  <a:lnTo>
                    <a:pt x="113286" y="462401"/>
                  </a:lnTo>
                  <a:lnTo>
                    <a:pt x="80284" y="436979"/>
                  </a:lnTo>
                  <a:lnTo>
                    <a:pt x="52414" y="409580"/>
                  </a:lnTo>
                  <a:lnTo>
                    <a:pt x="13619" y="349703"/>
                  </a:lnTo>
                  <a:lnTo>
                    <a:pt x="0" y="28447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802244" y="1880298"/>
            <a:ext cx="4902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HRM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" y="6170929"/>
            <a:ext cx="11744960" cy="0"/>
          </a:xfrm>
          <a:custGeom>
            <a:avLst/>
            <a:gdLst/>
            <a:ahLst/>
            <a:cxnLst/>
            <a:rect l="l" t="t" r="r" b="b"/>
            <a:pathLst>
              <a:path w="11744960">
                <a:moveTo>
                  <a:pt x="0" y="0"/>
                </a:moveTo>
                <a:lnTo>
                  <a:pt x="11744960" y="0"/>
                </a:lnTo>
              </a:path>
            </a:pathLst>
          </a:custGeom>
          <a:ln w="6350">
            <a:solidFill>
              <a:srgbClr val="61B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8065" y="6347459"/>
            <a:ext cx="988008" cy="3327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3617" y="6402070"/>
            <a:ext cx="152400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©</a:t>
            </a:r>
            <a:r>
              <a:rPr sz="1450" spc="-105" dirty="0">
                <a:solidFill>
                  <a:srgbClr val="61B3E4"/>
                </a:solidFill>
                <a:latin typeface="Arial MT"/>
                <a:cs typeface="Arial MT"/>
              </a:rPr>
              <a:t> 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-65" dirty="0">
                <a:solidFill>
                  <a:srgbClr val="61B3E4"/>
                </a:solidFill>
                <a:latin typeface="Arial MT"/>
                <a:cs typeface="Arial MT"/>
              </a:rPr>
              <a:t>i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e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-55" dirty="0">
                <a:solidFill>
                  <a:srgbClr val="61B3E4"/>
                </a:solidFill>
                <a:latin typeface="Arial MT"/>
                <a:cs typeface="Arial MT"/>
              </a:rPr>
              <a:t> C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r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po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r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a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-65" dirty="0">
                <a:solidFill>
                  <a:srgbClr val="61B3E4"/>
                </a:solidFill>
                <a:latin typeface="Arial MT"/>
                <a:cs typeface="Arial MT"/>
              </a:rPr>
              <a:t>i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n</a:t>
            </a:r>
            <a:endParaRPr sz="145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51100" y="1821179"/>
            <a:ext cx="6231255" cy="4519295"/>
            <a:chOff x="2451100" y="1821179"/>
            <a:chExt cx="6231255" cy="45192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1100" y="1821179"/>
              <a:ext cx="6230874" cy="451891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34080" y="3497579"/>
              <a:ext cx="4264660" cy="1424940"/>
            </a:xfrm>
            <a:custGeom>
              <a:avLst/>
              <a:gdLst/>
              <a:ahLst/>
              <a:cxnLst/>
              <a:rect l="l" t="t" r="r" b="b"/>
              <a:pathLst>
                <a:path w="4264659" h="1424939">
                  <a:moveTo>
                    <a:pt x="1013460" y="0"/>
                  </a:moveTo>
                  <a:lnTo>
                    <a:pt x="3254121" y="0"/>
                  </a:lnTo>
                </a:path>
                <a:path w="4264659" h="1424939">
                  <a:moveTo>
                    <a:pt x="0" y="1424940"/>
                  </a:moveTo>
                  <a:lnTo>
                    <a:pt x="4264406" y="1424940"/>
                  </a:lnTo>
                </a:path>
              </a:pathLst>
            </a:custGeom>
            <a:ln w="25400">
              <a:solidFill>
                <a:srgbClr val="6F9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43170" y="1972938"/>
            <a:ext cx="1148080" cy="83058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55"/>
              </a:spcBef>
            </a:pPr>
            <a:r>
              <a:rPr sz="1600" spc="-5" dirty="0">
                <a:solidFill>
                  <a:srgbClr val="7E7E7E"/>
                </a:solidFill>
                <a:latin typeface="Arial MT"/>
                <a:cs typeface="Arial MT"/>
              </a:rPr>
              <a:t>ERP</a:t>
            </a:r>
            <a:endParaRPr sz="1600">
              <a:latin typeface="Arial MT"/>
              <a:cs typeface="Arial MT"/>
            </a:endParaRPr>
          </a:p>
          <a:p>
            <a:pPr marL="12065" marR="5080" indent="-2540" algn="ctr">
              <a:lnSpc>
                <a:spcPct val="100000"/>
              </a:lnSpc>
              <a:spcBef>
                <a:spcPts val="720"/>
              </a:spcBef>
            </a:pPr>
            <a:r>
              <a:rPr sz="1100" spc="-5" dirty="0">
                <a:solidFill>
                  <a:srgbClr val="7E7E7E"/>
                </a:solidFill>
                <a:latin typeface="Arial MT"/>
                <a:cs typeface="Arial MT"/>
              </a:rPr>
              <a:t>finantsarvestus, </a:t>
            </a:r>
            <a:r>
              <a:rPr sz="110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Arial MT"/>
                <a:cs typeface="Arial MT"/>
              </a:rPr>
              <a:t>raamatupidamine,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3450" y="2777744"/>
            <a:ext cx="174371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7E7E7E"/>
                </a:solidFill>
                <a:latin typeface="Arial MT"/>
                <a:cs typeface="Arial MT"/>
              </a:rPr>
              <a:t>kliendihaldus, integreeritud </a:t>
            </a:r>
            <a:r>
              <a:rPr sz="1100" spc="-29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20" dirty="0">
                <a:solidFill>
                  <a:srgbClr val="7E7E7E"/>
                </a:solidFill>
                <a:latin typeface="Arial MT"/>
                <a:cs typeface="Arial MT"/>
              </a:rPr>
              <a:t>m</a:t>
            </a:r>
            <a:r>
              <a:rPr sz="1100" dirty="0">
                <a:solidFill>
                  <a:srgbClr val="7E7E7E"/>
                </a:solidFill>
                <a:latin typeface="Arial MT"/>
                <a:cs typeface="Arial MT"/>
              </a:rPr>
              <a:t>oodu</a:t>
            </a:r>
            <a:r>
              <a:rPr sz="1100" spc="-30" dirty="0">
                <a:solidFill>
                  <a:srgbClr val="7E7E7E"/>
                </a:solidFill>
                <a:latin typeface="Arial MT"/>
                <a:cs typeface="Arial MT"/>
              </a:rPr>
              <a:t>li</a:t>
            </a:r>
            <a:r>
              <a:rPr sz="1100" spc="-5" dirty="0">
                <a:solidFill>
                  <a:srgbClr val="7E7E7E"/>
                </a:solidFill>
                <a:latin typeface="Arial MT"/>
                <a:cs typeface="Arial MT"/>
              </a:rPr>
              <a:t>d</a:t>
            </a:r>
            <a:r>
              <a:rPr sz="110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7E7E7E"/>
                </a:solidFill>
                <a:latin typeface="Arial MT"/>
                <a:cs typeface="Arial MT"/>
              </a:rPr>
              <a:t>(</a:t>
            </a:r>
            <a:r>
              <a:rPr sz="1100" spc="25" dirty="0">
                <a:solidFill>
                  <a:srgbClr val="7E7E7E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7E7E7E"/>
                </a:solidFill>
                <a:latin typeface="Arial MT"/>
                <a:cs typeface="Arial MT"/>
              </a:rPr>
              <a:t>a</a:t>
            </a:r>
            <a:r>
              <a:rPr sz="1100" spc="-10" dirty="0">
                <a:solidFill>
                  <a:srgbClr val="7E7E7E"/>
                </a:solidFill>
                <a:latin typeface="Arial MT"/>
                <a:cs typeface="Arial MT"/>
              </a:rPr>
              <a:t>r</a:t>
            </a:r>
            <a:r>
              <a:rPr sz="1100" dirty="0">
                <a:solidFill>
                  <a:srgbClr val="7E7E7E"/>
                </a:solidFill>
                <a:latin typeface="Arial MT"/>
                <a:cs typeface="Arial MT"/>
              </a:rPr>
              <a:t>ud,</a:t>
            </a:r>
            <a:r>
              <a:rPr sz="1100" spc="-7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7E7E7E"/>
                </a:solidFill>
                <a:latin typeface="Arial MT"/>
                <a:cs typeface="Arial MT"/>
              </a:rPr>
              <a:t>t</a:t>
            </a:r>
            <a:r>
              <a:rPr sz="1100" dirty="0">
                <a:solidFill>
                  <a:srgbClr val="7E7E7E"/>
                </a:solidFill>
                <a:latin typeface="Arial MT"/>
                <a:cs typeface="Arial MT"/>
              </a:rPr>
              <a:t>oo</a:t>
            </a:r>
            <a:r>
              <a:rPr sz="1100" spc="-10" dirty="0">
                <a:solidFill>
                  <a:srgbClr val="7E7E7E"/>
                </a:solidFill>
                <a:latin typeface="Arial MT"/>
                <a:cs typeface="Arial MT"/>
              </a:rPr>
              <a:t>t</a:t>
            </a:r>
            <a:r>
              <a:rPr sz="1100" spc="20" dirty="0">
                <a:solidFill>
                  <a:srgbClr val="7E7E7E"/>
                </a:solidFill>
                <a:latin typeface="Arial MT"/>
                <a:cs typeface="Arial MT"/>
              </a:rPr>
              <a:t>m</a:t>
            </a:r>
            <a:r>
              <a:rPr sz="1100" spc="-30" dirty="0">
                <a:solidFill>
                  <a:srgbClr val="7E7E7E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7E7E7E"/>
                </a:solidFill>
                <a:latin typeface="Arial MT"/>
                <a:cs typeface="Arial MT"/>
              </a:rPr>
              <a:t>ne,  </a:t>
            </a:r>
            <a:r>
              <a:rPr sz="1100" spc="5" dirty="0">
                <a:solidFill>
                  <a:srgbClr val="7E7E7E"/>
                </a:solidFill>
                <a:latin typeface="Arial MT"/>
                <a:cs typeface="Arial MT"/>
              </a:rPr>
              <a:t>pe</a:t>
            </a:r>
            <a:r>
              <a:rPr sz="1100" spc="-10" dirty="0">
                <a:solidFill>
                  <a:srgbClr val="7E7E7E"/>
                </a:solidFill>
                <a:latin typeface="Arial MT"/>
                <a:cs typeface="Arial MT"/>
              </a:rPr>
              <a:t>r</a:t>
            </a:r>
            <a:r>
              <a:rPr sz="1100" spc="5" dirty="0">
                <a:solidFill>
                  <a:srgbClr val="7E7E7E"/>
                </a:solidFill>
                <a:latin typeface="Arial MT"/>
                <a:cs typeface="Arial MT"/>
              </a:rPr>
              <a:t>sona</a:t>
            </a:r>
            <a:r>
              <a:rPr sz="1100" spc="-25" dirty="0">
                <a:solidFill>
                  <a:srgbClr val="7E7E7E"/>
                </a:solidFill>
                <a:latin typeface="Arial MT"/>
                <a:cs typeface="Arial MT"/>
              </a:rPr>
              <a:t>l</a:t>
            </a:r>
            <a:r>
              <a:rPr sz="1100" dirty="0">
                <a:solidFill>
                  <a:srgbClr val="7E7E7E"/>
                </a:solidFill>
                <a:latin typeface="Arial MT"/>
                <a:cs typeface="Arial MT"/>
              </a:rPr>
              <a:t>,</a:t>
            </a:r>
            <a:r>
              <a:rPr sz="1100" spc="-3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7E7E7E"/>
                </a:solidFill>
                <a:latin typeface="Arial MT"/>
                <a:cs typeface="Arial MT"/>
              </a:rPr>
              <a:t>püs</a:t>
            </a:r>
            <a:r>
              <a:rPr sz="1100" spc="-25" dirty="0">
                <a:solidFill>
                  <a:srgbClr val="7E7E7E"/>
                </a:solidFill>
                <a:latin typeface="Arial MT"/>
                <a:cs typeface="Arial MT"/>
              </a:rPr>
              <a:t>i</a:t>
            </a:r>
            <a:r>
              <a:rPr sz="1100" spc="5" dirty="0">
                <a:solidFill>
                  <a:srgbClr val="7E7E7E"/>
                </a:solidFill>
                <a:latin typeface="Arial MT"/>
                <a:cs typeface="Arial MT"/>
              </a:rPr>
              <a:t>and</a:t>
            </a:r>
            <a:r>
              <a:rPr sz="1100" spc="20" dirty="0">
                <a:solidFill>
                  <a:srgbClr val="7E7E7E"/>
                </a:solidFill>
                <a:latin typeface="Arial MT"/>
                <a:cs typeface="Arial MT"/>
              </a:rPr>
              <a:t>m</a:t>
            </a:r>
            <a:r>
              <a:rPr sz="1100" spc="5" dirty="0">
                <a:solidFill>
                  <a:srgbClr val="7E7E7E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7E7E7E"/>
                </a:solidFill>
                <a:latin typeface="Arial MT"/>
                <a:cs typeface="Arial MT"/>
              </a:rPr>
              <a:t>d</a:t>
            </a:r>
            <a:r>
              <a:rPr sz="1100" spc="-6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10" dirty="0">
                <a:solidFill>
                  <a:srgbClr val="7E7E7E"/>
                </a:solidFill>
                <a:latin typeface="Arial MT"/>
                <a:cs typeface="Arial MT"/>
              </a:rPr>
              <a:t>j</a:t>
            </a:r>
            <a:r>
              <a:rPr sz="1100" spc="20" dirty="0">
                <a:solidFill>
                  <a:srgbClr val="7E7E7E"/>
                </a:solidFill>
                <a:latin typeface="Arial MT"/>
                <a:cs typeface="Arial MT"/>
              </a:rPr>
              <a:t>m</a:t>
            </a:r>
            <a:r>
              <a:rPr sz="1100" spc="5" dirty="0">
                <a:solidFill>
                  <a:srgbClr val="7E7E7E"/>
                </a:solidFill>
                <a:latin typeface="Arial MT"/>
                <a:cs typeface="Arial MT"/>
              </a:rPr>
              <a:t>s</a:t>
            </a:r>
            <a:r>
              <a:rPr sz="1100" spc="-10" dirty="0">
                <a:solidFill>
                  <a:srgbClr val="7E7E7E"/>
                </a:solidFill>
                <a:latin typeface="Arial MT"/>
                <a:cs typeface="Arial MT"/>
              </a:rPr>
              <a:t>.</a:t>
            </a:r>
            <a:r>
              <a:rPr sz="1100" dirty="0">
                <a:solidFill>
                  <a:srgbClr val="7E7E7E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0430" y="3703365"/>
            <a:ext cx="2830830" cy="829944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50"/>
              </a:spcBef>
            </a:pPr>
            <a:r>
              <a:rPr sz="1600" spc="-10" dirty="0">
                <a:solidFill>
                  <a:srgbClr val="7E7E7E"/>
                </a:solidFill>
                <a:latin typeface="Arial MT"/>
                <a:cs typeface="Arial MT"/>
              </a:rPr>
              <a:t>PPS</a:t>
            </a:r>
            <a:endParaRPr sz="160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  <a:spcBef>
                <a:spcPts val="725"/>
              </a:spcBef>
            </a:pPr>
            <a:r>
              <a:rPr sz="1100" spc="-10" dirty="0">
                <a:solidFill>
                  <a:srgbClr val="7E7E7E"/>
                </a:solidFill>
                <a:latin typeface="Arial MT"/>
                <a:cs typeface="Arial MT"/>
              </a:rPr>
              <a:t>Tellimuste</a:t>
            </a:r>
            <a:r>
              <a:rPr sz="1100" spc="6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Arial MT"/>
                <a:cs typeface="Arial MT"/>
              </a:rPr>
              <a:t>haldamine,</a:t>
            </a:r>
            <a:r>
              <a:rPr sz="1100" spc="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Arial MT"/>
                <a:cs typeface="Arial MT"/>
              </a:rPr>
              <a:t>materjalide haldamine, </a:t>
            </a:r>
            <a:r>
              <a:rPr sz="1100" spc="-29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Arial MT"/>
                <a:cs typeface="Arial MT"/>
              </a:rPr>
              <a:t>siselogistika,</a:t>
            </a:r>
            <a:r>
              <a:rPr sz="1100" spc="4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5" dirty="0">
                <a:solidFill>
                  <a:srgbClr val="7E7E7E"/>
                </a:solidFill>
                <a:latin typeface="Arial MT"/>
                <a:cs typeface="Arial MT"/>
              </a:rPr>
              <a:t>WMS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7555" y="5232400"/>
            <a:ext cx="466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7E7E7E"/>
                </a:solidFill>
                <a:latin typeface="Arial MT"/>
                <a:cs typeface="Arial MT"/>
              </a:rPr>
              <a:t>M</a:t>
            </a:r>
            <a:r>
              <a:rPr sz="1600" spc="-10" dirty="0">
                <a:solidFill>
                  <a:srgbClr val="7E7E7E"/>
                </a:solidFill>
                <a:latin typeface="Arial MT"/>
                <a:cs typeface="Arial MT"/>
              </a:rPr>
              <a:t>E</a:t>
            </a:r>
            <a:r>
              <a:rPr sz="1600" dirty="0">
                <a:solidFill>
                  <a:srgbClr val="7E7E7E"/>
                </a:solidFill>
                <a:latin typeface="Arial MT"/>
                <a:cs typeface="Arial MT"/>
              </a:rPr>
              <a:t>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9794" y="2510853"/>
            <a:ext cx="28390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Arial MT"/>
                <a:cs typeface="Arial MT"/>
              </a:rPr>
              <a:t>Administratiivne</a:t>
            </a:r>
            <a:r>
              <a:rPr sz="2400" spc="-7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Arial MT"/>
                <a:cs typeface="Arial MT"/>
              </a:rPr>
              <a:t>tase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3777" y="4157662"/>
            <a:ext cx="12642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0" dirty="0">
                <a:solidFill>
                  <a:srgbClr val="7E7E7E"/>
                </a:solidFill>
                <a:latin typeface="Arial MT"/>
                <a:cs typeface="Arial MT"/>
              </a:rPr>
              <a:t>T</a:t>
            </a:r>
            <a:r>
              <a:rPr sz="2400" dirty="0">
                <a:solidFill>
                  <a:srgbClr val="7E7E7E"/>
                </a:solidFill>
                <a:latin typeface="Arial MT"/>
                <a:cs typeface="Arial MT"/>
              </a:rPr>
              <a:t>o</a:t>
            </a:r>
            <a:r>
              <a:rPr sz="2400" spc="5" dirty="0">
                <a:solidFill>
                  <a:srgbClr val="7E7E7E"/>
                </a:solidFill>
                <a:latin typeface="Arial MT"/>
                <a:cs typeface="Arial MT"/>
              </a:rPr>
              <a:t>o</a:t>
            </a:r>
            <a:r>
              <a:rPr sz="2400" spc="-10" dirty="0">
                <a:solidFill>
                  <a:srgbClr val="7E7E7E"/>
                </a:solidFill>
                <a:latin typeface="Arial MT"/>
                <a:cs typeface="Arial MT"/>
              </a:rPr>
              <a:t>t</a:t>
            </a:r>
            <a:r>
              <a:rPr sz="2400" dirty="0">
                <a:solidFill>
                  <a:srgbClr val="7E7E7E"/>
                </a:solidFill>
                <a:latin typeface="Arial MT"/>
                <a:cs typeface="Arial MT"/>
              </a:rPr>
              <a:t>mi</a:t>
            </a:r>
            <a:r>
              <a:rPr sz="2400" spc="5" dirty="0">
                <a:solidFill>
                  <a:srgbClr val="7E7E7E"/>
                </a:solidFill>
                <a:latin typeface="Arial MT"/>
                <a:cs typeface="Arial MT"/>
              </a:rPr>
              <a:t>n</a:t>
            </a:r>
            <a:r>
              <a:rPr sz="2400" dirty="0">
                <a:solidFill>
                  <a:srgbClr val="7E7E7E"/>
                </a:solidFill>
                <a:latin typeface="Arial MT"/>
                <a:cs typeface="Arial MT"/>
              </a:rPr>
              <a:t>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68160" y="2436177"/>
            <a:ext cx="271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1679BC"/>
                </a:solidFill>
                <a:latin typeface="Arial MT"/>
                <a:cs typeface="Arial MT"/>
              </a:rPr>
              <a:t>Enterprise</a:t>
            </a:r>
            <a:r>
              <a:rPr sz="1600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79BC"/>
                </a:solidFill>
                <a:latin typeface="Arial MT"/>
                <a:cs typeface="Arial MT"/>
              </a:rPr>
              <a:t>Resource</a:t>
            </a:r>
            <a:r>
              <a:rPr sz="1600" spc="-20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1679BC"/>
                </a:solidFill>
                <a:latin typeface="Arial MT"/>
                <a:cs typeface="Arial MT"/>
              </a:rPr>
              <a:t>Planning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8380" y="3879850"/>
            <a:ext cx="2570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1679BC"/>
                </a:solidFill>
                <a:latin typeface="Arial MT"/>
                <a:cs typeface="Arial MT"/>
              </a:rPr>
              <a:t>Production</a:t>
            </a:r>
            <a:r>
              <a:rPr sz="1600" spc="20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1679BC"/>
                </a:solidFill>
                <a:latin typeface="Arial MT"/>
                <a:cs typeface="Arial MT"/>
              </a:rPr>
              <a:t>Planning</a:t>
            </a:r>
            <a:r>
              <a:rPr sz="1600" spc="25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1679BC"/>
                </a:solidFill>
                <a:latin typeface="Arial MT"/>
                <a:cs typeface="Arial MT"/>
              </a:rPr>
              <a:t>System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64551" y="5063108"/>
            <a:ext cx="2992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1679BC"/>
                </a:solidFill>
                <a:latin typeface="Arial MT"/>
                <a:cs typeface="Arial MT"/>
              </a:rPr>
              <a:t>Manufacturing</a:t>
            </a:r>
            <a:r>
              <a:rPr sz="1600" spc="5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1679BC"/>
                </a:solidFill>
                <a:latin typeface="Arial MT"/>
                <a:cs typeface="Arial MT"/>
              </a:rPr>
              <a:t>Execution</a:t>
            </a:r>
            <a:r>
              <a:rPr sz="1600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1679BC"/>
                </a:solidFill>
                <a:latin typeface="Arial MT"/>
                <a:cs typeface="Arial MT"/>
              </a:rPr>
              <a:t>System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83983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5" dirty="0">
                <a:solidFill>
                  <a:schemeClr val="tx1"/>
                </a:solidFill>
                <a:latin typeface="Arial"/>
                <a:cs typeface="Arial"/>
              </a:rPr>
              <a:t>Integreeritud</a:t>
            </a:r>
            <a:r>
              <a:rPr sz="4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chemeClr val="tx1"/>
                </a:solidFill>
                <a:latin typeface="Arial"/>
                <a:cs typeface="Arial"/>
              </a:rPr>
              <a:t>tootmise</a:t>
            </a:r>
            <a:r>
              <a:rPr sz="40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chemeClr val="tx1"/>
                </a:solidFill>
                <a:latin typeface="Arial"/>
                <a:cs typeface="Arial"/>
              </a:rPr>
              <a:t>juhtimine</a:t>
            </a:r>
            <a:endParaRPr sz="4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4762" y="5720079"/>
            <a:ext cx="12201525" cy="1143000"/>
            <a:chOff x="-4762" y="5720079"/>
            <a:chExt cx="12201525" cy="1143000"/>
          </a:xfrm>
        </p:grpSpPr>
        <p:sp>
          <p:nvSpPr>
            <p:cNvPr id="20" name="object 20"/>
            <p:cNvSpPr/>
            <p:nvPr/>
          </p:nvSpPr>
          <p:spPr>
            <a:xfrm>
              <a:off x="2854960" y="5732779"/>
              <a:ext cx="5416550" cy="0"/>
            </a:xfrm>
            <a:custGeom>
              <a:avLst/>
              <a:gdLst/>
              <a:ahLst/>
              <a:cxnLst/>
              <a:rect l="l" t="t" r="r" b="b"/>
              <a:pathLst>
                <a:path w="5416550">
                  <a:moveTo>
                    <a:pt x="0" y="0"/>
                  </a:moveTo>
                  <a:lnTo>
                    <a:pt x="5416549" y="0"/>
                  </a:lnTo>
                </a:path>
              </a:pathLst>
            </a:custGeom>
            <a:ln w="25400">
              <a:solidFill>
                <a:srgbClr val="6F9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6324599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0" y="533400"/>
                  </a:moveTo>
                  <a:lnTo>
                    <a:pt x="12192000" y="5334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28975" y="5906452"/>
            <a:ext cx="4292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7E7E7E"/>
                </a:solidFill>
                <a:latin typeface="Arial MT"/>
                <a:cs typeface="Arial MT"/>
              </a:rPr>
              <a:t>APS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34815" y="5906452"/>
            <a:ext cx="4533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7E7E7E"/>
                </a:solidFill>
                <a:latin typeface="Arial MT"/>
                <a:cs typeface="Arial MT"/>
              </a:rPr>
              <a:t>O</a:t>
            </a:r>
            <a:r>
              <a:rPr sz="1600" spc="-15" dirty="0">
                <a:solidFill>
                  <a:srgbClr val="7E7E7E"/>
                </a:solidFill>
                <a:latin typeface="Arial MT"/>
                <a:cs typeface="Arial MT"/>
              </a:rPr>
              <a:t>E</a:t>
            </a:r>
            <a:r>
              <a:rPr sz="1600" dirty="0">
                <a:solidFill>
                  <a:srgbClr val="7E7E7E"/>
                </a:solidFill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40654" y="5898515"/>
            <a:ext cx="478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7E7E7E"/>
                </a:solidFill>
                <a:latin typeface="Arial MT"/>
                <a:cs typeface="Arial MT"/>
              </a:rPr>
              <a:t>M</a:t>
            </a:r>
            <a:r>
              <a:rPr sz="1600" spc="-5" dirty="0">
                <a:solidFill>
                  <a:srgbClr val="7E7E7E"/>
                </a:solidFill>
                <a:latin typeface="Arial MT"/>
                <a:cs typeface="Arial MT"/>
              </a:rPr>
              <a:t>D</a:t>
            </a:r>
            <a:r>
              <a:rPr sz="1600" dirty="0">
                <a:solidFill>
                  <a:srgbClr val="7E7E7E"/>
                </a:solidFill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27190" y="5895340"/>
            <a:ext cx="4210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7E7E7E"/>
                </a:solidFill>
                <a:latin typeface="Arial MT"/>
                <a:cs typeface="Arial MT"/>
              </a:rPr>
              <a:t>PZE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86243" y="5891529"/>
            <a:ext cx="3524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7E7E7E"/>
                </a:solidFill>
                <a:latin typeface="Arial MT"/>
                <a:cs typeface="Arial MT"/>
              </a:rPr>
              <a:t>QM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5811837"/>
            <a:ext cx="12192000" cy="1046480"/>
            <a:chOff x="0" y="5811837"/>
            <a:chExt cx="12192000" cy="1046480"/>
          </a:xfrm>
        </p:grpSpPr>
        <p:sp>
          <p:nvSpPr>
            <p:cNvPr id="28" name="object 28"/>
            <p:cNvSpPr/>
            <p:nvPr/>
          </p:nvSpPr>
          <p:spPr>
            <a:xfrm>
              <a:off x="3031489" y="5822950"/>
              <a:ext cx="861060" cy="447040"/>
            </a:xfrm>
            <a:custGeom>
              <a:avLst/>
              <a:gdLst/>
              <a:ahLst/>
              <a:cxnLst/>
              <a:rect l="l" t="t" r="r" b="b"/>
              <a:pathLst>
                <a:path w="861060" h="447039">
                  <a:moveTo>
                    <a:pt x="0" y="223520"/>
                  </a:moveTo>
                  <a:lnTo>
                    <a:pt x="18230" y="158965"/>
                  </a:lnTo>
                  <a:lnTo>
                    <a:pt x="69368" y="101812"/>
                  </a:lnTo>
                  <a:lnTo>
                    <a:pt x="105612" y="76875"/>
                  </a:lnTo>
                  <a:lnTo>
                    <a:pt x="148083" y="54826"/>
                  </a:lnTo>
                  <a:lnTo>
                    <a:pt x="196115" y="36011"/>
                  </a:lnTo>
                  <a:lnTo>
                    <a:pt x="249042" y="20774"/>
                  </a:lnTo>
                  <a:lnTo>
                    <a:pt x="306198" y="9463"/>
                  </a:lnTo>
                  <a:lnTo>
                    <a:pt x="366916" y="2423"/>
                  </a:lnTo>
                  <a:lnTo>
                    <a:pt x="430530" y="0"/>
                  </a:lnTo>
                  <a:lnTo>
                    <a:pt x="494143" y="2423"/>
                  </a:lnTo>
                  <a:lnTo>
                    <a:pt x="554861" y="9463"/>
                  </a:lnTo>
                  <a:lnTo>
                    <a:pt x="612017" y="20774"/>
                  </a:lnTo>
                  <a:lnTo>
                    <a:pt x="664944" y="36011"/>
                  </a:lnTo>
                  <a:lnTo>
                    <a:pt x="712976" y="54826"/>
                  </a:lnTo>
                  <a:lnTo>
                    <a:pt x="755447" y="76875"/>
                  </a:lnTo>
                  <a:lnTo>
                    <a:pt x="791691" y="101812"/>
                  </a:lnTo>
                  <a:lnTo>
                    <a:pt x="821040" y="129290"/>
                  </a:lnTo>
                  <a:lnTo>
                    <a:pt x="856391" y="190490"/>
                  </a:lnTo>
                  <a:lnTo>
                    <a:pt x="861060" y="223520"/>
                  </a:lnTo>
                  <a:lnTo>
                    <a:pt x="856391" y="256549"/>
                  </a:lnTo>
                  <a:lnTo>
                    <a:pt x="821040" y="317749"/>
                  </a:lnTo>
                  <a:lnTo>
                    <a:pt x="791691" y="345227"/>
                  </a:lnTo>
                  <a:lnTo>
                    <a:pt x="755447" y="370164"/>
                  </a:lnTo>
                  <a:lnTo>
                    <a:pt x="712976" y="392213"/>
                  </a:lnTo>
                  <a:lnTo>
                    <a:pt x="664944" y="411028"/>
                  </a:lnTo>
                  <a:lnTo>
                    <a:pt x="612017" y="426265"/>
                  </a:lnTo>
                  <a:lnTo>
                    <a:pt x="554861" y="437576"/>
                  </a:lnTo>
                  <a:lnTo>
                    <a:pt x="494143" y="444616"/>
                  </a:lnTo>
                  <a:lnTo>
                    <a:pt x="430530" y="447040"/>
                  </a:lnTo>
                  <a:lnTo>
                    <a:pt x="366916" y="444616"/>
                  </a:lnTo>
                  <a:lnTo>
                    <a:pt x="306198" y="437576"/>
                  </a:lnTo>
                  <a:lnTo>
                    <a:pt x="249042" y="426265"/>
                  </a:lnTo>
                  <a:lnTo>
                    <a:pt x="196115" y="411028"/>
                  </a:lnTo>
                  <a:lnTo>
                    <a:pt x="148083" y="392213"/>
                  </a:lnTo>
                  <a:lnTo>
                    <a:pt x="105612" y="370164"/>
                  </a:lnTo>
                  <a:lnTo>
                    <a:pt x="69368" y="345227"/>
                  </a:lnTo>
                  <a:lnTo>
                    <a:pt x="40019" y="317749"/>
                  </a:lnTo>
                  <a:lnTo>
                    <a:pt x="4668" y="256549"/>
                  </a:lnTo>
                  <a:lnTo>
                    <a:pt x="0" y="223520"/>
                  </a:lnTo>
                  <a:close/>
                </a:path>
              </a:pathLst>
            </a:custGeom>
            <a:ln w="222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2192000" y="5334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1B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" y="6170929"/>
            <a:ext cx="11744960" cy="0"/>
          </a:xfrm>
          <a:custGeom>
            <a:avLst/>
            <a:gdLst/>
            <a:ahLst/>
            <a:cxnLst/>
            <a:rect l="l" t="t" r="r" b="b"/>
            <a:pathLst>
              <a:path w="11744960">
                <a:moveTo>
                  <a:pt x="0" y="0"/>
                </a:moveTo>
                <a:lnTo>
                  <a:pt x="11744960" y="0"/>
                </a:lnTo>
              </a:path>
            </a:pathLst>
          </a:custGeom>
          <a:ln w="6350">
            <a:solidFill>
              <a:srgbClr val="61B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8065" y="6347459"/>
            <a:ext cx="988008" cy="3327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3617" y="6402070"/>
            <a:ext cx="152400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©</a:t>
            </a:r>
            <a:r>
              <a:rPr sz="1450" spc="-105" dirty="0">
                <a:solidFill>
                  <a:srgbClr val="61B3E4"/>
                </a:solidFill>
                <a:latin typeface="Arial MT"/>
                <a:cs typeface="Arial MT"/>
              </a:rPr>
              <a:t> 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-65" dirty="0">
                <a:solidFill>
                  <a:srgbClr val="61B3E4"/>
                </a:solidFill>
                <a:latin typeface="Arial MT"/>
                <a:cs typeface="Arial MT"/>
              </a:rPr>
              <a:t>i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e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-55" dirty="0">
                <a:solidFill>
                  <a:srgbClr val="61B3E4"/>
                </a:solidFill>
                <a:latin typeface="Arial MT"/>
                <a:cs typeface="Arial MT"/>
              </a:rPr>
              <a:t> C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r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po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r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a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-65" dirty="0">
                <a:solidFill>
                  <a:srgbClr val="61B3E4"/>
                </a:solidFill>
                <a:latin typeface="Arial MT"/>
                <a:cs typeface="Arial MT"/>
              </a:rPr>
              <a:t>i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n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4283" y="1217485"/>
            <a:ext cx="175895" cy="46672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50" spc="-10" dirty="0">
                <a:solidFill>
                  <a:srgbClr val="7A7A7A"/>
                </a:solidFill>
                <a:latin typeface="Arial MT"/>
                <a:cs typeface="Arial MT"/>
              </a:rPr>
              <a:t>Internal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5302" y="61700"/>
            <a:ext cx="9237980" cy="1162498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4400" spc="10" dirty="0">
                <a:solidFill>
                  <a:schemeClr val="tx1"/>
                </a:solidFill>
                <a:latin typeface="Arial"/>
                <a:cs typeface="Arial"/>
              </a:rPr>
              <a:t>Tänane</a:t>
            </a:r>
            <a:r>
              <a:rPr sz="4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400" spc="5" dirty="0">
                <a:solidFill>
                  <a:schemeClr val="tx1"/>
                </a:solidFill>
                <a:latin typeface="Arial"/>
                <a:cs typeface="Arial"/>
              </a:rPr>
              <a:t>olukord</a:t>
            </a:r>
            <a:r>
              <a:rPr sz="44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400" spc="5" dirty="0">
                <a:solidFill>
                  <a:schemeClr val="tx1"/>
                </a:solidFill>
                <a:latin typeface="Arial"/>
                <a:cs typeface="Arial"/>
              </a:rPr>
              <a:t>ettevõtetes</a:t>
            </a:r>
            <a:endParaRPr sz="4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330"/>
              </a:spcBef>
            </a:pPr>
            <a:r>
              <a:rPr sz="2150" spc="-15" dirty="0">
                <a:solidFill>
                  <a:srgbClr val="7E7E7E"/>
                </a:solidFill>
                <a:latin typeface="Arial MT"/>
                <a:cs typeface="Arial MT"/>
              </a:rPr>
              <a:t>OEE=</a:t>
            </a:r>
            <a:r>
              <a:rPr sz="2150" spc="1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150" spc="-10" dirty="0">
                <a:solidFill>
                  <a:srgbClr val="7E7E7E"/>
                </a:solidFill>
                <a:latin typeface="Arial MT"/>
                <a:cs typeface="Arial MT"/>
              </a:rPr>
              <a:t>Kasutatavus</a:t>
            </a:r>
            <a:r>
              <a:rPr sz="2150" spc="-7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150" spc="-15" dirty="0">
                <a:solidFill>
                  <a:srgbClr val="7E7E7E"/>
                </a:solidFill>
                <a:latin typeface="Arial MT"/>
                <a:cs typeface="Arial MT"/>
              </a:rPr>
              <a:t>(Availability)</a:t>
            </a:r>
            <a:r>
              <a:rPr sz="2150" spc="-5" dirty="0">
                <a:solidFill>
                  <a:srgbClr val="7E7E7E"/>
                </a:solidFill>
                <a:latin typeface="Arial MT"/>
                <a:cs typeface="Arial MT"/>
              </a:rPr>
              <a:t> x</a:t>
            </a:r>
            <a:r>
              <a:rPr sz="2150" spc="-4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150" spc="-35" dirty="0">
                <a:solidFill>
                  <a:srgbClr val="7E7E7E"/>
                </a:solidFill>
                <a:latin typeface="Arial MT"/>
                <a:cs typeface="Arial MT"/>
              </a:rPr>
              <a:t>Tootlus</a:t>
            </a:r>
            <a:r>
              <a:rPr sz="2150" spc="-8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150" spc="-10" dirty="0">
                <a:solidFill>
                  <a:srgbClr val="7E7E7E"/>
                </a:solidFill>
                <a:latin typeface="Arial MT"/>
                <a:cs typeface="Arial MT"/>
              </a:rPr>
              <a:t>(performance)</a:t>
            </a:r>
            <a:r>
              <a:rPr sz="2150" spc="-6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150" spc="-5" dirty="0">
                <a:solidFill>
                  <a:srgbClr val="7E7E7E"/>
                </a:solidFill>
                <a:latin typeface="Arial MT"/>
                <a:cs typeface="Arial MT"/>
              </a:rPr>
              <a:t>x</a:t>
            </a:r>
            <a:r>
              <a:rPr sz="2150" spc="2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150" spc="-5" dirty="0">
                <a:solidFill>
                  <a:srgbClr val="7E7E7E"/>
                </a:solidFill>
                <a:latin typeface="Arial MT"/>
                <a:cs typeface="Arial MT"/>
              </a:rPr>
              <a:t>Kvaliteet</a:t>
            </a:r>
            <a:r>
              <a:rPr sz="2150" spc="-5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150" spc="-10" dirty="0">
                <a:solidFill>
                  <a:srgbClr val="7E7E7E"/>
                </a:solidFill>
                <a:latin typeface="Arial MT"/>
                <a:cs typeface="Arial MT"/>
              </a:rPr>
              <a:t>(Quality)</a:t>
            </a:r>
            <a:endParaRPr sz="2150" dirty="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50792" y="1988793"/>
            <a:ext cx="5713095" cy="4142104"/>
            <a:chOff x="2750792" y="1988793"/>
            <a:chExt cx="5713095" cy="4142104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0792" y="1988793"/>
              <a:ext cx="5712768" cy="41420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39819" y="4828540"/>
              <a:ext cx="3936365" cy="0"/>
            </a:xfrm>
            <a:custGeom>
              <a:avLst/>
              <a:gdLst/>
              <a:ahLst/>
              <a:cxnLst/>
              <a:rect l="l" t="t" r="r" b="b"/>
              <a:pathLst>
                <a:path w="3936365">
                  <a:moveTo>
                    <a:pt x="0" y="0"/>
                  </a:moveTo>
                  <a:lnTo>
                    <a:pt x="3936364" y="0"/>
                  </a:lnTo>
                </a:path>
              </a:pathLst>
            </a:custGeom>
            <a:ln w="20319">
              <a:solidFill>
                <a:srgbClr val="6F9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31409" y="2349563"/>
            <a:ext cx="41084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10" dirty="0">
                <a:solidFill>
                  <a:srgbClr val="7E7E7E"/>
                </a:solidFill>
                <a:latin typeface="Arial MT"/>
                <a:cs typeface="Arial MT"/>
              </a:rPr>
              <a:t>ER</a:t>
            </a:r>
            <a:r>
              <a:rPr sz="1450" spc="20" dirty="0">
                <a:solidFill>
                  <a:srgbClr val="7E7E7E"/>
                </a:solidFill>
                <a:latin typeface="Arial MT"/>
                <a:cs typeface="Arial MT"/>
              </a:rPr>
              <a:t>P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3617" y="2569209"/>
            <a:ext cx="28371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Arial MT"/>
                <a:cs typeface="Arial MT"/>
              </a:rPr>
              <a:t>Administratiivne tase </a:t>
            </a:r>
            <a:r>
              <a:rPr sz="2400" spc="-66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Arial MT"/>
                <a:cs typeface="Arial MT"/>
              </a:rPr>
              <a:t>(ERP)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3617" y="3997197"/>
            <a:ext cx="1263650" cy="112268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400" spc="-270" dirty="0">
                <a:solidFill>
                  <a:srgbClr val="7E7E7E"/>
                </a:solidFill>
                <a:latin typeface="Arial MT"/>
                <a:cs typeface="Arial MT"/>
              </a:rPr>
              <a:t>T</a:t>
            </a:r>
            <a:r>
              <a:rPr sz="2400" spc="-5" dirty="0">
                <a:solidFill>
                  <a:srgbClr val="7E7E7E"/>
                </a:solidFill>
                <a:latin typeface="Arial MT"/>
                <a:cs typeface="Arial MT"/>
              </a:rPr>
              <a:t>o</a:t>
            </a:r>
            <a:r>
              <a:rPr sz="2400" dirty="0">
                <a:solidFill>
                  <a:srgbClr val="7E7E7E"/>
                </a:solidFill>
                <a:latin typeface="Arial MT"/>
                <a:cs typeface="Arial MT"/>
              </a:rPr>
              <a:t>o</a:t>
            </a:r>
            <a:r>
              <a:rPr sz="2400" spc="-5" dirty="0">
                <a:solidFill>
                  <a:srgbClr val="7E7E7E"/>
                </a:solidFill>
                <a:latin typeface="Arial MT"/>
                <a:cs typeface="Arial MT"/>
              </a:rPr>
              <a:t>tmine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7E7E7E"/>
                </a:solidFill>
                <a:latin typeface="Arial MT"/>
                <a:cs typeface="Arial MT"/>
              </a:rPr>
              <a:t>(MES)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3158" y="2569209"/>
            <a:ext cx="40786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679BC"/>
                </a:solidFill>
                <a:latin typeface="Arial MT"/>
                <a:cs typeface="Arial MT"/>
              </a:rPr>
              <a:t>Enterprise</a:t>
            </a:r>
            <a:r>
              <a:rPr sz="2400" spc="-40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1679BC"/>
                </a:solidFill>
                <a:latin typeface="Arial MT"/>
                <a:cs typeface="Arial MT"/>
              </a:rPr>
              <a:t>Resource</a:t>
            </a:r>
            <a:r>
              <a:rPr sz="2400" spc="-60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1679BC"/>
                </a:solidFill>
                <a:latin typeface="Arial MT"/>
                <a:cs typeface="Arial MT"/>
              </a:rPr>
              <a:t>Planning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03879" y="3761740"/>
            <a:ext cx="4999990" cy="1805939"/>
            <a:chOff x="3103879" y="3761740"/>
            <a:chExt cx="4999990" cy="1805939"/>
          </a:xfrm>
        </p:grpSpPr>
        <p:sp>
          <p:nvSpPr>
            <p:cNvPr id="15" name="object 15"/>
            <p:cNvSpPr/>
            <p:nvPr/>
          </p:nvSpPr>
          <p:spPr>
            <a:xfrm>
              <a:off x="3103879" y="5554980"/>
              <a:ext cx="4999990" cy="0"/>
            </a:xfrm>
            <a:custGeom>
              <a:avLst/>
              <a:gdLst/>
              <a:ahLst/>
              <a:cxnLst/>
              <a:rect l="l" t="t" r="r" b="b"/>
              <a:pathLst>
                <a:path w="4999990">
                  <a:moveTo>
                    <a:pt x="0" y="0"/>
                  </a:moveTo>
                  <a:lnTo>
                    <a:pt x="4999863" y="0"/>
                  </a:lnTo>
                </a:path>
              </a:pathLst>
            </a:custGeom>
            <a:ln w="25400">
              <a:solidFill>
                <a:srgbClr val="6F9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82340" y="3761740"/>
              <a:ext cx="4246880" cy="1247140"/>
            </a:xfrm>
            <a:custGeom>
              <a:avLst/>
              <a:gdLst/>
              <a:ahLst/>
              <a:cxnLst/>
              <a:rect l="l" t="t" r="r" b="b"/>
              <a:pathLst>
                <a:path w="4246880" h="1247139">
                  <a:moveTo>
                    <a:pt x="3543300" y="0"/>
                  </a:moveTo>
                  <a:lnTo>
                    <a:pt x="759460" y="0"/>
                  </a:lnTo>
                  <a:lnTo>
                    <a:pt x="759460" y="213360"/>
                  </a:lnTo>
                  <a:lnTo>
                    <a:pt x="3543300" y="213360"/>
                  </a:lnTo>
                  <a:lnTo>
                    <a:pt x="3543300" y="0"/>
                  </a:lnTo>
                  <a:close/>
                </a:path>
                <a:path w="4246880" h="1247139">
                  <a:moveTo>
                    <a:pt x="4246867" y="1076960"/>
                  </a:moveTo>
                  <a:lnTo>
                    <a:pt x="0" y="1076960"/>
                  </a:lnTo>
                  <a:lnTo>
                    <a:pt x="0" y="1247140"/>
                  </a:lnTo>
                  <a:lnTo>
                    <a:pt x="4246867" y="1247140"/>
                  </a:lnTo>
                  <a:lnTo>
                    <a:pt x="4246867" y="10769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87064" y="5708015"/>
            <a:ext cx="215582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15" dirty="0">
                <a:solidFill>
                  <a:srgbClr val="7E7E7E"/>
                </a:solidFill>
                <a:latin typeface="Arial MT"/>
                <a:cs typeface="Arial MT"/>
              </a:rPr>
              <a:t>OEE </a:t>
            </a:r>
            <a:r>
              <a:rPr sz="1100" spc="-5" dirty="0">
                <a:solidFill>
                  <a:srgbClr val="7E7E7E"/>
                </a:solidFill>
                <a:latin typeface="Arial MT"/>
                <a:cs typeface="Arial MT"/>
              </a:rPr>
              <a:t>(production</a:t>
            </a:r>
            <a:r>
              <a:rPr sz="1100" spc="2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Arial MT"/>
                <a:cs typeface="Arial MT"/>
              </a:rPr>
              <a:t>data</a:t>
            </a:r>
            <a:r>
              <a:rPr sz="1100" spc="2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7E7E7E"/>
                </a:solidFill>
                <a:latin typeface="Arial MT"/>
                <a:cs typeface="Arial MT"/>
              </a:rPr>
              <a:t>collection)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89195" y="4056443"/>
            <a:ext cx="1315720" cy="7175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30"/>
              </a:spcBef>
            </a:pPr>
            <a:r>
              <a:rPr sz="1450" spc="15" dirty="0">
                <a:solidFill>
                  <a:srgbClr val="7E7E7E"/>
                </a:solidFill>
                <a:latin typeface="Arial MT"/>
                <a:cs typeface="Arial MT"/>
              </a:rPr>
              <a:t>MS</a:t>
            </a:r>
            <a:r>
              <a:rPr sz="1450" spc="-3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450" spc="5" dirty="0">
                <a:solidFill>
                  <a:srgbClr val="7E7E7E"/>
                </a:solidFill>
                <a:latin typeface="Arial MT"/>
                <a:cs typeface="Arial MT"/>
              </a:rPr>
              <a:t>Excel</a:t>
            </a:r>
            <a:endParaRPr sz="1450">
              <a:latin typeface="Arial MT"/>
              <a:cs typeface="Arial MT"/>
            </a:endParaRPr>
          </a:p>
          <a:p>
            <a:pPr marL="12700" marR="5080" indent="68580" algn="just">
              <a:lnSpc>
                <a:spcPct val="101699"/>
              </a:lnSpc>
              <a:spcBef>
                <a:spcPts val="15"/>
              </a:spcBef>
            </a:pPr>
            <a:r>
              <a:rPr sz="1000" spc="5" dirty="0">
                <a:solidFill>
                  <a:srgbClr val="7E7E7E"/>
                </a:solidFill>
                <a:latin typeface="Arial MT"/>
                <a:cs typeface="Arial MT"/>
              </a:rPr>
              <a:t>Order management, </a:t>
            </a:r>
            <a:r>
              <a:rPr sz="1000" spc="1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7E7E7E"/>
                </a:solidFill>
                <a:latin typeface="Arial MT"/>
                <a:cs typeface="Arial MT"/>
              </a:rPr>
              <a:t>production planning, </a:t>
            </a:r>
            <a:r>
              <a:rPr sz="1000" spc="5" dirty="0">
                <a:solidFill>
                  <a:srgbClr val="7E7E7E"/>
                </a:solidFill>
                <a:latin typeface="Arial MT"/>
                <a:cs typeface="Arial MT"/>
              </a:rPr>
              <a:t> resource</a:t>
            </a:r>
            <a:r>
              <a:rPr sz="1000" spc="-7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000" spc="5" dirty="0">
                <a:solidFill>
                  <a:srgbClr val="7E7E7E"/>
                </a:solidFill>
                <a:latin typeface="Arial MT"/>
                <a:cs typeface="Arial MT"/>
              </a:rPr>
              <a:t>management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0651" y="5071745"/>
            <a:ext cx="193738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10" dirty="0">
                <a:solidFill>
                  <a:srgbClr val="7E7E7E"/>
                </a:solidFill>
                <a:latin typeface="Arial MT"/>
                <a:cs typeface="Arial MT"/>
              </a:rPr>
              <a:t>Manual</a:t>
            </a:r>
            <a:r>
              <a:rPr sz="145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450" spc="5" dirty="0">
                <a:solidFill>
                  <a:srgbClr val="7E7E7E"/>
                </a:solidFill>
                <a:latin typeface="Arial MT"/>
                <a:cs typeface="Arial MT"/>
              </a:rPr>
              <a:t>planning</a:t>
            </a:r>
            <a:r>
              <a:rPr sz="1450" spc="3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450" spc="10" dirty="0">
                <a:solidFill>
                  <a:srgbClr val="7E7E7E"/>
                </a:solidFill>
                <a:latin typeface="Arial MT"/>
                <a:cs typeface="Arial MT"/>
              </a:rPr>
              <a:t>board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56503" y="5690870"/>
            <a:ext cx="263207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15" dirty="0">
                <a:solidFill>
                  <a:srgbClr val="7E7E7E"/>
                </a:solidFill>
                <a:latin typeface="Arial MT"/>
                <a:cs typeface="Arial MT"/>
              </a:rPr>
              <a:t>PZE</a:t>
            </a:r>
            <a:r>
              <a:rPr sz="1450" spc="-1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450" spc="10" dirty="0">
                <a:solidFill>
                  <a:srgbClr val="7E7E7E"/>
                </a:solidFill>
                <a:latin typeface="Arial MT"/>
                <a:cs typeface="Arial MT"/>
              </a:rPr>
              <a:t>(personnel</a:t>
            </a:r>
            <a:r>
              <a:rPr sz="1450" spc="-1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450" spc="15" dirty="0">
                <a:solidFill>
                  <a:srgbClr val="7E7E7E"/>
                </a:solidFill>
                <a:latin typeface="Arial MT"/>
                <a:cs typeface="Arial MT"/>
              </a:rPr>
              <a:t>time</a:t>
            </a:r>
            <a:r>
              <a:rPr sz="1450" spc="-4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1450" spc="10" dirty="0">
                <a:solidFill>
                  <a:srgbClr val="7E7E7E"/>
                </a:solidFill>
                <a:latin typeface="Arial MT"/>
                <a:cs typeface="Arial MT"/>
              </a:rPr>
              <a:t>recording)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16775" y="3716273"/>
            <a:ext cx="273050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20" dirty="0">
                <a:solidFill>
                  <a:srgbClr val="1679BC"/>
                </a:solidFill>
                <a:latin typeface="Arial MT"/>
                <a:cs typeface="Arial MT"/>
              </a:rPr>
              <a:t>Gap</a:t>
            </a:r>
            <a:r>
              <a:rPr sz="1450" spc="5" dirty="0">
                <a:solidFill>
                  <a:srgbClr val="1679BC"/>
                </a:solidFill>
                <a:latin typeface="Arial MT"/>
                <a:cs typeface="Arial MT"/>
              </a:rPr>
              <a:t> in </a:t>
            </a:r>
            <a:r>
              <a:rPr sz="1450" spc="10" dirty="0">
                <a:solidFill>
                  <a:srgbClr val="1679BC"/>
                </a:solidFill>
                <a:latin typeface="Arial MT"/>
                <a:cs typeface="Arial MT"/>
              </a:rPr>
              <a:t>data</a:t>
            </a:r>
            <a:r>
              <a:rPr sz="1450" spc="5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450" spc="10" dirty="0">
                <a:solidFill>
                  <a:srgbClr val="1679BC"/>
                </a:solidFill>
                <a:latin typeface="Arial MT"/>
                <a:cs typeface="Arial MT"/>
              </a:rPr>
              <a:t>and</a:t>
            </a:r>
            <a:r>
              <a:rPr sz="1450" spc="5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450" spc="10" dirty="0">
                <a:solidFill>
                  <a:srgbClr val="1679BC"/>
                </a:solidFill>
                <a:latin typeface="Arial MT"/>
                <a:cs typeface="Arial MT"/>
              </a:rPr>
              <a:t>information</a:t>
            </a:r>
            <a:r>
              <a:rPr sz="1450" spc="-35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450" spc="10" dirty="0">
                <a:solidFill>
                  <a:srgbClr val="1679BC"/>
                </a:solidFill>
                <a:latin typeface="Arial MT"/>
                <a:cs typeface="Arial MT"/>
              </a:rPr>
              <a:t>flow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444" y="6398577"/>
            <a:ext cx="12890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spc="5" dirty="0">
                <a:solidFill>
                  <a:srgbClr val="61B3E4"/>
                </a:solidFill>
                <a:latin typeface="Arial"/>
                <a:cs typeface="Arial"/>
              </a:rPr>
              <a:t>8</a:t>
            </a:r>
            <a:endParaRPr sz="1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0443" y="4749800"/>
            <a:ext cx="273050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20" dirty="0">
                <a:solidFill>
                  <a:srgbClr val="1679BC"/>
                </a:solidFill>
                <a:latin typeface="Arial MT"/>
                <a:cs typeface="Arial MT"/>
              </a:rPr>
              <a:t>Gap</a:t>
            </a:r>
            <a:r>
              <a:rPr sz="1450" spc="5" dirty="0">
                <a:solidFill>
                  <a:srgbClr val="1679BC"/>
                </a:solidFill>
                <a:latin typeface="Arial MT"/>
                <a:cs typeface="Arial MT"/>
              </a:rPr>
              <a:t> in </a:t>
            </a:r>
            <a:r>
              <a:rPr sz="1450" spc="10" dirty="0">
                <a:solidFill>
                  <a:srgbClr val="1679BC"/>
                </a:solidFill>
                <a:latin typeface="Arial MT"/>
                <a:cs typeface="Arial MT"/>
              </a:rPr>
              <a:t>data</a:t>
            </a:r>
            <a:r>
              <a:rPr sz="1450" spc="5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450" spc="10" dirty="0">
                <a:solidFill>
                  <a:srgbClr val="1679BC"/>
                </a:solidFill>
                <a:latin typeface="Arial MT"/>
                <a:cs typeface="Arial MT"/>
              </a:rPr>
              <a:t>and</a:t>
            </a:r>
            <a:r>
              <a:rPr sz="1450" spc="5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450" spc="10" dirty="0">
                <a:solidFill>
                  <a:srgbClr val="1679BC"/>
                </a:solidFill>
                <a:latin typeface="Arial MT"/>
                <a:cs typeface="Arial MT"/>
              </a:rPr>
              <a:t>information</a:t>
            </a:r>
            <a:r>
              <a:rPr sz="1450" spc="-35" dirty="0">
                <a:solidFill>
                  <a:srgbClr val="1679BC"/>
                </a:solidFill>
                <a:latin typeface="Arial MT"/>
                <a:cs typeface="Arial MT"/>
              </a:rPr>
              <a:t> </a:t>
            </a:r>
            <a:r>
              <a:rPr sz="1450" spc="10" dirty="0">
                <a:solidFill>
                  <a:srgbClr val="1679BC"/>
                </a:solidFill>
                <a:latin typeface="Arial MT"/>
                <a:cs typeface="Arial MT"/>
              </a:rPr>
              <a:t>flow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6314440"/>
            <a:ext cx="12192000" cy="543560"/>
          </a:xfrm>
          <a:custGeom>
            <a:avLst/>
            <a:gdLst/>
            <a:ahLst/>
            <a:cxnLst/>
            <a:rect l="l" t="t" r="r" b="b"/>
            <a:pathLst>
              <a:path w="12192000" h="543559">
                <a:moveTo>
                  <a:pt x="12192000" y="0"/>
                </a:moveTo>
                <a:lnTo>
                  <a:pt x="0" y="0"/>
                </a:lnTo>
                <a:lnTo>
                  <a:pt x="0" y="543560"/>
                </a:lnTo>
                <a:lnTo>
                  <a:pt x="12192000" y="543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1B3E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914" y="871219"/>
            <a:ext cx="8269605" cy="51384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33585" y="1017270"/>
            <a:ext cx="41783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5" dirty="0">
                <a:solidFill>
                  <a:srgbClr val="FFFFFF"/>
                </a:solidFill>
                <a:latin typeface="Arial MT"/>
                <a:cs typeface="Arial MT"/>
              </a:rPr>
              <a:t>HR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050" spc="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1240" y="1678304"/>
            <a:ext cx="5899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E</a:t>
            </a:r>
            <a:r>
              <a:rPr sz="900" spc="5" dirty="0">
                <a:solidFill>
                  <a:srgbClr val="006FC0"/>
                </a:solidFill>
                <a:latin typeface="Arial MT"/>
                <a:cs typeface="Arial MT"/>
              </a:rPr>
              <a:t>m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plo</a:t>
            </a:r>
            <a:r>
              <a:rPr sz="900" spc="-40" dirty="0">
                <a:solidFill>
                  <a:srgbClr val="006FC0"/>
                </a:solidFill>
                <a:latin typeface="Arial MT"/>
                <a:cs typeface="Arial MT"/>
              </a:rPr>
              <a:t>y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ees</a:t>
            </a:r>
            <a:endParaRPr sz="9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Data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6955" y="379069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APS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7225" y="2790571"/>
            <a:ext cx="55689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6FC0"/>
                </a:solidFill>
                <a:latin typeface="Arial MT"/>
                <a:cs typeface="Arial MT"/>
              </a:rPr>
              <a:t>MES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800" spc="10" dirty="0">
                <a:solidFill>
                  <a:srgbClr val="006FC0"/>
                </a:solidFill>
                <a:latin typeface="Arial MT"/>
                <a:cs typeface="Arial MT"/>
              </a:rPr>
              <a:t>PDA</a:t>
            </a:r>
            <a:r>
              <a:rPr sz="8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006FC0"/>
                </a:solidFill>
                <a:latin typeface="Arial MT"/>
                <a:cs typeface="Arial MT"/>
              </a:rPr>
              <a:t>/</a:t>
            </a:r>
            <a:r>
              <a:rPr sz="80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800" spc="5" dirty="0">
                <a:solidFill>
                  <a:srgbClr val="006FC0"/>
                </a:solidFill>
                <a:latin typeface="Arial MT"/>
                <a:cs typeface="Arial MT"/>
              </a:rPr>
              <a:t>MDA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9129" y="4232529"/>
            <a:ext cx="9537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55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Scheduled </a:t>
            </a:r>
            <a:r>
              <a:rPr sz="9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Produ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c</a:t>
            </a:r>
            <a:r>
              <a:rPr sz="900" spc="5" dirty="0">
                <a:solidFill>
                  <a:srgbClr val="006FC0"/>
                </a:solidFill>
                <a:latin typeface="Arial MT"/>
                <a:cs typeface="Arial MT"/>
              </a:rPr>
              <a:t>t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ion</a:t>
            </a:r>
            <a:r>
              <a:rPr sz="900" spc="-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Orders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2176" y="2731134"/>
            <a:ext cx="574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Produ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c</a:t>
            </a:r>
            <a:r>
              <a:rPr sz="900" spc="5" dirty="0">
                <a:solidFill>
                  <a:srgbClr val="006FC0"/>
                </a:solidFill>
                <a:latin typeface="Arial MT"/>
                <a:cs typeface="Arial MT"/>
              </a:rPr>
              <a:t>t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ion  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Events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5779" y="3656329"/>
            <a:ext cx="49403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050" b="1" dirty="0">
                <a:solidFill>
                  <a:srgbClr val="C55A11"/>
                </a:solidFill>
                <a:latin typeface="Arial"/>
                <a:cs typeface="Arial"/>
              </a:rPr>
              <a:t>SHOP </a:t>
            </a:r>
            <a:r>
              <a:rPr sz="1050" b="1" spc="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C55A11"/>
                </a:solidFill>
                <a:latin typeface="Arial"/>
                <a:cs typeface="Arial"/>
              </a:rPr>
              <a:t>FL</a:t>
            </a:r>
            <a:r>
              <a:rPr sz="1050" b="1" dirty="0">
                <a:solidFill>
                  <a:srgbClr val="C55A11"/>
                </a:solidFill>
                <a:latin typeface="Arial"/>
                <a:cs typeface="Arial"/>
              </a:rPr>
              <a:t>OO</a:t>
            </a:r>
            <a:r>
              <a:rPr sz="1050" b="1" spc="5" dirty="0">
                <a:solidFill>
                  <a:srgbClr val="C55A11"/>
                </a:solidFill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3879" y="4278629"/>
            <a:ext cx="46926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OEE</a:t>
            </a:r>
            <a:endParaRPr sz="10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050" spc="-5" dirty="0">
                <a:solidFill>
                  <a:srgbClr val="FFFFFF"/>
                </a:solidFill>
                <a:latin typeface="Arial MT"/>
                <a:cs typeface="Arial MT"/>
              </a:rPr>
              <a:t>monitor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8545" y="2731134"/>
            <a:ext cx="4578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006FC0"/>
                </a:solidFill>
                <a:latin typeface="Arial MT"/>
                <a:cs typeface="Arial MT"/>
              </a:rPr>
              <a:t>M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a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c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hine  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Events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5165" y="1197228"/>
            <a:ext cx="6432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5" dirty="0">
                <a:solidFill>
                  <a:srgbClr val="FFFFFF"/>
                </a:solidFill>
                <a:latin typeface="Arial MT"/>
                <a:cs typeface="Arial MT"/>
              </a:rPr>
              <a:t>CAD/CAM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20489" y="1962784"/>
            <a:ext cx="599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Product </a:t>
            </a:r>
            <a:r>
              <a:rPr sz="9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spc="-15" dirty="0">
                <a:solidFill>
                  <a:srgbClr val="006FC0"/>
                </a:solidFill>
                <a:latin typeface="Arial MT"/>
                <a:cs typeface="Arial MT"/>
              </a:rPr>
              <a:t>D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e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s</a:t>
            </a:r>
            <a:r>
              <a:rPr sz="900" spc="5" dirty="0">
                <a:solidFill>
                  <a:srgbClr val="006FC0"/>
                </a:solidFill>
                <a:latin typeface="Arial MT"/>
                <a:cs typeface="Arial MT"/>
              </a:rPr>
              <a:t>c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rip</a:t>
            </a:r>
            <a:r>
              <a:rPr sz="900" spc="5" dirty="0">
                <a:solidFill>
                  <a:srgbClr val="006FC0"/>
                </a:solidFill>
                <a:latin typeface="Arial MT"/>
                <a:cs typeface="Arial MT"/>
              </a:rPr>
              <a:t>t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ion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4770" y="1350708"/>
            <a:ext cx="49403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5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050" spc="-3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50" spc="1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050" spc="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2740" y="5286755"/>
            <a:ext cx="31305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DW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9976" y="4881879"/>
            <a:ext cx="1149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006FC0"/>
                </a:solidFill>
                <a:latin typeface="Arial MT"/>
                <a:cs typeface="Arial MT"/>
              </a:rPr>
              <a:t>N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ew</a:t>
            </a:r>
            <a:r>
              <a:rPr sz="900" spc="1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Pur</a:t>
            </a:r>
            <a:r>
              <a:rPr sz="900" spc="5" dirty="0">
                <a:solidFill>
                  <a:srgbClr val="006FC0"/>
                </a:solidFill>
                <a:latin typeface="Arial MT"/>
                <a:cs typeface="Arial MT"/>
              </a:rPr>
              <a:t>c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ha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s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e</a:t>
            </a:r>
            <a:r>
              <a:rPr sz="900" spc="-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Orders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37864" y="3076257"/>
            <a:ext cx="18300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ERP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Production</a:t>
            </a:r>
            <a:r>
              <a:rPr sz="900" spc="-5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Orders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25499" y="764222"/>
            <a:ext cx="1612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Finantsjuht/juhtkond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0865" y="685228"/>
            <a:ext cx="756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Insenerid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23401" y="518540"/>
            <a:ext cx="7277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Personal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39989" y="4099814"/>
            <a:ext cx="10337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Planeerija(d)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7125" y="1322959"/>
            <a:ext cx="1028700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 MT"/>
                <a:cs typeface="Arial MT"/>
              </a:rPr>
              <a:t>Müük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Sales</a:t>
            </a:r>
            <a:r>
              <a:rPr sz="900" spc="-4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Orders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Prod.</a:t>
            </a:r>
            <a:r>
              <a:rPr sz="900" spc="-4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Orders</a:t>
            </a:r>
            <a:r>
              <a:rPr sz="900" spc="-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+</a:t>
            </a:r>
            <a:r>
              <a:rPr sz="900" spc="-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006FC0"/>
                </a:solidFill>
                <a:latin typeface="Arial MT"/>
                <a:cs typeface="Arial MT"/>
              </a:rPr>
              <a:t>WIP </a:t>
            </a:r>
            <a:r>
              <a:rPr sz="900" spc="-23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Purchase Orders </a:t>
            </a:r>
            <a:r>
              <a:rPr sz="90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006FC0"/>
                </a:solidFill>
                <a:latin typeface="Arial MT"/>
                <a:cs typeface="Arial MT"/>
              </a:rPr>
              <a:t>Stock</a:t>
            </a:r>
            <a:r>
              <a:rPr sz="900" spc="-3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006FC0"/>
                </a:solidFill>
                <a:latin typeface="Arial MT"/>
                <a:cs typeface="Arial MT"/>
              </a:rPr>
              <a:t>Qty-s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22171" y="2148522"/>
            <a:ext cx="769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Too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spc="5" dirty="0">
                <a:latin typeface="Arial MT"/>
                <a:cs typeface="Arial MT"/>
              </a:rPr>
              <a:t>mi</a:t>
            </a:r>
            <a:r>
              <a:rPr sz="1400" dirty="0">
                <a:latin typeface="Arial MT"/>
                <a:cs typeface="Arial MT"/>
              </a:rPr>
              <a:t>ne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77654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Töökeskused</a:t>
            </a:r>
            <a:r>
              <a:rPr sz="4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ja</a:t>
            </a: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tootmistellimused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9418" y="6427152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3760" y="2865249"/>
            <a:ext cx="1016966" cy="3407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13885" y="2893123"/>
            <a:ext cx="5416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St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ck</a:t>
            </a:r>
            <a:r>
              <a:rPr sz="12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60140" y="2260587"/>
            <a:ext cx="6022340" cy="3155315"/>
            <a:chOff x="3660140" y="2260587"/>
            <a:chExt cx="6022340" cy="31553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0140" y="2555201"/>
              <a:ext cx="714019" cy="3660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0140" y="2260587"/>
              <a:ext cx="396519" cy="3660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0180" y="2260587"/>
              <a:ext cx="393992" cy="3660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0380" y="2555201"/>
              <a:ext cx="393992" cy="3660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0380" y="2260587"/>
              <a:ext cx="393992" cy="3660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9380" y="4505959"/>
              <a:ext cx="800100" cy="9093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35600" y="4475479"/>
              <a:ext cx="919479" cy="939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45960" y="4627879"/>
              <a:ext cx="944879" cy="787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79180" y="4640579"/>
              <a:ext cx="1003300" cy="7747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27580" y="2865249"/>
              <a:ext cx="1016966" cy="34076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262879" y="2893123"/>
            <a:ext cx="5518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Stock</a:t>
            </a:r>
            <a:r>
              <a:rPr sz="12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13959" y="2260587"/>
            <a:ext cx="2384425" cy="945515"/>
            <a:chOff x="5013959" y="2260587"/>
            <a:chExt cx="2384425" cy="945515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13959" y="2555201"/>
              <a:ext cx="714019" cy="366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13959" y="2260587"/>
              <a:ext cx="396519" cy="36602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33999" y="2260587"/>
              <a:ext cx="393992" cy="3660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64199" y="2555201"/>
              <a:ext cx="393992" cy="3660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64199" y="2260587"/>
              <a:ext cx="393992" cy="36602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83965" y="2865249"/>
              <a:ext cx="1014361" cy="34076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612255" y="2893123"/>
            <a:ext cx="560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Stock</a:t>
            </a:r>
            <a:r>
              <a:rPr sz="12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367779" y="2260587"/>
            <a:ext cx="2384425" cy="945515"/>
            <a:chOff x="6367779" y="2260587"/>
            <a:chExt cx="2384425" cy="945515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37786" y="2865249"/>
              <a:ext cx="1014361" cy="3407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70319" y="2555201"/>
              <a:ext cx="711466" cy="3660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67779" y="2260587"/>
              <a:ext cx="396519" cy="36602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87819" y="2260587"/>
              <a:ext cx="393992" cy="36602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18019" y="2555201"/>
              <a:ext cx="393966" cy="3660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18019" y="2260587"/>
              <a:ext cx="393966" cy="36602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966456" y="2893123"/>
            <a:ext cx="560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Stock</a:t>
            </a:r>
            <a:r>
              <a:rPr sz="12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724140" y="2260587"/>
            <a:ext cx="2379345" cy="945515"/>
            <a:chOff x="7724140" y="2260587"/>
            <a:chExt cx="2379345" cy="945515"/>
          </a:xfrm>
        </p:grpSpPr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24140" y="2555201"/>
              <a:ext cx="711466" cy="3660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724140" y="2260587"/>
              <a:ext cx="393992" cy="36602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41640" y="2260587"/>
              <a:ext cx="393992" cy="36602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71840" y="2555201"/>
              <a:ext cx="393966" cy="36605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371840" y="2260587"/>
              <a:ext cx="393966" cy="36602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089066" y="2865249"/>
              <a:ext cx="1014361" cy="34076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9267190" y="2893123"/>
            <a:ext cx="6610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Stock</a:t>
            </a:r>
            <a:r>
              <a:rPr sz="12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Fin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26509" y="5729723"/>
            <a:ext cx="988694" cy="4857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spc="-5" dirty="0">
                <a:solidFill>
                  <a:srgbClr val="2E528F"/>
                </a:solidFill>
                <a:latin typeface="Arial MT"/>
                <a:cs typeface="Arial MT"/>
              </a:rPr>
              <a:t>Op1</a:t>
            </a:r>
            <a:r>
              <a:rPr sz="1200" spc="275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2E528F"/>
                </a:solidFill>
                <a:latin typeface="Arial MT"/>
                <a:cs typeface="Arial MT"/>
              </a:rPr>
              <a:t>Cutting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hh:mm</a:t>
            </a:r>
            <a:r>
              <a:rPr sz="1050" spc="-35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2E528F"/>
                </a:solidFill>
                <a:latin typeface="Arial MT"/>
                <a:cs typeface="Arial MT"/>
              </a:rPr>
              <a:t>–</a:t>
            </a:r>
            <a:r>
              <a:rPr sz="1050" spc="-35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hh:mm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23280" y="5729723"/>
            <a:ext cx="1003935" cy="4857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spc="-5" dirty="0">
                <a:solidFill>
                  <a:srgbClr val="2E528F"/>
                </a:solidFill>
                <a:latin typeface="Arial MT"/>
                <a:cs typeface="Arial MT"/>
              </a:rPr>
              <a:t>Op2</a:t>
            </a:r>
            <a:r>
              <a:rPr sz="1200" spc="290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E528F"/>
                </a:solidFill>
                <a:latin typeface="Arial MT"/>
                <a:cs typeface="Arial MT"/>
              </a:rPr>
              <a:t>Drilling</a:t>
            </a:r>
            <a:endParaRPr sz="1200">
              <a:latin typeface="Arial MT"/>
              <a:cs typeface="Arial MT"/>
            </a:endParaRPr>
          </a:p>
          <a:p>
            <a:pPr marL="27305">
              <a:lnSpc>
                <a:spcPct val="100000"/>
              </a:lnSpc>
              <a:spcBef>
                <a:spcPts val="434"/>
              </a:spcBef>
            </a:pP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hh:mm</a:t>
            </a:r>
            <a:r>
              <a:rPr sz="1050" spc="-35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2E528F"/>
                </a:solidFill>
                <a:latin typeface="Arial MT"/>
                <a:cs typeface="Arial MT"/>
              </a:rPr>
              <a:t>–</a:t>
            </a:r>
            <a:r>
              <a:rPr sz="1050" spc="-35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hh:mm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39356" y="5729723"/>
            <a:ext cx="988694" cy="4857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585"/>
              </a:spcBef>
            </a:pPr>
            <a:r>
              <a:rPr sz="1200" spc="-5" dirty="0">
                <a:solidFill>
                  <a:srgbClr val="2E528F"/>
                </a:solidFill>
                <a:latin typeface="Arial MT"/>
                <a:cs typeface="Arial MT"/>
              </a:rPr>
              <a:t>Op3</a:t>
            </a:r>
            <a:r>
              <a:rPr sz="1200" spc="290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E528F"/>
                </a:solidFill>
                <a:latin typeface="Arial MT"/>
                <a:cs typeface="Arial MT"/>
              </a:rPr>
              <a:t>Coating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hh:mm</a:t>
            </a:r>
            <a:r>
              <a:rPr sz="1050" spc="-30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2E528F"/>
                </a:solidFill>
                <a:latin typeface="Arial MT"/>
                <a:cs typeface="Arial MT"/>
              </a:rPr>
              <a:t>–</a:t>
            </a:r>
            <a:r>
              <a:rPr sz="1050" spc="-35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hh:mm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68384" y="5729723"/>
            <a:ext cx="1008380" cy="4857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585"/>
              </a:spcBef>
            </a:pPr>
            <a:r>
              <a:rPr sz="1200" spc="-5" dirty="0">
                <a:solidFill>
                  <a:srgbClr val="2E528F"/>
                </a:solidFill>
                <a:latin typeface="Arial MT"/>
                <a:cs typeface="Arial MT"/>
              </a:rPr>
              <a:t>Op4</a:t>
            </a:r>
            <a:r>
              <a:rPr sz="1200" spc="254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2E528F"/>
                </a:solidFill>
                <a:latin typeface="Arial MT"/>
                <a:cs typeface="Arial MT"/>
              </a:rPr>
              <a:t>Montage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hh:mm</a:t>
            </a:r>
            <a:r>
              <a:rPr sz="1050" spc="-35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spc="5" dirty="0">
                <a:solidFill>
                  <a:srgbClr val="2E528F"/>
                </a:solidFill>
                <a:latin typeface="Arial MT"/>
                <a:cs typeface="Arial MT"/>
              </a:rPr>
              <a:t>–</a:t>
            </a:r>
            <a:r>
              <a:rPr sz="1050" spc="-45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hh:mm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473782" y="5475392"/>
            <a:ext cx="218750" cy="233953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021231" y="2260587"/>
            <a:ext cx="6096000" cy="3457575"/>
            <a:chOff x="4021231" y="2260587"/>
            <a:chExt cx="6096000" cy="3457575"/>
          </a:xfrm>
        </p:grpSpPr>
        <p:sp>
          <p:nvSpPr>
            <p:cNvPr id="48" name="object 48"/>
            <p:cNvSpPr/>
            <p:nvPr/>
          </p:nvSpPr>
          <p:spPr>
            <a:xfrm>
              <a:off x="4033520" y="2776600"/>
              <a:ext cx="1344295" cy="2297430"/>
            </a:xfrm>
            <a:custGeom>
              <a:avLst/>
              <a:gdLst/>
              <a:ahLst/>
              <a:cxnLst/>
              <a:rect l="l" t="t" r="r" b="b"/>
              <a:pathLst>
                <a:path w="1344295" h="2297429">
                  <a:moveTo>
                    <a:pt x="278892" y="1661160"/>
                  </a:moveTo>
                  <a:lnTo>
                    <a:pt x="247523" y="1665605"/>
                  </a:lnTo>
                  <a:lnTo>
                    <a:pt x="12700" y="0"/>
                  </a:lnTo>
                  <a:lnTo>
                    <a:pt x="0" y="1778"/>
                  </a:lnTo>
                  <a:lnTo>
                    <a:pt x="234950" y="1667383"/>
                  </a:lnTo>
                  <a:lnTo>
                    <a:pt x="203454" y="1671828"/>
                  </a:lnTo>
                  <a:lnTo>
                    <a:pt x="251841" y="1741932"/>
                  </a:lnTo>
                  <a:lnTo>
                    <a:pt x="272592" y="1679956"/>
                  </a:lnTo>
                  <a:lnTo>
                    <a:pt x="278892" y="1661160"/>
                  </a:lnTo>
                  <a:close/>
                </a:path>
                <a:path w="1344295" h="2297429">
                  <a:moveTo>
                    <a:pt x="1344168" y="2258949"/>
                  </a:moveTo>
                  <a:lnTo>
                    <a:pt x="1331468" y="2252599"/>
                  </a:lnTo>
                  <a:lnTo>
                    <a:pt x="1267968" y="2220849"/>
                  </a:lnTo>
                  <a:lnTo>
                    <a:pt x="1267968" y="2252599"/>
                  </a:lnTo>
                  <a:lnTo>
                    <a:pt x="712470" y="2252599"/>
                  </a:lnTo>
                  <a:lnTo>
                    <a:pt x="712470" y="2265299"/>
                  </a:lnTo>
                  <a:lnTo>
                    <a:pt x="1267968" y="2265299"/>
                  </a:lnTo>
                  <a:lnTo>
                    <a:pt x="1267968" y="2297049"/>
                  </a:lnTo>
                  <a:lnTo>
                    <a:pt x="1331468" y="2265299"/>
                  </a:lnTo>
                  <a:lnTo>
                    <a:pt x="1344168" y="2258949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21231" y="5457756"/>
              <a:ext cx="220638" cy="23597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807964" y="2538348"/>
              <a:ext cx="3175635" cy="2535555"/>
            </a:xfrm>
            <a:custGeom>
              <a:avLst/>
              <a:gdLst/>
              <a:ahLst/>
              <a:cxnLst/>
              <a:rect l="l" t="t" r="r" b="b"/>
              <a:pathLst>
                <a:path w="3175634" h="2535554">
                  <a:moveTo>
                    <a:pt x="1238504" y="2497201"/>
                  </a:moveTo>
                  <a:lnTo>
                    <a:pt x="1225804" y="2490851"/>
                  </a:lnTo>
                  <a:lnTo>
                    <a:pt x="1162304" y="2459101"/>
                  </a:lnTo>
                  <a:lnTo>
                    <a:pt x="1162304" y="2490851"/>
                  </a:lnTo>
                  <a:lnTo>
                    <a:pt x="606806" y="2490851"/>
                  </a:lnTo>
                  <a:lnTo>
                    <a:pt x="606806" y="2503551"/>
                  </a:lnTo>
                  <a:lnTo>
                    <a:pt x="1162304" y="2503551"/>
                  </a:lnTo>
                  <a:lnTo>
                    <a:pt x="1162304" y="2535301"/>
                  </a:lnTo>
                  <a:lnTo>
                    <a:pt x="1225804" y="2503551"/>
                  </a:lnTo>
                  <a:lnTo>
                    <a:pt x="1238504" y="2497201"/>
                  </a:lnTo>
                  <a:close/>
                </a:path>
                <a:path w="3175634" h="2535554">
                  <a:moveTo>
                    <a:pt x="1609344" y="2074672"/>
                  </a:moveTo>
                  <a:lnTo>
                    <a:pt x="1598028" y="2030984"/>
                  </a:lnTo>
                  <a:lnTo>
                    <a:pt x="1588008" y="1992249"/>
                  </a:lnTo>
                  <a:lnTo>
                    <a:pt x="1564068" y="2013064"/>
                  </a:lnTo>
                  <a:lnTo>
                    <a:pt x="9652" y="227330"/>
                  </a:lnTo>
                  <a:lnTo>
                    <a:pt x="0" y="235712"/>
                  </a:lnTo>
                  <a:lnTo>
                    <a:pt x="1554505" y="2021395"/>
                  </a:lnTo>
                  <a:lnTo>
                    <a:pt x="1530477" y="2042287"/>
                  </a:lnTo>
                  <a:lnTo>
                    <a:pt x="1609344" y="2074672"/>
                  </a:lnTo>
                  <a:close/>
                </a:path>
                <a:path w="3175634" h="2535554">
                  <a:moveTo>
                    <a:pt x="2836164" y="2497201"/>
                  </a:moveTo>
                  <a:lnTo>
                    <a:pt x="2823464" y="2490851"/>
                  </a:lnTo>
                  <a:lnTo>
                    <a:pt x="2759964" y="2459101"/>
                  </a:lnTo>
                  <a:lnTo>
                    <a:pt x="2759964" y="2490851"/>
                  </a:lnTo>
                  <a:lnTo>
                    <a:pt x="2204466" y="2490851"/>
                  </a:lnTo>
                  <a:lnTo>
                    <a:pt x="2204466" y="2503551"/>
                  </a:lnTo>
                  <a:lnTo>
                    <a:pt x="2759964" y="2503551"/>
                  </a:lnTo>
                  <a:lnTo>
                    <a:pt x="2759964" y="2535301"/>
                  </a:lnTo>
                  <a:lnTo>
                    <a:pt x="2823464" y="2503551"/>
                  </a:lnTo>
                  <a:lnTo>
                    <a:pt x="2836164" y="2497201"/>
                  </a:lnTo>
                  <a:close/>
                </a:path>
                <a:path w="3175634" h="2535554">
                  <a:moveTo>
                    <a:pt x="3175127" y="2047875"/>
                  </a:moveTo>
                  <a:lnTo>
                    <a:pt x="3174161" y="1994408"/>
                  </a:lnTo>
                  <a:lnTo>
                    <a:pt x="3173603" y="1962658"/>
                  </a:lnTo>
                  <a:lnTo>
                    <a:pt x="3145485" y="1977301"/>
                  </a:lnTo>
                  <a:lnTo>
                    <a:pt x="2113534" y="0"/>
                  </a:lnTo>
                  <a:lnTo>
                    <a:pt x="2102358" y="5842"/>
                  </a:lnTo>
                  <a:lnTo>
                    <a:pt x="3134207" y="1983181"/>
                  </a:lnTo>
                  <a:lnTo>
                    <a:pt x="3106039" y="1997837"/>
                  </a:lnTo>
                  <a:lnTo>
                    <a:pt x="3175127" y="2047875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75420" y="2555201"/>
              <a:ext cx="711466" cy="36605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72879" y="2260587"/>
              <a:ext cx="396519" cy="36602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392920" y="2260587"/>
              <a:ext cx="393992" cy="36602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723120" y="2555201"/>
              <a:ext cx="393992" cy="36605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723120" y="2260587"/>
              <a:ext cx="393992" cy="36602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504173" y="2768091"/>
              <a:ext cx="559435" cy="1818639"/>
            </a:xfrm>
            <a:custGeom>
              <a:avLst/>
              <a:gdLst/>
              <a:ahLst/>
              <a:cxnLst/>
              <a:rect l="l" t="t" r="r" b="b"/>
              <a:pathLst>
                <a:path w="559434" h="1818639">
                  <a:moveTo>
                    <a:pt x="516711" y="1746905"/>
                  </a:moveTo>
                  <a:lnTo>
                    <a:pt x="486282" y="1755902"/>
                  </a:lnTo>
                  <a:lnTo>
                    <a:pt x="544449" y="1818132"/>
                  </a:lnTo>
                  <a:lnTo>
                    <a:pt x="554917" y="1759077"/>
                  </a:lnTo>
                  <a:lnTo>
                    <a:pt x="520319" y="1759077"/>
                  </a:lnTo>
                  <a:lnTo>
                    <a:pt x="516711" y="1746905"/>
                  </a:lnTo>
                  <a:close/>
                </a:path>
                <a:path w="559434" h="1818639">
                  <a:moveTo>
                    <a:pt x="528890" y="1743305"/>
                  </a:moveTo>
                  <a:lnTo>
                    <a:pt x="516711" y="1746905"/>
                  </a:lnTo>
                  <a:lnTo>
                    <a:pt x="520319" y="1759077"/>
                  </a:lnTo>
                  <a:lnTo>
                    <a:pt x="532510" y="1755521"/>
                  </a:lnTo>
                  <a:lnTo>
                    <a:pt x="528890" y="1743305"/>
                  </a:lnTo>
                  <a:close/>
                </a:path>
                <a:path w="559434" h="1818639">
                  <a:moveTo>
                    <a:pt x="559307" y="1734312"/>
                  </a:moveTo>
                  <a:lnTo>
                    <a:pt x="528890" y="1743305"/>
                  </a:lnTo>
                  <a:lnTo>
                    <a:pt x="532510" y="1755521"/>
                  </a:lnTo>
                  <a:lnTo>
                    <a:pt x="520319" y="1759077"/>
                  </a:lnTo>
                  <a:lnTo>
                    <a:pt x="554917" y="1759077"/>
                  </a:lnTo>
                  <a:lnTo>
                    <a:pt x="559307" y="1734312"/>
                  </a:lnTo>
                  <a:close/>
                </a:path>
                <a:path w="559434" h="1818639">
                  <a:moveTo>
                    <a:pt x="12192" y="0"/>
                  </a:moveTo>
                  <a:lnTo>
                    <a:pt x="0" y="3556"/>
                  </a:lnTo>
                  <a:lnTo>
                    <a:pt x="516711" y="1746905"/>
                  </a:lnTo>
                  <a:lnTo>
                    <a:pt x="528890" y="1743305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816751" y="5457756"/>
              <a:ext cx="220638" cy="23597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159244" y="2506725"/>
              <a:ext cx="1752600" cy="2078989"/>
            </a:xfrm>
            <a:custGeom>
              <a:avLst/>
              <a:gdLst/>
              <a:ahLst/>
              <a:cxnLst/>
              <a:rect l="l" t="t" r="r" b="b"/>
              <a:pathLst>
                <a:path w="1752600" h="2078989">
                  <a:moveTo>
                    <a:pt x="1698331" y="2024715"/>
                  </a:moveTo>
                  <a:lnTo>
                    <a:pt x="1674113" y="2045081"/>
                  </a:lnTo>
                  <a:lnTo>
                    <a:pt x="1752346" y="2078863"/>
                  </a:lnTo>
                  <a:lnTo>
                    <a:pt x="1741642" y="2034413"/>
                  </a:lnTo>
                  <a:lnTo>
                    <a:pt x="1706499" y="2034413"/>
                  </a:lnTo>
                  <a:lnTo>
                    <a:pt x="1698331" y="2024715"/>
                  </a:lnTo>
                  <a:close/>
                </a:path>
                <a:path w="1752600" h="2078989">
                  <a:moveTo>
                    <a:pt x="1708125" y="2016478"/>
                  </a:moveTo>
                  <a:lnTo>
                    <a:pt x="1698331" y="2024715"/>
                  </a:lnTo>
                  <a:lnTo>
                    <a:pt x="1706499" y="2034413"/>
                  </a:lnTo>
                  <a:lnTo>
                    <a:pt x="1716277" y="2026158"/>
                  </a:lnTo>
                  <a:lnTo>
                    <a:pt x="1708125" y="2016478"/>
                  </a:lnTo>
                  <a:close/>
                </a:path>
                <a:path w="1752600" h="2078989">
                  <a:moveTo>
                    <a:pt x="1732406" y="1996059"/>
                  </a:moveTo>
                  <a:lnTo>
                    <a:pt x="1708125" y="2016478"/>
                  </a:lnTo>
                  <a:lnTo>
                    <a:pt x="1716277" y="2026158"/>
                  </a:lnTo>
                  <a:lnTo>
                    <a:pt x="1706499" y="2034413"/>
                  </a:lnTo>
                  <a:lnTo>
                    <a:pt x="1741642" y="2034413"/>
                  </a:lnTo>
                  <a:lnTo>
                    <a:pt x="1732406" y="1996059"/>
                  </a:lnTo>
                  <a:close/>
                </a:path>
                <a:path w="1752600" h="2078989">
                  <a:moveTo>
                    <a:pt x="9651" y="0"/>
                  </a:moveTo>
                  <a:lnTo>
                    <a:pt x="0" y="8127"/>
                  </a:lnTo>
                  <a:lnTo>
                    <a:pt x="1698331" y="2024715"/>
                  </a:lnTo>
                  <a:lnTo>
                    <a:pt x="1708125" y="2016478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110949" y="5455201"/>
              <a:ext cx="196122" cy="26243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741291" y="2768599"/>
              <a:ext cx="5180330" cy="2265680"/>
            </a:xfrm>
            <a:custGeom>
              <a:avLst/>
              <a:gdLst/>
              <a:ahLst/>
              <a:cxnLst/>
              <a:rect l="l" t="t" r="r" b="b"/>
              <a:pathLst>
                <a:path w="5180330" h="2265679">
                  <a:moveTo>
                    <a:pt x="1970278" y="1270"/>
                  </a:moveTo>
                  <a:lnTo>
                    <a:pt x="1890776" y="32004"/>
                  </a:lnTo>
                  <a:lnTo>
                    <a:pt x="1914220" y="53340"/>
                  </a:lnTo>
                  <a:lnTo>
                    <a:pt x="0" y="2155063"/>
                  </a:lnTo>
                  <a:lnTo>
                    <a:pt x="9398" y="2163699"/>
                  </a:lnTo>
                  <a:lnTo>
                    <a:pt x="1923592" y="61874"/>
                  </a:lnTo>
                  <a:lnTo>
                    <a:pt x="1947164" y="83312"/>
                  </a:lnTo>
                  <a:lnTo>
                    <a:pt x="1958251" y="43942"/>
                  </a:lnTo>
                  <a:lnTo>
                    <a:pt x="1970278" y="1270"/>
                  </a:lnTo>
                  <a:close/>
                </a:path>
                <a:path w="5180330" h="2265679">
                  <a:moveTo>
                    <a:pt x="5180203" y="76454"/>
                  </a:moveTo>
                  <a:lnTo>
                    <a:pt x="5173802" y="63500"/>
                  </a:lnTo>
                  <a:lnTo>
                    <a:pt x="5142484" y="0"/>
                  </a:lnTo>
                  <a:lnTo>
                    <a:pt x="5104003" y="76073"/>
                  </a:lnTo>
                  <a:lnTo>
                    <a:pt x="5135791" y="76238"/>
                  </a:lnTo>
                  <a:lnTo>
                    <a:pt x="5134978" y="211582"/>
                  </a:lnTo>
                  <a:lnTo>
                    <a:pt x="5131676" y="421640"/>
                  </a:lnTo>
                  <a:lnTo>
                    <a:pt x="5126202" y="628142"/>
                  </a:lnTo>
                  <a:lnTo>
                    <a:pt x="5122773" y="729742"/>
                  </a:lnTo>
                  <a:lnTo>
                    <a:pt x="5118836" y="829691"/>
                  </a:lnTo>
                  <a:lnTo>
                    <a:pt x="5114518" y="928116"/>
                  </a:lnTo>
                  <a:lnTo>
                    <a:pt x="5109807" y="1024763"/>
                  </a:lnTo>
                  <a:lnTo>
                    <a:pt x="5104473" y="1119251"/>
                  </a:lnTo>
                  <a:lnTo>
                    <a:pt x="5098986" y="1211580"/>
                  </a:lnTo>
                  <a:lnTo>
                    <a:pt x="5093005" y="1301369"/>
                  </a:lnTo>
                  <a:lnTo>
                    <a:pt x="5086782" y="1388364"/>
                  </a:lnTo>
                  <a:lnTo>
                    <a:pt x="5080038" y="1472565"/>
                  </a:lnTo>
                  <a:lnTo>
                    <a:pt x="5073142" y="1553718"/>
                  </a:lnTo>
                  <a:lnTo>
                    <a:pt x="5066030" y="1630172"/>
                  </a:lnTo>
                  <a:lnTo>
                    <a:pt x="5058537" y="1704340"/>
                  </a:lnTo>
                  <a:lnTo>
                    <a:pt x="5050917" y="1774698"/>
                  </a:lnTo>
                  <a:lnTo>
                    <a:pt x="5042916" y="1841246"/>
                  </a:lnTo>
                  <a:lnTo>
                    <a:pt x="5034534" y="1903603"/>
                  </a:lnTo>
                  <a:lnTo>
                    <a:pt x="5026279" y="1961515"/>
                  </a:lnTo>
                  <a:lnTo>
                    <a:pt x="5017643" y="2014982"/>
                  </a:lnTo>
                  <a:lnTo>
                    <a:pt x="5008880" y="2063623"/>
                  </a:lnTo>
                  <a:lnTo>
                    <a:pt x="4999990" y="2107184"/>
                  </a:lnTo>
                  <a:lnTo>
                    <a:pt x="4991100" y="2145665"/>
                  </a:lnTo>
                  <a:lnTo>
                    <a:pt x="4972939" y="2205736"/>
                  </a:lnTo>
                  <a:lnTo>
                    <a:pt x="4955286" y="2241931"/>
                  </a:lnTo>
                  <a:lnTo>
                    <a:pt x="4950460" y="2247519"/>
                  </a:lnTo>
                  <a:lnTo>
                    <a:pt x="4951222" y="2246884"/>
                  </a:lnTo>
                  <a:lnTo>
                    <a:pt x="4947196" y="2250376"/>
                  </a:lnTo>
                  <a:lnTo>
                    <a:pt x="4944084" y="2251964"/>
                  </a:lnTo>
                  <a:lnTo>
                    <a:pt x="4940046" y="2252726"/>
                  </a:lnTo>
                  <a:lnTo>
                    <a:pt x="4942459" y="2265172"/>
                  </a:lnTo>
                  <a:lnTo>
                    <a:pt x="4947031" y="2264410"/>
                  </a:lnTo>
                  <a:lnTo>
                    <a:pt x="4947666" y="2264283"/>
                  </a:lnTo>
                  <a:lnTo>
                    <a:pt x="4948174" y="2264029"/>
                  </a:lnTo>
                  <a:lnTo>
                    <a:pt x="4948809" y="2263775"/>
                  </a:lnTo>
                  <a:lnTo>
                    <a:pt x="4953508" y="2261362"/>
                  </a:lnTo>
                  <a:lnTo>
                    <a:pt x="4954016" y="2261235"/>
                  </a:lnTo>
                  <a:lnTo>
                    <a:pt x="4954397" y="2260854"/>
                  </a:lnTo>
                  <a:lnTo>
                    <a:pt x="4954905" y="2260473"/>
                  </a:lnTo>
                  <a:lnTo>
                    <a:pt x="4959477" y="2256409"/>
                  </a:lnTo>
                  <a:lnTo>
                    <a:pt x="4959731" y="2256155"/>
                  </a:lnTo>
                  <a:lnTo>
                    <a:pt x="4959985" y="2256028"/>
                  </a:lnTo>
                  <a:lnTo>
                    <a:pt x="4960239" y="2255774"/>
                  </a:lnTo>
                  <a:lnTo>
                    <a:pt x="4963007" y="2252472"/>
                  </a:lnTo>
                  <a:lnTo>
                    <a:pt x="4963541" y="2251837"/>
                  </a:lnTo>
                  <a:lnTo>
                    <a:pt x="4964290" y="2250948"/>
                  </a:lnTo>
                  <a:lnTo>
                    <a:pt x="4964938" y="2250186"/>
                  </a:lnTo>
                  <a:lnTo>
                    <a:pt x="4965014" y="2250059"/>
                  </a:lnTo>
                  <a:lnTo>
                    <a:pt x="4967109" y="2246884"/>
                  </a:lnTo>
                  <a:lnTo>
                    <a:pt x="4970145" y="2242312"/>
                  </a:lnTo>
                  <a:lnTo>
                    <a:pt x="4975098" y="2233168"/>
                  </a:lnTo>
                  <a:lnTo>
                    <a:pt x="4994021" y="2182622"/>
                  </a:lnTo>
                  <a:lnTo>
                    <a:pt x="5012436" y="2110105"/>
                  </a:lnTo>
                  <a:lnTo>
                    <a:pt x="5021326" y="2066163"/>
                  </a:lnTo>
                  <a:lnTo>
                    <a:pt x="5030216" y="2017268"/>
                  </a:lnTo>
                  <a:lnTo>
                    <a:pt x="5038725" y="1963547"/>
                  </a:lnTo>
                  <a:lnTo>
                    <a:pt x="5047107" y="1905381"/>
                  </a:lnTo>
                  <a:lnTo>
                    <a:pt x="5055489" y="1842897"/>
                  </a:lnTo>
                  <a:lnTo>
                    <a:pt x="5063490" y="1776222"/>
                  </a:lnTo>
                  <a:lnTo>
                    <a:pt x="5071237" y="1705737"/>
                  </a:lnTo>
                  <a:lnTo>
                    <a:pt x="5078844" y="1630172"/>
                  </a:lnTo>
                  <a:lnTo>
                    <a:pt x="5086070" y="1552448"/>
                  </a:lnTo>
                  <a:lnTo>
                    <a:pt x="5092903" y="1471549"/>
                  </a:lnTo>
                  <a:lnTo>
                    <a:pt x="5099621" y="1387475"/>
                  </a:lnTo>
                  <a:lnTo>
                    <a:pt x="5105844" y="1300353"/>
                  </a:lnTo>
                  <a:lnTo>
                    <a:pt x="5111801" y="1210691"/>
                  </a:lnTo>
                  <a:lnTo>
                    <a:pt x="5117236" y="1118616"/>
                  </a:lnTo>
                  <a:lnTo>
                    <a:pt x="5122443" y="1024128"/>
                  </a:lnTo>
                  <a:lnTo>
                    <a:pt x="5127256" y="927608"/>
                  </a:lnTo>
                  <a:lnTo>
                    <a:pt x="5131574" y="829195"/>
                  </a:lnTo>
                  <a:lnTo>
                    <a:pt x="5135384" y="729234"/>
                  </a:lnTo>
                  <a:lnTo>
                    <a:pt x="5138801" y="627761"/>
                  </a:lnTo>
                  <a:lnTo>
                    <a:pt x="5144389" y="421259"/>
                  </a:lnTo>
                  <a:lnTo>
                    <a:pt x="5147691" y="211328"/>
                  </a:lnTo>
                  <a:lnTo>
                    <a:pt x="5148504" y="76301"/>
                  </a:lnTo>
                  <a:lnTo>
                    <a:pt x="5180203" y="76454"/>
                  </a:lnTo>
                  <a:close/>
                </a:path>
              </a:pathLst>
            </a:custGeom>
            <a:solidFill>
              <a:srgbClr val="3E6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39476" y="3357282"/>
              <a:ext cx="4833620" cy="1000125"/>
            </a:xfrm>
            <a:custGeom>
              <a:avLst/>
              <a:gdLst/>
              <a:ahLst/>
              <a:cxnLst/>
              <a:rect l="l" t="t" r="r" b="b"/>
              <a:pathLst>
                <a:path w="4833620" h="1000125">
                  <a:moveTo>
                    <a:pt x="116205" y="868464"/>
                  </a:moveTo>
                  <a:lnTo>
                    <a:pt x="48082" y="868464"/>
                  </a:lnTo>
                  <a:lnTo>
                    <a:pt x="48082" y="884491"/>
                  </a:lnTo>
                  <a:lnTo>
                    <a:pt x="116205" y="884491"/>
                  </a:lnTo>
                  <a:lnTo>
                    <a:pt x="116205" y="868464"/>
                  </a:lnTo>
                  <a:close/>
                </a:path>
                <a:path w="4833620" h="1000125">
                  <a:moveTo>
                    <a:pt x="116205" y="804341"/>
                  </a:moveTo>
                  <a:lnTo>
                    <a:pt x="48082" y="804341"/>
                  </a:lnTo>
                  <a:lnTo>
                    <a:pt x="48082" y="820369"/>
                  </a:lnTo>
                  <a:lnTo>
                    <a:pt x="116205" y="820369"/>
                  </a:lnTo>
                  <a:lnTo>
                    <a:pt x="116205" y="804341"/>
                  </a:lnTo>
                  <a:close/>
                </a:path>
                <a:path w="4833620" h="1000125">
                  <a:moveTo>
                    <a:pt x="116205" y="740219"/>
                  </a:moveTo>
                  <a:lnTo>
                    <a:pt x="48082" y="740219"/>
                  </a:lnTo>
                  <a:lnTo>
                    <a:pt x="48082" y="756246"/>
                  </a:lnTo>
                  <a:lnTo>
                    <a:pt x="116205" y="756246"/>
                  </a:lnTo>
                  <a:lnTo>
                    <a:pt x="116205" y="740219"/>
                  </a:lnTo>
                  <a:close/>
                </a:path>
                <a:path w="4833620" h="1000125">
                  <a:moveTo>
                    <a:pt x="116217" y="932586"/>
                  </a:moveTo>
                  <a:lnTo>
                    <a:pt x="48082" y="932586"/>
                  </a:lnTo>
                  <a:lnTo>
                    <a:pt x="48082" y="948613"/>
                  </a:lnTo>
                  <a:lnTo>
                    <a:pt x="116217" y="948613"/>
                  </a:lnTo>
                  <a:lnTo>
                    <a:pt x="116217" y="932586"/>
                  </a:lnTo>
                  <a:close/>
                </a:path>
                <a:path w="4833620" h="1000125">
                  <a:moveTo>
                    <a:pt x="200355" y="922972"/>
                  </a:moveTo>
                  <a:lnTo>
                    <a:pt x="189141" y="911745"/>
                  </a:lnTo>
                  <a:lnTo>
                    <a:pt x="162687" y="938199"/>
                  </a:lnTo>
                  <a:lnTo>
                    <a:pt x="152273" y="927773"/>
                  </a:lnTo>
                  <a:lnTo>
                    <a:pt x="141046" y="938999"/>
                  </a:lnTo>
                  <a:lnTo>
                    <a:pt x="162687" y="960640"/>
                  </a:lnTo>
                  <a:lnTo>
                    <a:pt x="200355" y="922972"/>
                  </a:lnTo>
                  <a:close/>
                </a:path>
                <a:path w="4833620" h="1000125">
                  <a:moveTo>
                    <a:pt x="200355" y="859650"/>
                  </a:moveTo>
                  <a:lnTo>
                    <a:pt x="189141" y="848423"/>
                  </a:lnTo>
                  <a:lnTo>
                    <a:pt x="162687" y="874877"/>
                  </a:lnTo>
                  <a:lnTo>
                    <a:pt x="152273" y="864450"/>
                  </a:lnTo>
                  <a:lnTo>
                    <a:pt x="141046" y="875677"/>
                  </a:lnTo>
                  <a:lnTo>
                    <a:pt x="162687" y="897318"/>
                  </a:lnTo>
                  <a:lnTo>
                    <a:pt x="200355" y="859650"/>
                  </a:lnTo>
                  <a:close/>
                </a:path>
                <a:path w="4833620" h="1000125">
                  <a:moveTo>
                    <a:pt x="200355" y="795515"/>
                  </a:moveTo>
                  <a:lnTo>
                    <a:pt x="189141" y="784301"/>
                  </a:lnTo>
                  <a:lnTo>
                    <a:pt x="162687" y="810755"/>
                  </a:lnTo>
                  <a:lnTo>
                    <a:pt x="152273" y="800328"/>
                  </a:lnTo>
                  <a:lnTo>
                    <a:pt x="141046" y="811555"/>
                  </a:lnTo>
                  <a:lnTo>
                    <a:pt x="162687" y="833196"/>
                  </a:lnTo>
                  <a:lnTo>
                    <a:pt x="200355" y="795515"/>
                  </a:lnTo>
                  <a:close/>
                </a:path>
                <a:path w="4833620" h="1000125">
                  <a:moveTo>
                    <a:pt x="200355" y="731393"/>
                  </a:moveTo>
                  <a:lnTo>
                    <a:pt x="189141" y="720178"/>
                  </a:lnTo>
                  <a:lnTo>
                    <a:pt x="162687" y="746633"/>
                  </a:lnTo>
                  <a:lnTo>
                    <a:pt x="152273" y="736206"/>
                  </a:lnTo>
                  <a:lnTo>
                    <a:pt x="141046" y="747433"/>
                  </a:lnTo>
                  <a:lnTo>
                    <a:pt x="162687" y="769073"/>
                  </a:lnTo>
                  <a:lnTo>
                    <a:pt x="200355" y="731393"/>
                  </a:lnTo>
                  <a:close/>
                </a:path>
                <a:path w="4833620" h="1000125">
                  <a:moveTo>
                    <a:pt x="248450" y="680034"/>
                  </a:moveTo>
                  <a:lnTo>
                    <a:pt x="0" y="680034"/>
                  </a:lnTo>
                  <a:lnTo>
                    <a:pt x="0" y="704164"/>
                  </a:lnTo>
                  <a:lnTo>
                    <a:pt x="0" y="977226"/>
                  </a:lnTo>
                  <a:lnTo>
                    <a:pt x="0" y="1000086"/>
                  </a:lnTo>
                  <a:lnTo>
                    <a:pt x="248450" y="1000086"/>
                  </a:lnTo>
                  <a:lnTo>
                    <a:pt x="248450" y="977226"/>
                  </a:lnTo>
                  <a:lnTo>
                    <a:pt x="24041" y="977226"/>
                  </a:lnTo>
                  <a:lnTo>
                    <a:pt x="24041" y="704164"/>
                  </a:lnTo>
                  <a:lnTo>
                    <a:pt x="224409" y="704164"/>
                  </a:lnTo>
                  <a:lnTo>
                    <a:pt x="224409" y="976668"/>
                  </a:lnTo>
                  <a:lnTo>
                    <a:pt x="248450" y="976668"/>
                  </a:lnTo>
                  <a:lnTo>
                    <a:pt x="248450" y="704164"/>
                  </a:lnTo>
                  <a:lnTo>
                    <a:pt x="248450" y="680034"/>
                  </a:lnTo>
                  <a:close/>
                </a:path>
                <a:path w="4833620" h="1000125">
                  <a:moveTo>
                    <a:pt x="1712633" y="0"/>
                  </a:moveTo>
                  <a:lnTo>
                    <a:pt x="1680578" y="0"/>
                  </a:lnTo>
                  <a:lnTo>
                    <a:pt x="1680578" y="192379"/>
                  </a:lnTo>
                  <a:lnTo>
                    <a:pt x="1712633" y="192379"/>
                  </a:lnTo>
                  <a:lnTo>
                    <a:pt x="1712633" y="0"/>
                  </a:lnTo>
                  <a:close/>
                </a:path>
                <a:path w="4833620" h="1000125">
                  <a:moveTo>
                    <a:pt x="1744687" y="0"/>
                  </a:moveTo>
                  <a:lnTo>
                    <a:pt x="1728660" y="0"/>
                  </a:lnTo>
                  <a:lnTo>
                    <a:pt x="1728660" y="192379"/>
                  </a:lnTo>
                  <a:lnTo>
                    <a:pt x="1744687" y="192379"/>
                  </a:lnTo>
                  <a:lnTo>
                    <a:pt x="1744687" y="0"/>
                  </a:lnTo>
                  <a:close/>
                </a:path>
                <a:path w="4833620" h="1000125">
                  <a:moveTo>
                    <a:pt x="1776755" y="0"/>
                  </a:moveTo>
                  <a:lnTo>
                    <a:pt x="1760728" y="0"/>
                  </a:lnTo>
                  <a:lnTo>
                    <a:pt x="1760728" y="192379"/>
                  </a:lnTo>
                  <a:lnTo>
                    <a:pt x="1776755" y="192379"/>
                  </a:lnTo>
                  <a:lnTo>
                    <a:pt x="1776755" y="0"/>
                  </a:lnTo>
                  <a:close/>
                </a:path>
                <a:path w="4833620" h="1000125">
                  <a:moveTo>
                    <a:pt x="1824837" y="0"/>
                  </a:moveTo>
                  <a:lnTo>
                    <a:pt x="1792782" y="0"/>
                  </a:lnTo>
                  <a:lnTo>
                    <a:pt x="1792782" y="192379"/>
                  </a:lnTo>
                  <a:lnTo>
                    <a:pt x="1824837" y="192379"/>
                  </a:lnTo>
                  <a:lnTo>
                    <a:pt x="1824837" y="0"/>
                  </a:lnTo>
                  <a:close/>
                </a:path>
                <a:path w="4833620" h="1000125">
                  <a:moveTo>
                    <a:pt x="1872932" y="0"/>
                  </a:moveTo>
                  <a:lnTo>
                    <a:pt x="1840865" y="0"/>
                  </a:lnTo>
                  <a:lnTo>
                    <a:pt x="1840865" y="192379"/>
                  </a:lnTo>
                  <a:lnTo>
                    <a:pt x="1872932" y="192379"/>
                  </a:lnTo>
                  <a:lnTo>
                    <a:pt x="1872932" y="0"/>
                  </a:lnTo>
                  <a:close/>
                </a:path>
                <a:path w="4833620" h="1000125">
                  <a:moveTo>
                    <a:pt x="1904987" y="0"/>
                  </a:moveTo>
                  <a:lnTo>
                    <a:pt x="1888947" y="0"/>
                  </a:lnTo>
                  <a:lnTo>
                    <a:pt x="1888947" y="192379"/>
                  </a:lnTo>
                  <a:lnTo>
                    <a:pt x="1904987" y="192379"/>
                  </a:lnTo>
                  <a:lnTo>
                    <a:pt x="1904987" y="0"/>
                  </a:lnTo>
                  <a:close/>
                </a:path>
                <a:path w="4833620" h="1000125">
                  <a:moveTo>
                    <a:pt x="1937042" y="0"/>
                  </a:moveTo>
                  <a:lnTo>
                    <a:pt x="1921014" y="0"/>
                  </a:lnTo>
                  <a:lnTo>
                    <a:pt x="1921014" y="192379"/>
                  </a:lnTo>
                  <a:lnTo>
                    <a:pt x="1937042" y="192379"/>
                  </a:lnTo>
                  <a:lnTo>
                    <a:pt x="1937042" y="0"/>
                  </a:lnTo>
                  <a:close/>
                </a:path>
                <a:path w="4833620" h="1000125">
                  <a:moveTo>
                    <a:pt x="1985137" y="192379"/>
                  </a:moveTo>
                  <a:lnTo>
                    <a:pt x="1985124" y="0"/>
                  </a:lnTo>
                  <a:lnTo>
                    <a:pt x="1953069" y="0"/>
                  </a:lnTo>
                  <a:lnTo>
                    <a:pt x="1953069" y="192379"/>
                  </a:lnTo>
                  <a:lnTo>
                    <a:pt x="1985137" y="192379"/>
                  </a:lnTo>
                  <a:close/>
                </a:path>
                <a:path w="4833620" h="1000125">
                  <a:moveTo>
                    <a:pt x="2017191" y="0"/>
                  </a:moveTo>
                  <a:lnTo>
                    <a:pt x="2001164" y="0"/>
                  </a:lnTo>
                  <a:lnTo>
                    <a:pt x="2001164" y="192379"/>
                  </a:lnTo>
                  <a:lnTo>
                    <a:pt x="2017191" y="192379"/>
                  </a:lnTo>
                  <a:lnTo>
                    <a:pt x="2017191" y="0"/>
                  </a:lnTo>
                  <a:close/>
                </a:path>
                <a:path w="4833620" h="1000125">
                  <a:moveTo>
                    <a:pt x="2958465" y="932586"/>
                  </a:moveTo>
                  <a:lnTo>
                    <a:pt x="2890342" y="932586"/>
                  </a:lnTo>
                  <a:lnTo>
                    <a:pt x="2890342" y="948613"/>
                  </a:lnTo>
                  <a:lnTo>
                    <a:pt x="2958465" y="948613"/>
                  </a:lnTo>
                  <a:lnTo>
                    <a:pt x="2958465" y="932586"/>
                  </a:lnTo>
                  <a:close/>
                </a:path>
                <a:path w="4833620" h="1000125">
                  <a:moveTo>
                    <a:pt x="2958465" y="868464"/>
                  </a:moveTo>
                  <a:lnTo>
                    <a:pt x="2890342" y="868464"/>
                  </a:lnTo>
                  <a:lnTo>
                    <a:pt x="2890342" y="884491"/>
                  </a:lnTo>
                  <a:lnTo>
                    <a:pt x="2958465" y="884491"/>
                  </a:lnTo>
                  <a:lnTo>
                    <a:pt x="2958465" y="868464"/>
                  </a:lnTo>
                  <a:close/>
                </a:path>
                <a:path w="4833620" h="1000125">
                  <a:moveTo>
                    <a:pt x="2958465" y="804341"/>
                  </a:moveTo>
                  <a:lnTo>
                    <a:pt x="2890342" y="804341"/>
                  </a:lnTo>
                  <a:lnTo>
                    <a:pt x="2890342" y="820369"/>
                  </a:lnTo>
                  <a:lnTo>
                    <a:pt x="2958465" y="820369"/>
                  </a:lnTo>
                  <a:lnTo>
                    <a:pt x="2958465" y="804341"/>
                  </a:lnTo>
                  <a:close/>
                </a:path>
                <a:path w="4833620" h="1000125">
                  <a:moveTo>
                    <a:pt x="2958465" y="740219"/>
                  </a:moveTo>
                  <a:lnTo>
                    <a:pt x="2890342" y="740219"/>
                  </a:lnTo>
                  <a:lnTo>
                    <a:pt x="2890342" y="756246"/>
                  </a:lnTo>
                  <a:lnTo>
                    <a:pt x="2958465" y="756246"/>
                  </a:lnTo>
                  <a:lnTo>
                    <a:pt x="2958465" y="740219"/>
                  </a:lnTo>
                  <a:close/>
                </a:path>
                <a:path w="4833620" h="1000125">
                  <a:moveTo>
                    <a:pt x="3042615" y="922972"/>
                  </a:moveTo>
                  <a:lnTo>
                    <a:pt x="3031401" y="911745"/>
                  </a:lnTo>
                  <a:lnTo>
                    <a:pt x="3004947" y="938199"/>
                  </a:lnTo>
                  <a:lnTo>
                    <a:pt x="2994533" y="927773"/>
                  </a:lnTo>
                  <a:lnTo>
                    <a:pt x="2983306" y="938999"/>
                  </a:lnTo>
                  <a:lnTo>
                    <a:pt x="3004947" y="960640"/>
                  </a:lnTo>
                  <a:lnTo>
                    <a:pt x="3042615" y="922972"/>
                  </a:lnTo>
                  <a:close/>
                </a:path>
                <a:path w="4833620" h="1000125">
                  <a:moveTo>
                    <a:pt x="3042615" y="859650"/>
                  </a:moveTo>
                  <a:lnTo>
                    <a:pt x="3031401" y="848423"/>
                  </a:lnTo>
                  <a:lnTo>
                    <a:pt x="3004947" y="874877"/>
                  </a:lnTo>
                  <a:lnTo>
                    <a:pt x="2994533" y="864450"/>
                  </a:lnTo>
                  <a:lnTo>
                    <a:pt x="2983306" y="875677"/>
                  </a:lnTo>
                  <a:lnTo>
                    <a:pt x="3004947" y="897318"/>
                  </a:lnTo>
                  <a:lnTo>
                    <a:pt x="3042615" y="859650"/>
                  </a:lnTo>
                  <a:close/>
                </a:path>
                <a:path w="4833620" h="1000125">
                  <a:moveTo>
                    <a:pt x="3042615" y="795515"/>
                  </a:moveTo>
                  <a:lnTo>
                    <a:pt x="3031401" y="784301"/>
                  </a:lnTo>
                  <a:lnTo>
                    <a:pt x="3004947" y="810755"/>
                  </a:lnTo>
                  <a:lnTo>
                    <a:pt x="2994533" y="800328"/>
                  </a:lnTo>
                  <a:lnTo>
                    <a:pt x="2983306" y="811555"/>
                  </a:lnTo>
                  <a:lnTo>
                    <a:pt x="3004947" y="833196"/>
                  </a:lnTo>
                  <a:lnTo>
                    <a:pt x="3042615" y="795515"/>
                  </a:lnTo>
                  <a:close/>
                </a:path>
                <a:path w="4833620" h="1000125">
                  <a:moveTo>
                    <a:pt x="3042615" y="731393"/>
                  </a:moveTo>
                  <a:lnTo>
                    <a:pt x="3031401" y="720178"/>
                  </a:lnTo>
                  <a:lnTo>
                    <a:pt x="3004947" y="746633"/>
                  </a:lnTo>
                  <a:lnTo>
                    <a:pt x="2994533" y="736206"/>
                  </a:lnTo>
                  <a:lnTo>
                    <a:pt x="2983306" y="747433"/>
                  </a:lnTo>
                  <a:lnTo>
                    <a:pt x="3004947" y="769073"/>
                  </a:lnTo>
                  <a:lnTo>
                    <a:pt x="3042615" y="731393"/>
                  </a:lnTo>
                  <a:close/>
                </a:path>
                <a:path w="4833620" h="1000125">
                  <a:moveTo>
                    <a:pt x="3090710" y="680034"/>
                  </a:moveTo>
                  <a:lnTo>
                    <a:pt x="2842260" y="680034"/>
                  </a:lnTo>
                  <a:lnTo>
                    <a:pt x="2842260" y="704164"/>
                  </a:lnTo>
                  <a:lnTo>
                    <a:pt x="2842260" y="977226"/>
                  </a:lnTo>
                  <a:lnTo>
                    <a:pt x="2842260" y="1000086"/>
                  </a:lnTo>
                  <a:lnTo>
                    <a:pt x="3090710" y="1000086"/>
                  </a:lnTo>
                  <a:lnTo>
                    <a:pt x="3090710" y="977226"/>
                  </a:lnTo>
                  <a:lnTo>
                    <a:pt x="2866301" y="977226"/>
                  </a:lnTo>
                  <a:lnTo>
                    <a:pt x="2866301" y="704164"/>
                  </a:lnTo>
                  <a:lnTo>
                    <a:pt x="3066669" y="704164"/>
                  </a:lnTo>
                  <a:lnTo>
                    <a:pt x="3066669" y="976668"/>
                  </a:lnTo>
                  <a:lnTo>
                    <a:pt x="3090710" y="976668"/>
                  </a:lnTo>
                  <a:lnTo>
                    <a:pt x="3090710" y="704164"/>
                  </a:lnTo>
                  <a:lnTo>
                    <a:pt x="3090710" y="680034"/>
                  </a:lnTo>
                  <a:close/>
                </a:path>
                <a:path w="4833620" h="1000125">
                  <a:moveTo>
                    <a:pt x="4680216" y="872083"/>
                  </a:moveTo>
                  <a:lnTo>
                    <a:pt x="4632782" y="872083"/>
                  </a:lnTo>
                  <a:lnTo>
                    <a:pt x="4632782" y="888022"/>
                  </a:lnTo>
                  <a:lnTo>
                    <a:pt x="4664189" y="888022"/>
                  </a:lnTo>
                  <a:lnTo>
                    <a:pt x="4680216" y="872083"/>
                  </a:lnTo>
                  <a:close/>
                </a:path>
                <a:path w="4833620" h="1000125">
                  <a:moveTo>
                    <a:pt x="4700917" y="808380"/>
                  </a:moveTo>
                  <a:lnTo>
                    <a:pt x="4632782" y="808380"/>
                  </a:lnTo>
                  <a:lnTo>
                    <a:pt x="4632782" y="824306"/>
                  </a:lnTo>
                  <a:lnTo>
                    <a:pt x="4700917" y="824306"/>
                  </a:lnTo>
                  <a:lnTo>
                    <a:pt x="4700917" y="808380"/>
                  </a:lnTo>
                  <a:close/>
                </a:path>
                <a:path w="4833620" h="1000125">
                  <a:moveTo>
                    <a:pt x="4700917" y="744677"/>
                  </a:moveTo>
                  <a:lnTo>
                    <a:pt x="4632782" y="744677"/>
                  </a:lnTo>
                  <a:lnTo>
                    <a:pt x="4632782" y="760603"/>
                  </a:lnTo>
                  <a:lnTo>
                    <a:pt x="4700917" y="760603"/>
                  </a:lnTo>
                  <a:lnTo>
                    <a:pt x="4700917" y="744677"/>
                  </a:lnTo>
                  <a:close/>
                </a:path>
                <a:path w="4833620" h="1000125">
                  <a:moveTo>
                    <a:pt x="4742662" y="810056"/>
                  </a:moveTo>
                  <a:lnTo>
                    <a:pt x="4736973" y="804405"/>
                  </a:lnTo>
                  <a:lnTo>
                    <a:pt x="4725746" y="815555"/>
                  </a:lnTo>
                  <a:lnTo>
                    <a:pt x="4731436" y="821207"/>
                  </a:lnTo>
                  <a:lnTo>
                    <a:pt x="4742662" y="810056"/>
                  </a:lnTo>
                  <a:close/>
                </a:path>
                <a:path w="4833620" h="1000125">
                  <a:moveTo>
                    <a:pt x="4785055" y="735914"/>
                  </a:moveTo>
                  <a:lnTo>
                    <a:pt x="4773841" y="724776"/>
                  </a:lnTo>
                  <a:lnTo>
                    <a:pt x="4747387" y="751052"/>
                  </a:lnTo>
                  <a:lnTo>
                    <a:pt x="4736973" y="740702"/>
                  </a:lnTo>
                  <a:lnTo>
                    <a:pt x="4725746" y="751840"/>
                  </a:lnTo>
                  <a:lnTo>
                    <a:pt x="4747387" y="773341"/>
                  </a:lnTo>
                  <a:lnTo>
                    <a:pt x="4785055" y="735914"/>
                  </a:lnTo>
                  <a:close/>
                </a:path>
                <a:path w="4833620" h="1000125">
                  <a:moveTo>
                    <a:pt x="4833150" y="684961"/>
                  </a:moveTo>
                  <a:lnTo>
                    <a:pt x="4584700" y="684961"/>
                  </a:lnTo>
                  <a:lnTo>
                    <a:pt x="4584700" y="966990"/>
                  </a:lnTo>
                  <a:lnTo>
                    <a:pt x="4608741" y="943102"/>
                  </a:lnTo>
                  <a:lnTo>
                    <a:pt x="4608741" y="708850"/>
                  </a:lnTo>
                  <a:lnTo>
                    <a:pt x="4809109" y="708850"/>
                  </a:lnTo>
                  <a:lnTo>
                    <a:pt x="4809109" y="744054"/>
                  </a:lnTo>
                  <a:lnTo>
                    <a:pt x="4833150" y="720166"/>
                  </a:lnTo>
                  <a:lnTo>
                    <a:pt x="4833150" y="708850"/>
                  </a:lnTo>
                  <a:lnTo>
                    <a:pt x="4833150" y="68496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708796" y="3359820"/>
              <a:ext cx="256467" cy="192372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2130425" y="4104640"/>
            <a:ext cx="65595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P</a:t>
            </a:r>
            <a:r>
              <a:rPr sz="1050" dirty="0">
                <a:solidFill>
                  <a:srgbClr val="2E528F"/>
                </a:solidFill>
                <a:latin typeface="Arial MT"/>
                <a:cs typeface="Arial MT"/>
              </a:rPr>
              <a:t>I</a:t>
            </a: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C</a:t>
            </a:r>
            <a:r>
              <a:rPr sz="1050" spc="5" dirty="0">
                <a:solidFill>
                  <a:srgbClr val="2E528F"/>
                </a:solidFill>
                <a:latin typeface="Arial MT"/>
                <a:cs typeface="Arial MT"/>
              </a:rPr>
              <a:t>K</a:t>
            </a:r>
            <a:r>
              <a:rPr sz="1050" spc="-20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L</a:t>
            </a:r>
            <a:r>
              <a:rPr sz="1050" dirty="0">
                <a:solidFill>
                  <a:srgbClr val="2E528F"/>
                </a:solidFill>
                <a:latin typeface="Arial MT"/>
                <a:cs typeface="Arial MT"/>
              </a:rPr>
              <a:t>I</a:t>
            </a: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S</a:t>
            </a:r>
            <a:r>
              <a:rPr sz="1050" spc="5" dirty="0">
                <a:solidFill>
                  <a:srgbClr val="2E528F"/>
                </a:solidFill>
                <a:latin typeface="Arial MT"/>
                <a:cs typeface="Arial MT"/>
              </a:rPr>
              <a:t>T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130425" y="5768594"/>
            <a:ext cx="1207135" cy="446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500"/>
              </a:lnSpc>
              <a:spcBef>
                <a:spcPts val="95"/>
              </a:spcBef>
            </a:pPr>
            <a:r>
              <a:rPr sz="1050" dirty="0">
                <a:solidFill>
                  <a:srgbClr val="2E528F"/>
                </a:solidFill>
                <a:latin typeface="Arial MT"/>
                <a:cs typeface="Arial MT"/>
              </a:rPr>
              <a:t>OPERATION </a:t>
            </a:r>
            <a:r>
              <a:rPr sz="1050" spc="5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SCHEDULED</a:t>
            </a:r>
            <a:r>
              <a:rPr sz="1050" spc="-60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E528F"/>
                </a:solidFill>
                <a:latin typeface="Arial MT"/>
                <a:cs typeface="Arial MT"/>
              </a:rPr>
              <a:t>TIME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130425" y="4953634"/>
            <a:ext cx="1029335" cy="737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40" dirty="0">
                <a:solidFill>
                  <a:srgbClr val="2E528F"/>
                </a:solidFill>
                <a:latin typeface="Arial MT"/>
                <a:cs typeface="Arial MT"/>
              </a:rPr>
              <a:t>W</a:t>
            </a:r>
            <a:r>
              <a:rPr sz="1050" dirty="0">
                <a:solidFill>
                  <a:srgbClr val="2E528F"/>
                </a:solidFill>
                <a:latin typeface="Arial MT"/>
                <a:cs typeface="Arial MT"/>
              </a:rPr>
              <a:t>O</a:t>
            </a: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R</a:t>
            </a:r>
            <a:r>
              <a:rPr sz="1050" spc="5" dirty="0">
                <a:solidFill>
                  <a:srgbClr val="2E528F"/>
                </a:solidFill>
                <a:latin typeface="Arial MT"/>
                <a:cs typeface="Arial MT"/>
              </a:rPr>
              <a:t>K</a:t>
            </a:r>
            <a:r>
              <a:rPr sz="1050" spc="-60" dirty="0">
                <a:solidFill>
                  <a:srgbClr val="2E528F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CEN</a:t>
            </a:r>
            <a:r>
              <a:rPr sz="1050" spc="15" dirty="0">
                <a:solidFill>
                  <a:srgbClr val="2E528F"/>
                </a:solidFill>
                <a:latin typeface="Arial MT"/>
                <a:cs typeface="Arial MT"/>
              </a:rPr>
              <a:t>T</a:t>
            </a: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E</a:t>
            </a:r>
            <a:r>
              <a:rPr sz="1050" spc="5" dirty="0">
                <a:solidFill>
                  <a:srgbClr val="2E528F"/>
                </a:solidFill>
                <a:latin typeface="Arial MT"/>
                <a:cs typeface="Arial MT"/>
              </a:rPr>
              <a:t>R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2E528F"/>
                </a:solidFill>
                <a:latin typeface="Arial MT"/>
                <a:cs typeface="Arial MT"/>
              </a:rPr>
              <a:t>WORKERS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30425" y="3371214"/>
            <a:ext cx="68707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-5" dirty="0">
                <a:solidFill>
                  <a:srgbClr val="2E528F"/>
                </a:solidFill>
                <a:latin typeface="Arial MT"/>
                <a:cs typeface="Arial MT"/>
              </a:rPr>
              <a:t>BARCODE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1089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 err="1"/>
              <a:t>Muutused</a:t>
            </a:r>
            <a:r>
              <a:rPr lang="en-US" sz="2800" spc="-5" dirty="0"/>
              <a:t> </a:t>
            </a:r>
            <a:r>
              <a:rPr lang="en-US" sz="2800" spc="-5" dirty="0" err="1"/>
              <a:t>toimuvad</a:t>
            </a:r>
            <a:r>
              <a:rPr lang="en-US" sz="2800" spc="-5" dirty="0"/>
              <a:t> </a:t>
            </a:r>
            <a:r>
              <a:rPr lang="en-US" sz="2800" spc="-5" dirty="0" err="1"/>
              <a:t>järjest</a:t>
            </a:r>
            <a:r>
              <a:rPr lang="en-US" sz="2800" spc="-5" dirty="0"/>
              <a:t> </a:t>
            </a:r>
            <a:r>
              <a:rPr lang="en-US" sz="2800" spc="-5" dirty="0" err="1"/>
              <a:t>kiiremini</a:t>
            </a:r>
            <a:r>
              <a:rPr lang="en-US" sz="2800" spc="-5" dirty="0"/>
              <a:t>?</a:t>
            </a:r>
            <a:endParaRPr sz="2800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200" y="914400"/>
            <a:ext cx="3733800" cy="3309239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658495" marR="654050" indent="2540" algn="ctr">
              <a:lnSpc>
                <a:spcPct val="100000"/>
              </a:lnSpc>
              <a:spcBef>
                <a:spcPts val="1445"/>
              </a:spcBef>
            </a:pPr>
            <a:r>
              <a:rPr sz="2800" spc="-30" dirty="0" err="1">
                <a:solidFill>
                  <a:srgbClr val="C00000"/>
                </a:solidFill>
                <a:latin typeface="Trebuchet MS"/>
                <a:cs typeface="Trebuchet MS"/>
              </a:rPr>
              <a:t>Partii</a:t>
            </a:r>
            <a:r>
              <a:rPr sz="2800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5" dirty="0" err="1">
                <a:solidFill>
                  <a:srgbClr val="C00000"/>
                </a:solidFill>
                <a:latin typeface="Trebuchet MS"/>
                <a:cs typeface="Trebuchet MS"/>
              </a:rPr>
              <a:t>suurus</a:t>
            </a:r>
            <a:r>
              <a:rPr sz="2800" spc="-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endParaRPr lang="en-US" sz="2800" spc="-5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658495" marR="654050" indent="2540" algn="ctr">
              <a:lnSpc>
                <a:spcPct val="100000"/>
              </a:lnSpc>
              <a:spcBef>
                <a:spcPts val="1445"/>
              </a:spcBef>
            </a:pPr>
            <a:r>
              <a:rPr sz="2800" spc="-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25" dirty="0" err="1">
                <a:solidFill>
                  <a:srgbClr val="C00000"/>
                </a:solidFill>
                <a:latin typeface="Trebuchet MS"/>
                <a:cs typeface="Trebuchet MS"/>
              </a:rPr>
              <a:t>Kohe</a:t>
            </a:r>
            <a:r>
              <a:rPr sz="2800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10" dirty="0" err="1">
                <a:solidFill>
                  <a:srgbClr val="C00000"/>
                </a:solidFill>
                <a:latin typeface="Trebuchet MS"/>
                <a:cs typeface="Trebuchet MS"/>
              </a:rPr>
              <a:t>vaja</a:t>
            </a:r>
            <a:endParaRPr lang="en-US" sz="2800" spc="-10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658495" marR="654050" indent="2540" algn="ctr">
              <a:lnSpc>
                <a:spcPct val="100000"/>
              </a:lnSpc>
              <a:spcBef>
                <a:spcPts val="1445"/>
              </a:spcBef>
            </a:pPr>
            <a:r>
              <a:rPr sz="2800" spc="-10" dirty="0">
                <a:solidFill>
                  <a:srgbClr val="C00000"/>
                </a:solidFill>
                <a:latin typeface="Trebuchet MS"/>
                <a:cs typeface="Trebuchet MS"/>
              </a:rPr>
              <a:t>  Võimalikult</a:t>
            </a:r>
            <a:r>
              <a:rPr sz="2800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5" dirty="0" err="1">
                <a:solidFill>
                  <a:srgbClr val="C00000"/>
                </a:solidFill>
                <a:latin typeface="Trebuchet MS"/>
                <a:cs typeface="Trebuchet MS"/>
              </a:rPr>
              <a:t>odavalt</a:t>
            </a:r>
            <a:r>
              <a:rPr sz="2800" spc="-5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endParaRPr lang="en-US" sz="2800" spc="-5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658495" marR="654050" indent="2540" algn="ctr">
              <a:lnSpc>
                <a:spcPct val="100000"/>
              </a:lnSpc>
              <a:spcBef>
                <a:spcPts val="1445"/>
              </a:spcBef>
            </a:pPr>
            <a:r>
              <a:rPr sz="2800" spc="-10" dirty="0" err="1">
                <a:solidFill>
                  <a:srgbClr val="C00000"/>
                </a:solidFill>
                <a:latin typeface="Trebuchet MS"/>
                <a:cs typeface="Trebuchet MS"/>
              </a:rPr>
              <a:t>Ülihea</a:t>
            </a:r>
            <a:r>
              <a:rPr sz="2800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rebuchet MS"/>
                <a:cs typeface="Trebuchet MS"/>
              </a:rPr>
              <a:t>kvaliteediga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2600" y="5638800"/>
            <a:ext cx="2585085" cy="966469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529590" marR="521334" indent="144780">
              <a:lnSpc>
                <a:spcPct val="100000"/>
              </a:lnSpc>
              <a:spcBef>
                <a:spcPts val="525"/>
              </a:spcBef>
            </a:pPr>
            <a:r>
              <a:rPr sz="1800" spc="-20" dirty="0">
                <a:solidFill>
                  <a:srgbClr val="2C3B43"/>
                </a:solidFill>
                <a:latin typeface="Trebuchet MS"/>
                <a:cs typeface="Trebuchet MS"/>
              </a:rPr>
              <a:t>Vananemine  </a:t>
            </a:r>
            <a:r>
              <a:rPr sz="1800" spc="5" dirty="0">
                <a:solidFill>
                  <a:srgbClr val="2C3B43"/>
                </a:solidFill>
                <a:latin typeface="Trebuchet MS"/>
                <a:cs typeface="Trebuchet MS"/>
              </a:rPr>
              <a:t>Z</a:t>
            </a:r>
            <a:r>
              <a:rPr sz="1800" spc="-5" dirty="0">
                <a:solidFill>
                  <a:srgbClr val="2C3B43"/>
                </a:solidFill>
                <a:latin typeface="Trebuchet MS"/>
                <a:cs typeface="Trebuchet MS"/>
              </a:rPr>
              <a:t>-</a:t>
            </a:r>
            <a:r>
              <a:rPr sz="1800" dirty="0">
                <a:solidFill>
                  <a:srgbClr val="2C3B43"/>
                </a:solidFill>
                <a:latin typeface="Trebuchet MS"/>
                <a:cs typeface="Trebuchet MS"/>
              </a:rPr>
              <a:t>generatsio</a:t>
            </a:r>
            <a:r>
              <a:rPr sz="1800" spc="-10" dirty="0">
                <a:solidFill>
                  <a:srgbClr val="2C3B43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2C3B43"/>
                </a:solidFill>
                <a:latin typeface="Trebuchet MS"/>
                <a:cs typeface="Trebuchet MS"/>
              </a:rPr>
              <a:t>n</a:t>
            </a:r>
            <a:endParaRPr sz="1800" dirty="0">
              <a:latin typeface="Trebuchet MS"/>
              <a:cs typeface="Trebuchet MS"/>
            </a:endParaRPr>
          </a:p>
          <a:p>
            <a:pPr marL="216535">
              <a:lnSpc>
                <a:spcPct val="100000"/>
              </a:lnSpc>
            </a:pPr>
            <a:r>
              <a:rPr sz="1800" spc="-5" dirty="0">
                <a:solidFill>
                  <a:srgbClr val="2C3B43"/>
                </a:solidFill>
                <a:latin typeface="Trebuchet MS"/>
                <a:cs typeface="Trebuchet MS"/>
              </a:rPr>
              <a:t>Muutused</a:t>
            </a:r>
            <a:r>
              <a:rPr sz="1800" spc="-2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2C3B43"/>
                </a:solidFill>
                <a:latin typeface="Trebuchet MS"/>
                <a:cs typeface="Trebuchet MS"/>
              </a:rPr>
              <a:t>ühiskonnas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5000" y="838200"/>
            <a:ext cx="2113915" cy="1129665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146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Efektiivsus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Ressursisäästlikkus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Kompetentsus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23717A-8C35-45CF-94CD-95DA194370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62400" y="1981200"/>
            <a:ext cx="538959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314" y="246697"/>
            <a:ext cx="1129728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Routing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BOM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(bill of materials –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toote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libri"/>
                <a:cs typeface="Calibri"/>
              </a:rPr>
              <a:t>kaart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9418" y="6427152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79" y="1277619"/>
            <a:ext cx="11267440" cy="544322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" y="6170929"/>
            <a:ext cx="11744960" cy="0"/>
          </a:xfrm>
          <a:custGeom>
            <a:avLst/>
            <a:gdLst/>
            <a:ahLst/>
            <a:cxnLst/>
            <a:rect l="l" t="t" r="r" b="b"/>
            <a:pathLst>
              <a:path w="11744960">
                <a:moveTo>
                  <a:pt x="0" y="0"/>
                </a:moveTo>
                <a:lnTo>
                  <a:pt x="11744960" y="0"/>
                </a:lnTo>
              </a:path>
            </a:pathLst>
          </a:custGeom>
          <a:ln w="6350">
            <a:solidFill>
              <a:srgbClr val="61B3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8065" y="6347459"/>
            <a:ext cx="988008" cy="3327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54283" y="1217485"/>
            <a:ext cx="175895" cy="46672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50" spc="-10" dirty="0">
                <a:solidFill>
                  <a:srgbClr val="7A7A7A"/>
                </a:solidFill>
                <a:latin typeface="Arial MT"/>
                <a:cs typeface="Arial MT"/>
              </a:rPr>
              <a:t>Internal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444" y="6402070"/>
            <a:ext cx="201485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03555" algn="l"/>
              </a:tabLst>
            </a:pPr>
            <a:r>
              <a:rPr sz="2175" b="1" spc="15" baseline="1915" dirty="0">
                <a:solidFill>
                  <a:srgbClr val="61B3E4"/>
                </a:solidFill>
                <a:latin typeface="Arial"/>
                <a:cs typeface="Arial"/>
              </a:rPr>
              <a:t>1</a:t>
            </a:r>
            <a:r>
              <a:rPr sz="2175" b="1" spc="7" baseline="1915" dirty="0">
                <a:solidFill>
                  <a:srgbClr val="61B3E4"/>
                </a:solidFill>
                <a:latin typeface="Arial"/>
                <a:cs typeface="Arial"/>
              </a:rPr>
              <a:t>3</a:t>
            </a:r>
            <a:r>
              <a:rPr sz="2175" b="1" baseline="1915" dirty="0">
                <a:solidFill>
                  <a:srgbClr val="61B3E4"/>
                </a:solidFill>
                <a:latin typeface="Arial"/>
                <a:cs typeface="Arial"/>
              </a:rPr>
              <a:t>	</a:t>
            </a: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©</a:t>
            </a:r>
            <a:r>
              <a:rPr sz="1450" spc="-105" dirty="0">
                <a:solidFill>
                  <a:srgbClr val="61B3E4"/>
                </a:solidFill>
                <a:latin typeface="Arial MT"/>
                <a:cs typeface="Arial MT"/>
              </a:rPr>
              <a:t> 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-65" dirty="0">
                <a:solidFill>
                  <a:srgbClr val="61B3E4"/>
                </a:solidFill>
                <a:latin typeface="Arial MT"/>
                <a:cs typeface="Arial MT"/>
              </a:rPr>
              <a:t>i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e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-55" dirty="0">
                <a:solidFill>
                  <a:srgbClr val="61B3E4"/>
                </a:solidFill>
                <a:latin typeface="Arial MT"/>
                <a:cs typeface="Arial MT"/>
              </a:rPr>
              <a:t> C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r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po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r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a</a:t>
            </a:r>
            <a:r>
              <a:rPr sz="1450" spc="-70" dirty="0">
                <a:solidFill>
                  <a:srgbClr val="61B3E4"/>
                </a:solidFill>
                <a:latin typeface="Arial MT"/>
                <a:cs typeface="Arial MT"/>
              </a:rPr>
              <a:t>t</a:t>
            </a:r>
            <a:r>
              <a:rPr sz="1450" spc="-65" dirty="0">
                <a:solidFill>
                  <a:srgbClr val="61B3E4"/>
                </a:solidFill>
                <a:latin typeface="Arial MT"/>
                <a:cs typeface="Arial MT"/>
              </a:rPr>
              <a:t>i</a:t>
            </a:r>
            <a:r>
              <a:rPr sz="1450" spc="-50" dirty="0">
                <a:solidFill>
                  <a:srgbClr val="61B3E4"/>
                </a:solidFill>
                <a:latin typeface="Arial MT"/>
                <a:cs typeface="Arial MT"/>
              </a:rPr>
              <a:t>o</a:t>
            </a:r>
            <a:r>
              <a:rPr sz="1450" spc="5" dirty="0">
                <a:solidFill>
                  <a:srgbClr val="61B3E4"/>
                </a:solidFill>
                <a:latin typeface="Arial MT"/>
                <a:cs typeface="Arial MT"/>
              </a:rPr>
              <a:t>n</a:t>
            </a:r>
            <a:endParaRPr sz="14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0" y="0"/>
            <a:ext cx="1216406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834" y="340042"/>
            <a:ext cx="101238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Reaalajas,</a:t>
            </a:r>
            <a:r>
              <a:rPr sz="44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modelleeritud</a:t>
            </a:r>
            <a:r>
              <a:rPr sz="4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tootmise 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juhtimine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830" y="1533281"/>
            <a:ext cx="4531360" cy="10464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55"/>
              </a:spcBef>
              <a:buSzPct val="64285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Tootmistellimuste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„tervis“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SzPct val="64285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Seadmete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„tervis“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ja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kasutus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9418" y="6427152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9363" y="5486103"/>
            <a:ext cx="1500757" cy="77382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04727" y="1521460"/>
            <a:ext cx="11628755" cy="5336540"/>
            <a:chOff x="304727" y="1521460"/>
            <a:chExt cx="11628755" cy="53365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27" y="3144731"/>
              <a:ext cx="8662084" cy="37132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7079" y="1521460"/>
              <a:ext cx="6085839" cy="2578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mart fridge">
            <a:extLst>
              <a:ext uri="{FF2B5EF4-FFF2-40B4-BE49-F238E27FC236}">
                <a16:creationId xmlns:a16="http://schemas.microsoft.com/office/drawing/2014/main" id="{93E592BD-17FA-4EFA-8385-4216A1EC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31" y="3675870"/>
            <a:ext cx="4581236" cy="30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0EF7D1-FE00-4020-91FB-78A975378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54"/>
            <a:ext cx="4581237" cy="3874324"/>
          </a:xfrm>
          <a:prstGeom prst="rect">
            <a:avLst/>
          </a:prstGeom>
        </p:spPr>
      </p:pic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24C16727-B811-4CDC-94E4-2FC1C3EC2257}"/>
              </a:ext>
            </a:extLst>
          </p:cNvPr>
          <p:cNvSpPr/>
          <p:nvPr/>
        </p:nvSpPr>
        <p:spPr>
          <a:xfrm rot="6822358">
            <a:off x="3352029" y="3939390"/>
            <a:ext cx="786155" cy="17810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 descr="Image result for door with code">
            <a:extLst>
              <a:ext uri="{FF2B5EF4-FFF2-40B4-BE49-F238E27FC236}">
                <a16:creationId xmlns:a16="http://schemas.microsoft.com/office/drawing/2014/main" id="{C78E6CAA-DA83-41BD-8275-93C61D5CD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269" y="1106883"/>
            <a:ext cx="1736346" cy="20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955CF18E-B310-47C0-B54D-93AF6DAE27AA}"/>
              </a:ext>
            </a:extLst>
          </p:cNvPr>
          <p:cNvSpPr/>
          <p:nvPr/>
        </p:nvSpPr>
        <p:spPr>
          <a:xfrm rot="2215133">
            <a:off x="10469963" y="3564524"/>
            <a:ext cx="786155" cy="17810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BF3CC71E-27E3-4CD5-993D-4BE1C6BCD640}"/>
              </a:ext>
            </a:extLst>
          </p:cNvPr>
          <p:cNvSpPr/>
          <p:nvPr/>
        </p:nvSpPr>
        <p:spPr>
          <a:xfrm>
            <a:off x="5205480" y="2478342"/>
            <a:ext cx="4495787" cy="4939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207D8-8E68-459B-A133-76851B23D7DC}"/>
              </a:ext>
            </a:extLst>
          </p:cNvPr>
          <p:cNvSpPr txBox="1"/>
          <p:nvPr/>
        </p:nvSpPr>
        <p:spPr>
          <a:xfrm>
            <a:off x="2584657" y="5491117"/>
            <a:ext cx="19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Uus tellimus</a:t>
            </a:r>
            <a:endParaRPr lang="en-US" dirty="0"/>
          </a:p>
        </p:txBody>
      </p:sp>
      <p:pic>
        <p:nvPicPr>
          <p:cNvPr id="2054" name="Picture 6" descr="Image result for delivery">
            <a:extLst>
              <a:ext uri="{FF2B5EF4-FFF2-40B4-BE49-F238E27FC236}">
                <a16:creationId xmlns:a16="http://schemas.microsoft.com/office/drawing/2014/main" id="{19C4B75A-BA73-4497-B3B6-A4E0ECAAD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92" y="1052849"/>
            <a:ext cx="2099841" cy="13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6B65E13D-6AF4-4B0E-8DE6-BF5009CDF6A1}"/>
              </a:ext>
            </a:extLst>
          </p:cNvPr>
          <p:cNvSpPr/>
          <p:nvPr/>
        </p:nvSpPr>
        <p:spPr>
          <a:xfrm>
            <a:off x="4819426" y="582554"/>
            <a:ext cx="3317700" cy="4446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8CACF-8BE1-4F6C-A593-A1E35EC81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5315" y="55310"/>
            <a:ext cx="1325952" cy="20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83B5-CEC4-4D1A-AC9A-E3D8BA6C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516110" cy="6858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Targa </a:t>
            </a:r>
            <a:r>
              <a:rPr lang="en-US" sz="2800" dirty="0" err="1">
                <a:solidFill>
                  <a:schemeClr val="tx1"/>
                </a:solidFill>
              </a:rPr>
              <a:t>tööstuse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näited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1E65B-0410-4D7F-887A-BF9A00603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1633474"/>
            <a:ext cx="11652250" cy="2154436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https://www.youtube.com/watch?v=P7fi4hP_y80&amp;t=38s</a:t>
            </a:r>
            <a:r>
              <a:rPr lang="en-US" dirty="0"/>
              <a:t> – BMW </a:t>
            </a:r>
            <a:r>
              <a:rPr lang="en-US" dirty="0" err="1"/>
              <a:t>kerede</a:t>
            </a:r>
            <a:r>
              <a:rPr lang="en-US" dirty="0"/>
              <a:t> </a:t>
            </a:r>
            <a:r>
              <a:rPr lang="en-US" dirty="0" err="1"/>
              <a:t>tootmine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t-EE" dirty="0">
                <a:hlinkClick r:id="rId2"/>
              </a:rPr>
              <a:t>https://www.youtube.com/watch?v=0m67O1Em7dY</a:t>
            </a:r>
            <a:r>
              <a:rPr lang="en-US" dirty="0"/>
              <a:t> - AR </a:t>
            </a:r>
            <a:r>
              <a:rPr lang="en-US" dirty="0" err="1"/>
              <a:t>kasutamine</a:t>
            </a:r>
            <a:r>
              <a:rPr lang="en-US" dirty="0"/>
              <a:t> </a:t>
            </a:r>
            <a:r>
              <a:rPr lang="en-US" dirty="0" err="1"/>
              <a:t>tootmises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543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60" dirty="0"/>
              <a:t>Tootmise </a:t>
            </a:r>
            <a:r>
              <a:rPr sz="2800" spc="-5" dirty="0" err="1"/>
              <a:t>digitaliseerimine</a:t>
            </a:r>
            <a:r>
              <a:rPr sz="2800" spc="-5"/>
              <a:t> </a:t>
            </a:r>
            <a:r>
              <a:rPr sz="2800"/>
              <a:t>ja </a:t>
            </a:r>
            <a:r>
              <a:rPr sz="2800" dirty="0"/>
              <a:t>digitaaltootmine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7240" y="1600200"/>
            <a:ext cx="4750435" cy="581025"/>
            <a:chOff x="777240" y="1921764"/>
            <a:chExt cx="4750435" cy="581025"/>
          </a:xfrm>
        </p:grpSpPr>
        <p:sp>
          <p:nvSpPr>
            <p:cNvPr id="4" name="object 4"/>
            <p:cNvSpPr/>
            <p:nvPr/>
          </p:nvSpPr>
          <p:spPr>
            <a:xfrm>
              <a:off x="787146" y="1931670"/>
              <a:ext cx="4730750" cy="561340"/>
            </a:xfrm>
            <a:custGeom>
              <a:avLst/>
              <a:gdLst/>
              <a:ahLst/>
              <a:cxnLst/>
              <a:rect l="l" t="t" r="r" b="b"/>
              <a:pathLst>
                <a:path w="4730750" h="561339">
                  <a:moveTo>
                    <a:pt x="4637024" y="0"/>
                  </a:moveTo>
                  <a:lnTo>
                    <a:pt x="93472" y="0"/>
                  </a:lnTo>
                  <a:lnTo>
                    <a:pt x="57087" y="7354"/>
                  </a:lnTo>
                  <a:lnTo>
                    <a:pt x="27376" y="27400"/>
                  </a:lnTo>
                  <a:lnTo>
                    <a:pt x="7345" y="57114"/>
                  </a:lnTo>
                  <a:lnTo>
                    <a:pt x="0" y="93471"/>
                  </a:lnTo>
                  <a:lnTo>
                    <a:pt x="0" y="467359"/>
                  </a:lnTo>
                  <a:lnTo>
                    <a:pt x="7345" y="503717"/>
                  </a:lnTo>
                  <a:lnTo>
                    <a:pt x="27376" y="533431"/>
                  </a:lnTo>
                  <a:lnTo>
                    <a:pt x="57087" y="553477"/>
                  </a:lnTo>
                  <a:lnTo>
                    <a:pt x="93472" y="560831"/>
                  </a:lnTo>
                  <a:lnTo>
                    <a:pt x="4637024" y="560831"/>
                  </a:lnTo>
                  <a:lnTo>
                    <a:pt x="4673381" y="553477"/>
                  </a:lnTo>
                  <a:lnTo>
                    <a:pt x="4703095" y="533431"/>
                  </a:lnTo>
                  <a:lnTo>
                    <a:pt x="4723141" y="503717"/>
                  </a:lnTo>
                  <a:lnTo>
                    <a:pt x="4730495" y="467359"/>
                  </a:lnTo>
                  <a:lnTo>
                    <a:pt x="4730495" y="93471"/>
                  </a:lnTo>
                  <a:lnTo>
                    <a:pt x="4723141" y="57114"/>
                  </a:lnTo>
                  <a:lnTo>
                    <a:pt x="4703095" y="27400"/>
                  </a:lnTo>
                  <a:lnTo>
                    <a:pt x="4673381" y="7354"/>
                  </a:lnTo>
                  <a:lnTo>
                    <a:pt x="4637024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7146" y="1931670"/>
              <a:ext cx="4730750" cy="561340"/>
            </a:xfrm>
            <a:custGeom>
              <a:avLst/>
              <a:gdLst/>
              <a:ahLst/>
              <a:cxnLst/>
              <a:rect l="l" t="t" r="r" b="b"/>
              <a:pathLst>
                <a:path w="4730750" h="561339">
                  <a:moveTo>
                    <a:pt x="0" y="93471"/>
                  </a:moveTo>
                  <a:lnTo>
                    <a:pt x="7345" y="57114"/>
                  </a:lnTo>
                  <a:lnTo>
                    <a:pt x="27376" y="27400"/>
                  </a:lnTo>
                  <a:lnTo>
                    <a:pt x="57087" y="7354"/>
                  </a:lnTo>
                  <a:lnTo>
                    <a:pt x="93472" y="0"/>
                  </a:lnTo>
                  <a:lnTo>
                    <a:pt x="4637024" y="0"/>
                  </a:lnTo>
                  <a:lnTo>
                    <a:pt x="4673381" y="7354"/>
                  </a:lnTo>
                  <a:lnTo>
                    <a:pt x="4703095" y="27400"/>
                  </a:lnTo>
                  <a:lnTo>
                    <a:pt x="4723141" y="57114"/>
                  </a:lnTo>
                  <a:lnTo>
                    <a:pt x="4730495" y="93471"/>
                  </a:lnTo>
                  <a:lnTo>
                    <a:pt x="4730495" y="467359"/>
                  </a:lnTo>
                  <a:lnTo>
                    <a:pt x="4723141" y="503717"/>
                  </a:lnTo>
                  <a:lnTo>
                    <a:pt x="4703095" y="533431"/>
                  </a:lnTo>
                  <a:lnTo>
                    <a:pt x="4673381" y="553477"/>
                  </a:lnTo>
                  <a:lnTo>
                    <a:pt x="4637024" y="560831"/>
                  </a:lnTo>
                  <a:lnTo>
                    <a:pt x="93472" y="560831"/>
                  </a:lnTo>
                  <a:lnTo>
                    <a:pt x="57087" y="553477"/>
                  </a:lnTo>
                  <a:lnTo>
                    <a:pt x="27376" y="533431"/>
                  </a:lnTo>
                  <a:lnTo>
                    <a:pt x="7345" y="503717"/>
                  </a:lnTo>
                  <a:lnTo>
                    <a:pt x="0" y="467359"/>
                  </a:lnTo>
                  <a:lnTo>
                    <a:pt x="0" y="93471"/>
                  </a:lnTo>
                  <a:close/>
                </a:path>
              </a:pathLst>
            </a:custGeom>
            <a:ln w="19811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37538" y="1717674"/>
            <a:ext cx="30270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Tootmise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digitaliseerimine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06311" y="1600200"/>
            <a:ext cx="3778250" cy="547370"/>
            <a:chOff x="6306311" y="1921764"/>
            <a:chExt cx="3778250" cy="547370"/>
          </a:xfrm>
        </p:grpSpPr>
        <p:sp>
          <p:nvSpPr>
            <p:cNvPr id="8" name="object 8"/>
            <p:cNvSpPr/>
            <p:nvPr/>
          </p:nvSpPr>
          <p:spPr>
            <a:xfrm>
              <a:off x="6316217" y="1931670"/>
              <a:ext cx="3758565" cy="527685"/>
            </a:xfrm>
            <a:custGeom>
              <a:avLst/>
              <a:gdLst/>
              <a:ahLst/>
              <a:cxnLst/>
              <a:rect l="l" t="t" r="r" b="b"/>
              <a:pathLst>
                <a:path w="3758565" h="527685">
                  <a:moveTo>
                    <a:pt x="3670300" y="0"/>
                  </a:moveTo>
                  <a:lnTo>
                    <a:pt x="87884" y="0"/>
                  </a:lnTo>
                  <a:lnTo>
                    <a:pt x="53685" y="6909"/>
                  </a:lnTo>
                  <a:lnTo>
                    <a:pt x="25749" y="25749"/>
                  </a:lnTo>
                  <a:lnTo>
                    <a:pt x="6909" y="53685"/>
                  </a:lnTo>
                  <a:lnTo>
                    <a:pt x="0" y="87883"/>
                  </a:lnTo>
                  <a:lnTo>
                    <a:pt x="0" y="439419"/>
                  </a:lnTo>
                  <a:lnTo>
                    <a:pt x="6909" y="473618"/>
                  </a:lnTo>
                  <a:lnTo>
                    <a:pt x="25749" y="501554"/>
                  </a:lnTo>
                  <a:lnTo>
                    <a:pt x="53685" y="520394"/>
                  </a:lnTo>
                  <a:lnTo>
                    <a:pt x="87884" y="527303"/>
                  </a:lnTo>
                  <a:lnTo>
                    <a:pt x="3670300" y="527303"/>
                  </a:lnTo>
                  <a:lnTo>
                    <a:pt x="3704498" y="520394"/>
                  </a:lnTo>
                  <a:lnTo>
                    <a:pt x="3732434" y="501554"/>
                  </a:lnTo>
                  <a:lnTo>
                    <a:pt x="3751274" y="473618"/>
                  </a:lnTo>
                  <a:lnTo>
                    <a:pt x="3758184" y="439419"/>
                  </a:lnTo>
                  <a:lnTo>
                    <a:pt x="3758184" y="87883"/>
                  </a:lnTo>
                  <a:lnTo>
                    <a:pt x="3751274" y="53685"/>
                  </a:lnTo>
                  <a:lnTo>
                    <a:pt x="3732434" y="25749"/>
                  </a:lnTo>
                  <a:lnTo>
                    <a:pt x="3704498" y="6909"/>
                  </a:lnTo>
                  <a:lnTo>
                    <a:pt x="3670300" y="0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16217" y="1931670"/>
              <a:ext cx="3758565" cy="527685"/>
            </a:xfrm>
            <a:custGeom>
              <a:avLst/>
              <a:gdLst/>
              <a:ahLst/>
              <a:cxnLst/>
              <a:rect l="l" t="t" r="r" b="b"/>
              <a:pathLst>
                <a:path w="3758565" h="527685">
                  <a:moveTo>
                    <a:pt x="0" y="87883"/>
                  </a:moveTo>
                  <a:lnTo>
                    <a:pt x="6909" y="53685"/>
                  </a:lnTo>
                  <a:lnTo>
                    <a:pt x="25749" y="25749"/>
                  </a:lnTo>
                  <a:lnTo>
                    <a:pt x="53685" y="6909"/>
                  </a:lnTo>
                  <a:lnTo>
                    <a:pt x="87884" y="0"/>
                  </a:lnTo>
                  <a:lnTo>
                    <a:pt x="3670300" y="0"/>
                  </a:lnTo>
                  <a:lnTo>
                    <a:pt x="3704498" y="6909"/>
                  </a:lnTo>
                  <a:lnTo>
                    <a:pt x="3732434" y="25749"/>
                  </a:lnTo>
                  <a:lnTo>
                    <a:pt x="3751274" y="53685"/>
                  </a:lnTo>
                  <a:lnTo>
                    <a:pt x="3758184" y="87883"/>
                  </a:lnTo>
                  <a:lnTo>
                    <a:pt x="3758184" y="439419"/>
                  </a:lnTo>
                  <a:lnTo>
                    <a:pt x="3751274" y="473618"/>
                  </a:lnTo>
                  <a:lnTo>
                    <a:pt x="3732434" y="501554"/>
                  </a:lnTo>
                  <a:lnTo>
                    <a:pt x="3704498" y="520394"/>
                  </a:lnTo>
                  <a:lnTo>
                    <a:pt x="3670300" y="527303"/>
                  </a:lnTo>
                  <a:lnTo>
                    <a:pt x="87884" y="527303"/>
                  </a:lnTo>
                  <a:lnTo>
                    <a:pt x="53685" y="520394"/>
                  </a:lnTo>
                  <a:lnTo>
                    <a:pt x="25749" y="501554"/>
                  </a:lnTo>
                  <a:lnTo>
                    <a:pt x="6909" y="473618"/>
                  </a:lnTo>
                  <a:lnTo>
                    <a:pt x="0" y="439419"/>
                  </a:lnTo>
                  <a:lnTo>
                    <a:pt x="0" y="87883"/>
                  </a:lnTo>
                  <a:close/>
                </a:path>
              </a:pathLst>
            </a:custGeom>
            <a:ln w="19812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27189" y="1700275"/>
            <a:ext cx="1933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Digitaaltootmine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5455" y="2290571"/>
            <a:ext cx="3758184" cy="401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800" y="2318003"/>
            <a:ext cx="4965192" cy="2656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6562" y="5188457"/>
            <a:ext cx="5553710" cy="1320165"/>
          </a:xfrm>
          <a:prstGeom prst="rect">
            <a:avLst/>
          </a:prstGeom>
          <a:solidFill>
            <a:srgbClr val="5FCAEE"/>
          </a:solidFill>
          <a:ln w="19811">
            <a:solidFill>
              <a:srgbClr val="4494AF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90170" marR="149860">
              <a:lnSpc>
                <a:spcPct val="100000"/>
              </a:lnSpc>
              <a:spcBef>
                <a:spcPts val="710"/>
              </a:spcBef>
            </a:pP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Tark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tootmine </a:t>
            </a:r>
            <a:r>
              <a:rPr sz="1400" spc="-5" dirty="0">
                <a:latin typeface="Trebuchet MS"/>
                <a:cs typeface="Trebuchet MS"/>
              </a:rPr>
              <a:t>toimub digitaalselt integreeritud süsteemides,  kasutades oskuslikult suurt hulka süstematiseeritud andmeid </a:t>
            </a:r>
            <a:r>
              <a:rPr sz="1400" dirty="0">
                <a:latin typeface="Trebuchet MS"/>
                <a:cs typeface="Trebuchet MS"/>
              </a:rPr>
              <a:t>ja  </a:t>
            </a:r>
            <a:r>
              <a:rPr sz="1400" spc="-5" dirty="0">
                <a:latin typeface="Trebuchet MS"/>
                <a:cs typeface="Trebuchet MS"/>
              </a:rPr>
              <a:t>teadmisi, et oskuslikult (kulusäästlikult, kvaliteetselt, kiiresti jms)  </a:t>
            </a:r>
            <a:r>
              <a:rPr sz="1400" dirty="0">
                <a:latin typeface="Trebuchet MS"/>
                <a:cs typeface="Trebuchet MS"/>
              </a:rPr>
              <a:t>juhtida </a:t>
            </a:r>
            <a:r>
              <a:rPr sz="1400" spc="-5" dirty="0">
                <a:latin typeface="Trebuchet MS"/>
                <a:cs typeface="Trebuchet MS"/>
              </a:rPr>
              <a:t>kõiki tootmise teostusega kaasnevaid protsesse nii  ettevõtte siseselt kui ka laiendatud tarneahela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ulatuses.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70176" y="2557272"/>
          <a:ext cx="3981792" cy="2212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200" spc="-15" dirty="0">
                          <a:latin typeface="Carlito"/>
                          <a:cs typeface="Carlito"/>
                        </a:rPr>
                        <a:t>Tarnijate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2E6F5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99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Planeerimine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võrgustik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rlito"/>
                          <a:cs typeface="Carlito"/>
                        </a:rPr>
                        <a:t>Sisseost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17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5" dirty="0">
                          <a:latin typeface="Carlito"/>
                          <a:cs typeface="Carlito"/>
                        </a:rPr>
                        <a:t>Tootmine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rlito"/>
                          <a:cs typeface="Carlito"/>
                        </a:rPr>
                        <a:t>Logistika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63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2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71">
                <a:tc>
                  <a:txBody>
                    <a:bodyPr/>
                    <a:lstStyle/>
                    <a:p>
                      <a:pPr marL="119380" marR="114935" algn="ctr">
                        <a:lnSpc>
                          <a:spcPct val="169600"/>
                        </a:lnSpc>
                        <a:spcBef>
                          <a:spcPts val="125"/>
                        </a:spcBef>
                      </a:pPr>
                      <a:r>
                        <a:rPr sz="1200" spc="-25" dirty="0">
                          <a:latin typeface="Carlito"/>
                          <a:cs typeface="Carlito"/>
                        </a:rPr>
                        <a:t>K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o</a:t>
                      </a:r>
                      <a:r>
                        <a:rPr sz="1200" spc="5" dirty="0">
                          <a:latin typeface="Carlito"/>
                          <a:cs typeface="Carlito"/>
                        </a:rPr>
                        <a:t>o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pe</a:t>
                      </a:r>
                      <a:r>
                        <a:rPr sz="1200" spc="-20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1200" spc="-15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t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sio</a:t>
                      </a:r>
                      <a:r>
                        <a:rPr sz="1200" dirty="0">
                          <a:latin typeface="Carlito"/>
                          <a:cs typeface="Carlito"/>
                        </a:rPr>
                        <a:t>on  </a:t>
                      </a:r>
                      <a:r>
                        <a:rPr sz="1200" spc="-5" dirty="0">
                          <a:latin typeface="Carlito"/>
                          <a:cs typeface="Carlito"/>
                        </a:rPr>
                        <a:t>Partnerite  võrgustik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2E6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2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5478778" y="2557272"/>
            <a:ext cx="1167023" cy="2222500"/>
            <a:chOff x="5478779" y="2557272"/>
            <a:chExt cx="969644" cy="2222500"/>
          </a:xfrm>
        </p:grpSpPr>
        <p:sp>
          <p:nvSpPr>
            <p:cNvPr id="4" name="object 4"/>
            <p:cNvSpPr/>
            <p:nvPr/>
          </p:nvSpPr>
          <p:spPr>
            <a:xfrm>
              <a:off x="5483351" y="2561844"/>
              <a:ext cx="960119" cy="2212975"/>
            </a:xfrm>
            <a:custGeom>
              <a:avLst/>
              <a:gdLst/>
              <a:ahLst/>
              <a:cxnLst/>
              <a:rect l="l" t="t" r="r" b="b"/>
              <a:pathLst>
                <a:path w="960120" h="2212975">
                  <a:moveTo>
                    <a:pt x="720089" y="0"/>
                  </a:moveTo>
                  <a:lnTo>
                    <a:pt x="0" y="0"/>
                  </a:lnTo>
                  <a:lnTo>
                    <a:pt x="0" y="2212847"/>
                  </a:lnTo>
                  <a:lnTo>
                    <a:pt x="720089" y="2212847"/>
                  </a:lnTo>
                  <a:lnTo>
                    <a:pt x="960120" y="1106423"/>
                  </a:lnTo>
                  <a:lnTo>
                    <a:pt x="720089" y="0"/>
                  </a:lnTo>
                  <a:close/>
                </a:path>
              </a:pathLst>
            </a:custGeom>
            <a:solidFill>
              <a:srgbClr val="D2E6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" name="object 5"/>
            <p:cNvSpPr/>
            <p:nvPr/>
          </p:nvSpPr>
          <p:spPr>
            <a:xfrm>
              <a:off x="5483351" y="2561844"/>
              <a:ext cx="960119" cy="2212975"/>
            </a:xfrm>
            <a:custGeom>
              <a:avLst/>
              <a:gdLst/>
              <a:ahLst/>
              <a:cxnLst/>
              <a:rect l="l" t="t" r="r" b="b"/>
              <a:pathLst>
                <a:path w="960120" h="2212975">
                  <a:moveTo>
                    <a:pt x="0" y="0"/>
                  </a:moveTo>
                  <a:lnTo>
                    <a:pt x="720089" y="0"/>
                  </a:lnTo>
                  <a:lnTo>
                    <a:pt x="960120" y="1106423"/>
                  </a:lnTo>
                  <a:lnTo>
                    <a:pt x="720089" y="2212847"/>
                  </a:lnTo>
                  <a:lnTo>
                    <a:pt x="0" y="221284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16954" y="3400805"/>
            <a:ext cx="69089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rlito"/>
                <a:cs typeface="Carlito"/>
              </a:rPr>
              <a:t>Klie</a:t>
            </a:r>
            <a:r>
              <a:rPr sz="1400" spc="-5" dirty="0">
                <a:latin typeface="Carlito"/>
                <a:cs typeface="Carlito"/>
              </a:rPr>
              <a:t>n</a:t>
            </a:r>
            <a:r>
              <a:rPr sz="1400" dirty="0">
                <a:latin typeface="Carlito"/>
                <a:cs typeface="Carlito"/>
              </a:rPr>
              <a:t>ti</a:t>
            </a:r>
            <a:r>
              <a:rPr sz="1400" spc="5" dirty="0">
                <a:latin typeface="Carlito"/>
                <a:cs typeface="Carlito"/>
              </a:rPr>
              <a:t>d</a:t>
            </a:r>
            <a:r>
              <a:rPr sz="1400" dirty="0">
                <a:latin typeface="Carlito"/>
                <a:cs typeface="Carlito"/>
              </a:rPr>
              <a:t>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7811" y="3710178"/>
            <a:ext cx="712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Carlito"/>
                <a:cs typeface="Carlito"/>
              </a:rPr>
              <a:t>v</a:t>
            </a:r>
            <a:r>
              <a:rPr sz="1400" spc="-5" dirty="0">
                <a:latin typeface="Carlito"/>
                <a:cs typeface="Carlito"/>
              </a:rPr>
              <a:t>õ</a:t>
            </a:r>
            <a:r>
              <a:rPr sz="1400" spc="-10" dirty="0">
                <a:latin typeface="Carlito"/>
                <a:cs typeface="Carlito"/>
              </a:rPr>
              <a:t>r</a:t>
            </a:r>
            <a:r>
              <a:rPr sz="1400" dirty="0">
                <a:latin typeface="Carlito"/>
                <a:cs typeface="Carlito"/>
              </a:rPr>
              <a:t>gu</a:t>
            </a:r>
            <a:r>
              <a:rPr sz="1400" spc="-15" dirty="0">
                <a:latin typeface="Carlito"/>
                <a:cs typeface="Carlito"/>
              </a:rPr>
              <a:t>s</a:t>
            </a:r>
            <a:r>
              <a:rPr sz="1400" dirty="0">
                <a:latin typeface="Carlito"/>
                <a:cs typeface="Carlito"/>
              </a:rPr>
              <a:t>tik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70176" y="5141976"/>
            <a:ext cx="5148818" cy="687705"/>
            <a:chOff x="2170176" y="5141976"/>
            <a:chExt cx="4277995" cy="687705"/>
          </a:xfrm>
        </p:grpSpPr>
        <p:sp>
          <p:nvSpPr>
            <p:cNvPr id="9" name="object 9"/>
            <p:cNvSpPr/>
            <p:nvPr/>
          </p:nvSpPr>
          <p:spPr>
            <a:xfrm>
              <a:off x="2174748" y="5146548"/>
              <a:ext cx="4269105" cy="678180"/>
            </a:xfrm>
            <a:custGeom>
              <a:avLst/>
              <a:gdLst/>
              <a:ahLst/>
              <a:cxnLst/>
              <a:rect l="l" t="t" r="r" b="b"/>
              <a:pathLst>
                <a:path w="4269105" h="678179">
                  <a:moveTo>
                    <a:pt x="3443097" y="0"/>
                  </a:moveTo>
                  <a:lnTo>
                    <a:pt x="3443097" y="169544"/>
                  </a:lnTo>
                  <a:lnTo>
                    <a:pt x="825626" y="169544"/>
                  </a:lnTo>
                  <a:lnTo>
                    <a:pt x="825626" y="0"/>
                  </a:lnTo>
                  <a:lnTo>
                    <a:pt x="0" y="339089"/>
                  </a:lnTo>
                  <a:lnTo>
                    <a:pt x="825626" y="678179"/>
                  </a:lnTo>
                  <a:lnTo>
                    <a:pt x="825626" y="508634"/>
                  </a:lnTo>
                  <a:lnTo>
                    <a:pt x="3443097" y="508634"/>
                  </a:lnTo>
                  <a:lnTo>
                    <a:pt x="3443097" y="678179"/>
                  </a:lnTo>
                  <a:lnTo>
                    <a:pt x="4268724" y="339089"/>
                  </a:lnTo>
                  <a:lnTo>
                    <a:pt x="3443097" y="0"/>
                  </a:lnTo>
                  <a:close/>
                </a:path>
              </a:pathLst>
            </a:custGeom>
            <a:solidFill>
              <a:srgbClr val="D5E2B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4748" y="5146548"/>
              <a:ext cx="4269105" cy="678180"/>
            </a:xfrm>
            <a:custGeom>
              <a:avLst/>
              <a:gdLst/>
              <a:ahLst/>
              <a:cxnLst/>
              <a:rect l="l" t="t" r="r" b="b"/>
              <a:pathLst>
                <a:path w="4269105" h="678179">
                  <a:moveTo>
                    <a:pt x="0" y="339089"/>
                  </a:moveTo>
                  <a:lnTo>
                    <a:pt x="825626" y="0"/>
                  </a:lnTo>
                  <a:lnTo>
                    <a:pt x="825626" y="169544"/>
                  </a:lnTo>
                  <a:lnTo>
                    <a:pt x="3443097" y="169544"/>
                  </a:lnTo>
                  <a:lnTo>
                    <a:pt x="3443097" y="0"/>
                  </a:lnTo>
                  <a:lnTo>
                    <a:pt x="4268724" y="339089"/>
                  </a:lnTo>
                  <a:lnTo>
                    <a:pt x="3443097" y="678179"/>
                  </a:lnTo>
                  <a:lnTo>
                    <a:pt x="3443097" y="508634"/>
                  </a:lnTo>
                  <a:lnTo>
                    <a:pt x="825626" y="508634"/>
                  </a:lnTo>
                  <a:lnTo>
                    <a:pt x="825626" y="678179"/>
                  </a:lnTo>
                  <a:lnTo>
                    <a:pt x="0" y="33908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84244" y="5373751"/>
            <a:ext cx="19870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rlito"/>
                <a:cs typeface="Carlito"/>
              </a:rPr>
              <a:t>Horisontaalne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väärtusahel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9929" y="2178558"/>
            <a:ext cx="6442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5" dirty="0">
                <a:latin typeface="Carlito"/>
                <a:cs typeface="Carlito"/>
              </a:rPr>
              <a:t>T</a:t>
            </a:r>
            <a:r>
              <a:rPr sz="1400" b="1" spc="-5" dirty="0">
                <a:latin typeface="Carlito"/>
                <a:cs typeface="Carlito"/>
              </a:rPr>
              <a:t>a</a:t>
            </a:r>
            <a:r>
              <a:rPr sz="1400" b="1" dirty="0">
                <a:latin typeface="Carlito"/>
                <a:cs typeface="Carlito"/>
              </a:rPr>
              <a:t>rnij</a:t>
            </a:r>
            <a:r>
              <a:rPr sz="1400" b="1" spc="-5" dirty="0">
                <a:latin typeface="Carlito"/>
                <a:cs typeface="Carlito"/>
              </a:rPr>
              <a:t>a</a:t>
            </a:r>
            <a:r>
              <a:rPr sz="1400" b="1" dirty="0">
                <a:latin typeface="Carlito"/>
                <a:cs typeface="Carlito"/>
              </a:rPr>
              <a:t>d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2546" y="2143759"/>
            <a:ext cx="67331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rlito"/>
                <a:cs typeface="Carlito"/>
              </a:rPr>
              <a:t>Ett</a:t>
            </a:r>
            <a:r>
              <a:rPr sz="1400" b="1" spc="-5" dirty="0">
                <a:latin typeface="Carlito"/>
                <a:cs typeface="Carlito"/>
              </a:rPr>
              <a:t>e</a:t>
            </a:r>
            <a:r>
              <a:rPr sz="1400" b="1" spc="-20" dirty="0">
                <a:latin typeface="Carlito"/>
                <a:cs typeface="Carlito"/>
              </a:rPr>
              <a:t>v</a:t>
            </a:r>
            <a:r>
              <a:rPr sz="1400" b="1" dirty="0">
                <a:latin typeface="Carlito"/>
                <a:cs typeface="Carlito"/>
              </a:rPr>
              <a:t>õ</a:t>
            </a:r>
            <a:r>
              <a:rPr sz="1400" b="1" spc="-10" dirty="0">
                <a:latin typeface="Carlito"/>
                <a:cs typeface="Carlito"/>
              </a:rPr>
              <a:t>t</a:t>
            </a:r>
            <a:r>
              <a:rPr sz="1400" b="1" dirty="0">
                <a:latin typeface="Carlito"/>
                <a:cs typeface="Carlito"/>
              </a:rPr>
              <a:t>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0794" y="2160270"/>
            <a:ext cx="6564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rlito"/>
                <a:cs typeface="Carlito"/>
              </a:rPr>
              <a:t>Kliendid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11149" y="2186749"/>
            <a:ext cx="3504131" cy="413384"/>
            <a:chOff x="6911149" y="2186749"/>
            <a:chExt cx="2911475" cy="413384"/>
          </a:xfrm>
        </p:grpSpPr>
        <p:sp>
          <p:nvSpPr>
            <p:cNvPr id="16" name="object 16"/>
            <p:cNvSpPr/>
            <p:nvPr/>
          </p:nvSpPr>
          <p:spPr>
            <a:xfrm>
              <a:off x="6915911" y="2191511"/>
              <a:ext cx="2901950" cy="403860"/>
            </a:xfrm>
            <a:custGeom>
              <a:avLst/>
              <a:gdLst/>
              <a:ahLst/>
              <a:cxnLst/>
              <a:rect l="l" t="t" r="r" b="b"/>
              <a:pathLst>
                <a:path w="2901950" h="403860">
                  <a:moveTo>
                    <a:pt x="2901696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2901696" y="403860"/>
                  </a:lnTo>
                  <a:lnTo>
                    <a:pt x="2901696" y="0"/>
                  </a:lnTo>
                  <a:close/>
                </a:path>
              </a:pathLst>
            </a:custGeom>
            <a:solidFill>
              <a:srgbClr val="D2E6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915911" y="2191511"/>
              <a:ext cx="2901950" cy="403860"/>
            </a:xfrm>
            <a:custGeom>
              <a:avLst/>
              <a:gdLst/>
              <a:ahLst/>
              <a:cxnLst/>
              <a:rect l="l" t="t" r="r" b="b"/>
              <a:pathLst>
                <a:path w="2901950" h="403860">
                  <a:moveTo>
                    <a:pt x="0" y="403860"/>
                  </a:moveTo>
                  <a:lnTo>
                    <a:pt x="2901696" y="403860"/>
                  </a:lnTo>
                  <a:lnTo>
                    <a:pt x="2901696" y="0"/>
                  </a:lnTo>
                  <a:lnTo>
                    <a:pt x="0" y="0"/>
                  </a:lnTo>
                  <a:lnTo>
                    <a:pt x="0" y="4038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186293" y="2280665"/>
            <a:ext cx="4524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Carlito"/>
                <a:cs typeface="Carlito"/>
              </a:rPr>
              <a:t>Müük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15910" y="2602992"/>
            <a:ext cx="3492667" cy="422275"/>
          </a:xfrm>
          <a:custGeom>
            <a:avLst/>
            <a:gdLst/>
            <a:ahLst/>
            <a:cxnLst/>
            <a:rect l="l" t="t" r="r" b="b"/>
            <a:pathLst>
              <a:path w="2901950" h="422275">
                <a:moveTo>
                  <a:pt x="0" y="422148"/>
                </a:moveTo>
                <a:lnTo>
                  <a:pt x="2901696" y="422148"/>
                </a:lnTo>
                <a:lnTo>
                  <a:pt x="2901696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" name="object 20"/>
          <p:cNvSpPr txBox="1"/>
          <p:nvPr/>
        </p:nvSpPr>
        <p:spPr>
          <a:xfrm>
            <a:off x="6920483" y="2607564"/>
            <a:ext cx="3481968" cy="322524"/>
          </a:xfrm>
          <a:prstGeom prst="rect">
            <a:avLst/>
          </a:prstGeom>
          <a:solidFill>
            <a:srgbClr val="D2E6F5"/>
          </a:solidFill>
        </p:spPr>
        <p:txBody>
          <a:bodyPr vert="horz" wrap="square" lIns="0" tIns="106045" rIns="0" bIns="0" rtlCol="0">
            <a:spAutoFit/>
          </a:bodyPr>
          <a:lstStyle/>
          <a:p>
            <a:pPr marL="636270">
              <a:lnSpc>
                <a:spcPct val="100000"/>
              </a:lnSpc>
              <a:spcBef>
                <a:spcPts val="835"/>
              </a:spcBef>
            </a:pPr>
            <a:r>
              <a:rPr sz="1400" spc="-25" dirty="0">
                <a:latin typeface="Carlito"/>
                <a:cs typeface="Carlito"/>
              </a:rPr>
              <a:t>Toote </a:t>
            </a:r>
            <a:r>
              <a:rPr sz="1400" spc="-5" dirty="0">
                <a:latin typeface="Carlito"/>
                <a:cs typeface="Carlito"/>
              </a:rPr>
              <a:t>ja tootmise</a:t>
            </a:r>
            <a:r>
              <a:rPr sz="1400" spc="3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arendus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15910" y="3034283"/>
            <a:ext cx="3492667" cy="422275"/>
          </a:xfrm>
          <a:custGeom>
            <a:avLst/>
            <a:gdLst/>
            <a:ahLst/>
            <a:cxnLst/>
            <a:rect l="l" t="t" r="r" b="b"/>
            <a:pathLst>
              <a:path w="2901950" h="422275">
                <a:moveTo>
                  <a:pt x="0" y="422148"/>
                </a:moveTo>
                <a:lnTo>
                  <a:pt x="2901696" y="422148"/>
                </a:lnTo>
                <a:lnTo>
                  <a:pt x="2901696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" name="object 22"/>
          <p:cNvSpPr txBox="1"/>
          <p:nvPr/>
        </p:nvSpPr>
        <p:spPr>
          <a:xfrm>
            <a:off x="6920483" y="3038855"/>
            <a:ext cx="3481968" cy="323165"/>
          </a:xfrm>
          <a:prstGeom prst="rect">
            <a:avLst/>
          </a:prstGeom>
          <a:solidFill>
            <a:srgbClr val="D2E6F5"/>
          </a:solidFill>
        </p:spPr>
        <p:txBody>
          <a:bodyPr vert="horz" wrap="square" lIns="0" tIns="1066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Carlito"/>
                <a:cs typeface="Carlito"/>
              </a:rPr>
              <a:t>Planeerimine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328147" y="2182367"/>
            <a:ext cx="975960" cy="2952115"/>
            <a:chOff x="10328147" y="2182367"/>
            <a:chExt cx="810895" cy="2952115"/>
          </a:xfrm>
        </p:grpSpPr>
        <p:sp>
          <p:nvSpPr>
            <p:cNvPr id="24" name="object 24"/>
            <p:cNvSpPr/>
            <p:nvPr/>
          </p:nvSpPr>
          <p:spPr>
            <a:xfrm>
              <a:off x="10332719" y="2186939"/>
              <a:ext cx="802005" cy="2943225"/>
            </a:xfrm>
            <a:custGeom>
              <a:avLst/>
              <a:gdLst/>
              <a:ahLst/>
              <a:cxnLst/>
              <a:rect l="l" t="t" r="r" b="b"/>
              <a:pathLst>
                <a:path w="802004" h="2943225">
                  <a:moveTo>
                    <a:pt x="400811" y="0"/>
                  </a:moveTo>
                  <a:lnTo>
                    <a:pt x="0" y="708660"/>
                  </a:lnTo>
                  <a:lnTo>
                    <a:pt x="200405" y="708660"/>
                  </a:lnTo>
                  <a:lnTo>
                    <a:pt x="200405" y="2234184"/>
                  </a:lnTo>
                  <a:lnTo>
                    <a:pt x="0" y="2234184"/>
                  </a:lnTo>
                  <a:lnTo>
                    <a:pt x="400811" y="2942844"/>
                  </a:lnTo>
                  <a:lnTo>
                    <a:pt x="801624" y="2234184"/>
                  </a:lnTo>
                  <a:lnTo>
                    <a:pt x="601218" y="2234184"/>
                  </a:lnTo>
                  <a:lnTo>
                    <a:pt x="601218" y="708660"/>
                  </a:lnTo>
                  <a:lnTo>
                    <a:pt x="801624" y="708660"/>
                  </a:lnTo>
                  <a:lnTo>
                    <a:pt x="400811" y="0"/>
                  </a:lnTo>
                  <a:close/>
                </a:path>
              </a:pathLst>
            </a:custGeom>
            <a:solidFill>
              <a:srgbClr val="D5E2BB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332719" y="2186939"/>
              <a:ext cx="802005" cy="2943225"/>
            </a:xfrm>
            <a:custGeom>
              <a:avLst/>
              <a:gdLst/>
              <a:ahLst/>
              <a:cxnLst/>
              <a:rect l="l" t="t" r="r" b="b"/>
              <a:pathLst>
                <a:path w="802004" h="2943225">
                  <a:moveTo>
                    <a:pt x="400811" y="2942844"/>
                  </a:moveTo>
                  <a:lnTo>
                    <a:pt x="0" y="2234184"/>
                  </a:lnTo>
                  <a:lnTo>
                    <a:pt x="200405" y="2234184"/>
                  </a:lnTo>
                  <a:lnTo>
                    <a:pt x="200405" y="708660"/>
                  </a:lnTo>
                  <a:lnTo>
                    <a:pt x="0" y="708660"/>
                  </a:lnTo>
                  <a:lnTo>
                    <a:pt x="400811" y="0"/>
                  </a:lnTo>
                  <a:lnTo>
                    <a:pt x="801624" y="708660"/>
                  </a:lnTo>
                  <a:lnTo>
                    <a:pt x="601218" y="708660"/>
                  </a:lnTo>
                  <a:lnTo>
                    <a:pt x="601218" y="2234184"/>
                  </a:lnTo>
                  <a:lnTo>
                    <a:pt x="801624" y="2234184"/>
                  </a:lnTo>
                  <a:lnTo>
                    <a:pt x="400811" y="2942844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781800" y="3429000"/>
            <a:ext cx="3777736" cy="1992630"/>
            <a:chOff x="6914197" y="3450145"/>
            <a:chExt cx="3138805" cy="1992630"/>
          </a:xfrm>
        </p:grpSpPr>
        <p:sp>
          <p:nvSpPr>
            <p:cNvPr id="27" name="object 27"/>
            <p:cNvSpPr/>
            <p:nvPr/>
          </p:nvSpPr>
          <p:spPr>
            <a:xfrm>
              <a:off x="7901939" y="3454908"/>
              <a:ext cx="1320165" cy="384175"/>
            </a:xfrm>
            <a:custGeom>
              <a:avLst/>
              <a:gdLst/>
              <a:ahLst/>
              <a:cxnLst/>
              <a:rect l="l" t="t" r="r" b="b"/>
              <a:pathLst>
                <a:path w="1320165" h="384175">
                  <a:moveTo>
                    <a:pt x="1074674" y="0"/>
                  </a:moveTo>
                  <a:lnTo>
                    <a:pt x="0" y="0"/>
                  </a:lnTo>
                  <a:lnTo>
                    <a:pt x="245109" y="192023"/>
                  </a:lnTo>
                  <a:lnTo>
                    <a:pt x="0" y="384047"/>
                  </a:lnTo>
                  <a:lnTo>
                    <a:pt x="1074674" y="384047"/>
                  </a:lnTo>
                  <a:lnTo>
                    <a:pt x="1319783" y="192023"/>
                  </a:lnTo>
                  <a:lnTo>
                    <a:pt x="1074674" y="0"/>
                  </a:lnTo>
                  <a:close/>
                </a:path>
              </a:pathLst>
            </a:custGeom>
            <a:solidFill>
              <a:srgbClr val="D2E6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901939" y="3454908"/>
              <a:ext cx="1320165" cy="384175"/>
            </a:xfrm>
            <a:custGeom>
              <a:avLst/>
              <a:gdLst/>
              <a:ahLst/>
              <a:cxnLst/>
              <a:rect l="l" t="t" r="r" b="b"/>
              <a:pathLst>
                <a:path w="1320165" h="384175">
                  <a:moveTo>
                    <a:pt x="0" y="0"/>
                  </a:moveTo>
                  <a:lnTo>
                    <a:pt x="1074674" y="0"/>
                  </a:lnTo>
                  <a:lnTo>
                    <a:pt x="1319783" y="192023"/>
                  </a:lnTo>
                  <a:lnTo>
                    <a:pt x="1074674" y="384047"/>
                  </a:lnTo>
                  <a:lnTo>
                    <a:pt x="0" y="384047"/>
                  </a:lnTo>
                  <a:lnTo>
                    <a:pt x="245109" y="19202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8959" y="3456432"/>
              <a:ext cx="1268095" cy="401320"/>
            </a:xfrm>
            <a:custGeom>
              <a:avLst/>
              <a:gdLst/>
              <a:ahLst/>
              <a:cxnLst/>
              <a:rect l="l" t="t" r="r" b="b"/>
              <a:pathLst>
                <a:path w="1268095" h="401320">
                  <a:moveTo>
                    <a:pt x="1012190" y="0"/>
                  </a:moveTo>
                  <a:lnTo>
                    <a:pt x="0" y="0"/>
                  </a:lnTo>
                  <a:lnTo>
                    <a:pt x="255778" y="200405"/>
                  </a:lnTo>
                  <a:lnTo>
                    <a:pt x="0" y="400811"/>
                  </a:lnTo>
                  <a:lnTo>
                    <a:pt x="1012190" y="400811"/>
                  </a:lnTo>
                  <a:lnTo>
                    <a:pt x="1267968" y="200405"/>
                  </a:lnTo>
                  <a:lnTo>
                    <a:pt x="1012190" y="0"/>
                  </a:lnTo>
                  <a:close/>
                </a:path>
              </a:pathLst>
            </a:custGeom>
            <a:solidFill>
              <a:srgbClr val="D2E6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918959" y="3456432"/>
              <a:ext cx="1268095" cy="401320"/>
            </a:xfrm>
            <a:custGeom>
              <a:avLst/>
              <a:gdLst/>
              <a:ahLst/>
              <a:cxnLst/>
              <a:rect l="l" t="t" r="r" b="b"/>
              <a:pathLst>
                <a:path w="1268095" h="401320">
                  <a:moveTo>
                    <a:pt x="0" y="0"/>
                  </a:moveTo>
                  <a:lnTo>
                    <a:pt x="1012190" y="0"/>
                  </a:lnTo>
                  <a:lnTo>
                    <a:pt x="1267968" y="200405"/>
                  </a:lnTo>
                  <a:lnTo>
                    <a:pt x="1012190" y="400811"/>
                  </a:lnTo>
                  <a:lnTo>
                    <a:pt x="0" y="400811"/>
                  </a:lnTo>
                  <a:lnTo>
                    <a:pt x="255778" y="200405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732519" y="3456432"/>
              <a:ext cx="1315720" cy="384175"/>
            </a:xfrm>
            <a:custGeom>
              <a:avLst/>
              <a:gdLst/>
              <a:ahLst/>
              <a:cxnLst/>
              <a:rect l="l" t="t" r="r" b="b"/>
              <a:pathLst>
                <a:path w="1315720" h="384175">
                  <a:moveTo>
                    <a:pt x="1070102" y="0"/>
                  </a:moveTo>
                  <a:lnTo>
                    <a:pt x="0" y="0"/>
                  </a:lnTo>
                  <a:lnTo>
                    <a:pt x="245109" y="192023"/>
                  </a:lnTo>
                  <a:lnTo>
                    <a:pt x="0" y="384047"/>
                  </a:lnTo>
                  <a:lnTo>
                    <a:pt x="1070102" y="384047"/>
                  </a:lnTo>
                  <a:lnTo>
                    <a:pt x="1315211" y="192023"/>
                  </a:lnTo>
                  <a:lnTo>
                    <a:pt x="1070102" y="0"/>
                  </a:lnTo>
                  <a:close/>
                </a:path>
              </a:pathLst>
            </a:custGeom>
            <a:solidFill>
              <a:srgbClr val="D2E6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732519" y="3456432"/>
              <a:ext cx="1315720" cy="384175"/>
            </a:xfrm>
            <a:custGeom>
              <a:avLst/>
              <a:gdLst/>
              <a:ahLst/>
              <a:cxnLst/>
              <a:rect l="l" t="t" r="r" b="b"/>
              <a:pathLst>
                <a:path w="1315720" h="384175">
                  <a:moveTo>
                    <a:pt x="0" y="0"/>
                  </a:moveTo>
                  <a:lnTo>
                    <a:pt x="1070102" y="0"/>
                  </a:lnTo>
                  <a:lnTo>
                    <a:pt x="1315211" y="192023"/>
                  </a:lnTo>
                  <a:lnTo>
                    <a:pt x="1070102" y="384047"/>
                  </a:lnTo>
                  <a:lnTo>
                    <a:pt x="0" y="384047"/>
                  </a:lnTo>
                  <a:lnTo>
                    <a:pt x="245109" y="19202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931913" y="5147310"/>
              <a:ext cx="2889885" cy="285115"/>
            </a:xfrm>
            <a:custGeom>
              <a:avLst/>
              <a:gdLst/>
              <a:ahLst/>
              <a:cxnLst/>
              <a:rect l="l" t="t" r="r" b="b"/>
              <a:pathLst>
                <a:path w="2889884" h="285114">
                  <a:moveTo>
                    <a:pt x="2889504" y="0"/>
                  </a:moveTo>
                  <a:lnTo>
                    <a:pt x="0" y="0"/>
                  </a:lnTo>
                  <a:lnTo>
                    <a:pt x="1444752" y="284987"/>
                  </a:lnTo>
                  <a:lnTo>
                    <a:pt x="2889504" y="0"/>
                  </a:lnTo>
                  <a:close/>
                </a:path>
              </a:pathLst>
            </a:custGeom>
            <a:solidFill>
              <a:srgbClr val="D2E6F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931913" y="5147310"/>
              <a:ext cx="2889885" cy="285115"/>
            </a:xfrm>
            <a:custGeom>
              <a:avLst/>
              <a:gdLst/>
              <a:ahLst/>
              <a:cxnLst/>
              <a:rect l="l" t="t" r="r" b="b"/>
              <a:pathLst>
                <a:path w="2889884" h="285114">
                  <a:moveTo>
                    <a:pt x="2889504" y="0"/>
                  </a:moveTo>
                  <a:lnTo>
                    <a:pt x="1444752" y="284987"/>
                  </a:lnTo>
                  <a:lnTo>
                    <a:pt x="0" y="0"/>
                  </a:lnTo>
                  <a:lnTo>
                    <a:pt x="2889504" y="0"/>
                  </a:lnTo>
                  <a:close/>
                </a:path>
              </a:pathLst>
            </a:custGeom>
            <a:ln w="19812">
              <a:solidFill>
                <a:srgbClr val="4494AF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659236" y="2920515"/>
            <a:ext cx="316690" cy="1478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400" spc="-10" dirty="0">
                <a:latin typeface="Carlito"/>
                <a:cs typeface="Carlito"/>
              </a:rPr>
              <a:t>Vertikaalne</a:t>
            </a:r>
            <a:r>
              <a:rPr sz="1400" spc="-5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väärtusahel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96250" y="1856994"/>
            <a:ext cx="67331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rlito"/>
                <a:cs typeface="Carlito"/>
              </a:rPr>
              <a:t>Ett</a:t>
            </a:r>
            <a:r>
              <a:rPr sz="1400" b="1" spc="-5" dirty="0">
                <a:latin typeface="Carlito"/>
                <a:cs typeface="Carlito"/>
              </a:rPr>
              <a:t>e</a:t>
            </a:r>
            <a:r>
              <a:rPr sz="1400" b="1" spc="-20" dirty="0">
                <a:latin typeface="Carlito"/>
                <a:cs typeface="Carlito"/>
              </a:rPr>
              <a:t>v</a:t>
            </a:r>
            <a:r>
              <a:rPr sz="1400" b="1" dirty="0">
                <a:latin typeface="Carlito"/>
                <a:cs typeface="Carlito"/>
              </a:rPr>
              <a:t>õ</a:t>
            </a:r>
            <a:r>
              <a:rPr sz="1400" b="1" spc="-10" dirty="0">
                <a:latin typeface="Carlito"/>
                <a:cs typeface="Carlito"/>
              </a:rPr>
              <a:t>t</a:t>
            </a:r>
            <a:r>
              <a:rPr sz="1400" b="1" dirty="0">
                <a:latin typeface="Carlito"/>
                <a:cs typeface="Carlito"/>
              </a:rPr>
              <a:t>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6448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/>
              <a:t>Vertikaalne </a:t>
            </a:r>
            <a:r>
              <a:rPr sz="2800" dirty="0"/>
              <a:t>ja </a:t>
            </a:r>
            <a:r>
              <a:rPr sz="2800" spc="-5" dirty="0"/>
              <a:t>horisontaalne</a:t>
            </a:r>
            <a:r>
              <a:rPr sz="2800" spc="-40" dirty="0"/>
              <a:t> </a:t>
            </a:r>
            <a:r>
              <a:rPr sz="2800" dirty="0"/>
              <a:t>integratsioon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467600" y="3505200"/>
            <a:ext cx="284381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4885" algn="l"/>
                <a:tab pos="1814830" algn="l"/>
              </a:tabLst>
            </a:pPr>
            <a:r>
              <a:rPr sz="1400" spc="-5" dirty="0">
                <a:latin typeface="Carlito"/>
                <a:cs typeface="Carlito"/>
              </a:rPr>
              <a:t>Sisseost	</a:t>
            </a:r>
            <a:r>
              <a:rPr sz="1400" spc="-22" baseline="4629" dirty="0">
                <a:latin typeface="Carlito"/>
                <a:cs typeface="Carlito"/>
              </a:rPr>
              <a:t>Tootmine	</a:t>
            </a:r>
            <a:r>
              <a:rPr sz="1400" spc="-15" baseline="2314" dirty="0">
                <a:latin typeface="Carlito"/>
                <a:cs typeface="Carlito"/>
              </a:rPr>
              <a:t>Logistika</a:t>
            </a:r>
            <a:endParaRPr sz="1400" baseline="2314" dirty="0">
              <a:latin typeface="Carlito"/>
              <a:cs typeface="Carlit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922006" y="3842003"/>
            <a:ext cx="3492667" cy="422275"/>
          </a:xfrm>
          <a:custGeom>
            <a:avLst/>
            <a:gdLst/>
            <a:ahLst/>
            <a:cxnLst/>
            <a:rect l="l" t="t" r="r" b="b"/>
            <a:pathLst>
              <a:path w="2901950" h="422275">
                <a:moveTo>
                  <a:pt x="0" y="422148"/>
                </a:moveTo>
                <a:lnTo>
                  <a:pt x="2901696" y="422148"/>
                </a:lnTo>
                <a:lnTo>
                  <a:pt x="2901696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0" name="object 40"/>
          <p:cNvSpPr txBox="1"/>
          <p:nvPr/>
        </p:nvSpPr>
        <p:spPr>
          <a:xfrm>
            <a:off x="6925056" y="3846576"/>
            <a:ext cx="3481968" cy="323165"/>
          </a:xfrm>
          <a:prstGeom prst="rect">
            <a:avLst/>
          </a:prstGeom>
          <a:solidFill>
            <a:srgbClr val="D2E6F5"/>
          </a:solidFill>
        </p:spPr>
        <p:txBody>
          <a:bodyPr vert="horz" wrap="square" lIns="0" tIns="10668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840"/>
              </a:spcBef>
            </a:pPr>
            <a:r>
              <a:rPr sz="1400" spc="-15" dirty="0">
                <a:latin typeface="Carlito"/>
                <a:cs typeface="Carlito"/>
              </a:rPr>
              <a:t>Teenindus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918958" y="4274820"/>
            <a:ext cx="3492667" cy="422275"/>
          </a:xfrm>
          <a:custGeom>
            <a:avLst/>
            <a:gdLst/>
            <a:ahLst/>
            <a:cxnLst/>
            <a:rect l="l" t="t" r="r" b="b"/>
            <a:pathLst>
              <a:path w="2901950" h="422275">
                <a:moveTo>
                  <a:pt x="0" y="422147"/>
                </a:moveTo>
                <a:lnTo>
                  <a:pt x="2901696" y="422147"/>
                </a:lnTo>
                <a:lnTo>
                  <a:pt x="2901696" y="0"/>
                </a:lnTo>
                <a:lnTo>
                  <a:pt x="0" y="0"/>
                </a:lnTo>
                <a:lnTo>
                  <a:pt x="0" y="4221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2" name="object 42"/>
          <p:cNvSpPr txBox="1"/>
          <p:nvPr/>
        </p:nvSpPr>
        <p:spPr>
          <a:xfrm>
            <a:off x="6925056" y="4274058"/>
            <a:ext cx="3481968" cy="328936"/>
          </a:xfrm>
          <a:prstGeom prst="rect">
            <a:avLst/>
          </a:prstGeom>
          <a:solidFill>
            <a:srgbClr val="D2E6F5"/>
          </a:solidFill>
        </p:spPr>
        <p:txBody>
          <a:bodyPr vert="horz" wrap="square" lIns="0" tIns="112395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885"/>
              </a:spcBef>
            </a:pPr>
            <a:r>
              <a:rPr sz="1400" spc="-10" dirty="0">
                <a:latin typeface="Carlito"/>
                <a:cs typeface="Carlito"/>
              </a:rPr>
              <a:t>Ettevõtteülene</a:t>
            </a:r>
            <a:r>
              <a:rPr sz="1400" spc="-3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IT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915910" y="4707635"/>
            <a:ext cx="3492667" cy="422275"/>
          </a:xfrm>
          <a:custGeom>
            <a:avLst/>
            <a:gdLst/>
            <a:ahLst/>
            <a:cxnLst/>
            <a:rect l="l" t="t" r="r" b="b"/>
            <a:pathLst>
              <a:path w="2901950" h="422275">
                <a:moveTo>
                  <a:pt x="0" y="422148"/>
                </a:moveTo>
                <a:lnTo>
                  <a:pt x="2901696" y="422148"/>
                </a:lnTo>
                <a:lnTo>
                  <a:pt x="2901696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4" name="object 44"/>
          <p:cNvSpPr txBox="1"/>
          <p:nvPr/>
        </p:nvSpPr>
        <p:spPr>
          <a:xfrm>
            <a:off x="6925056" y="4706873"/>
            <a:ext cx="3481968" cy="328936"/>
          </a:xfrm>
          <a:prstGeom prst="rect">
            <a:avLst/>
          </a:prstGeom>
          <a:solidFill>
            <a:srgbClr val="D2E6F5"/>
          </a:solidFill>
        </p:spPr>
        <p:txBody>
          <a:bodyPr vert="horz" wrap="square" lIns="0" tIns="112395" rIns="0" bIns="0" rtlCol="0">
            <a:spAutoFit/>
          </a:bodyPr>
          <a:lstStyle/>
          <a:p>
            <a:pPr marL="933450">
              <a:lnSpc>
                <a:spcPct val="100000"/>
              </a:lnSpc>
              <a:spcBef>
                <a:spcPts val="885"/>
              </a:spcBef>
            </a:pPr>
            <a:r>
              <a:rPr sz="1400" spc="-5" dirty="0">
                <a:latin typeface="Carlito"/>
                <a:cs typeface="Carlito"/>
              </a:rPr>
              <a:t>Finants,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juriidika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7325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Ettevõtte strateegia </a:t>
            </a:r>
            <a:r>
              <a:rPr sz="2400" dirty="0" err="1"/>
              <a:t>seos</a:t>
            </a:r>
            <a:r>
              <a:rPr sz="2400" spc="-90" dirty="0"/>
              <a:t> </a:t>
            </a:r>
            <a:r>
              <a:rPr sz="2400" spc="-5" dirty="0" err="1"/>
              <a:t>arendustegevuse</a:t>
            </a:r>
            <a:r>
              <a:rPr lang="en-US" sz="2400" spc="-5" dirty="0"/>
              <a:t> </a:t>
            </a:r>
            <a:r>
              <a:rPr sz="2400" spc="-5" dirty="0" err="1"/>
              <a:t>kontseptsiooniga</a:t>
            </a:r>
            <a:endParaRPr sz="2400" spc="-5" dirty="0"/>
          </a:p>
        </p:txBody>
      </p:sp>
      <p:sp>
        <p:nvSpPr>
          <p:cNvPr id="3" name="object 3"/>
          <p:cNvSpPr/>
          <p:nvPr/>
        </p:nvSpPr>
        <p:spPr>
          <a:xfrm>
            <a:off x="4872228" y="2781300"/>
            <a:ext cx="792480" cy="431800"/>
          </a:xfrm>
          <a:custGeom>
            <a:avLst/>
            <a:gdLst/>
            <a:ahLst/>
            <a:cxnLst/>
            <a:rect l="l" t="t" r="r" b="b"/>
            <a:pathLst>
              <a:path w="792479" h="431800">
                <a:moveTo>
                  <a:pt x="792479" y="0"/>
                </a:moveTo>
                <a:lnTo>
                  <a:pt x="0" y="0"/>
                </a:lnTo>
                <a:lnTo>
                  <a:pt x="0" y="431291"/>
                </a:lnTo>
                <a:lnTo>
                  <a:pt x="792479" y="431291"/>
                </a:lnTo>
                <a:lnTo>
                  <a:pt x="792479" y="0"/>
                </a:lnTo>
                <a:close/>
              </a:path>
            </a:pathLst>
          </a:custGeom>
          <a:solidFill>
            <a:srgbClr val="F4B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2228" y="2781300"/>
            <a:ext cx="792480" cy="431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latin typeface="Times New Roman"/>
                <a:cs typeface="Times New Roman"/>
              </a:rPr>
              <a:t>Müü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64708" y="2781300"/>
            <a:ext cx="791210" cy="431800"/>
          </a:xfrm>
          <a:custGeom>
            <a:avLst/>
            <a:gdLst/>
            <a:ahLst/>
            <a:cxnLst/>
            <a:rect l="l" t="t" r="r" b="b"/>
            <a:pathLst>
              <a:path w="791210" h="431800">
                <a:moveTo>
                  <a:pt x="790956" y="0"/>
                </a:moveTo>
                <a:lnTo>
                  <a:pt x="0" y="0"/>
                </a:lnTo>
                <a:lnTo>
                  <a:pt x="0" y="431291"/>
                </a:lnTo>
                <a:lnTo>
                  <a:pt x="790956" y="431291"/>
                </a:lnTo>
                <a:lnTo>
                  <a:pt x="79095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64708" y="2781300"/>
            <a:ext cx="791210" cy="431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Times New Roman"/>
                <a:cs typeface="Times New Roman"/>
              </a:rPr>
              <a:t>Arenda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55664" y="2781300"/>
            <a:ext cx="792480" cy="431800"/>
          </a:xfrm>
          <a:custGeom>
            <a:avLst/>
            <a:gdLst/>
            <a:ahLst/>
            <a:cxnLst/>
            <a:rect l="l" t="t" r="r" b="b"/>
            <a:pathLst>
              <a:path w="792479" h="431800">
                <a:moveTo>
                  <a:pt x="792480" y="0"/>
                </a:moveTo>
                <a:lnTo>
                  <a:pt x="0" y="0"/>
                </a:lnTo>
                <a:lnTo>
                  <a:pt x="0" y="431291"/>
                </a:lnTo>
                <a:lnTo>
                  <a:pt x="792480" y="431291"/>
                </a:lnTo>
                <a:lnTo>
                  <a:pt x="7924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55664" y="2781300"/>
            <a:ext cx="792480" cy="431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Times New Roman"/>
                <a:cs typeface="Times New Roman"/>
              </a:rPr>
              <a:t>Arenda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2228" y="3212592"/>
            <a:ext cx="792480" cy="433070"/>
          </a:xfrm>
          <a:custGeom>
            <a:avLst/>
            <a:gdLst/>
            <a:ahLst/>
            <a:cxnLst/>
            <a:rect l="l" t="t" r="r" b="b"/>
            <a:pathLst>
              <a:path w="792479" h="433070">
                <a:moveTo>
                  <a:pt x="792479" y="0"/>
                </a:moveTo>
                <a:lnTo>
                  <a:pt x="0" y="0"/>
                </a:lnTo>
                <a:lnTo>
                  <a:pt x="0" y="432816"/>
                </a:lnTo>
                <a:lnTo>
                  <a:pt x="792479" y="432816"/>
                </a:lnTo>
                <a:lnTo>
                  <a:pt x="7924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72228" y="3212592"/>
            <a:ext cx="792480" cy="4330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Times New Roman"/>
                <a:cs typeface="Times New Roman"/>
              </a:rPr>
              <a:t>Arenda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64708" y="3212592"/>
            <a:ext cx="791210" cy="433070"/>
          </a:xfrm>
          <a:custGeom>
            <a:avLst/>
            <a:gdLst/>
            <a:ahLst/>
            <a:cxnLst/>
            <a:rect l="l" t="t" r="r" b="b"/>
            <a:pathLst>
              <a:path w="791210" h="433070">
                <a:moveTo>
                  <a:pt x="790956" y="0"/>
                </a:moveTo>
                <a:lnTo>
                  <a:pt x="0" y="0"/>
                </a:lnTo>
                <a:lnTo>
                  <a:pt x="0" y="432816"/>
                </a:lnTo>
                <a:lnTo>
                  <a:pt x="790956" y="432816"/>
                </a:lnTo>
                <a:lnTo>
                  <a:pt x="7909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64708" y="3212592"/>
            <a:ext cx="791210" cy="4330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400" spc="-20" dirty="0">
                <a:latin typeface="Times New Roman"/>
                <a:cs typeface="Times New Roman"/>
              </a:rPr>
              <a:t>Tooda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55664" y="3212592"/>
            <a:ext cx="792480" cy="433070"/>
          </a:xfrm>
          <a:custGeom>
            <a:avLst/>
            <a:gdLst/>
            <a:ahLst/>
            <a:cxnLst/>
            <a:rect l="l" t="t" r="r" b="b"/>
            <a:pathLst>
              <a:path w="792479" h="433070">
                <a:moveTo>
                  <a:pt x="792480" y="0"/>
                </a:moveTo>
                <a:lnTo>
                  <a:pt x="0" y="0"/>
                </a:lnTo>
                <a:lnTo>
                  <a:pt x="0" y="432816"/>
                </a:lnTo>
                <a:lnTo>
                  <a:pt x="792480" y="432816"/>
                </a:lnTo>
                <a:lnTo>
                  <a:pt x="792480" y="0"/>
                </a:lnTo>
                <a:close/>
              </a:path>
            </a:pathLst>
          </a:custGeom>
          <a:solidFill>
            <a:srgbClr val="F4B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55664" y="3212592"/>
            <a:ext cx="792480" cy="4330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5"/>
              </a:spcBef>
            </a:pPr>
            <a:r>
              <a:rPr sz="1400" spc="-5" dirty="0">
                <a:latin typeface="Times New Roman"/>
                <a:cs typeface="Times New Roman"/>
              </a:rPr>
              <a:t>Müü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72228" y="3645408"/>
            <a:ext cx="792480" cy="431800"/>
          </a:xfrm>
          <a:custGeom>
            <a:avLst/>
            <a:gdLst/>
            <a:ahLst/>
            <a:cxnLst/>
            <a:rect l="l" t="t" r="r" b="b"/>
            <a:pathLst>
              <a:path w="792479" h="431800">
                <a:moveTo>
                  <a:pt x="792479" y="0"/>
                </a:moveTo>
                <a:lnTo>
                  <a:pt x="0" y="0"/>
                </a:lnTo>
                <a:lnTo>
                  <a:pt x="0" y="431292"/>
                </a:lnTo>
                <a:lnTo>
                  <a:pt x="792479" y="431292"/>
                </a:lnTo>
                <a:lnTo>
                  <a:pt x="7924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72228" y="3645408"/>
            <a:ext cx="792480" cy="431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400" spc="-20" dirty="0">
                <a:latin typeface="Times New Roman"/>
                <a:cs typeface="Times New Roman"/>
              </a:rPr>
              <a:t>Tooda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64708" y="3645408"/>
            <a:ext cx="791210" cy="431800"/>
          </a:xfrm>
          <a:custGeom>
            <a:avLst/>
            <a:gdLst/>
            <a:ahLst/>
            <a:cxnLst/>
            <a:rect l="l" t="t" r="r" b="b"/>
            <a:pathLst>
              <a:path w="791210" h="431800">
                <a:moveTo>
                  <a:pt x="790956" y="0"/>
                </a:moveTo>
                <a:lnTo>
                  <a:pt x="0" y="0"/>
                </a:lnTo>
                <a:lnTo>
                  <a:pt x="0" y="431292"/>
                </a:lnTo>
                <a:lnTo>
                  <a:pt x="790956" y="431292"/>
                </a:lnTo>
                <a:lnTo>
                  <a:pt x="790956" y="0"/>
                </a:lnTo>
                <a:close/>
              </a:path>
            </a:pathLst>
          </a:custGeom>
          <a:solidFill>
            <a:srgbClr val="F4B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64708" y="3645408"/>
            <a:ext cx="791210" cy="431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latin typeface="Times New Roman"/>
                <a:cs typeface="Times New Roman"/>
              </a:rPr>
              <a:t>Müü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55664" y="3645408"/>
            <a:ext cx="792480" cy="431800"/>
          </a:xfrm>
          <a:custGeom>
            <a:avLst/>
            <a:gdLst/>
            <a:ahLst/>
            <a:cxnLst/>
            <a:rect l="l" t="t" r="r" b="b"/>
            <a:pathLst>
              <a:path w="792479" h="431800">
                <a:moveTo>
                  <a:pt x="792480" y="0"/>
                </a:moveTo>
                <a:lnTo>
                  <a:pt x="0" y="0"/>
                </a:lnTo>
                <a:lnTo>
                  <a:pt x="0" y="431292"/>
                </a:lnTo>
                <a:lnTo>
                  <a:pt x="792480" y="431292"/>
                </a:lnTo>
                <a:lnTo>
                  <a:pt x="7924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55664" y="3645408"/>
            <a:ext cx="792480" cy="431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1400" spc="-20" dirty="0">
                <a:latin typeface="Times New Roman"/>
                <a:cs typeface="Times New Roman"/>
              </a:rPr>
              <a:t>Tooda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76800" y="2491739"/>
            <a:ext cx="2231390" cy="1801495"/>
          </a:xfrm>
          <a:custGeom>
            <a:avLst/>
            <a:gdLst/>
            <a:ahLst/>
            <a:cxnLst/>
            <a:rect l="l" t="t" r="r" b="b"/>
            <a:pathLst>
              <a:path w="2231390" h="1801495">
                <a:moveTo>
                  <a:pt x="0" y="900684"/>
                </a:moveTo>
                <a:lnTo>
                  <a:pt x="888" y="833461"/>
                </a:lnTo>
                <a:lnTo>
                  <a:pt x="3512" y="767581"/>
                </a:lnTo>
                <a:lnTo>
                  <a:pt x="7808" y="703218"/>
                </a:lnTo>
                <a:lnTo>
                  <a:pt x="13714" y="640545"/>
                </a:lnTo>
                <a:lnTo>
                  <a:pt x="21168" y="579737"/>
                </a:lnTo>
                <a:lnTo>
                  <a:pt x="30106" y="520967"/>
                </a:lnTo>
                <a:lnTo>
                  <a:pt x="40465" y="464410"/>
                </a:lnTo>
                <a:lnTo>
                  <a:pt x="52184" y="410241"/>
                </a:lnTo>
                <a:lnTo>
                  <a:pt x="65199" y="358632"/>
                </a:lnTo>
                <a:lnTo>
                  <a:pt x="79448" y="309759"/>
                </a:lnTo>
                <a:lnTo>
                  <a:pt x="94868" y="263794"/>
                </a:lnTo>
                <a:lnTo>
                  <a:pt x="111397" y="220914"/>
                </a:lnTo>
                <a:lnTo>
                  <a:pt x="128971" y="181290"/>
                </a:lnTo>
                <a:lnTo>
                  <a:pt x="147528" y="145099"/>
                </a:lnTo>
                <a:lnTo>
                  <a:pt x="187340" y="83707"/>
                </a:lnTo>
                <a:lnTo>
                  <a:pt x="230332" y="38132"/>
                </a:lnTo>
                <a:lnTo>
                  <a:pt x="276003" y="9765"/>
                </a:lnTo>
                <a:lnTo>
                  <a:pt x="323850" y="0"/>
                </a:lnTo>
                <a:lnTo>
                  <a:pt x="348014" y="2470"/>
                </a:lnTo>
                <a:lnTo>
                  <a:pt x="394835" y="21710"/>
                </a:lnTo>
                <a:lnTo>
                  <a:pt x="439229" y="58855"/>
                </a:lnTo>
                <a:lnTo>
                  <a:pt x="480694" y="112513"/>
                </a:lnTo>
                <a:lnTo>
                  <a:pt x="518728" y="181290"/>
                </a:lnTo>
                <a:lnTo>
                  <a:pt x="536302" y="220914"/>
                </a:lnTo>
                <a:lnTo>
                  <a:pt x="552831" y="263794"/>
                </a:lnTo>
                <a:lnTo>
                  <a:pt x="568251" y="309759"/>
                </a:lnTo>
                <a:lnTo>
                  <a:pt x="582500" y="358632"/>
                </a:lnTo>
                <a:lnTo>
                  <a:pt x="595515" y="410241"/>
                </a:lnTo>
                <a:lnTo>
                  <a:pt x="607234" y="464410"/>
                </a:lnTo>
                <a:lnTo>
                  <a:pt x="617593" y="520967"/>
                </a:lnTo>
                <a:lnTo>
                  <a:pt x="626531" y="579737"/>
                </a:lnTo>
                <a:lnTo>
                  <a:pt x="633985" y="640545"/>
                </a:lnTo>
                <a:lnTo>
                  <a:pt x="639891" y="703218"/>
                </a:lnTo>
                <a:lnTo>
                  <a:pt x="644187" y="767581"/>
                </a:lnTo>
                <a:lnTo>
                  <a:pt x="646811" y="833461"/>
                </a:lnTo>
                <a:lnTo>
                  <a:pt x="647700" y="900684"/>
                </a:lnTo>
                <a:lnTo>
                  <a:pt x="646811" y="967906"/>
                </a:lnTo>
                <a:lnTo>
                  <a:pt x="644187" y="1033786"/>
                </a:lnTo>
                <a:lnTo>
                  <a:pt x="639891" y="1098149"/>
                </a:lnTo>
                <a:lnTo>
                  <a:pt x="633985" y="1160822"/>
                </a:lnTo>
                <a:lnTo>
                  <a:pt x="626531" y="1221630"/>
                </a:lnTo>
                <a:lnTo>
                  <a:pt x="617593" y="1280400"/>
                </a:lnTo>
                <a:lnTo>
                  <a:pt x="607234" y="1336957"/>
                </a:lnTo>
                <a:lnTo>
                  <a:pt x="595515" y="1391126"/>
                </a:lnTo>
                <a:lnTo>
                  <a:pt x="582500" y="1442735"/>
                </a:lnTo>
                <a:lnTo>
                  <a:pt x="568251" y="1491608"/>
                </a:lnTo>
                <a:lnTo>
                  <a:pt x="552831" y="1537573"/>
                </a:lnTo>
                <a:lnTo>
                  <a:pt x="536302" y="1580453"/>
                </a:lnTo>
                <a:lnTo>
                  <a:pt x="518728" y="1620077"/>
                </a:lnTo>
                <a:lnTo>
                  <a:pt x="500171" y="1656268"/>
                </a:lnTo>
                <a:lnTo>
                  <a:pt x="460359" y="1717660"/>
                </a:lnTo>
                <a:lnTo>
                  <a:pt x="417367" y="1763235"/>
                </a:lnTo>
                <a:lnTo>
                  <a:pt x="371696" y="1791602"/>
                </a:lnTo>
                <a:lnTo>
                  <a:pt x="323850" y="1801368"/>
                </a:lnTo>
                <a:lnTo>
                  <a:pt x="299685" y="1798897"/>
                </a:lnTo>
                <a:lnTo>
                  <a:pt x="252864" y="1779657"/>
                </a:lnTo>
                <a:lnTo>
                  <a:pt x="208470" y="1742512"/>
                </a:lnTo>
                <a:lnTo>
                  <a:pt x="167005" y="1688854"/>
                </a:lnTo>
                <a:lnTo>
                  <a:pt x="128971" y="1620077"/>
                </a:lnTo>
                <a:lnTo>
                  <a:pt x="111397" y="1580453"/>
                </a:lnTo>
                <a:lnTo>
                  <a:pt x="94868" y="1537573"/>
                </a:lnTo>
                <a:lnTo>
                  <a:pt x="79448" y="1491608"/>
                </a:lnTo>
                <a:lnTo>
                  <a:pt x="65199" y="1442735"/>
                </a:lnTo>
                <a:lnTo>
                  <a:pt x="52184" y="1391126"/>
                </a:lnTo>
                <a:lnTo>
                  <a:pt x="40465" y="1336957"/>
                </a:lnTo>
                <a:lnTo>
                  <a:pt x="30106" y="1280400"/>
                </a:lnTo>
                <a:lnTo>
                  <a:pt x="21168" y="1221630"/>
                </a:lnTo>
                <a:lnTo>
                  <a:pt x="13714" y="1160822"/>
                </a:lnTo>
                <a:lnTo>
                  <a:pt x="7808" y="1098149"/>
                </a:lnTo>
                <a:lnTo>
                  <a:pt x="3512" y="1033786"/>
                </a:lnTo>
                <a:lnTo>
                  <a:pt x="888" y="967906"/>
                </a:lnTo>
                <a:lnTo>
                  <a:pt x="0" y="900684"/>
                </a:lnTo>
                <a:close/>
              </a:path>
              <a:path w="2231390" h="1801495">
                <a:moveTo>
                  <a:pt x="792480" y="900684"/>
                </a:moveTo>
                <a:lnTo>
                  <a:pt x="793368" y="833461"/>
                </a:lnTo>
                <a:lnTo>
                  <a:pt x="795992" y="767581"/>
                </a:lnTo>
                <a:lnTo>
                  <a:pt x="800288" y="703218"/>
                </a:lnTo>
                <a:lnTo>
                  <a:pt x="806194" y="640545"/>
                </a:lnTo>
                <a:lnTo>
                  <a:pt x="813648" y="579737"/>
                </a:lnTo>
                <a:lnTo>
                  <a:pt x="822586" y="520967"/>
                </a:lnTo>
                <a:lnTo>
                  <a:pt x="832945" y="464410"/>
                </a:lnTo>
                <a:lnTo>
                  <a:pt x="844664" y="410241"/>
                </a:lnTo>
                <a:lnTo>
                  <a:pt x="857679" y="358632"/>
                </a:lnTo>
                <a:lnTo>
                  <a:pt x="871928" y="309759"/>
                </a:lnTo>
                <a:lnTo>
                  <a:pt x="887349" y="263794"/>
                </a:lnTo>
                <a:lnTo>
                  <a:pt x="903877" y="220914"/>
                </a:lnTo>
                <a:lnTo>
                  <a:pt x="921451" y="181290"/>
                </a:lnTo>
                <a:lnTo>
                  <a:pt x="940008" y="145099"/>
                </a:lnTo>
                <a:lnTo>
                  <a:pt x="979820" y="83707"/>
                </a:lnTo>
                <a:lnTo>
                  <a:pt x="1022812" y="38132"/>
                </a:lnTo>
                <a:lnTo>
                  <a:pt x="1068483" y="9765"/>
                </a:lnTo>
                <a:lnTo>
                  <a:pt x="1116330" y="0"/>
                </a:lnTo>
                <a:lnTo>
                  <a:pt x="1140494" y="2470"/>
                </a:lnTo>
                <a:lnTo>
                  <a:pt x="1187315" y="21710"/>
                </a:lnTo>
                <a:lnTo>
                  <a:pt x="1231709" y="58855"/>
                </a:lnTo>
                <a:lnTo>
                  <a:pt x="1273174" y="112513"/>
                </a:lnTo>
                <a:lnTo>
                  <a:pt x="1311208" y="181290"/>
                </a:lnTo>
                <a:lnTo>
                  <a:pt x="1328782" y="220914"/>
                </a:lnTo>
                <a:lnTo>
                  <a:pt x="1345311" y="263794"/>
                </a:lnTo>
                <a:lnTo>
                  <a:pt x="1360731" y="309759"/>
                </a:lnTo>
                <a:lnTo>
                  <a:pt x="1374980" y="358632"/>
                </a:lnTo>
                <a:lnTo>
                  <a:pt x="1387995" y="410241"/>
                </a:lnTo>
                <a:lnTo>
                  <a:pt x="1399714" y="464410"/>
                </a:lnTo>
                <a:lnTo>
                  <a:pt x="1410073" y="520967"/>
                </a:lnTo>
                <a:lnTo>
                  <a:pt x="1419011" y="579737"/>
                </a:lnTo>
                <a:lnTo>
                  <a:pt x="1426465" y="640545"/>
                </a:lnTo>
                <a:lnTo>
                  <a:pt x="1432371" y="703218"/>
                </a:lnTo>
                <a:lnTo>
                  <a:pt x="1436667" y="767581"/>
                </a:lnTo>
                <a:lnTo>
                  <a:pt x="1439291" y="833461"/>
                </a:lnTo>
                <a:lnTo>
                  <a:pt x="1440180" y="900684"/>
                </a:lnTo>
                <a:lnTo>
                  <a:pt x="1439291" y="967906"/>
                </a:lnTo>
                <a:lnTo>
                  <a:pt x="1436667" y="1033786"/>
                </a:lnTo>
                <a:lnTo>
                  <a:pt x="1432371" y="1098149"/>
                </a:lnTo>
                <a:lnTo>
                  <a:pt x="1426465" y="1160822"/>
                </a:lnTo>
                <a:lnTo>
                  <a:pt x="1419011" y="1221630"/>
                </a:lnTo>
                <a:lnTo>
                  <a:pt x="1410073" y="1280400"/>
                </a:lnTo>
                <a:lnTo>
                  <a:pt x="1399714" y="1336957"/>
                </a:lnTo>
                <a:lnTo>
                  <a:pt x="1387995" y="1391126"/>
                </a:lnTo>
                <a:lnTo>
                  <a:pt x="1374980" y="1442735"/>
                </a:lnTo>
                <a:lnTo>
                  <a:pt x="1360731" y="1491608"/>
                </a:lnTo>
                <a:lnTo>
                  <a:pt x="1345311" y="1537573"/>
                </a:lnTo>
                <a:lnTo>
                  <a:pt x="1328782" y="1580453"/>
                </a:lnTo>
                <a:lnTo>
                  <a:pt x="1311208" y="1620077"/>
                </a:lnTo>
                <a:lnTo>
                  <a:pt x="1292651" y="1656268"/>
                </a:lnTo>
                <a:lnTo>
                  <a:pt x="1252839" y="1717660"/>
                </a:lnTo>
                <a:lnTo>
                  <a:pt x="1209847" y="1763235"/>
                </a:lnTo>
                <a:lnTo>
                  <a:pt x="1164176" y="1791602"/>
                </a:lnTo>
                <a:lnTo>
                  <a:pt x="1116330" y="1801368"/>
                </a:lnTo>
                <a:lnTo>
                  <a:pt x="1092165" y="1798897"/>
                </a:lnTo>
                <a:lnTo>
                  <a:pt x="1045344" y="1779657"/>
                </a:lnTo>
                <a:lnTo>
                  <a:pt x="1000950" y="1742512"/>
                </a:lnTo>
                <a:lnTo>
                  <a:pt x="959485" y="1688854"/>
                </a:lnTo>
                <a:lnTo>
                  <a:pt x="921451" y="1620077"/>
                </a:lnTo>
                <a:lnTo>
                  <a:pt x="903877" y="1580453"/>
                </a:lnTo>
                <a:lnTo>
                  <a:pt x="887348" y="1537573"/>
                </a:lnTo>
                <a:lnTo>
                  <a:pt x="871928" y="1491608"/>
                </a:lnTo>
                <a:lnTo>
                  <a:pt x="857679" y="1442735"/>
                </a:lnTo>
                <a:lnTo>
                  <a:pt x="844664" y="1391126"/>
                </a:lnTo>
                <a:lnTo>
                  <a:pt x="832945" y="1336957"/>
                </a:lnTo>
                <a:lnTo>
                  <a:pt x="822586" y="1280400"/>
                </a:lnTo>
                <a:lnTo>
                  <a:pt x="813648" y="1221630"/>
                </a:lnTo>
                <a:lnTo>
                  <a:pt x="806194" y="1160822"/>
                </a:lnTo>
                <a:lnTo>
                  <a:pt x="800288" y="1098149"/>
                </a:lnTo>
                <a:lnTo>
                  <a:pt x="795992" y="1033786"/>
                </a:lnTo>
                <a:lnTo>
                  <a:pt x="793368" y="967906"/>
                </a:lnTo>
                <a:lnTo>
                  <a:pt x="792480" y="900684"/>
                </a:lnTo>
                <a:close/>
              </a:path>
              <a:path w="2231390" h="1801495">
                <a:moveTo>
                  <a:pt x="1583436" y="900684"/>
                </a:moveTo>
                <a:lnTo>
                  <a:pt x="1584324" y="833461"/>
                </a:lnTo>
                <a:lnTo>
                  <a:pt x="1586948" y="767581"/>
                </a:lnTo>
                <a:lnTo>
                  <a:pt x="1591244" y="703218"/>
                </a:lnTo>
                <a:lnTo>
                  <a:pt x="1597150" y="640545"/>
                </a:lnTo>
                <a:lnTo>
                  <a:pt x="1604604" y="579737"/>
                </a:lnTo>
                <a:lnTo>
                  <a:pt x="1613542" y="520967"/>
                </a:lnTo>
                <a:lnTo>
                  <a:pt x="1623901" y="464410"/>
                </a:lnTo>
                <a:lnTo>
                  <a:pt x="1635620" y="410241"/>
                </a:lnTo>
                <a:lnTo>
                  <a:pt x="1648635" y="358632"/>
                </a:lnTo>
                <a:lnTo>
                  <a:pt x="1662884" y="309759"/>
                </a:lnTo>
                <a:lnTo>
                  <a:pt x="1678305" y="263794"/>
                </a:lnTo>
                <a:lnTo>
                  <a:pt x="1694833" y="220914"/>
                </a:lnTo>
                <a:lnTo>
                  <a:pt x="1712407" y="181290"/>
                </a:lnTo>
                <a:lnTo>
                  <a:pt x="1730964" y="145099"/>
                </a:lnTo>
                <a:lnTo>
                  <a:pt x="1770776" y="83707"/>
                </a:lnTo>
                <a:lnTo>
                  <a:pt x="1813768" y="38132"/>
                </a:lnTo>
                <a:lnTo>
                  <a:pt x="1859439" y="9765"/>
                </a:lnTo>
                <a:lnTo>
                  <a:pt x="1907286" y="0"/>
                </a:lnTo>
                <a:lnTo>
                  <a:pt x="1931450" y="2470"/>
                </a:lnTo>
                <a:lnTo>
                  <a:pt x="1978271" y="21710"/>
                </a:lnTo>
                <a:lnTo>
                  <a:pt x="2022665" y="58855"/>
                </a:lnTo>
                <a:lnTo>
                  <a:pt x="2064130" y="112513"/>
                </a:lnTo>
                <a:lnTo>
                  <a:pt x="2102164" y="181290"/>
                </a:lnTo>
                <a:lnTo>
                  <a:pt x="2119738" y="220914"/>
                </a:lnTo>
                <a:lnTo>
                  <a:pt x="2136266" y="263794"/>
                </a:lnTo>
                <a:lnTo>
                  <a:pt x="2151687" y="309759"/>
                </a:lnTo>
                <a:lnTo>
                  <a:pt x="2165936" y="358632"/>
                </a:lnTo>
                <a:lnTo>
                  <a:pt x="2178951" y="410241"/>
                </a:lnTo>
                <a:lnTo>
                  <a:pt x="2190670" y="464410"/>
                </a:lnTo>
                <a:lnTo>
                  <a:pt x="2201029" y="520967"/>
                </a:lnTo>
                <a:lnTo>
                  <a:pt x="2209967" y="579737"/>
                </a:lnTo>
                <a:lnTo>
                  <a:pt x="2217421" y="640545"/>
                </a:lnTo>
                <a:lnTo>
                  <a:pt x="2223327" y="703218"/>
                </a:lnTo>
                <a:lnTo>
                  <a:pt x="2227623" y="767581"/>
                </a:lnTo>
                <a:lnTo>
                  <a:pt x="2230247" y="833461"/>
                </a:lnTo>
                <a:lnTo>
                  <a:pt x="2231136" y="900684"/>
                </a:lnTo>
                <a:lnTo>
                  <a:pt x="2230247" y="967906"/>
                </a:lnTo>
                <a:lnTo>
                  <a:pt x="2227623" y="1033786"/>
                </a:lnTo>
                <a:lnTo>
                  <a:pt x="2223327" y="1098149"/>
                </a:lnTo>
                <a:lnTo>
                  <a:pt x="2217421" y="1160822"/>
                </a:lnTo>
                <a:lnTo>
                  <a:pt x="2209967" y="1221630"/>
                </a:lnTo>
                <a:lnTo>
                  <a:pt x="2201029" y="1280400"/>
                </a:lnTo>
                <a:lnTo>
                  <a:pt x="2190670" y="1336957"/>
                </a:lnTo>
                <a:lnTo>
                  <a:pt x="2178951" y="1391126"/>
                </a:lnTo>
                <a:lnTo>
                  <a:pt x="2165936" y="1442735"/>
                </a:lnTo>
                <a:lnTo>
                  <a:pt x="2151687" y="1491608"/>
                </a:lnTo>
                <a:lnTo>
                  <a:pt x="2136266" y="1537573"/>
                </a:lnTo>
                <a:lnTo>
                  <a:pt x="2119738" y="1580453"/>
                </a:lnTo>
                <a:lnTo>
                  <a:pt x="2102164" y="1620077"/>
                </a:lnTo>
                <a:lnTo>
                  <a:pt x="2083607" y="1656268"/>
                </a:lnTo>
                <a:lnTo>
                  <a:pt x="2043795" y="1717660"/>
                </a:lnTo>
                <a:lnTo>
                  <a:pt x="2000803" y="1763235"/>
                </a:lnTo>
                <a:lnTo>
                  <a:pt x="1955132" y="1791602"/>
                </a:lnTo>
                <a:lnTo>
                  <a:pt x="1907286" y="1801368"/>
                </a:lnTo>
                <a:lnTo>
                  <a:pt x="1883121" y="1798897"/>
                </a:lnTo>
                <a:lnTo>
                  <a:pt x="1836300" y="1779657"/>
                </a:lnTo>
                <a:lnTo>
                  <a:pt x="1791906" y="1742512"/>
                </a:lnTo>
                <a:lnTo>
                  <a:pt x="1750441" y="1688854"/>
                </a:lnTo>
                <a:lnTo>
                  <a:pt x="1712407" y="1620077"/>
                </a:lnTo>
                <a:lnTo>
                  <a:pt x="1694833" y="1580453"/>
                </a:lnTo>
                <a:lnTo>
                  <a:pt x="1678305" y="1537573"/>
                </a:lnTo>
                <a:lnTo>
                  <a:pt x="1662884" y="1491608"/>
                </a:lnTo>
                <a:lnTo>
                  <a:pt x="1648635" y="1442735"/>
                </a:lnTo>
                <a:lnTo>
                  <a:pt x="1635620" y="1391126"/>
                </a:lnTo>
                <a:lnTo>
                  <a:pt x="1623901" y="1336957"/>
                </a:lnTo>
                <a:lnTo>
                  <a:pt x="1613542" y="1280400"/>
                </a:lnTo>
                <a:lnTo>
                  <a:pt x="1604604" y="1221630"/>
                </a:lnTo>
                <a:lnTo>
                  <a:pt x="1597150" y="1160822"/>
                </a:lnTo>
                <a:lnTo>
                  <a:pt x="1591244" y="1098149"/>
                </a:lnTo>
                <a:lnTo>
                  <a:pt x="1586948" y="1033786"/>
                </a:lnTo>
                <a:lnTo>
                  <a:pt x="1584324" y="967906"/>
                </a:lnTo>
                <a:lnTo>
                  <a:pt x="1583436" y="90068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72228" y="4724400"/>
            <a:ext cx="2519680" cy="1369060"/>
          </a:xfrm>
          <a:prstGeom prst="rect">
            <a:avLst/>
          </a:prstGeom>
          <a:solidFill>
            <a:srgbClr val="B1EFEA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400" b="1" spc="-10" dirty="0">
                <a:latin typeface="Times New Roman"/>
                <a:cs typeface="Times New Roman"/>
              </a:rPr>
              <a:t>Make </a:t>
            </a:r>
            <a:r>
              <a:rPr sz="1400" b="1" dirty="0">
                <a:latin typeface="Times New Roman"/>
                <a:cs typeface="Times New Roman"/>
              </a:rPr>
              <a:t>to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Stock</a:t>
            </a:r>
            <a:endParaRPr sz="1400">
              <a:latin typeface="Times New Roman"/>
              <a:cs typeface="Times New Roman"/>
            </a:endParaRPr>
          </a:p>
          <a:p>
            <a:pPr marL="91440" marR="5778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Turuvajadustest </a:t>
            </a:r>
            <a:r>
              <a:rPr sz="1400" dirty="0">
                <a:latin typeface="Times New Roman"/>
                <a:cs typeface="Times New Roman"/>
              </a:rPr>
              <a:t>lähtuv </a:t>
            </a:r>
            <a:r>
              <a:rPr sz="1400" spc="-5" dirty="0">
                <a:latin typeface="Times New Roman"/>
                <a:cs typeface="Times New Roman"/>
              </a:rPr>
              <a:t>tootmine  Näit: </a:t>
            </a:r>
            <a:r>
              <a:rPr sz="1400" spc="-10" dirty="0">
                <a:latin typeface="Times New Roman"/>
                <a:cs typeface="Times New Roman"/>
              </a:rPr>
              <a:t>mitmed </a:t>
            </a:r>
            <a:r>
              <a:rPr sz="1400" dirty="0">
                <a:latin typeface="Times New Roman"/>
                <a:cs typeface="Times New Roman"/>
              </a:rPr>
              <a:t>laiatarbekaubad  </a:t>
            </a:r>
            <a:r>
              <a:rPr sz="1400" spc="-5" dirty="0">
                <a:latin typeface="Times New Roman"/>
                <a:cs typeface="Times New Roman"/>
              </a:rPr>
              <a:t>(mobiiltelefonid,...), </a:t>
            </a:r>
            <a:r>
              <a:rPr sz="1400" dirty="0">
                <a:latin typeface="Times New Roman"/>
                <a:cs typeface="Times New Roman"/>
              </a:rPr>
              <a:t>toidukaubad  (leib, </a:t>
            </a:r>
            <a:r>
              <a:rPr sz="1400" spc="-5" dirty="0">
                <a:latin typeface="Times New Roman"/>
                <a:cs typeface="Times New Roman"/>
              </a:rPr>
              <a:t>piim...)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jne.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63495" y="1629155"/>
            <a:ext cx="2304415" cy="1079500"/>
          </a:xfrm>
          <a:prstGeom prst="rect">
            <a:avLst/>
          </a:prstGeom>
          <a:solidFill>
            <a:srgbClr val="CC99FF"/>
          </a:solidFill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 marR="349250">
              <a:lnSpc>
                <a:spcPct val="100000"/>
              </a:lnSpc>
              <a:spcBef>
                <a:spcPts val="315"/>
              </a:spcBef>
            </a:pPr>
            <a:r>
              <a:rPr sz="1400" b="1" spc="-10" dirty="0">
                <a:latin typeface="Times New Roman"/>
                <a:cs typeface="Times New Roman"/>
              </a:rPr>
              <a:t>Make </a:t>
            </a:r>
            <a:r>
              <a:rPr sz="1400" b="1" dirty="0">
                <a:latin typeface="Times New Roman"/>
                <a:cs typeface="Times New Roman"/>
              </a:rPr>
              <a:t>to </a:t>
            </a:r>
            <a:r>
              <a:rPr sz="1400" b="1" spc="-5" dirty="0">
                <a:latin typeface="Times New Roman"/>
                <a:cs typeface="Times New Roman"/>
              </a:rPr>
              <a:t>Order  </a:t>
            </a:r>
            <a:r>
              <a:rPr sz="1400" spc="-10" dirty="0">
                <a:latin typeface="Times New Roman"/>
                <a:cs typeface="Times New Roman"/>
              </a:rPr>
              <a:t>Tellimustele </a:t>
            </a:r>
            <a:r>
              <a:rPr sz="1400" dirty="0">
                <a:latin typeface="Times New Roman"/>
                <a:cs typeface="Times New Roman"/>
              </a:rPr>
              <a:t>orienteeritud  </a:t>
            </a:r>
            <a:r>
              <a:rPr sz="1400" spc="-5" dirty="0">
                <a:latin typeface="Times New Roman"/>
                <a:cs typeface="Times New Roman"/>
              </a:rPr>
              <a:t>tootmine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(spetsiaaltooted)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95843" y="1629155"/>
            <a:ext cx="2304415" cy="1152525"/>
          </a:xfrm>
          <a:prstGeom prst="rect">
            <a:avLst/>
          </a:prstGeom>
          <a:solidFill>
            <a:srgbClr val="92D050"/>
          </a:solidFill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 marR="59055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Times New Roman"/>
                <a:cs typeface="Times New Roman"/>
              </a:rPr>
              <a:t>Make </a:t>
            </a:r>
            <a:r>
              <a:rPr sz="1400" b="1" dirty="0">
                <a:latin typeface="Times New Roman"/>
                <a:cs typeface="Times New Roman"/>
              </a:rPr>
              <a:t>to the </a:t>
            </a:r>
            <a:r>
              <a:rPr sz="1400" b="1" spc="-5" dirty="0">
                <a:latin typeface="Times New Roman"/>
                <a:cs typeface="Times New Roman"/>
              </a:rPr>
              <a:t>Customer  </a:t>
            </a:r>
            <a:r>
              <a:rPr sz="1400" dirty="0">
                <a:latin typeface="Times New Roman"/>
                <a:cs typeface="Times New Roman"/>
              </a:rPr>
              <a:t>Kliendi vajadustele maksi-  </a:t>
            </a:r>
            <a:r>
              <a:rPr sz="1400" spc="-5" dirty="0">
                <a:latin typeface="Times New Roman"/>
                <a:cs typeface="Times New Roman"/>
              </a:rPr>
              <a:t>maalselt </a:t>
            </a:r>
            <a:r>
              <a:rPr sz="1400" dirty="0">
                <a:latin typeface="Times New Roman"/>
                <a:cs typeface="Times New Roman"/>
              </a:rPr>
              <a:t>kohandatud </a:t>
            </a:r>
            <a:r>
              <a:rPr sz="1400" spc="-5" dirty="0">
                <a:latin typeface="Times New Roman"/>
                <a:cs typeface="Times New Roman"/>
              </a:rPr>
              <a:t>tootmine  Näit: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autotööstus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67784" y="2118740"/>
            <a:ext cx="3528695" cy="2606040"/>
          </a:xfrm>
          <a:custGeom>
            <a:avLst/>
            <a:gdLst/>
            <a:ahLst/>
            <a:cxnLst/>
            <a:rect l="l" t="t" r="r" b="b"/>
            <a:pathLst>
              <a:path w="3528695" h="2606040">
                <a:moveTo>
                  <a:pt x="949452" y="572770"/>
                </a:moveTo>
                <a:lnTo>
                  <a:pt x="948309" y="568960"/>
                </a:lnTo>
                <a:lnTo>
                  <a:pt x="945261" y="567309"/>
                </a:lnTo>
                <a:lnTo>
                  <a:pt x="942213" y="565531"/>
                </a:lnTo>
                <a:lnTo>
                  <a:pt x="938276" y="566674"/>
                </a:lnTo>
                <a:lnTo>
                  <a:pt x="936548" y="569849"/>
                </a:lnTo>
                <a:lnTo>
                  <a:pt x="904544" y="628205"/>
                </a:lnTo>
                <a:lnTo>
                  <a:pt x="898144" y="589534"/>
                </a:lnTo>
                <a:lnTo>
                  <a:pt x="885825" y="546227"/>
                </a:lnTo>
                <a:lnTo>
                  <a:pt x="861187" y="489204"/>
                </a:lnTo>
                <a:lnTo>
                  <a:pt x="827913" y="433959"/>
                </a:lnTo>
                <a:lnTo>
                  <a:pt x="786765" y="380492"/>
                </a:lnTo>
                <a:lnTo>
                  <a:pt x="738251" y="329438"/>
                </a:lnTo>
                <a:lnTo>
                  <a:pt x="683260" y="281178"/>
                </a:lnTo>
                <a:lnTo>
                  <a:pt x="622300" y="236093"/>
                </a:lnTo>
                <a:lnTo>
                  <a:pt x="589788" y="214884"/>
                </a:lnTo>
                <a:lnTo>
                  <a:pt x="556133" y="194691"/>
                </a:lnTo>
                <a:lnTo>
                  <a:pt x="521208" y="175387"/>
                </a:lnTo>
                <a:lnTo>
                  <a:pt x="485140" y="157353"/>
                </a:lnTo>
                <a:lnTo>
                  <a:pt x="448310" y="140208"/>
                </a:lnTo>
                <a:lnTo>
                  <a:pt x="410337" y="124333"/>
                </a:lnTo>
                <a:lnTo>
                  <a:pt x="371729" y="109855"/>
                </a:lnTo>
                <a:lnTo>
                  <a:pt x="332359" y="96520"/>
                </a:lnTo>
                <a:lnTo>
                  <a:pt x="292227" y="84582"/>
                </a:lnTo>
                <a:lnTo>
                  <a:pt x="251587" y="74041"/>
                </a:lnTo>
                <a:lnTo>
                  <a:pt x="210439" y="64897"/>
                </a:lnTo>
                <a:lnTo>
                  <a:pt x="168783" y="57404"/>
                </a:lnTo>
                <a:lnTo>
                  <a:pt x="126873" y="51435"/>
                </a:lnTo>
                <a:lnTo>
                  <a:pt x="84709" y="47117"/>
                </a:lnTo>
                <a:lnTo>
                  <a:pt x="42291" y="44450"/>
                </a:lnTo>
                <a:lnTo>
                  <a:pt x="36144" y="44323"/>
                </a:lnTo>
                <a:lnTo>
                  <a:pt x="37058" y="43815"/>
                </a:lnTo>
                <a:lnTo>
                  <a:pt x="92710" y="12827"/>
                </a:lnTo>
                <a:lnTo>
                  <a:pt x="95758" y="11176"/>
                </a:lnTo>
                <a:lnTo>
                  <a:pt x="96901" y="7239"/>
                </a:lnTo>
                <a:lnTo>
                  <a:pt x="95250" y="4191"/>
                </a:lnTo>
                <a:lnTo>
                  <a:pt x="93472" y="1143"/>
                </a:lnTo>
                <a:lnTo>
                  <a:pt x="89662" y="0"/>
                </a:lnTo>
                <a:lnTo>
                  <a:pt x="86614" y="1778"/>
                </a:lnTo>
                <a:lnTo>
                  <a:pt x="0" y="49911"/>
                </a:lnTo>
                <a:lnTo>
                  <a:pt x="87503" y="103378"/>
                </a:lnTo>
                <a:lnTo>
                  <a:pt x="91440" y="102489"/>
                </a:lnTo>
                <a:lnTo>
                  <a:pt x="93218" y="99441"/>
                </a:lnTo>
                <a:lnTo>
                  <a:pt x="95123" y="96520"/>
                </a:lnTo>
                <a:lnTo>
                  <a:pt x="94107" y="92583"/>
                </a:lnTo>
                <a:lnTo>
                  <a:pt x="91186" y="90678"/>
                </a:lnTo>
                <a:lnTo>
                  <a:pt x="36042" y="57023"/>
                </a:lnTo>
                <a:lnTo>
                  <a:pt x="42037" y="57150"/>
                </a:lnTo>
                <a:lnTo>
                  <a:pt x="83947" y="59817"/>
                </a:lnTo>
                <a:lnTo>
                  <a:pt x="125603" y="64008"/>
                </a:lnTo>
                <a:lnTo>
                  <a:pt x="167005" y="69977"/>
                </a:lnTo>
                <a:lnTo>
                  <a:pt x="208153" y="77343"/>
                </a:lnTo>
                <a:lnTo>
                  <a:pt x="248793" y="86360"/>
                </a:lnTo>
                <a:lnTo>
                  <a:pt x="289052" y="96774"/>
                </a:lnTo>
                <a:lnTo>
                  <a:pt x="328676" y="108712"/>
                </a:lnTo>
                <a:lnTo>
                  <a:pt x="367792" y="121793"/>
                </a:lnTo>
                <a:lnTo>
                  <a:pt x="405892" y="136271"/>
                </a:lnTo>
                <a:lnTo>
                  <a:pt x="443357" y="152019"/>
                </a:lnTo>
                <a:lnTo>
                  <a:pt x="479933" y="168783"/>
                </a:lnTo>
                <a:lnTo>
                  <a:pt x="515493" y="186690"/>
                </a:lnTo>
                <a:lnTo>
                  <a:pt x="549910" y="205740"/>
                </a:lnTo>
                <a:lnTo>
                  <a:pt x="583311" y="225806"/>
                </a:lnTo>
                <a:lnTo>
                  <a:pt x="615315" y="246761"/>
                </a:lnTo>
                <a:lnTo>
                  <a:pt x="675386" y="291211"/>
                </a:lnTo>
                <a:lnTo>
                  <a:pt x="729742" y="338836"/>
                </a:lnTo>
                <a:lnTo>
                  <a:pt x="777240" y="389128"/>
                </a:lnTo>
                <a:lnTo>
                  <a:pt x="817626" y="441452"/>
                </a:lnTo>
                <a:lnTo>
                  <a:pt x="850138" y="495427"/>
                </a:lnTo>
                <a:lnTo>
                  <a:pt x="868807" y="536829"/>
                </a:lnTo>
                <a:lnTo>
                  <a:pt x="882523" y="578612"/>
                </a:lnTo>
                <a:lnTo>
                  <a:pt x="890905" y="620649"/>
                </a:lnTo>
                <a:lnTo>
                  <a:pt x="891311" y="624497"/>
                </a:lnTo>
                <a:lnTo>
                  <a:pt x="856869" y="568833"/>
                </a:lnTo>
                <a:lnTo>
                  <a:pt x="852932" y="567944"/>
                </a:lnTo>
                <a:lnTo>
                  <a:pt x="850011" y="569849"/>
                </a:lnTo>
                <a:lnTo>
                  <a:pt x="846963" y="571627"/>
                </a:lnTo>
                <a:lnTo>
                  <a:pt x="846074" y="575564"/>
                </a:lnTo>
                <a:lnTo>
                  <a:pt x="848055" y="578612"/>
                </a:lnTo>
                <a:lnTo>
                  <a:pt x="900176" y="662813"/>
                </a:lnTo>
                <a:lnTo>
                  <a:pt x="906995" y="650367"/>
                </a:lnTo>
                <a:lnTo>
                  <a:pt x="947801" y="575945"/>
                </a:lnTo>
                <a:lnTo>
                  <a:pt x="949452" y="572770"/>
                </a:lnTo>
                <a:close/>
              </a:path>
              <a:path w="3528695" h="2606040">
                <a:moveTo>
                  <a:pt x="1729524" y="2275611"/>
                </a:moveTo>
                <a:lnTo>
                  <a:pt x="1729371" y="2275497"/>
                </a:lnTo>
                <a:lnTo>
                  <a:pt x="1729524" y="2275611"/>
                </a:lnTo>
                <a:close/>
              </a:path>
              <a:path w="3528695" h="2606040">
                <a:moveTo>
                  <a:pt x="1815084" y="2516378"/>
                </a:moveTo>
                <a:lnTo>
                  <a:pt x="1814068" y="2512441"/>
                </a:lnTo>
                <a:lnTo>
                  <a:pt x="1811020" y="2510790"/>
                </a:lnTo>
                <a:lnTo>
                  <a:pt x="1807972" y="2509012"/>
                </a:lnTo>
                <a:lnTo>
                  <a:pt x="1804035" y="2510028"/>
                </a:lnTo>
                <a:lnTo>
                  <a:pt x="1802384" y="2513203"/>
                </a:lnTo>
                <a:lnTo>
                  <a:pt x="1770507" y="2569489"/>
                </a:lnTo>
                <a:lnTo>
                  <a:pt x="1769237" y="2515489"/>
                </a:lnTo>
                <a:lnTo>
                  <a:pt x="1766316" y="2458466"/>
                </a:lnTo>
                <a:lnTo>
                  <a:pt x="1762125" y="2406142"/>
                </a:lnTo>
                <a:lnTo>
                  <a:pt x="1756918" y="2360422"/>
                </a:lnTo>
                <a:lnTo>
                  <a:pt x="1749425" y="2315464"/>
                </a:lnTo>
                <a:lnTo>
                  <a:pt x="1742198" y="2289810"/>
                </a:lnTo>
                <a:lnTo>
                  <a:pt x="1741766" y="2288794"/>
                </a:lnTo>
                <a:lnTo>
                  <a:pt x="1741652" y="2288540"/>
                </a:lnTo>
                <a:lnTo>
                  <a:pt x="1741601" y="2288413"/>
                </a:lnTo>
                <a:lnTo>
                  <a:pt x="1741055" y="2287143"/>
                </a:lnTo>
                <a:lnTo>
                  <a:pt x="1740662" y="2286254"/>
                </a:lnTo>
                <a:lnTo>
                  <a:pt x="1738884" y="2282698"/>
                </a:lnTo>
                <a:lnTo>
                  <a:pt x="1738376" y="2281936"/>
                </a:lnTo>
                <a:lnTo>
                  <a:pt x="1736598" y="2279777"/>
                </a:lnTo>
                <a:lnTo>
                  <a:pt x="1736344" y="2279396"/>
                </a:lnTo>
                <a:lnTo>
                  <a:pt x="1736090" y="2279142"/>
                </a:lnTo>
                <a:lnTo>
                  <a:pt x="1735709" y="2278888"/>
                </a:lnTo>
                <a:lnTo>
                  <a:pt x="1734058" y="2277364"/>
                </a:lnTo>
                <a:lnTo>
                  <a:pt x="1732724" y="2276475"/>
                </a:lnTo>
                <a:lnTo>
                  <a:pt x="1732534" y="2276348"/>
                </a:lnTo>
                <a:lnTo>
                  <a:pt x="1731645" y="2276221"/>
                </a:lnTo>
                <a:lnTo>
                  <a:pt x="1729524" y="2275611"/>
                </a:lnTo>
                <a:lnTo>
                  <a:pt x="1729371" y="2275497"/>
                </a:lnTo>
                <a:lnTo>
                  <a:pt x="1729054" y="2275078"/>
                </a:lnTo>
                <a:lnTo>
                  <a:pt x="1728762" y="2274697"/>
                </a:lnTo>
                <a:lnTo>
                  <a:pt x="1728228" y="2273998"/>
                </a:lnTo>
                <a:lnTo>
                  <a:pt x="1716405" y="2229866"/>
                </a:lnTo>
                <a:lnTo>
                  <a:pt x="1709420" y="2179828"/>
                </a:lnTo>
                <a:lnTo>
                  <a:pt x="1704721" y="2131060"/>
                </a:lnTo>
                <a:lnTo>
                  <a:pt x="1701165" y="2076450"/>
                </a:lnTo>
                <a:lnTo>
                  <a:pt x="1698879" y="2018157"/>
                </a:lnTo>
                <a:lnTo>
                  <a:pt x="1698485" y="1993887"/>
                </a:lnTo>
                <a:lnTo>
                  <a:pt x="1731899" y="2049399"/>
                </a:lnTo>
                <a:lnTo>
                  <a:pt x="1733677" y="2052320"/>
                </a:lnTo>
                <a:lnTo>
                  <a:pt x="1737614" y="2053336"/>
                </a:lnTo>
                <a:lnTo>
                  <a:pt x="1740662" y="2051558"/>
                </a:lnTo>
                <a:lnTo>
                  <a:pt x="1743583" y="2049780"/>
                </a:lnTo>
                <a:lnTo>
                  <a:pt x="1744599" y="2045843"/>
                </a:lnTo>
                <a:lnTo>
                  <a:pt x="1742821" y="2042795"/>
                </a:lnTo>
                <a:lnTo>
                  <a:pt x="1699145" y="1970405"/>
                </a:lnTo>
                <a:lnTo>
                  <a:pt x="1691640" y="1957959"/>
                </a:lnTo>
                <a:lnTo>
                  <a:pt x="1642872" y="2044192"/>
                </a:lnTo>
                <a:lnTo>
                  <a:pt x="1641221" y="2047240"/>
                </a:lnTo>
                <a:lnTo>
                  <a:pt x="1642237" y="2051177"/>
                </a:lnTo>
                <a:lnTo>
                  <a:pt x="1645285" y="2052828"/>
                </a:lnTo>
                <a:lnTo>
                  <a:pt x="1648333" y="2054606"/>
                </a:lnTo>
                <a:lnTo>
                  <a:pt x="1652270" y="2053590"/>
                </a:lnTo>
                <a:lnTo>
                  <a:pt x="1685785" y="1994204"/>
                </a:lnTo>
                <a:lnTo>
                  <a:pt x="1686179" y="2018538"/>
                </a:lnTo>
                <a:lnTo>
                  <a:pt x="1688465" y="2077212"/>
                </a:lnTo>
                <a:lnTo>
                  <a:pt x="1692021" y="2132203"/>
                </a:lnTo>
                <a:lnTo>
                  <a:pt x="1696720" y="2181352"/>
                </a:lnTo>
                <a:lnTo>
                  <a:pt x="1700911" y="2213356"/>
                </a:lnTo>
                <a:lnTo>
                  <a:pt x="1702308" y="2223008"/>
                </a:lnTo>
                <a:lnTo>
                  <a:pt x="1710309" y="2262124"/>
                </a:lnTo>
                <a:lnTo>
                  <a:pt x="1719834" y="2283841"/>
                </a:lnTo>
                <a:lnTo>
                  <a:pt x="1720088" y="2284222"/>
                </a:lnTo>
                <a:lnTo>
                  <a:pt x="1720342" y="2284476"/>
                </a:lnTo>
                <a:lnTo>
                  <a:pt x="1720723" y="2284730"/>
                </a:lnTo>
                <a:lnTo>
                  <a:pt x="1722374" y="2286254"/>
                </a:lnTo>
                <a:lnTo>
                  <a:pt x="1723898" y="2287270"/>
                </a:lnTo>
                <a:lnTo>
                  <a:pt x="1724787" y="2287397"/>
                </a:lnTo>
                <a:lnTo>
                  <a:pt x="1726895" y="2288019"/>
                </a:lnTo>
                <a:lnTo>
                  <a:pt x="1738503" y="2325370"/>
                </a:lnTo>
                <a:lnTo>
                  <a:pt x="1739900" y="2333752"/>
                </a:lnTo>
                <a:lnTo>
                  <a:pt x="1741424" y="2342515"/>
                </a:lnTo>
                <a:lnTo>
                  <a:pt x="1742821" y="2352040"/>
                </a:lnTo>
                <a:lnTo>
                  <a:pt x="1744345" y="2362073"/>
                </a:lnTo>
                <a:lnTo>
                  <a:pt x="1747012" y="2383663"/>
                </a:lnTo>
                <a:lnTo>
                  <a:pt x="1751584" y="2432431"/>
                </a:lnTo>
                <a:lnTo>
                  <a:pt x="1755267" y="2487041"/>
                </a:lnTo>
                <a:lnTo>
                  <a:pt x="1757553" y="2545334"/>
                </a:lnTo>
                <a:lnTo>
                  <a:pt x="1757870" y="2569692"/>
                </a:lnTo>
                <a:lnTo>
                  <a:pt x="1722628" y="2511298"/>
                </a:lnTo>
                <a:lnTo>
                  <a:pt x="1718691" y="2510282"/>
                </a:lnTo>
                <a:lnTo>
                  <a:pt x="1715770" y="2512060"/>
                </a:lnTo>
                <a:lnTo>
                  <a:pt x="1712722" y="2513838"/>
                </a:lnTo>
                <a:lnTo>
                  <a:pt x="1711706" y="2517775"/>
                </a:lnTo>
                <a:lnTo>
                  <a:pt x="1713611" y="2520823"/>
                </a:lnTo>
                <a:lnTo>
                  <a:pt x="1764665" y="2605659"/>
                </a:lnTo>
                <a:lnTo>
                  <a:pt x="1771700" y="2593213"/>
                </a:lnTo>
                <a:lnTo>
                  <a:pt x="1813433" y="2519426"/>
                </a:lnTo>
                <a:lnTo>
                  <a:pt x="1815084" y="2516378"/>
                </a:lnTo>
                <a:close/>
              </a:path>
              <a:path w="3528695" h="2606040">
                <a:moveTo>
                  <a:pt x="3528695" y="86487"/>
                </a:moveTo>
                <a:lnTo>
                  <a:pt x="3517811" y="80391"/>
                </a:lnTo>
                <a:lnTo>
                  <a:pt x="3442335" y="38100"/>
                </a:lnTo>
                <a:lnTo>
                  <a:pt x="3439287" y="36322"/>
                </a:lnTo>
                <a:lnTo>
                  <a:pt x="3435350" y="37465"/>
                </a:lnTo>
                <a:lnTo>
                  <a:pt x="3433699" y="40513"/>
                </a:lnTo>
                <a:lnTo>
                  <a:pt x="3431921" y="43561"/>
                </a:lnTo>
                <a:lnTo>
                  <a:pt x="3433064" y="47371"/>
                </a:lnTo>
                <a:lnTo>
                  <a:pt x="3436112" y="49149"/>
                </a:lnTo>
                <a:lnTo>
                  <a:pt x="3492677" y="80810"/>
                </a:lnTo>
                <a:lnTo>
                  <a:pt x="3479673" y="81026"/>
                </a:lnTo>
                <a:lnTo>
                  <a:pt x="3430524" y="83439"/>
                </a:lnTo>
                <a:lnTo>
                  <a:pt x="3381756" y="87503"/>
                </a:lnTo>
                <a:lnTo>
                  <a:pt x="3333242" y="93091"/>
                </a:lnTo>
                <a:lnTo>
                  <a:pt x="3284982" y="100203"/>
                </a:lnTo>
                <a:lnTo>
                  <a:pt x="3237230" y="108712"/>
                </a:lnTo>
                <a:lnTo>
                  <a:pt x="3190113" y="118618"/>
                </a:lnTo>
                <a:lnTo>
                  <a:pt x="3143631" y="129794"/>
                </a:lnTo>
                <a:lnTo>
                  <a:pt x="3097911" y="142367"/>
                </a:lnTo>
                <a:lnTo>
                  <a:pt x="3053207" y="156083"/>
                </a:lnTo>
                <a:lnTo>
                  <a:pt x="3009265" y="170815"/>
                </a:lnTo>
                <a:lnTo>
                  <a:pt x="2966466" y="186944"/>
                </a:lnTo>
                <a:lnTo>
                  <a:pt x="2924810" y="203962"/>
                </a:lnTo>
                <a:lnTo>
                  <a:pt x="2884297" y="221996"/>
                </a:lnTo>
                <a:lnTo>
                  <a:pt x="2845308" y="241046"/>
                </a:lnTo>
                <a:lnTo>
                  <a:pt x="2807589" y="260985"/>
                </a:lnTo>
                <a:lnTo>
                  <a:pt x="2771521" y="281813"/>
                </a:lnTo>
                <a:lnTo>
                  <a:pt x="2736977" y="303276"/>
                </a:lnTo>
                <a:lnTo>
                  <a:pt x="2704084" y="325628"/>
                </a:lnTo>
                <a:lnTo>
                  <a:pt x="2673096" y="348615"/>
                </a:lnTo>
                <a:lnTo>
                  <a:pt x="2616962" y="396621"/>
                </a:lnTo>
                <a:lnTo>
                  <a:pt x="2580259" y="434213"/>
                </a:lnTo>
                <a:lnTo>
                  <a:pt x="2548636" y="472821"/>
                </a:lnTo>
                <a:lnTo>
                  <a:pt x="2522347" y="512318"/>
                </a:lnTo>
                <a:lnTo>
                  <a:pt x="2501773" y="552577"/>
                </a:lnTo>
                <a:lnTo>
                  <a:pt x="2487422" y="593471"/>
                </a:lnTo>
                <a:lnTo>
                  <a:pt x="2480106" y="628929"/>
                </a:lnTo>
                <a:lnTo>
                  <a:pt x="2447798" y="569722"/>
                </a:lnTo>
                <a:lnTo>
                  <a:pt x="2446020" y="566674"/>
                </a:lnTo>
                <a:lnTo>
                  <a:pt x="2442210" y="565531"/>
                </a:lnTo>
                <a:lnTo>
                  <a:pt x="2436114" y="568833"/>
                </a:lnTo>
                <a:lnTo>
                  <a:pt x="2434971" y="572770"/>
                </a:lnTo>
                <a:lnTo>
                  <a:pt x="2484120" y="662813"/>
                </a:lnTo>
                <a:lnTo>
                  <a:pt x="2491841" y="650367"/>
                </a:lnTo>
                <a:lnTo>
                  <a:pt x="2536444" y="578612"/>
                </a:lnTo>
                <a:lnTo>
                  <a:pt x="2538349" y="575691"/>
                </a:lnTo>
                <a:lnTo>
                  <a:pt x="2537333" y="571754"/>
                </a:lnTo>
                <a:lnTo>
                  <a:pt x="2534412" y="569849"/>
                </a:lnTo>
                <a:lnTo>
                  <a:pt x="2531491" y="568071"/>
                </a:lnTo>
                <a:lnTo>
                  <a:pt x="2527554" y="568960"/>
                </a:lnTo>
                <a:lnTo>
                  <a:pt x="2525649" y="571881"/>
                </a:lnTo>
                <a:lnTo>
                  <a:pt x="2493670" y="623290"/>
                </a:lnTo>
                <a:lnTo>
                  <a:pt x="2496312" y="610235"/>
                </a:lnTo>
                <a:lnTo>
                  <a:pt x="2507996" y="570992"/>
                </a:lnTo>
                <a:lnTo>
                  <a:pt x="2525903" y="531876"/>
                </a:lnTo>
                <a:lnTo>
                  <a:pt x="2549525" y="493268"/>
                </a:lnTo>
                <a:lnTo>
                  <a:pt x="2578608" y="455295"/>
                </a:lnTo>
                <a:lnTo>
                  <a:pt x="2625471" y="406146"/>
                </a:lnTo>
                <a:lnTo>
                  <a:pt x="2680716" y="358902"/>
                </a:lnTo>
                <a:lnTo>
                  <a:pt x="2743708" y="314071"/>
                </a:lnTo>
                <a:lnTo>
                  <a:pt x="2777744" y="292735"/>
                </a:lnTo>
                <a:lnTo>
                  <a:pt x="2813558" y="272161"/>
                </a:lnTo>
                <a:lnTo>
                  <a:pt x="2850896" y="252349"/>
                </a:lnTo>
                <a:lnTo>
                  <a:pt x="2889504" y="233680"/>
                </a:lnTo>
                <a:lnTo>
                  <a:pt x="2929636" y="215773"/>
                </a:lnTo>
                <a:lnTo>
                  <a:pt x="2970911" y="198882"/>
                </a:lnTo>
                <a:lnTo>
                  <a:pt x="3013329" y="182880"/>
                </a:lnTo>
                <a:lnTo>
                  <a:pt x="3056890" y="168148"/>
                </a:lnTo>
                <a:lnTo>
                  <a:pt x="3101340" y="154559"/>
                </a:lnTo>
                <a:lnTo>
                  <a:pt x="3146679" y="142240"/>
                </a:lnTo>
                <a:lnTo>
                  <a:pt x="3192780" y="131064"/>
                </a:lnTo>
                <a:lnTo>
                  <a:pt x="3239516" y="121158"/>
                </a:lnTo>
                <a:lnTo>
                  <a:pt x="3286887" y="112776"/>
                </a:lnTo>
                <a:lnTo>
                  <a:pt x="3334639" y="105791"/>
                </a:lnTo>
                <a:lnTo>
                  <a:pt x="3382772" y="100203"/>
                </a:lnTo>
                <a:lnTo>
                  <a:pt x="3431286" y="96139"/>
                </a:lnTo>
                <a:lnTo>
                  <a:pt x="3479927" y="93726"/>
                </a:lnTo>
                <a:lnTo>
                  <a:pt x="3492677" y="93510"/>
                </a:lnTo>
                <a:lnTo>
                  <a:pt x="3437509" y="127000"/>
                </a:lnTo>
                <a:lnTo>
                  <a:pt x="3434461" y="128905"/>
                </a:lnTo>
                <a:lnTo>
                  <a:pt x="3433445" y="132842"/>
                </a:lnTo>
                <a:lnTo>
                  <a:pt x="3435350" y="135763"/>
                </a:lnTo>
                <a:lnTo>
                  <a:pt x="3437128" y="138811"/>
                </a:lnTo>
                <a:lnTo>
                  <a:pt x="3441065" y="139700"/>
                </a:lnTo>
                <a:lnTo>
                  <a:pt x="3528695" y="86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33400" y="3124200"/>
          <a:ext cx="2444115" cy="1381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4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Suur</a:t>
                      </a:r>
                      <a:r>
                        <a:rPr sz="18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paindlikkus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60" dirty="0">
                          <a:latin typeface="Trebuchet MS"/>
                          <a:cs typeface="Trebuchet MS"/>
                        </a:rPr>
                        <a:t>Tark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tootmine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Mõõdukas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automatiseerimine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7" name="object 27"/>
          <p:cNvGrpSpPr/>
          <p:nvPr/>
        </p:nvGrpSpPr>
        <p:grpSpPr>
          <a:xfrm>
            <a:off x="8591550" y="4267200"/>
            <a:ext cx="2457450" cy="1664335"/>
            <a:chOff x="7994015" y="4989576"/>
            <a:chExt cx="2457450" cy="1664335"/>
          </a:xfrm>
        </p:grpSpPr>
        <p:sp>
          <p:nvSpPr>
            <p:cNvPr id="28" name="object 28"/>
            <p:cNvSpPr/>
            <p:nvPr/>
          </p:nvSpPr>
          <p:spPr>
            <a:xfrm>
              <a:off x="7994015" y="5616981"/>
              <a:ext cx="2457450" cy="38100"/>
            </a:xfrm>
            <a:custGeom>
              <a:avLst/>
              <a:gdLst/>
              <a:ahLst/>
              <a:cxnLst/>
              <a:rect l="l" t="t" r="r" b="b"/>
              <a:pathLst>
                <a:path w="2457450" h="38100">
                  <a:moveTo>
                    <a:pt x="0" y="38100"/>
                  </a:moveTo>
                  <a:lnTo>
                    <a:pt x="2457068" y="38100"/>
                  </a:lnTo>
                  <a:lnTo>
                    <a:pt x="2457068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94015" y="4989576"/>
              <a:ext cx="2457450" cy="1664335"/>
            </a:xfrm>
            <a:custGeom>
              <a:avLst/>
              <a:gdLst/>
              <a:ahLst/>
              <a:cxnLst/>
              <a:rect l="l" t="t" r="r" b="b"/>
              <a:pathLst>
                <a:path w="2457450" h="1664334">
                  <a:moveTo>
                    <a:pt x="6350" y="0"/>
                  </a:moveTo>
                  <a:lnTo>
                    <a:pt x="6350" y="1663725"/>
                  </a:lnTo>
                </a:path>
                <a:path w="2457450" h="1664334">
                  <a:moveTo>
                    <a:pt x="2450718" y="0"/>
                  </a:moveTo>
                  <a:lnTo>
                    <a:pt x="2450718" y="1663725"/>
                  </a:lnTo>
                </a:path>
                <a:path w="2457450" h="1664334">
                  <a:moveTo>
                    <a:pt x="0" y="6350"/>
                  </a:moveTo>
                  <a:lnTo>
                    <a:pt x="2457068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604250" y="4279900"/>
            <a:ext cx="2432050" cy="615315"/>
          </a:xfrm>
          <a:prstGeom prst="rect">
            <a:avLst/>
          </a:prstGeom>
          <a:solidFill>
            <a:srgbClr val="5FCAEE"/>
          </a:solidFill>
        </p:spPr>
        <p:txBody>
          <a:bodyPr vert="horz" wrap="square" lIns="0" tIns="3429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70"/>
              </a:spcBef>
            </a:pPr>
            <a:r>
              <a:rPr sz="1800" b="1" dirty="0">
                <a:latin typeface="Trebuchet MS"/>
                <a:cs typeface="Trebuchet MS"/>
              </a:rPr>
              <a:t>Suur</a:t>
            </a:r>
            <a:endParaRPr sz="1800" dirty="0">
              <a:latin typeface="Trebuchet MS"/>
              <a:cs typeface="Trebuchet MS"/>
            </a:endParaRPr>
          </a:p>
          <a:p>
            <a:pPr marL="85725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automatiseerimine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04250" y="4932705"/>
            <a:ext cx="2432050" cy="614680"/>
          </a:xfrm>
          <a:prstGeom prst="rect">
            <a:avLst/>
          </a:prstGeom>
          <a:solidFill>
            <a:srgbClr val="D2EBF8"/>
          </a:solidFill>
        </p:spPr>
        <p:txBody>
          <a:bodyPr vert="horz" wrap="square" lIns="0" tIns="22225" rIns="0" bIns="0" rtlCol="0">
            <a:spAutoFit/>
          </a:bodyPr>
          <a:lstStyle/>
          <a:p>
            <a:pPr marL="85725" marR="620395">
              <a:lnSpc>
                <a:spcPct val="100000"/>
              </a:lnSpc>
              <a:spcBef>
                <a:spcPts val="175"/>
              </a:spcBef>
            </a:pPr>
            <a:r>
              <a:rPr sz="1800" spc="-5" dirty="0">
                <a:latin typeface="Trebuchet MS"/>
                <a:cs typeface="Trebuchet MS"/>
              </a:rPr>
              <a:t>Otstarbekas  </a:t>
            </a:r>
            <a:r>
              <a:rPr sz="1800" dirty="0">
                <a:latin typeface="Trebuchet MS"/>
                <a:cs typeface="Trebuchet MS"/>
              </a:rPr>
              <a:t>d</a:t>
            </a:r>
            <a:r>
              <a:rPr sz="1800" spc="-5" dirty="0">
                <a:latin typeface="Trebuchet MS"/>
                <a:cs typeface="Trebuchet MS"/>
              </a:rPr>
              <a:t>igitalis</a:t>
            </a:r>
            <a:r>
              <a:rPr sz="1800" spc="5" dirty="0">
                <a:latin typeface="Trebuchet MS"/>
                <a:cs typeface="Trebuchet MS"/>
              </a:rPr>
              <a:t>e</a:t>
            </a:r>
            <a:r>
              <a:rPr sz="1800" spc="-5" dirty="0">
                <a:latin typeface="Trebuchet MS"/>
                <a:cs typeface="Trebuchet MS"/>
              </a:rPr>
              <a:t>eri</a:t>
            </a:r>
            <a:r>
              <a:rPr sz="1800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ine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97900" y="5553735"/>
            <a:ext cx="2444750" cy="370840"/>
          </a:xfrm>
          <a:prstGeom prst="rect">
            <a:avLst/>
          </a:prstGeom>
          <a:solidFill>
            <a:srgbClr val="EAF6FB"/>
          </a:solidFill>
          <a:ln w="12700">
            <a:solidFill>
              <a:srgbClr val="FFFFF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Trebuchet MS"/>
                <a:cs typeface="Trebuchet MS"/>
              </a:rPr>
              <a:t>Mõõdukas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paindlikkus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67589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Digiauditi (</a:t>
            </a:r>
            <a:r>
              <a:rPr sz="2800" spc="-5" dirty="0"/>
              <a:t>Digianalüüsi</a:t>
            </a:r>
            <a:r>
              <a:rPr sz="2400" spc="-5" dirty="0"/>
              <a:t>)</a:t>
            </a:r>
            <a:r>
              <a:rPr sz="2400" spc="-30" dirty="0"/>
              <a:t> </a:t>
            </a:r>
            <a:r>
              <a:rPr sz="2400" dirty="0"/>
              <a:t>eesmärk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9013" y="1822195"/>
            <a:ext cx="9862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5FCAEE"/>
              </a:buClr>
              <a:buSzPct val="80357"/>
              <a:buFont typeface="Wingdings"/>
              <a:buChar char=""/>
              <a:tabLst>
                <a:tab pos="35623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Digiauditi eesmärgiks on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saada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ülevaade, millisel määral</a:t>
            </a:r>
            <a:r>
              <a:rPr sz="2800" spc="3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ja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218" y="2248611"/>
            <a:ext cx="54610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50290" algn="l"/>
                <a:tab pos="2813685" algn="l"/>
                <a:tab pos="3478529" algn="l"/>
                <a:tab pos="4775200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mis	eesmärkidel	rakendavad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digi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aalt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hn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si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v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ahe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oma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3547" y="2248611"/>
            <a:ext cx="20574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ettevõtted 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ää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tu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ahe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702" y="2248611"/>
            <a:ext cx="15068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erinevaid  kes</a:t>
            </a:r>
            <a:r>
              <a:rPr sz="2800" spc="10" dirty="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sete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013" y="2974399"/>
            <a:ext cx="5321300" cy="113474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05"/>
              </a:spcBef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toimingute</a:t>
            </a:r>
            <a:r>
              <a:rPr sz="2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teostamisel.</a:t>
            </a:r>
            <a:endParaRPr sz="2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1005"/>
              </a:spcBef>
              <a:buClr>
                <a:srgbClr val="5FCAEE"/>
              </a:buClr>
              <a:buSzPct val="80357"/>
              <a:buFont typeface="Wingdings"/>
              <a:buChar char=""/>
              <a:tabLst>
                <a:tab pos="356235" algn="l"/>
                <a:tab pos="2018030" algn="l"/>
                <a:tab pos="3500120" algn="l"/>
                <a:tab pos="4217670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alüüs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alu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võe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ud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218" y="4084447"/>
            <a:ext cx="5103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26920" algn="l"/>
                <a:tab pos="4386580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seondu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te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grupid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koos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68059" y="3657041"/>
            <a:ext cx="168910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vahetult  va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av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32268" y="3657041"/>
            <a:ext cx="256857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95"/>
              </a:spcBef>
              <a:tabLst>
                <a:tab pos="155638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Tööstus	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0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ga  tehnoloogiate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3121" y="5064633"/>
            <a:ext cx="6654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0225" algn="l"/>
                <a:tab pos="417131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ettevõtte	digitasemega	rahvusvahelises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9013" y="4383811"/>
            <a:ext cx="2954655" cy="15595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kasutamisega.</a:t>
            </a:r>
            <a:endParaRPr sz="280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spcBef>
                <a:spcPts val="1000"/>
              </a:spcBef>
              <a:buClr>
                <a:srgbClr val="5FCAEE"/>
              </a:buClr>
              <a:buSzPct val="80357"/>
              <a:buFont typeface="Wingdings"/>
              <a:buChar char=""/>
              <a:tabLst>
                <a:tab pos="356235" algn="l"/>
                <a:tab pos="1910080" algn="l"/>
              </a:tabLst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Hin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va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ab  ulatuses.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115760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Digitaliseerimise ulatuse </a:t>
            </a:r>
            <a:r>
              <a:rPr sz="2400" spc="-5" dirty="0" err="1"/>
              <a:t>määramine</a:t>
            </a:r>
            <a:r>
              <a:rPr sz="2400" spc="5" dirty="0"/>
              <a:t> </a:t>
            </a:r>
            <a:r>
              <a:rPr sz="2400" dirty="0"/>
              <a:t>–</a:t>
            </a:r>
            <a:r>
              <a:rPr lang="en-US" sz="2400" dirty="0"/>
              <a:t> </a:t>
            </a:r>
            <a:r>
              <a:rPr sz="2400" spc="-5" dirty="0" err="1"/>
              <a:t>digiauditi</a:t>
            </a:r>
            <a:r>
              <a:rPr sz="2400" spc="-35" dirty="0"/>
              <a:t> </a:t>
            </a:r>
            <a:r>
              <a:rPr sz="2400" spc="-5" dirty="0"/>
              <a:t>alus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2200" y="914400"/>
            <a:ext cx="961072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3200" spc="-50" dirty="0" err="1">
                <a:solidFill>
                  <a:srgbClr val="404040"/>
                </a:solidFill>
                <a:latin typeface="Trebuchet MS"/>
                <a:cs typeface="Trebuchet MS"/>
              </a:rPr>
              <a:t>Tootmise</a:t>
            </a:r>
            <a:r>
              <a:rPr sz="3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digitaliseerimise tasemeks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on erinevate 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digitaaltehnikate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rakendamise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tase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protsesside 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teostamisel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laiendatud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tarneahela </a:t>
            </a:r>
            <a:r>
              <a:rPr sz="3200" spc="-5" dirty="0">
                <a:solidFill>
                  <a:srgbClr val="FF0000"/>
                </a:solidFill>
                <a:latin typeface="Trebuchet MS"/>
                <a:cs typeface="Trebuchet MS"/>
              </a:rPr>
              <a:t>(turundus,  arendus, 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sisseost, </a:t>
            </a:r>
            <a:r>
              <a:rPr sz="3200" spc="-5" dirty="0">
                <a:solidFill>
                  <a:srgbClr val="FF0000"/>
                </a:solidFill>
                <a:latin typeface="Trebuchet MS"/>
                <a:cs typeface="Trebuchet MS"/>
              </a:rPr>
              <a:t>tootmise ettevalmistus,  tootmine, testimine, logistika, 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müük, </a:t>
            </a:r>
            <a:r>
              <a:rPr sz="3200" spc="-5" dirty="0">
                <a:solidFill>
                  <a:srgbClr val="FF0000"/>
                </a:solidFill>
                <a:latin typeface="Trebuchet MS"/>
                <a:cs typeface="Trebuchet MS"/>
              </a:rPr>
              <a:t>müügijärgne  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teenindus, </a:t>
            </a:r>
            <a:r>
              <a:rPr sz="3200" spc="-5" dirty="0">
                <a:solidFill>
                  <a:srgbClr val="FF0000"/>
                </a:solidFill>
                <a:latin typeface="Trebuchet MS"/>
                <a:cs typeface="Trebuchet MS"/>
              </a:rPr>
              <a:t>taaskasutus)</a:t>
            </a:r>
            <a:r>
              <a:rPr sz="3200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ulatuses</a:t>
            </a:r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05700" y="4466844"/>
            <a:ext cx="3114040" cy="2174875"/>
            <a:chOff x="7505700" y="4466844"/>
            <a:chExt cx="3114040" cy="2174875"/>
          </a:xfrm>
        </p:grpSpPr>
        <p:sp>
          <p:nvSpPr>
            <p:cNvPr id="5" name="object 5"/>
            <p:cNvSpPr/>
            <p:nvPr/>
          </p:nvSpPr>
          <p:spPr>
            <a:xfrm>
              <a:off x="7505700" y="4466844"/>
              <a:ext cx="3113531" cy="2174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22464" y="4575048"/>
              <a:ext cx="3072383" cy="1950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286000" y="4191000"/>
            <a:ext cx="2884931" cy="2289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140" y="1676400"/>
            <a:ext cx="1267967" cy="1612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7782</TotalTime>
  <Words>1881</Words>
  <Application>Microsoft Office PowerPoint</Application>
  <PresentationFormat>Widescreen</PresentationFormat>
  <Paragraphs>419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Aptos</vt:lpstr>
      <vt:lpstr>Aptos Display</vt:lpstr>
      <vt:lpstr>Arial</vt:lpstr>
      <vt:lpstr>Arial MT</vt:lpstr>
      <vt:lpstr>Caladea</vt:lpstr>
      <vt:lpstr>Calibri</vt:lpstr>
      <vt:lpstr>Calibri Light</vt:lpstr>
      <vt:lpstr>Carlito</vt:lpstr>
      <vt:lpstr>Tahoma</vt:lpstr>
      <vt:lpstr>Times New Roman</vt:lpstr>
      <vt:lpstr>Trebuchet MS</vt:lpstr>
      <vt:lpstr>Wingdings</vt:lpstr>
      <vt:lpstr>Office Theme</vt:lpstr>
      <vt:lpstr>1_Office Theme</vt:lpstr>
      <vt:lpstr>   “Jatkusuutlik logistika“ IV Uuenduslikud tehnoloogiad ja digilahendused    </vt:lpstr>
      <vt:lpstr>Sisukord</vt:lpstr>
      <vt:lpstr>Logistika arengusuunad. Tehnoloogia areng</vt:lpstr>
      <vt:lpstr>Muutused toimuvad järjest kiiremini?</vt:lpstr>
      <vt:lpstr>Tootmise digitaliseerimine ja digitaaltootmine</vt:lpstr>
      <vt:lpstr>Vertikaalne ja horisontaalne integratsioon</vt:lpstr>
      <vt:lpstr>Ettevõtte strateegia seos arendustegevuse kontseptsiooniga</vt:lpstr>
      <vt:lpstr>Digiauditi (Digianalüüsi) eesmärk</vt:lpstr>
      <vt:lpstr>Digitaliseerimise ulatuse määramine – digiauditi alus</vt:lpstr>
      <vt:lpstr>Digilahenduste rakenduskohad</vt:lpstr>
      <vt:lpstr>Digitaaltootmise võtmetehnoloogiad</vt:lpstr>
      <vt:lpstr>Digitaliseerimise süsteemid – digianalüüsi põhiteemad</vt:lpstr>
      <vt:lpstr>Digiolemus versus Digivajadus</vt:lpstr>
      <vt:lpstr>Digianalüüsi arenduse lähtekoht</vt:lpstr>
      <vt:lpstr>Tootmise põhitasandid integreeritud tootmises</vt:lpstr>
      <vt:lpstr>CRM – Customer Relationship Management</vt:lpstr>
      <vt:lpstr>PLM/ERP – Product Lifecycle management/Enterprise Resource Planning</vt:lpstr>
      <vt:lpstr>IoT – Inernet of Things</vt:lpstr>
      <vt:lpstr>CAQ – Computer Aided Quality Control</vt:lpstr>
      <vt:lpstr>MES – Manufacturing Execution System</vt:lpstr>
      <vt:lpstr>Vertikaalne ja horisontaalne väärtusahel</vt:lpstr>
      <vt:lpstr>CPS – Cyber Physical System</vt:lpstr>
      <vt:lpstr>WMS – Warehouse Management System</vt:lpstr>
      <vt:lpstr>CMMS – Computer Aided Maintanance  Management System</vt:lpstr>
      <vt:lpstr>Digitööriistad reaalseks kasutamiseks</vt:lpstr>
      <vt:lpstr>LIMS – Laboratory Information  Management System</vt:lpstr>
      <vt:lpstr>Digiauditi teostusprotsess</vt:lpstr>
      <vt:lpstr>Protsesside digitaliseerimise koondtulemus metalli- ja puidutööstusettevõtetes</vt:lpstr>
      <vt:lpstr>Digitaliseerimise teekaart</vt:lpstr>
      <vt:lpstr>Vahetud eesmärgid konkurentsivõime tugevdamiseks</vt:lpstr>
      <vt:lpstr>Kasu ettevõttele</vt:lpstr>
      <vt:lpstr>Tulemuslikkuse arendusring</vt:lpstr>
      <vt:lpstr>PowerPoint Presentation</vt:lpstr>
      <vt:lpstr>Visioon - Industry 5.0</vt:lpstr>
      <vt:lpstr>Tänane reaalsus</vt:lpstr>
      <vt:lpstr>Integreeritud tootmise juhtimine</vt:lpstr>
      <vt:lpstr>Tänane olukord ettevõtetes OEE= Kasutatavus (Availability) x Tootlus (performance) x Kvaliteet (Quality)</vt:lpstr>
      <vt:lpstr>PowerPoint Presentation</vt:lpstr>
      <vt:lpstr>Töökeskused ja tootmistellimused</vt:lpstr>
      <vt:lpstr>Routing &amp; BOM (bill of materials – toote kaart)</vt:lpstr>
      <vt:lpstr>PowerPoint Presentation</vt:lpstr>
      <vt:lpstr>Reaalajas, modelleeritud tootmise juhtimine</vt:lpstr>
      <vt:lpstr>PowerPoint Presentation</vt:lpstr>
      <vt:lpstr>Targa tööstuse näited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Janek Popell</dc:creator>
  <cp:lastModifiedBy>Janek Popell</cp:lastModifiedBy>
  <cp:revision>2</cp:revision>
  <dcterms:created xsi:type="dcterms:W3CDTF">2025-06-16T11:08:08Z</dcterms:created>
  <dcterms:modified xsi:type="dcterms:W3CDTF">2025-09-16T08:02:22Z</dcterms:modified>
</cp:coreProperties>
</file>