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9" r:id="rId6"/>
    <p:sldId id="260" r:id="rId7"/>
    <p:sldId id="261" r:id="rId8"/>
    <p:sldId id="270" r:id="rId9"/>
    <p:sldId id="262" r:id="rId10"/>
    <p:sldId id="263" r:id="rId11"/>
    <p:sldId id="264" r:id="rId12"/>
    <p:sldId id="271" r:id="rId13"/>
    <p:sldId id="272" r:id="rId14"/>
    <p:sldId id="273" r:id="rId15"/>
    <p:sldId id="274" r:id="rId16"/>
    <p:sldId id="275" r:id="rId17"/>
    <p:sldId id="276" r:id="rId18"/>
    <p:sldId id="277" r:id="rId19"/>
    <p:sldId id="278" r:id="rId20"/>
    <p:sldId id="279" r:id="rId21"/>
    <p:sldId id="257" r:id="rId22"/>
    <p:sldId id="281" r:id="rId23"/>
    <p:sldId id="280" r:id="rId24"/>
    <p:sldId id="282" r:id="rId25"/>
    <p:sldId id="284" r:id="rId26"/>
    <p:sldId id="283" r:id="rId27"/>
    <p:sldId id="285" r:id="rId28"/>
    <p:sldId id="286" r:id="rId29"/>
    <p:sldId id="287" r:id="rId30"/>
    <p:sldId id="289" r:id="rId31"/>
    <p:sldId id="288" r:id="rId32"/>
    <p:sldId id="290" r:id="rId33"/>
    <p:sldId id="291" r:id="rId34"/>
    <p:sldId id="294" r:id="rId35"/>
    <p:sldId id="295" r:id="rId36"/>
    <p:sldId id="297" r:id="rId37"/>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C5F8E946-2291-438F-806C-81ADAADE4D19}" type="datetimeFigureOut">
              <a:rPr lang="et-EE" smtClean="0"/>
              <a:t>15.12.2014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D14E8F0D-89E3-4322-8855-22DC6CB3DF62}" type="slidenum">
              <a:rPr lang="et-EE" smtClean="0"/>
              <a:t>‹#›</a:t>
            </a:fld>
            <a:endParaRPr lang="et-EE"/>
          </a:p>
        </p:txBody>
      </p:sp>
    </p:spTree>
    <p:extLst>
      <p:ext uri="{BB962C8B-B14F-4D97-AF65-F5344CB8AC3E}">
        <p14:creationId xmlns:p14="http://schemas.microsoft.com/office/powerpoint/2010/main" val="49381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C5F8E946-2291-438F-806C-81ADAADE4D19}" type="datetimeFigureOut">
              <a:rPr lang="et-EE" smtClean="0"/>
              <a:t>15.12.2014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D14E8F0D-89E3-4322-8855-22DC6CB3DF62}" type="slidenum">
              <a:rPr lang="et-EE" smtClean="0"/>
              <a:t>‹#›</a:t>
            </a:fld>
            <a:endParaRPr lang="et-EE"/>
          </a:p>
        </p:txBody>
      </p:sp>
    </p:spTree>
    <p:extLst>
      <p:ext uri="{BB962C8B-B14F-4D97-AF65-F5344CB8AC3E}">
        <p14:creationId xmlns:p14="http://schemas.microsoft.com/office/powerpoint/2010/main" val="339537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C5F8E946-2291-438F-806C-81ADAADE4D19}" type="datetimeFigureOut">
              <a:rPr lang="et-EE" smtClean="0"/>
              <a:t>15.12.2014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D14E8F0D-89E3-4322-8855-22DC6CB3DF62}" type="slidenum">
              <a:rPr lang="et-EE" smtClean="0"/>
              <a:t>‹#›</a:t>
            </a:fld>
            <a:endParaRPr lang="et-EE"/>
          </a:p>
        </p:txBody>
      </p:sp>
    </p:spTree>
    <p:extLst>
      <p:ext uri="{BB962C8B-B14F-4D97-AF65-F5344CB8AC3E}">
        <p14:creationId xmlns:p14="http://schemas.microsoft.com/office/powerpoint/2010/main" val="48770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C5F8E946-2291-438F-806C-81ADAADE4D19}" type="datetimeFigureOut">
              <a:rPr lang="et-EE" smtClean="0"/>
              <a:t>15.12.2014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D14E8F0D-89E3-4322-8855-22DC6CB3DF62}" type="slidenum">
              <a:rPr lang="et-EE" smtClean="0"/>
              <a:t>‹#›</a:t>
            </a:fld>
            <a:endParaRPr lang="et-EE"/>
          </a:p>
        </p:txBody>
      </p:sp>
    </p:spTree>
    <p:extLst>
      <p:ext uri="{BB962C8B-B14F-4D97-AF65-F5344CB8AC3E}">
        <p14:creationId xmlns:p14="http://schemas.microsoft.com/office/powerpoint/2010/main" val="137397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8E946-2291-438F-806C-81ADAADE4D19}" type="datetimeFigureOut">
              <a:rPr lang="et-EE" smtClean="0"/>
              <a:t>15.12.2014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D14E8F0D-89E3-4322-8855-22DC6CB3DF62}" type="slidenum">
              <a:rPr lang="et-EE" smtClean="0"/>
              <a:t>‹#›</a:t>
            </a:fld>
            <a:endParaRPr lang="et-EE"/>
          </a:p>
        </p:txBody>
      </p:sp>
    </p:spTree>
    <p:extLst>
      <p:ext uri="{BB962C8B-B14F-4D97-AF65-F5344CB8AC3E}">
        <p14:creationId xmlns:p14="http://schemas.microsoft.com/office/powerpoint/2010/main" val="417473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C5F8E946-2291-438F-806C-81ADAADE4D19}" type="datetimeFigureOut">
              <a:rPr lang="et-EE" smtClean="0"/>
              <a:t>15.12.2014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D14E8F0D-89E3-4322-8855-22DC6CB3DF62}" type="slidenum">
              <a:rPr lang="et-EE" smtClean="0"/>
              <a:t>‹#›</a:t>
            </a:fld>
            <a:endParaRPr lang="et-EE"/>
          </a:p>
        </p:txBody>
      </p:sp>
    </p:spTree>
    <p:extLst>
      <p:ext uri="{BB962C8B-B14F-4D97-AF65-F5344CB8AC3E}">
        <p14:creationId xmlns:p14="http://schemas.microsoft.com/office/powerpoint/2010/main" val="58487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C5F8E946-2291-438F-806C-81ADAADE4D19}" type="datetimeFigureOut">
              <a:rPr lang="et-EE" smtClean="0"/>
              <a:t>15.12.2014</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D14E8F0D-89E3-4322-8855-22DC6CB3DF62}" type="slidenum">
              <a:rPr lang="et-EE" smtClean="0"/>
              <a:t>‹#›</a:t>
            </a:fld>
            <a:endParaRPr lang="et-EE"/>
          </a:p>
        </p:txBody>
      </p:sp>
    </p:spTree>
    <p:extLst>
      <p:ext uri="{BB962C8B-B14F-4D97-AF65-F5344CB8AC3E}">
        <p14:creationId xmlns:p14="http://schemas.microsoft.com/office/powerpoint/2010/main" val="344328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C5F8E946-2291-438F-806C-81ADAADE4D19}" type="datetimeFigureOut">
              <a:rPr lang="et-EE" smtClean="0"/>
              <a:t>15.12.2014</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D14E8F0D-89E3-4322-8855-22DC6CB3DF62}" type="slidenum">
              <a:rPr lang="et-EE" smtClean="0"/>
              <a:t>‹#›</a:t>
            </a:fld>
            <a:endParaRPr lang="et-EE"/>
          </a:p>
        </p:txBody>
      </p:sp>
    </p:spTree>
    <p:extLst>
      <p:ext uri="{BB962C8B-B14F-4D97-AF65-F5344CB8AC3E}">
        <p14:creationId xmlns:p14="http://schemas.microsoft.com/office/powerpoint/2010/main" val="296568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8E946-2291-438F-806C-81ADAADE4D19}" type="datetimeFigureOut">
              <a:rPr lang="et-EE" smtClean="0"/>
              <a:t>15.12.2014</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D14E8F0D-89E3-4322-8855-22DC6CB3DF62}" type="slidenum">
              <a:rPr lang="et-EE" smtClean="0"/>
              <a:t>‹#›</a:t>
            </a:fld>
            <a:endParaRPr lang="et-EE"/>
          </a:p>
        </p:txBody>
      </p:sp>
    </p:spTree>
    <p:extLst>
      <p:ext uri="{BB962C8B-B14F-4D97-AF65-F5344CB8AC3E}">
        <p14:creationId xmlns:p14="http://schemas.microsoft.com/office/powerpoint/2010/main" val="14257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8E946-2291-438F-806C-81ADAADE4D19}" type="datetimeFigureOut">
              <a:rPr lang="et-EE" smtClean="0"/>
              <a:t>15.12.2014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D14E8F0D-89E3-4322-8855-22DC6CB3DF62}" type="slidenum">
              <a:rPr lang="et-EE" smtClean="0"/>
              <a:t>‹#›</a:t>
            </a:fld>
            <a:endParaRPr lang="et-EE"/>
          </a:p>
        </p:txBody>
      </p:sp>
    </p:spTree>
    <p:extLst>
      <p:ext uri="{BB962C8B-B14F-4D97-AF65-F5344CB8AC3E}">
        <p14:creationId xmlns:p14="http://schemas.microsoft.com/office/powerpoint/2010/main" val="40711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8E946-2291-438F-806C-81ADAADE4D19}" type="datetimeFigureOut">
              <a:rPr lang="et-EE" smtClean="0"/>
              <a:t>15.12.2014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D14E8F0D-89E3-4322-8855-22DC6CB3DF62}" type="slidenum">
              <a:rPr lang="et-EE" smtClean="0"/>
              <a:t>‹#›</a:t>
            </a:fld>
            <a:endParaRPr lang="et-EE"/>
          </a:p>
        </p:txBody>
      </p:sp>
    </p:spTree>
    <p:extLst>
      <p:ext uri="{BB962C8B-B14F-4D97-AF65-F5344CB8AC3E}">
        <p14:creationId xmlns:p14="http://schemas.microsoft.com/office/powerpoint/2010/main" val="170543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8E946-2291-438F-806C-81ADAADE4D19}" type="datetimeFigureOut">
              <a:rPr lang="et-EE" smtClean="0"/>
              <a:t>15.12.2014</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E8F0D-89E3-4322-8855-22DC6CB3DF62}" type="slidenum">
              <a:rPr lang="et-EE" smtClean="0"/>
              <a:t>‹#›</a:t>
            </a:fld>
            <a:endParaRPr lang="et-EE"/>
          </a:p>
        </p:txBody>
      </p:sp>
    </p:spTree>
    <p:extLst>
      <p:ext uri="{BB962C8B-B14F-4D97-AF65-F5344CB8AC3E}">
        <p14:creationId xmlns:p14="http://schemas.microsoft.com/office/powerpoint/2010/main" val="72726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0848"/>
            <a:ext cx="9144000" cy="1584175"/>
          </a:xfrm>
          <a:solidFill>
            <a:schemeClr val="bg1">
              <a:lumMod val="85000"/>
            </a:schemeClr>
          </a:solidFill>
        </p:spPr>
        <p:txBody>
          <a:bodyPr/>
          <a:lstStyle/>
          <a:p>
            <a:r>
              <a:rPr lang="et-EE" b="1" dirty="0"/>
              <a:t>Majandusanalüüs</a:t>
            </a:r>
          </a:p>
        </p:txBody>
      </p:sp>
    </p:spTree>
    <p:extLst>
      <p:ext uri="{BB962C8B-B14F-4D97-AF65-F5344CB8AC3E}">
        <p14:creationId xmlns:p14="http://schemas.microsoft.com/office/powerpoint/2010/main" val="3966550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648" y="188640"/>
                <a:ext cx="9129351" cy="2308324"/>
              </a:xfrm>
              <a:prstGeom prst="rect">
                <a:avLst/>
              </a:prstGeom>
            </p:spPr>
            <p:txBody>
              <a:bodyPr wrap="square">
                <a:spAutoFit/>
              </a:bodyPr>
              <a:lstStyle/>
              <a:p>
                <a:pPr algn="ctr"/>
                <a:endParaRPr lang="et-EE" b="1" dirty="0" smtClean="0">
                  <a:solidFill>
                    <a:srgbClr val="C00000"/>
                  </a:solidFill>
                </a:endParaRPr>
              </a:p>
              <a:p>
                <a:pPr algn="ctr"/>
                <a:endParaRPr lang="et-EE" b="1" dirty="0">
                  <a:solidFill>
                    <a:srgbClr val="C00000"/>
                  </a:solidFill>
                </a:endParaRPr>
              </a:p>
              <a:p>
                <a:endParaRPr lang="et-EE" dirty="0" smtClean="0"/>
              </a:p>
              <a:p>
                <a:pPr marL="285750" indent="-285750">
                  <a:buFont typeface="Wingdings" panose="05000000000000000000" pitchFamily="2" charset="2"/>
                  <a:buChar char="ü"/>
                </a:pPr>
                <a:r>
                  <a:rPr lang="et-EE" dirty="0" smtClean="0"/>
                  <a:t>Funktsioonil </a:t>
                </a:r>
                <a14:m>
                  <m:oMath xmlns:m="http://schemas.openxmlformats.org/officeDocument/2006/math">
                    <m:r>
                      <a:rPr lang="et-EE" i="1" dirty="0" smtClean="0">
                        <a:latin typeface="Cambria Math"/>
                      </a:rPr>
                      <m:t>𝑦</m:t>
                    </m:r>
                    <m:r>
                      <a:rPr lang="et-EE" i="1" dirty="0" smtClean="0">
                        <a:latin typeface="Cambria Math"/>
                      </a:rPr>
                      <m:t> = </m:t>
                    </m:r>
                    <m:r>
                      <a:rPr lang="et-EE" i="1" dirty="0" smtClean="0">
                        <a:latin typeface="Cambria Math"/>
                      </a:rPr>
                      <m:t>𝑓</m:t>
                    </m:r>
                    <m:r>
                      <a:rPr lang="et-EE" i="1" dirty="0" smtClean="0">
                        <a:latin typeface="Cambria Math"/>
                      </a:rPr>
                      <m:t> (</m:t>
                    </m:r>
                    <m:r>
                      <a:rPr lang="et-EE" i="1" dirty="0" smtClean="0">
                        <a:latin typeface="Cambria Math"/>
                      </a:rPr>
                      <m:t>𝑥</m:t>
                    </m:r>
                    <m:r>
                      <a:rPr lang="et-EE" i="1" dirty="0" smtClean="0">
                        <a:latin typeface="Cambria Math"/>
                      </a:rPr>
                      <m:t>) </m:t>
                    </m:r>
                  </m:oMath>
                </a14:m>
                <a:r>
                  <a:rPr lang="et-EE" dirty="0"/>
                  <a:t>on </a:t>
                </a:r>
                <a:r>
                  <a:rPr lang="et-EE" dirty="0">
                    <a:solidFill>
                      <a:srgbClr val="C00000"/>
                    </a:solidFill>
                  </a:rPr>
                  <a:t>lokaalne maksimum kohal a</a:t>
                </a:r>
                <a:r>
                  <a:rPr lang="et-EE" dirty="0"/>
                  <a:t> , kui leidub punkti a ümbrus </a:t>
                </a:r>
                <a:r>
                  <a:rPr lang="et-EE" dirty="0" err="1"/>
                  <a:t>U(a</a:t>
                </a:r>
                <a:r>
                  <a:rPr lang="et-EE" dirty="0"/>
                  <a:t>),  nii et iga punkti x   </a:t>
                </a:r>
                <a:r>
                  <a:rPr lang="et-EE" dirty="0" err="1"/>
                  <a:t>U(a</a:t>
                </a:r>
                <a:r>
                  <a:rPr lang="et-EE" dirty="0"/>
                  <a:t>) korral </a:t>
                </a:r>
                <a:r>
                  <a:rPr lang="et-EE" dirty="0" err="1"/>
                  <a:t>f(x</a:t>
                </a:r>
                <a:r>
                  <a:rPr lang="et-EE" dirty="0"/>
                  <a:t>) &lt; </a:t>
                </a:r>
                <a:r>
                  <a:rPr lang="et-EE" dirty="0" err="1"/>
                  <a:t>f(a</a:t>
                </a:r>
                <a:r>
                  <a:rPr lang="et-EE" dirty="0"/>
                  <a:t>) </a:t>
                </a:r>
                <a:r>
                  <a:rPr lang="et-EE" dirty="0" smtClean="0"/>
                  <a:t>.</a:t>
                </a:r>
              </a:p>
              <a:p>
                <a:pPr marL="285750" indent="-285750">
                  <a:buFont typeface="Wingdings" panose="05000000000000000000" pitchFamily="2" charset="2"/>
                  <a:buChar char="ü"/>
                </a:pPr>
                <a:endParaRPr lang="et-EE" dirty="0"/>
              </a:p>
              <a:p>
                <a:pPr marL="285750" indent="-285750">
                  <a:buFont typeface="Wingdings" panose="05000000000000000000" pitchFamily="2" charset="2"/>
                  <a:buChar char="ü"/>
                </a:pPr>
                <a:r>
                  <a:rPr lang="et-EE" dirty="0" smtClean="0"/>
                  <a:t>Funktsioonil </a:t>
                </a:r>
                <a14:m>
                  <m:oMath xmlns:m="http://schemas.openxmlformats.org/officeDocument/2006/math">
                    <m:r>
                      <a:rPr lang="et-EE" i="1" dirty="0" smtClean="0">
                        <a:latin typeface="Cambria Math"/>
                      </a:rPr>
                      <m:t>𝑦</m:t>
                    </m:r>
                    <m:r>
                      <a:rPr lang="et-EE" i="1" dirty="0" smtClean="0">
                        <a:latin typeface="Cambria Math"/>
                      </a:rPr>
                      <m:t> = </m:t>
                    </m:r>
                    <m:r>
                      <a:rPr lang="et-EE" i="1" dirty="0" smtClean="0">
                        <a:latin typeface="Cambria Math"/>
                      </a:rPr>
                      <m:t>𝑓</m:t>
                    </m:r>
                    <m:r>
                      <a:rPr lang="et-EE" i="1" dirty="0" smtClean="0">
                        <a:latin typeface="Cambria Math"/>
                      </a:rPr>
                      <m:t> (</m:t>
                    </m:r>
                    <m:r>
                      <a:rPr lang="et-EE" i="1" dirty="0" smtClean="0">
                        <a:latin typeface="Cambria Math"/>
                      </a:rPr>
                      <m:t>𝑥</m:t>
                    </m:r>
                    <m:r>
                      <a:rPr lang="et-EE" i="1" dirty="0" smtClean="0">
                        <a:latin typeface="Cambria Math"/>
                      </a:rPr>
                      <m:t>) </m:t>
                    </m:r>
                  </m:oMath>
                </a14:m>
                <a:r>
                  <a:rPr lang="et-EE" dirty="0" smtClean="0"/>
                  <a:t>on </a:t>
                </a:r>
                <a:r>
                  <a:rPr lang="et-EE" dirty="0" smtClean="0">
                    <a:solidFill>
                      <a:srgbClr val="C00000"/>
                    </a:solidFill>
                  </a:rPr>
                  <a:t>lokaalne miinimum kohal a </a:t>
                </a:r>
                <a:r>
                  <a:rPr lang="et-EE" dirty="0" smtClean="0"/>
                  <a:t>, kui leidub punkti a ümbrus </a:t>
                </a:r>
                <a:r>
                  <a:rPr lang="et-EE" dirty="0" err="1" smtClean="0"/>
                  <a:t>U(a</a:t>
                </a:r>
                <a:r>
                  <a:rPr lang="et-EE" dirty="0" smtClean="0"/>
                  <a:t>),  nii et iga punkti x   </a:t>
                </a:r>
                <a:r>
                  <a:rPr lang="et-EE" dirty="0" err="1" smtClean="0"/>
                  <a:t>U(a</a:t>
                </a:r>
                <a:r>
                  <a:rPr lang="et-EE" dirty="0" smtClean="0"/>
                  <a:t>) korral </a:t>
                </a:r>
                <a:r>
                  <a:rPr lang="et-EE" dirty="0" err="1" smtClean="0"/>
                  <a:t>f(x</a:t>
                </a:r>
                <a:r>
                  <a:rPr lang="et-EE" dirty="0" smtClean="0"/>
                  <a:t>) &gt; </a:t>
                </a:r>
                <a:r>
                  <a:rPr lang="et-EE" dirty="0" err="1" smtClean="0"/>
                  <a:t>f(a</a:t>
                </a:r>
                <a:r>
                  <a:rPr lang="et-EE" dirty="0" smtClean="0"/>
                  <a:t>) . </a:t>
                </a:r>
                <a:endParaRPr lang="et-EE" dirty="0"/>
              </a:p>
            </p:txBody>
          </p:sp>
        </mc:Choice>
        <mc:Fallback xmlns="">
          <p:sp>
            <p:nvSpPr>
              <p:cNvPr id="2" name="Rectangle 1"/>
              <p:cNvSpPr>
                <a:spLocks noRot="1" noChangeAspect="1" noMove="1" noResize="1" noEditPoints="1" noAdjustHandles="1" noChangeArrowheads="1" noChangeShapeType="1" noTextEdit="1"/>
              </p:cNvSpPr>
              <p:nvPr/>
            </p:nvSpPr>
            <p:spPr>
              <a:xfrm>
                <a:off x="14648" y="188640"/>
                <a:ext cx="9129351" cy="2308324"/>
              </a:xfrm>
              <a:prstGeom prst="rect">
                <a:avLst/>
              </a:prstGeom>
              <a:blipFill rotWithShape="1">
                <a:blip r:embed="rId2"/>
                <a:stretch>
                  <a:fillRect l="-401" r="-534" b="-3166"/>
                </a:stretch>
              </a:blipFill>
            </p:spPr>
            <p:txBody>
              <a:bodyPr/>
              <a:lstStyle/>
              <a:p>
                <a:r>
                  <a:rPr lang="et-EE">
                    <a:noFill/>
                  </a:rPr>
                  <a:t> </a:t>
                </a:r>
              </a:p>
            </p:txBody>
          </p:sp>
        </mc:Fallback>
      </mc:AlternateContent>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963" y="2352365"/>
            <a:ext cx="7056784" cy="398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48064" y="2780928"/>
            <a:ext cx="3600400" cy="1754326"/>
          </a:xfrm>
          <a:prstGeom prst="rect">
            <a:avLst/>
          </a:prstGeom>
        </p:spPr>
        <p:txBody>
          <a:bodyPr wrap="square">
            <a:spAutoFit/>
          </a:bodyPr>
          <a:lstStyle/>
          <a:p>
            <a:r>
              <a:rPr lang="et-EE" dirty="0" smtClean="0"/>
              <a:t>Funktsiooni lokaalset maksimumi ja lokaalset miinimumi nimetatakse funktsiooni </a:t>
            </a:r>
            <a:r>
              <a:rPr lang="et-EE" dirty="0" smtClean="0">
                <a:solidFill>
                  <a:srgbClr val="C00000"/>
                </a:solidFill>
              </a:rPr>
              <a:t>lokaalseteks ekstreemumiteks </a:t>
            </a:r>
            <a:r>
              <a:rPr lang="et-EE" dirty="0" smtClean="0"/>
              <a:t>ja kohta, kus lokaalne ekstreemum saavutatakse, lokaalseks ekstreemumkohaks. </a:t>
            </a:r>
            <a:endParaRPr lang="et-EE" dirty="0"/>
          </a:p>
        </p:txBody>
      </p:sp>
      <p:sp>
        <p:nvSpPr>
          <p:cNvPr id="4" name="Rectangle 3"/>
          <p:cNvSpPr/>
          <p:nvPr/>
        </p:nvSpPr>
        <p:spPr>
          <a:xfrm>
            <a:off x="448308" y="6335347"/>
            <a:ext cx="8460430" cy="369332"/>
          </a:xfrm>
          <a:prstGeom prst="rect">
            <a:avLst/>
          </a:prstGeom>
        </p:spPr>
        <p:txBody>
          <a:bodyPr wrap="square">
            <a:spAutoFit/>
          </a:bodyPr>
          <a:lstStyle/>
          <a:p>
            <a:r>
              <a:rPr lang="et-EE" dirty="0"/>
              <a:t>Üldiselt võib funktsioonil võib olla lõpmata palju lokaalseid maksimume ja miinimume.</a:t>
            </a:r>
          </a:p>
        </p:txBody>
      </p:sp>
      <p:sp>
        <p:nvSpPr>
          <p:cNvPr id="8" name="Rounded Rectangle 7"/>
          <p:cNvSpPr/>
          <p:nvPr/>
        </p:nvSpPr>
        <p:spPr>
          <a:xfrm>
            <a:off x="126560" y="0"/>
            <a:ext cx="8815001"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400" b="1" dirty="0">
                <a:solidFill>
                  <a:srgbClr val="C00000"/>
                </a:solidFill>
              </a:rPr>
              <a:t>Lokaalsed ekstreemumid. Lokaalse ekstreemumi piisav ja tarvilik </a:t>
            </a:r>
            <a:r>
              <a:rPr lang="et-EE" sz="2400" b="1" dirty="0" smtClean="0">
                <a:solidFill>
                  <a:srgbClr val="C00000"/>
                </a:solidFill>
              </a:rPr>
              <a:t>tingimused</a:t>
            </a:r>
            <a:endParaRPr lang="et-EE" sz="2400" b="1" dirty="0">
              <a:solidFill>
                <a:srgbClr val="C00000"/>
              </a:solidFill>
            </a:endParaRPr>
          </a:p>
        </p:txBody>
      </p:sp>
    </p:spTree>
    <p:extLst>
      <p:ext uri="{BB962C8B-B14F-4D97-AF65-F5344CB8AC3E}">
        <p14:creationId xmlns:p14="http://schemas.microsoft.com/office/powerpoint/2010/main" val="3119265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32973" y="260648"/>
                <a:ext cx="9144000" cy="5324535"/>
              </a:xfrm>
              <a:prstGeom prst="rect">
                <a:avLst/>
              </a:prstGeom>
            </p:spPr>
            <p:txBody>
              <a:bodyPr wrap="square">
                <a:spAutoFit/>
              </a:bodyPr>
              <a:lstStyle/>
              <a:p>
                <a:r>
                  <a:rPr lang="et-EE" sz="2000" dirty="0" smtClean="0"/>
                  <a:t>Funktsiooni </a:t>
                </a:r>
                <a:r>
                  <a:rPr lang="et-EE" sz="2000" dirty="0"/>
                  <a:t>nimetatakse </a:t>
                </a:r>
                <a:r>
                  <a:rPr lang="et-EE" sz="2000" dirty="0">
                    <a:solidFill>
                      <a:srgbClr val="C00000"/>
                    </a:solidFill>
                  </a:rPr>
                  <a:t>kasvavaks</a:t>
                </a:r>
                <a:r>
                  <a:rPr lang="et-EE" sz="2000" dirty="0"/>
                  <a:t> mingis vahemikus, kui suurematele argumendi x väärtusele selles vahemikus vastavad suuremad funktsiooni y väärtused :</a:t>
                </a:r>
              </a:p>
              <a:p>
                <a:r>
                  <a:rPr lang="et-EE" sz="2000" dirty="0"/>
                  <a:t>                 </a:t>
                </a:r>
                <a14:m>
                  <m:oMath xmlns:m="http://schemas.openxmlformats.org/officeDocument/2006/math">
                    <m:sSub>
                      <m:sSubPr>
                        <m:ctrlPr>
                          <a:rPr lang="et-EE" sz="2000" i="1" dirty="0" smtClean="0">
                            <a:latin typeface="Cambria Math"/>
                          </a:rPr>
                        </m:ctrlPr>
                      </m:sSubPr>
                      <m:e>
                        <m:r>
                          <a:rPr lang="et-EE" sz="2000" b="0" i="1" dirty="0" smtClean="0">
                            <a:latin typeface="Cambria Math"/>
                          </a:rPr>
                          <m:t>𝑥</m:t>
                        </m:r>
                      </m:e>
                      <m:sub>
                        <m:r>
                          <a:rPr lang="et-EE" sz="2000" b="0" i="1" dirty="0" smtClean="0">
                            <a:latin typeface="Cambria Math"/>
                          </a:rPr>
                          <m:t>1</m:t>
                        </m:r>
                      </m:sub>
                    </m:sSub>
                    <m:r>
                      <a:rPr lang="et-EE" sz="2000" b="0" i="1" dirty="0" smtClean="0">
                        <a:latin typeface="Cambria Math"/>
                      </a:rPr>
                      <m:t>,</m:t>
                    </m:r>
                    <m:sSub>
                      <m:sSubPr>
                        <m:ctrlPr>
                          <a:rPr lang="et-EE" sz="2000" b="0" i="1" dirty="0" smtClean="0">
                            <a:latin typeface="Cambria Math"/>
                          </a:rPr>
                        </m:ctrlPr>
                      </m:sSubPr>
                      <m:e>
                        <m:r>
                          <a:rPr lang="et-EE" sz="2000" b="0" i="1" dirty="0" smtClean="0">
                            <a:latin typeface="Cambria Math"/>
                          </a:rPr>
                          <m:t>𝑥</m:t>
                        </m:r>
                      </m:e>
                      <m:sub>
                        <m:r>
                          <a:rPr lang="et-EE" sz="2000" b="0" i="1" dirty="0" smtClean="0">
                            <a:latin typeface="Cambria Math"/>
                          </a:rPr>
                          <m:t>2</m:t>
                        </m:r>
                      </m:sub>
                    </m:sSub>
                    <m:r>
                      <a:rPr lang="et-EE" sz="2000" b="0" i="1" dirty="0" smtClean="0">
                        <a:latin typeface="Cambria Math"/>
                        <a:ea typeface="Cambria Math"/>
                      </a:rPr>
                      <m:t>∈</m:t>
                    </m:r>
                    <m:d>
                      <m:dPr>
                        <m:ctrlPr>
                          <a:rPr lang="et-EE" sz="2000" i="1" dirty="0" smtClean="0">
                            <a:latin typeface="Cambria Math"/>
                          </a:rPr>
                        </m:ctrlPr>
                      </m:dPr>
                      <m:e>
                        <m:r>
                          <a:rPr lang="et-EE" sz="2000" i="1" dirty="0" smtClean="0">
                            <a:latin typeface="Cambria Math"/>
                          </a:rPr>
                          <m:t> </m:t>
                        </m:r>
                        <m:r>
                          <a:rPr lang="et-EE" sz="2000" i="1" dirty="0" smtClean="0">
                            <a:latin typeface="Cambria Math"/>
                          </a:rPr>
                          <m:t>𝑎</m:t>
                        </m:r>
                        <m:r>
                          <a:rPr lang="et-EE" sz="2000" i="1" dirty="0" smtClean="0">
                            <a:latin typeface="Cambria Math"/>
                          </a:rPr>
                          <m:t>; </m:t>
                        </m:r>
                        <m:r>
                          <a:rPr lang="et-EE" sz="2000" i="1" dirty="0" smtClean="0">
                            <a:latin typeface="Cambria Math"/>
                          </a:rPr>
                          <m:t>𝑏</m:t>
                        </m:r>
                      </m:e>
                    </m:d>
                    <m:r>
                      <a:rPr lang="et-EE" sz="2000" b="0" i="1" dirty="0" smtClean="0">
                        <a:latin typeface="Cambria Math"/>
                      </a:rPr>
                      <m:t>     </m:t>
                    </m:r>
                    <m:r>
                      <a:rPr lang="et-EE" sz="2000" i="1" dirty="0" smtClean="0">
                        <a:latin typeface="Cambria Math"/>
                      </a:rPr>
                      <m:t>𝑗𝑎</m:t>
                    </m:r>
                    <m:r>
                      <a:rPr lang="et-EE" sz="2000" i="1" dirty="0" smtClean="0">
                        <a:latin typeface="Cambria Math"/>
                      </a:rPr>
                      <m:t> </m:t>
                    </m:r>
                    <m:sSub>
                      <m:sSubPr>
                        <m:ctrlPr>
                          <a:rPr lang="et-EE" sz="2000" i="1" dirty="0" smtClean="0">
                            <a:latin typeface="Cambria Math"/>
                          </a:rPr>
                        </m:ctrlPr>
                      </m:sSubPr>
                      <m:e>
                        <m:r>
                          <a:rPr lang="et-EE" sz="2000" b="0" i="1" dirty="0" smtClean="0">
                            <a:latin typeface="Cambria Math"/>
                          </a:rPr>
                          <m:t>𝑥</m:t>
                        </m:r>
                      </m:e>
                      <m:sub>
                        <m:r>
                          <a:rPr lang="et-EE" sz="2000" b="0" i="1" dirty="0" smtClean="0">
                            <a:latin typeface="Cambria Math"/>
                          </a:rPr>
                          <m:t>1</m:t>
                        </m:r>
                      </m:sub>
                    </m:sSub>
                    <m:r>
                      <a:rPr lang="et-EE" sz="2000" i="1" dirty="0" smtClean="0">
                        <a:latin typeface="Cambria Math"/>
                      </a:rPr>
                      <m:t>&lt; </m:t>
                    </m:r>
                    <m:sSub>
                      <m:sSubPr>
                        <m:ctrlPr>
                          <a:rPr lang="et-EE" sz="2000" i="1" dirty="0" smtClean="0">
                            <a:latin typeface="Cambria Math"/>
                          </a:rPr>
                        </m:ctrlPr>
                      </m:sSubPr>
                      <m:e>
                        <m:r>
                          <a:rPr lang="et-EE" sz="2000" b="0" i="1" dirty="0" smtClean="0">
                            <a:latin typeface="Cambria Math"/>
                          </a:rPr>
                          <m:t>𝑥</m:t>
                        </m:r>
                      </m:e>
                      <m:sub>
                        <m:r>
                          <a:rPr lang="et-EE" sz="2000" b="0" i="1" dirty="0" smtClean="0">
                            <a:latin typeface="Cambria Math"/>
                          </a:rPr>
                          <m:t>2</m:t>
                        </m:r>
                      </m:sub>
                    </m:sSub>
                    <m:r>
                      <a:rPr lang="et-EE" sz="2000" b="0" i="1" dirty="0" smtClean="0">
                        <a:latin typeface="Cambria Math"/>
                      </a:rPr>
                      <m:t>   </m:t>
                    </m:r>
                    <m:r>
                      <a:rPr lang="et-EE" sz="2000" i="1" dirty="0" smtClean="0">
                        <a:latin typeface="Cambria Math"/>
                      </a:rPr>
                      <m:t>𝑘𝑜𝑟𝑟𝑎𝑙</m:t>
                    </m:r>
                    <m:r>
                      <a:rPr lang="et-EE" sz="2000" i="1" dirty="0" smtClean="0">
                        <a:latin typeface="Cambria Math"/>
                      </a:rPr>
                      <m:t>  </m:t>
                    </m:r>
                    <m:r>
                      <a:rPr lang="et-EE" sz="2000" i="1" dirty="0" smtClean="0">
                        <a:latin typeface="Cambria Math"/>
                      </a:rPr>
                      <m:t>𝑦</m:t>
                    </m:r>
                    <m:r>
                      <a:rPr lang="et-EE" sz="2000" i="1" dirty="0" smtClean="0">
                        <a:latin typeface="Cambria Math"/>
                      </a:rPr>
                      <m:t> (</m:t>
                    </m:r>
                    <m:sSub>
                      <m:sSubPr>
                        <m:ctrlPr>
                          <a:rPr lang="et-EE" sz="2000" i="1" dirty="0" smtClean="0">
                            <a:latin typeface="Cambria Math"/>
                          </a:rPr>
                        </m:ctrlPr>
                      </m:sSubPr>
                      <m:e>
                        <m:r>
                          <a:rPr lang="et-EE" sz="2000" b="0" i="1" dirty="0" smtClean="0">
                            <a:latin typeface="Cambria Math"/>
                          </a:rPr>
                          <m:t>𝑥</m:t>
                        </m:r>
                      </m:e>
                      <m:sub>
                        <m:r>
                          <a:rPr lang="et-EE" sz="2000" b="0" i="1" dirty="0" smtClean="0">
                            <a:latin typeface="Cambria Math"/>
                          </a:rPr>
                          <m:t>1</m:t>
                        </m:r>
                      </m:sub>
                    </m:sSub>
                    <m:r>
                      <a:rPr lang="et-EE" sz="2000" i="1" dirty="0" smtClean="0">
                        <a:latin typeface="Cambria Math"/>
                      </a:rPr>
                      <m:t>) &lt; </m:t>
                    </m:r>
                    <m:r>
                      <a:rPr lang="et-EE" sz="2000" i="1" dirty="0" smtClean="0">
                        <a:latin typeface="Cambria Math"/>
                      </a:rPr>
                      <m:t>𝑦</m:t>
                    </m:r>
                    <m:r>
                      <a:rPr lang="et-EE" sz="2000" b="0" i="1" dirty="0" smtClean="0">
                        <a:latin typeface="Cambria Math"/>
                      </a:rPr>
                      <m:t>(</m:t>
                    </m:r>
                    <m:sSub>
                      <m:sSubPr>
                        <m:ctrlPr>
                          <a:rPr lang="et-EE" sz="2000" b="0" i="1" dirty="0" smtClean="0">
                            <a:latin typeface="Cambria Math"/>
                          </a:rPr>
                        </m:ctrlPr>
                      </m:sSubPr>
                      <m:e>
                        <m:r>
                          <a:rPr lang="et-EE" sz="2000" b="0" i="1" dirty="0" smtClean="0">
                            <a:latin typeface="Cambria Math"/>
                          </a:rPr>
                          <m:t>𝑥</m:t>
                        </m:r>
                      </m:e>
                      <m:sub>
                        <m:r>
                          <a:rPr lang="et-EE" sz="2000" b="0" i="1" dirty="0" smtClean="0">
                            <a:latin typeface="Cambria Math"/>
                          </a:rPr>
                          <m:t>2</m:t>
                        </m:r>
                      </m:sub>
                    </m:sSub>
                    <m:r>
                      <a:rPr lang="et-EE" sz="2000" i="1" dirty="0" smtClean="0">
                        <a:latin typeface="Cambria Math"/>
                      </a:rPr>
                      <m:t>).</m:t>
                    </m:r>
                  </m:oMath>
                </a14:m>
                <a:endParaRPr lang="et-EE" sz="2000" dirty="0"/>
              </a:p>
              <a:p>
                <a:endParaRPr lang="et-EE" sz="2000" dirty="0"/>
              </a:p>
              <a:p>
                <a:r>
                  <a:rPr lang="et-EE" sz="2000" dirty="0"/>
                  <a:t>Funktsiooni nimetatakse </a:t>
                </a:r>
                <a:r>
                  <a:rPr lang="et-EE" sz="2000" dirty="0">
                    <a:solidFill>
                      <a:srgbClr val="C00000"/>
                    </a:solidFill>
                  </a:rPr>
                  <a:t>kahanevaks</a:t>
                </a:r>
                <a:r>
                  <a:rPr lang="et-EE" sz="2000" dirty="0"/>
                  <a:t> mingis vahemikus, kui suurematele argumendi x väärtusele selles vahemikus vastavad väiksemad funktsiooni y väärtused :</a:t>
                </a:r>
              </a:p>
              <a:p>
                <a:pPr/>
                <a14:m>
                  <m:oMathPara xmlns:m="http://schemas.openxmlformats.org/officeDocument/2006/math">
                    <m:oMathParaPr>
                      <m:jc m:val="centerGroup"/>
                    </m:oMathParaPr>
                    <m:oMath xmlns:m="http://schemas.openxmlformats.org/officeDocument/2006/math">
                      <m:sSub>
                        <m:sSubPr>
                          <m:ctrlPr>
                            <a:rPr lang="et-EE" sz="2000" i="1" dirty="0">
                              <a:latin typeface="Cambria Math"/>
                            </a:rPr>
                          </m:ctrlPr>
                        </m:sSubPr>
                        <m:e>
                          <m:r>
                            <a:rPr lang="et-EE" sz="2000" i="1" dirty="0">
                              <a:latin typeface="Cambria Math"/>
                            </a:rPr>
                            <m:t>𝑥</m:t>
                          </m:r>
                        </m:e>
                        <m:sub>
                          <m:r>
                            <a:rPr lang="et-EE" sz="2000" i="1" dirty="0">
                              <a:latin typeface="Cambria Math"/>
                            </a:rPr>
                            <m:t>1</m:t>
                          </m:r>
                        </m:sub>
                      </m:sSub>
                      <m:r>
                        <a:rPr lang="et-EE" sz="2000" i="1" dirty="0">
                          <a:latin typeface="Cambria Math"/>
                        </a:rPr>
                        <m:t>,</m:t>
                      </m:r>
                      <m:sSub>
                        <m:sSubPr>
                          <m:ctrlPr>
                            <a:rPr lang="et-EE" sz="2000" i="1" dirty="0">
                              <a:latin typeface="Cambria Math"/>
                            </a:rPr>
                          </m:ctrlPr>
                        </m:sSubPr>
                        <m:e>
                          <m:r>
                            <a:rPr lang="et-EE" sz="2000" i="1" dirty="0">
                              <a:latin typeface="Cambria Math"/>
                            </a:rPr>
                            <m:t>𝑥</m:t>
                          </m:r>
                        </m:e>
                        <m:sub>
                          <m:r>
                            <a:rPr lang="et-EE" sz="2000" i="1" dirty="0">
                              <a:latin typeface="Cambria Math"/>
                            </a:rPr>
                            <m:t>2</m:t>
                          </m:r>
                        </m:sub>
                      </m:sSub>
                      <m:r>
                        <a:rPr lang="et-EE" sz="2000" i="1" dirty="0">
                          <a:latin typeface="Cambria Math"/>
                          <a:ea typeface="Cambria Math"/>
                        </a:rPr>
                        <m:t>∈</m:t>
                      </m:r>
                      <m:d>
                        <m:dPr>
                          <m:ctrlPr>
                            <a:rPr lang="et-EE" sz="2000" i="1" dirty="0">
                              <a:latin typeface="Cambria Math"/>
                            </a:rPr>
                          </m:ctrlPr>
                        </m:dPr>
                        <m:e>
                          <m:r>
                            <a:rPr lang="et-EE" sz="2000" i="1" dirty="0">
                              <a:latin typeface="Cambria Math"/>
                            </a:rPr>
                            <m:t> </m:t>
                          </m:r>
                          <m:r>
                            <a:rPr lang="et-EE" sz="2000" i="1" dirty="0">
                              <a:latin typeface="Cambria Math"/>
                            </a:rPr>
                            <m:t>𝑎</m:t>
                          </m:r>
                          <m:r>
                            <a:rPr lang="et-EE" sz="2000" i="1" dirty="0">
                              <a:latin typeface="Cambria Math"/>
                            </a:rPr>
                            <m:t>; </m:t>
                          </m:r>
                          <m:r>
                            <a:rPr lang="et-EE" sz="2000" i="1" dirty="0">
                              <a:latin typeface="Cambria Math"/>
                            </a:rPr>
                            <m:t>𝑏</m:t>
                          </m:r>
                        </m:e>
                      </m:d>
                      <m:r>
                        <a:rPr lang="et-EE" sz="2000" i="1" dirty="0">
                          <a:latin typeface="Cambria Math"/>
                        </a:rPr>
                        <m:t>     </m:t>
                      </m:r>
                      <m:r>
                        <a:rPr lang="et-EE" sz="2000" i="1" dirty="0">
                          <a:latin typeface="Cambria Math"/>
                        </a:rPr>
                        <m:t>𝑗𝑎</m:t>
                      </m:r>
                      <m:r>
                        <a:rPr lang="et-EE" sz="2000" i="1" dirty="0">
                          <a:latin typeface="Cambria Math"/>
                        </a:rPr>
                        <m:t> </m:t>
                      </m:r>
                      <m:sSub>
                        <m:sSubPr>
                          <m:ctrlPr>
                            <a:rPr lang="et-EE" sz="2000" i="1" dirty="0">
                              <a:latin typeface="Cambria Math"/>
                            </a:rPr>
                          </m:ctrlPr>
                        </m:sSubPr>
                        <m:e>
                          <m:r>
                            <a:rPr lang="et-EE" sz="2000" i="1" dirty="0">
                              <a:latin typeface="Cambria Math"/>
                            </a:rPr>
                            <m:t>𝑥</m:t>
                          </m:r>
                        </m:e>
                        <m:sub>
                          <m:r>
                            <a:rPr lang="et-EE" sz="2000" i="1" dirty="0">
                              <a:latin typeface="Cambria Math"/>
                            </a:rPr>
                            <m:t>1</m:t>
                          </m:r>
                        </m:sub>
                      </m:sSub>
                      <m:r>
                        <a:rPr lang="et-EE" sz="2000" i="1" dirty="0" smtClean="0">
                          <a:latin typeface="Cambria Math"/>
                          <a:ea typeface="Cambria Math"/>
                        </a:rPr>
                        <m:t>&gt;</m:t>
                      </m:r>
                      <m:r>
                        <a:rPr lang="et-EE" sz="2000" i="1" dirty="0">
                          <a:latin typeface="Cambria Math"/>
                        </a:rPr>
                        <m:t> </m:t>
                      </m:r>
                      <m:sSub>
                        <m:sSubPr>
                          <m:ctrlPr>
                            <a:rPr lang="et-EE" sz="2000" i="1" dirty="0">
                              <a:latin typeface="Cambria Math"/>
                            </a:rPr>
                          </m:ctrlPr>
                        </m:sSubPr>
                        <m:e>
                          <m:r>
                            <a:rPr lang="et-EE" sz="2000" i="1" dirty="0">
                              <a:latin typeface="Cambria Math"/>
                            </a:rPr>
                            <m:t>𝑥</m:t>
                          </m:r>
                        </m:e>
                        <m:sub>
                          <m:r>
                            <a:rPr lang="et-EE" sz="2000" i="1" dirty="0">
                              <a:latin typeface="Cambria Math"/>
                            </a:rPr>
                            <m:t>2</m:t>
                          </m:r>
                        </m:sub>
                      </m:sSub>
                      <m:r>
                        <a:rPr lang="et-EE" sz="2000" i="1" dirty="0">
                          <a:latin typeface="Cambria Math"/>
                        </a:rPr>
                        <m:t>   </m:t>
                      </m:r>
                      <m:r>
                        <a:rPr lang="et-EE" sz="2000" i="1" dirty="0">
                          <a:latin typeface="Cambria Math"/>
                        </a:rPr>
                        <m:t>𝑘𝑜𝑟𝑟𝑎𝑙</m:t>
                      </m:r>
                      <m:r>
                        <a:rPr lang="et-EE" sz="2000" i="1" dirty="0">
                          <a:latin typeface="Cambria Math"/>
                        </a:rPr>
                        <m:t>  </m:t>
                      </m:r>
                      <m:r>
                        <a:rPr lang="et-EE" sz="2000" i="1" dirty="0">
                          <a:latin typeface="Cambria Math"/>
                        </a:rPr>
                        <m:t>𝑦</m:t>
                      </m:r>
                      <m:r>
                        <a:rPr lang="et-EE" sz="2000" i="1" dirty="0">
                          <a:latin typeface="Cambria Math"/>
                        </a:rPr>
                        <m:t> (</m:t>
                      </m:r>
                      <m:sSub>
                        <m:sSubPr>
                          <m:ctrlPr>
                            <a:rPr lang="et-EE" sz="2000" i="1" dirty="0">
                              <a:latin typeface="Cambria Math"/>
                            </a:rPr>
                          </m:ctrlPr>
                        </m:sSubPr>
                        <m:e>
                          <m:r>
                            <a:rPr lang="et-EE" sz="2000" i="1" dirty="0">
                              <a:latin typeface="Cambria Math"/>
                            </a:rPr>
                            <m:t>𝑥</m:t>
                          </m:r>
                        </m:e>
                        <m:sub>
                          <m:r>
                            <a:rPr lang="et-EE" sz="2000" i="1" dirty="0">
                              <a:latin typeface="Cambria Math"/>
                            </a:rPr>
                            <m:t>1</m:t>
                          </m:r>
                        </m:sub>
                      </m:sSub>
                      <m:r>
                        <a:rPr lang="et-EE" sz="2000" i="1" dirty="0">
                          <a:latin typeface="Cambria Math"/>
                        </a:rPr>
                        <m:t>) </m:t>
                      </m:r>
                      <m:r>
                        <a:rPr lang="et-EE" sz="2000" i="1" dirty="0" smtClean="0">
                          <a:latin typeface="Cambria Math"/>
                          <a:ea typeface="Cambria Math"/>
                        </a:rPr>
                        <m:t>&gt;</m:t>
                      </m:r>
                      <m:r>
                        <a:rPr lang="et-EE" sz="2000" i="1" dirty="0">
                          <a:latin typeface="Cambria Math"/>
                        </a:rPr>
                        <m:t> </m:t>
                      </m:r>
                      <m:r>
                        <a:rPr lang="et-EE" sz="2000" i="1" dirty="0">
                          <a:latin typeface="Cambria Math"/>
                        </a:rPr>
                        <m:t>𝑦</m:t>
                      </m:r>
                      <m:r>
                        <a:rPr lang="et-EE" sz="2000" i="1" dirty="0">
                          <a:latin typeface="Cambria Math"/>
                        </a:rPr>
                        <m:t>(</m:t>
                      </m:r>
                      <m:sSub>
                        <m:sSubPr>
                          <m:ctrlPr>
                            <a:rPr lang="et-EE" sz="2000" i="1" dirty="0">
                              <a:latin typeface="Cambria Math"/>
                            </a:rPr>
                          </m:ctrlPr>
                        </m:sSubPr>
                        <m:e>
                          <m:r>
                            <a:rPr lang="et-EE" sz="2000" i="1" dirty="0">
                              <a:latin typeface="Cambria Math"/>
                            </a:rPr>
                            <m:t>𝑥</m:t>
                          </m:r>
                        </m:e>
                        <m:sub>
                          <m:r>
                            <a:rPr lang="et-EE" sz="2000" i="1" dirty="0">
                              <a:latin typeface="Cambria Math"/>
                            </a:rPr>
                            <m:t>2</m:t>
                          </m:r>
                        </m:sub>
                      </m:sSub>
                      <m:r>
                        <a:rPr lang="et-EE" sz="2000" i="1" dirty="0">
                          <a:latin typeface="Cambria Math"/>
                        </a:rPr>
                        <m:t>).</m:t>
                      </m:r>
                    </m:oMath>
                  </m:oMathPara>
                </a14:m>
                <a:endParaRPr lang="et-EE" sz="2000" dirty="0"/>
              </a:p>
              <a:p>
                <a:endParaRPr lang="et-EE" sz="2000" dirty="0"/>
              </a:p>
              <a:p>
                <a:r>
                  <a:rPr lang="et-EE" sz="2000" dirty="0"/>
                  <a:t>Kasvava funktsiooni puutuja tõus on positiivne, kahanemise korral on puutuja tõus negatiivne</a:t>
                </a:r>
                <a:r>
                  <a:rPr lang="et-EE" sz="2000" dirty="0" smtClean="0"/>
                  <a:t>.</a:t>
                </a:r>
              </a:p>
              <a:p>
                <a:endParaRPr lang="et-EE" sz="2000" dirty="0"/>
              </a:p>
              <a:p>
                <a:r>
                  <a:rPr lang="et-EE" sz="2000" dirty="0" smtClean="0"/>
                  <a:t>Kasvamise </a:t>
                </a:r>
                <a:r>
                  <a:rPr lang="et-EE" sz="2000" dirty="0"/>
                  <a:t>korral on muutumise kiirus positiivne, seega tuletis on positiivne</a:t>
                </a:r>
                <a:r>
                  <a:rPr lang="et-EE" sz="2000" dirty="0" smtClean="0"/>
                  <a:t>.</a:t>
                </a:r>
              </a:p>
              <a:p>
                <a:endParaRPr lang="et-EE" sz="2000" dirty="0"/>
              </a:p>
              <a:p>
                <a:r>
                  <a:rPr lang="et-EE" sz="2000" dirty="0"/>
                  <a:t>Kahanemise korral on muutumise kiirus negatiivne, seega tuletis on negatiivne.</a:t>
                </a:r>
              </a:p>
              <a:p>
                <a:endParaRPr lang="et-EE" sz="2000" dirty="0" smtClean="0"/>
              </a:p>
              <a:p>
                <a:endParaRPr lang="et-EE" sz="2000" dirty="0"/>
              </a:p>
              <a:p>
                <a:r>
                  <a:rPr lang="et-EE" sz="2000" dirty="0" smtClean="0"/>
                  <a:t>Tuletist </a:t>
                </a:r>
                <a:r>
                  <a:rPr lang="et-EE" sz="2000" dirty="0"/>
                  <a:t>saab kasutada funktsiooni kasvamis- ja kahanemispiirkondade leidmisel. </a:t>
                </a:r>
              </a:p>
            </p:txBody>
          </p:sp>
        </mc:Choice>
        <mc:Fallback xmlns="">
          <p:sp>
            <p:nvSpPr>
              <p:cNvPr id="7" name="Rectangle 6"/>
              <p:cNvSpPr>
                <a:spLocks noRot="1" noChangeAspect="1" noMove="1" noResize="1" noEditPoints="1" noAdjustHandles="1" noChangeArrowheads="1" noChangeShapeType="1" noTextEdit="1"/>
              </p:cNvSpPr>
              <p:nvPr/>
            </p:nvSpPr>
            <p:spPr>
              <a:xfrm>
                <a:off x="-32973" y="260648"/>
                <a:ext cx="9144000" cy="5324535"/>
              </a:xfrm>
              <a:prstGeom prst="rect">
                <a:avLst/>
              </a:prstGeom>
              <a:blipFill rotWithShape="1">
                <a:blip r:embed="rId2"/>
                <a:stretch>
                  <a:fillRect l="-733" t="-573" b="-1145"/>
                </a:stretch>
              </a:blipFill>
            </p:spPr>
            <p:txBody>
              <a:bodyPr/>
              <a:lstStyle/>
              <a:p>
                <a:r>
                  <a:rPr lang="et-EE">
                    <a:noFill/>
                  </a:rPr>
                  <a:t> </a:t>
                </a:r>
              </a:p>
            </p:txBody>
          </p:sp>
        </mc:Fallback>
      </mc:AlternateContent>
    </p:spTree>
    <p:extLst>
      <p:ext uri="{BB962C8B-B14F-4D97-AF65-F5344CB8AC3E}">
        <p14:creationId xmlns:p14="http://schemas.microsoft.com/office/powerpoint/2010/main" val="963489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528" y="260648"/>
            <a:ext cx="84249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 Kui  </a:t>
            </a:r>
            <a:r>
              <a:rPr lang="et-EE" i="1" dirty="0" err="1"/>
              <a:t>y</a:t>
            </a:r>
            <a:r>
              <a:rPr lang="et-EE" dirty="0" err="1"/>
              <a:t>`(</a:t>
            </a:r>
            <a:r>
              <a:rPr lang="et-EE" i="1" dirty="0" err="1"/>
              <a:t>x</a:t>
            </a:r>
            <a:r>
              <a:rPr lang="et-EE" dirty="0"/>
              <a:t>) &gt; 0 vahemikus ( </a:t>
            </a:r>
            <a:r>
              <a:rPr lang="et-EE" i="1" dirty="0"/>
              <a:t>a</a:t>
            </a:r>
            <a:r>
              <a:rPr lang="et-EE" dirty="0"/>
              <a:t>; </a:t>
            </a:r>
            <a:r>
              <a:rPr lang="et-EE" i="1" dirty="0"/>
              <a:t>b</a:t>
            </a:r>
            <a:r>
              <a:rPr lang="et-EE" dirty="0"/>
              <a:t>),  siis on funktsioon selles vahemikus kasvav.</a:t>
            </a:r>
          </a:p>
          <a:p>
            <a:pPr algn="ctr"/>
            <a:r>
              <a:rPr lang="et-EE" dirty="0"/>
              <a:t>     </a:t>
            </a:r>
            <a:r>
              <a:rPr lang="et-EE" dirty="0" smtClean="0"/>
              <a:t> </a:t>
            </a:r>
            <a:r>
              <a:rPr lang="et-EE" dirty="0"/>
              <a:t>Kui  </a:t>
            </a:r>
            <a:r>
              <a:rPr lang="et-EE" i="1" dirty="0" err="1"/>
              <a:t>y</a:t>
            </a:r>
            <a:r>
              <a:rPr lang="et-EE" dirty="0" err="1"/>
              <a:t>`(</a:t>
            </a:r>
            <a:r>
              <a:rPr lang="et-EE" i="1" dirty="0" err="1"/>
              <a:t>x</a:t>
            </a:r>
            <a:r>
              <a:rPr lang="et-EE" dirty="0"/>
              <a:t>) &lt; 0 vahemikus ( </a:t>
            </a:r>
            <a:r>
              <a:rPr lang="et-EE" i="1" dirty="0"/>
              <a:t>a</a:t>
            </a:r>
            <a:r>
              <a:rPr lang="et-EE" dirty="0"/>
              <a:t>; </a:t>
            </a:r>
            <a:r>
              <a:rPr lang="et-EE" i="1" dirty="0"/>
              <a:t>b</a:t>
            </a:r>
            <a:r>
              <a:rPr lang="et-EE" dirty="0"/>
              <a:t>),  siis on funktsioon selles vahemikus kahanev </a:t>
            </a:r>
            <a:r>
              <a:rPr lang="et-EE" dirty="0" smtClean="0"/>
              <a:t>.     </a:t>
            </a:r>
            <a:endParaRPr lang="et-EE"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2602" y="1628800"/>
            <a:ext cx="5273675"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4293097"/>
            <a:ext cx="9144000" cy="2585323"/>
          </a:xfrm>
          <a:prstGeom prst="rect">
            <a:avLst/>
          </a:prstGeom>
        </p:spPr>
        <p:txBody>
          <a:bodyPr wrap="square">
            <a:spAutoFit/>
          </a:bodyPr>
          <a:lstStyle/>
          <a:p>
            <a:r>
              <a:rPr lang="et-EE" dirty="0"/>
              <a:t>Punkti, mille korral funktsiooni I tuletis on null, nimetatakse </a:t>
            </a:r>
            <a:r>
              <a:rPr lang="et-EE" b="1" dirty="0">
                <a:solidFill>
                  <a:srgbClr val="C00000"/>
                </a:solidFill>
              </a:rPr>
              <a:t>statsionaarseks punktiks </a:t>
            </a:r>
            <a:r>
              <a:rPr lang="et-EE" b="1" dirty="0"/>
              <a:t>.</a:t>
            </a:r>
            <a:endParaRPr lang="et-EE" dirty="0"/>
          </a:p>
          <a:p>
            <a:r>
              <a:rPr lang="et-EE" dirty="0"/>
              <a:t>Punkti, mille korral funktsiooni I tuletis on null või pole määratud, nimetatakse </a:t>
            </a:r>
            <a:r>
              <a:rPr lang="et-EE" b="1" dirty="0">
                <a:solidFill>
                  <a:srgbClr val="C00000"/>
                </a:solidFill>
              </a:rPr>
              <a:t>kriitiliseks</a:t>
            </a:r>
            <a:r>
              <a:rPr lang="et-EE" dirty="0">
                <a:solidFill>
                  <a:srgbClr val="C00000"/>
                </a:solidFill>
              </a:rPr>
              <a:t>  </a:t>
            </a:r>
            <a:r>
              <a:rPr lang="et-EE" b="1" dirty="0">
                <a:solidFill>
                  <a:srgbClr val="C00000"/>
                </a:solidFill>
              </a:rPr>
              <a:t>punktiks</a:t>
            </a:r>
            <a:r>
              <a:rPr lang="et-EE" b="1" dirty="0" smtClean="0">
                <a:solidFill>
                  <a:srgbClr val="C00000"/>
                </a:solidFill>
              </a:rPr>
              <a:t>.</a:t>
            </a:r>
          </a:p>
          <a:p>
            <a:endParaRPr lang="et-EE" dirty="0"/>
          </a:p>
          <a:p>
            <a:r>
              <a:rPr lang="et-EE" b="1" i="1" dirty="0">
                <a:solidFill>
                  <a:schemeClr val="accent1">
                    <a:lumMod val="75000"/>
                  </a:schemeClr>
                </a:solidFill>
              </a:rPr>
              <a:t>Lokaalse ekstreemumi </a:t>
            </a:r>
            <a:r>
              <a:rPr lang="et-EE" b="1" i="1" u="sng" dirty="0">
                <a:solidFill>
                  <a:schemeClr val="accent1">
                    <a:lumMod val="75000"/>
                  </a:schemeClr>
                </a:solidFill>
              </a:rPr>
              <a:t>tarvilik</a:t>
            </a:r>
            <a:r>
              <a:rPr lang="et-EE" b="1" i="1" dirty="0">
                <a:solidFill>
                  <a:schemeClr val="accent1">
                    <a:lumMod val="75000"/>
                  </a:schemeClr>
                </a:solidFill>
              </a:rPr>
              <a:t> tingimus </a:t>
            </a:r>
            <a:r>
              <a:rPr lang="et-EE" dirty="0">
                <a:solidFill>
                  <a:schemeClr val="accent1">
                    <a:lumMod val="75000"/>
                  </a:schemeClr>
                </a:solidFill>
              </a:rPr>
              <a:t> </a:t>
            </a:r>
            <a:r>
              <a:rPr lang="et-EE" dirty="0"/>
              <a:t>- </a:t>
            </a:r>
            <a:r>
              <a:rPr lang="et-EE" dirty="0" smtClean="0"/>
              <a:t>I tuletis </a:t>
            </a:r>
            <a:r>
              <a:rPr lang="et-EE" dirty="0"/>
              <a:t>on null  </a:t>
            </a:r>
            <a:r>
              <a:rPr lang="et-EE" i="1" dirty="0" err="1"/>
              <a:t>y</a:t>
            </a:r>
            <a:r>
              <a:rPr lang="et-EE" dirty="0" err="1"/>
              <a:t>`(</a:t>
            </a:r>
            <a:r>
              <a:rPr lang="et-EE" i="1" dirty="0" err="1"/>
              <a:t>x</a:t>
            </a:r>
            <a:r>
              <a:rPr lang="et-EE" dirty="0"/>
              <a:t>) =0 või pole  </a:t>
            </a:r>
            <a:r>
              <a:rPr lang="et-EE" dirty="0" smtClean="0"/>
              <a:t>määratud</a:t>
            </a:r>
            <a:r>
              <a:rPr lang="et-EE" dirty="0"/>
              <a:t>;</a:t>
            </a:r>
          </a:p>
          <a:p>
            <a:r>
              <a:rPr lang="et-EE" b="1" i="1" dirty="0">
                <a:solidFill>
                  <a:schemeClr val="accent1">
                    <a:lumMod val="75000"/>
                  </a:schemeClr>
                </a:solidFill>
              </a:rPr>
              <a:t>Lokaalse ekstreemumi </a:t>
            </a:r>
            <a:r>
              <a:rPr lang="et-EE" b="1" i="1" u="sng" dirty="0">
                <a:solidFill>
                  <a:schemeClr val="accent1">
                    <a:lumMod val="75000"/>
                  </a:schemeClr>
                </a:solidFill>
              </a:rPr>
              <a:t>piisav</a:t>
            </a:r>
            <a:r>
              <a:rPr lang="et-EE" b="1" i="1" dirty="0">
                <a:solidFill>
                  <a:schemeClr val="accent1">
                    <a:lumMod val="75000"/>
                  </a:schemeClr>
                </a:solidFill>
              </a:rPr>
              <a:t> tingimus </a:t>
            </a:r>
            <a:r>
              <a:rPr lang="et-EE" dirty="0">
                <a:solidFill>
                  <a:schemeClr val="accent1">
                    <a:lumMod val="75000"/>
                  </a:schemeClr>
                </a:solidFill>
              </a:rPr>
              <a:t> </a:t>
            </a:r>
            <a:r>
              <a:rPr lang="et-EE" dirty="0"/>
              <a:t>- kriitilises punktis tuletis muudab märki  ehk on üleminek kasvamiselt kahanemisele (kahanemiselt </a:t>
            </a:r>
            <a:r>
              <a:rPr lang="et-EE" dirty="0" smtClean="0"/>
              <a:t>kasvamisele). </a:t>
            </a:r>
          </a:p>
          <a:p>
            <a:endParaRPr lang="et-EE" dirty="0"/>
          </a:p>
          <a:p>
            <a:r>
              <a:rPr lang="et-EE" dirty="0" smtClean="0"/>
              <a:t>Esimesel </a:t>
            </a:r>
            <a:r>
              <a:rPr lang="et-EE" dirty="0"/>
              <a:t>juhul on kriitilises punktis maksimum, teisel juhul lokaalne miinimum.</a:t>
            </a:r>
          </a:p>
        </p:txBody>
      </p:sp>
    </p:spTree>
    <p:extLst>
      <p:ext uri="{BB962C8B-B14F-4D97-AF65-F5344CB8AC3E}">
        <p14:creationId xmlns:p14="http://schemas.microsoft.com/office/powerpoint/2010/main" val="1076355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036496" cy="6001643"/>
          </a:xfrm>
          <a:prstGeom prst="rect">
            <a:avLst/>
          </a:prstGeom>
        </p:spPr>
        <p:txBody>
          <a:bodyPr wrap="square">
            <a:spAutoFit/>
          </a:bodyPr>
          <a:lstStyle/>
          <a:p>
            <a:r>
              <a:rPr lang="et-EE" sz="2400" i="1" u="sng" dirty="0">
                <a:solidFill>
                  <a:srgbClr val="C00000"/>
                </a:solidFill>
              </a:rPr>
              <a:t>Ülesanne </a:t>
            </a:r>
            <a:r>
              <a:rPr lang="et-EE" sz="2400" u="sng" dirty="0" smtClean="0">
                <a:solidFill>
                  <a:srgbClr val="C00000"/>
                </a:solidFill>
              </a:rPr>
              <a:t>48</a:t>
            </a:r>
            <a:r>
              <a:rPr lang="et-EE" sz="2400" u="sng" dirty="0">
                <a:solidFill>
                  <a:srgbClr val="C00000"/>
                </a:solidFill>
              </a:rPr>
              <a:t>. </a:t>
            </a:r>
            <a:r>
              <a:rPr lang="et-EE" sz="2400" dirty="0">
                <a:solidFill>
                  <a:srgbClr val="C00000"/>
                </a:solidFill>
              </a:rPr>
              <a:t> </a:t>
            </a:r>
            <a:r>
              <a:rPr lang="et-EE" sz="2400" dirty="0"/>
              <a:t>Kulufunktsioon on </a:t>
            </a:r>
            <a:r>
              <a:rPr lang="et-EE" sz="2400" i="1" dirty="0" err="1"/>
              <a:t>C</a:t>
            </a:r>
            <a:r>
              <a:rPr lang="et-EE" sz="2400" dirty="0" err="1"/>
              <a:t>(</a:t>
            </a:r>
            <a:r>
              <a:rPr lang="et-EE" sz="2400" i="1" dirty="0" err="1"/>
              <a:t>q</a:t>
            </a:r>
            <a:r>
              <a:rPr lang="et-EE" sz="2400" dirty="0"/>
              <a:t>) = 0,2</a:t>
            </a:r>
            <a:r>
              <a:rPr lang="et-EE" sz="2400" i="1" dirty="0"/>
              <a:t>q</a:t>
            </a:r>
            <a:r>
              <a:rPr lang="et-EE" sz="2400" baseline="30000" dirty="0"/>
              <a:t>2</a:t>
            </a:r>
            <a:r>
              <a:rPr lang="et-EE" sz="2400" dirty="0"/>
              <a:t> + 50</a:t>
            </a:r>
            <a:r>
              <a:rPr lang="et-EE" sz="2400" i="1" dirty="0"/>
              <a:t>q</a:t>
            </a:r>
            <a:r>
              <a:rPr lang="et-EE" sz="2400" dirty="0"/>
              <a:t> + 2000 , kus </a:t>
            </a:r>
            <a:r>
              <a:rPr lang="et-EE" sz="2400" i="1" dirty="0"/>
              <a:t>q</a:t>
            </a:r>
            <a:r>
              <a:rPr lang="et-EE" sz="2400" dirty="0"/>
              <a:t> on tootmismaht. Praegune tootmismaht on 150 ühikut. Leida , kas tootmismahtu suurendades keskmine kulu ühiku kohta suureneb või väheneb.</a:t>
            </a:r>
          </a:p>
          <a:p>
            <a:r>
              <a:rPr lang="et-EE" sz="2400" dirty="0"/>
              <a:t> </a:t>
            </a:r>
          </a:p>
          <a:p>
            <a:r>
              <a:rPr lang="et-EE" sz="2400" i="1" u="sng" dirty="0">
                <a:solidFill>
                  <a:srgbClr val="C00000"/>
                </a:solidFill>
              </a:rPr>
              <a:t>Ülesanne </a:t>
            </a:r>
            <a:r>
              <a:rPr lang="et-EE" sz="2400" u="sng" dirty="0" smtClean="0">
                <a:solidFill>
                  <a:srgbClr val="C00000"/>
                </a:solidFill>
              </a:rPr>
              <a:t>49</a:t>
            </a:r>
            <a:r>
              <a:rPr lang="et-EE" sz="2400" u="sng" dirty="0">
                <a:solidFill>
                  <a:srgbClr val="C00000"/>
                </a:solidFill>
              </a:rPr>
              <a:t>. </a:t>
            </a:r>
            <a:r>
              <a:rPr lang="et-EE" sz="2400" dirty="0">
                <a:solidFill>
                  <a:srgbClr val="C00000"/>
                </a:solidFill>
              </a:rPr>
              <a:t>  </a:t>
            </a:r>
            <a:r>
              <a:rPr lang="et-EE" sz="2400" dirty="0"/>
              <a:t>Kasumifunktsioon on </a:t>
            </a:r>
            <a:r>
              <a:rPr lang="et-EE" sz="2400" i="1" dirty="0" err="1"/>
              <a:t>P</a:t>
            </a:r>
            <a:r>
              <a:rPr lang="et-EE" sz="2400" dirty="0" err="1"/>
              <a:t>(</a:t>
            </a:r>
            <a:r>
              <a:rPr lang="et-EE" sz="2400" i="1" dirty="0" err="1"/>
              <a:t>q</a:t>
            </a:r>
            <a:r>
              <a:rPr lang="et-EE" sz="2400" dirty="0"/>
              <a:t>) = - 0,2 </a:t>
            </a:r>
            <a:r>
              <a:rPr lang="et-EE" sz="2400" i="1" dirty="0"/>
              <a:t>q</a:t>
            </a:r>
            <a:r>
              <a:rPr lang="et-EE" sz="2400" baseline="30000" dirty="0"/>
              <a:t>2</a:t>
            </a:r>
            <a:r>
              <a:rPr lang="et-EE" sz="2400" dirty="0"/>
              <a:t> + 50 </a:t>
            </a:r>
            <a:r>
              <a:rPr lang="et-EE" sz="2400" i="1" dirty="0"/>
              <a:t>q</a:t>
            </a:r>
            <a:r>
              <a:rPr lang="et-EE" sz="2400" dirty="0"/>
              <a:t> – 3000, kus </a:t>
            </a:r>
            <a:r>
              <a:rPr lang="et-EE" sz="2400" i="1" dirty="0"/>
              <a:t>q</a:t>
            </a:r>
            <a:r>
              <a:rPr lang="et-EE" sz="2400" dirty="0"/>
              <a:t> on tootmismaht . Praegune tootmismaht on 1500 ühikut. Kas kasumi suurendamiseks tuleks tootmismahtu tõsta või langetada?</a:t>
            </a:r>
          </a:p>
          <a:p>
            <a:r>
              <a:rPr lang="et-EE" sz="2400" dirty="0"/>
              <a:t> </a:t>
            </a:r>
          </a:p>
          <a:p>
            <a:r>
              <a:rPr lang="et-EE" sz="2400" i="1" u="sng" dirty="0">
                <a:solidFill>
                  <a:srgbClr val="C00000"/>
                </a:solidFill>
              </a:rPr>
              <a:t>Ülesanne </a:t>
            </a:r>
            <a:r>
              <a:rPr lang="et-EE" sz="2400" u="sng" dirty="0" smtClean="0">
                <a:solidFill>
                  <a:srgbClr val="C00000"/>
                </a:solidFill>
              </a:rPr>
              <a:t>50. </a:t>
            </a:r>
            <a:r>
              <a:rPr lang="et-EE" sz="2400" dirty="0" smtClean="0">
                <a:solidFill>
                  <a:srgbClr val="C00000"/>
                </a:solidFill>
              </a:rPr>
              <a:t>  </a:t>
            </a:r>
            <a:r>
              <a:rPr lang="et-EE" sz="2400" dirty="0"/>
              <a:t>Kontoritöö kulud käibe iga 1000 kr kohta sõltuvad kontoritöötajate arvust </a:t>
            </a:r>
            <a:r>
              <a:rPr lang="et-EE" sz="2400" i="1" dirty="0"/>
              <a:t>n</a:t>
            </a:r>
            <a:r>
              <a:rPr lang="et-EE" sz="2400" dirty="0"/>
              <a:t> järgmiselt: </a:t>
            </a:r>
            <a:r>
              <a:rPr lang="et-EE" sz="2400" i="1" dirty="0" err="1"/>
              <a:t>C</a:t>
            </a:r>
            <a:r>
              <a:rPr lang="et-EE" sz="2400" dirty="0" err="1"/>
              <a:t>(</a:t>
            </a:r>
            <a:r>
              <a:rPr lang="et-EE" sz="2400" i="1" dirty="0" err="1"/>
              <a:t>n</a:t>
            </a:r>
            <a:r>
              <a:rPr lang="et-EE" sz="2400" dirty="0"/>
              <a:t>) = 2</a:t>
            </a:r>
            <a:r>
              <a:rPr lang="et-EE" sz="2400" i="1" dirty="0"/>
              <a:t>n</a:t>
            </a:r>
            <a:r>
              <a:rPr lang="et-EE" sz="2400" baseline="30000" dirty="0"/>
              <a:t>2</a:t>
            </a:r>
            <a:r>
              <a:rPr lang="et-EE" sz="2400" dirty="0"/>
              <a:t> – 20</a:t>
            </a:r>
            <a:r>
              <a:rPr lang="et-EE" sz="2400" i="1" dirty="0"/>
              <a:t>n</a:t>
            </a:r>
            <a:r>
              <a:rPr lang="et-EE" sz="2400" dirty="0"/>
              <a:t>  + 100. Mitu töötajat peaks </a:t>
            </a:r>
            <a:r>
              <a:rPr lang="et-EE" sz="2400" dirty="0" err="1"/>
              <a:t>kontroris</a:t>
            </a:r>
            <a:r>
              <a:rPr lang="et-EE" sz="2400" dirty="0"/>
              <a:t> olema, et nende töö oleks kõige efektiivsem?</a:t>
            </a:r>
          </a:p>
          <a:p>
            <a:r>
              <a:rPr lang="et-EE" sz="2400" dirty="0"/>
              <a:t> </a:t>
            </a:r>
          </a:p>
          <a:p>
            <a:r>
              <a:rPr lang="et-EE" sz="2400" i="1" u="sng" dirty="0">
                <a:solidFill>
                  <a:srgbClr val="C00000"/>
                </a:solidFill>
              </a:rPr>
              <a:t>Ülesanne </a:t>
            </a:r>
            <a:r>
              <a:rPr lang="et-EE" sz="2400" u="sng" dirty="0">
                <a:solidFill>
                  <a:srgbClr val="C00000"/>
                </a:solidFill>
              </a:rPr>
              <a:t>5</a:t>
            </a:r>
            <a:r>
              <a:rPr lang="et-EE" sz="2400" u="sng" dirty="0" smtClean="0">
                <a:solidFill>
                  <a:srgbClr val="C00000"/>
                </a:solidFill>
              </a:rPr>
              <a:t>1</a:t>
            </a:r>
            <a:r>
              <a:rPr lang="et-EE" sz="2400" u="sng" dirty="0">
                <a:solidFill>
                  <a:srgbClr val="C00000"/>
                </a:solidFill>
              </a:rPr>
              <a:t>. </a:t>
            </a:r>
            <a:r>
              <a:rPr lang="et-EE" sz="2400" dirty="0">
                <a:solidFill>
                  <a:srgbClr val="C00000"/>
                </a:solidFill>
              </a:rPr>
              <a:t> </a:t>
            </a:r>
            <a:r>
              <a:rPr lang="et-EE" sz="2400" dirty="0"/>
              <a:t>Firma </a:t>
            </a:r>
            <a:r>
              <a:rPr lang="et-EE" sz="2400" dirty="0" err="1"/>
              <a:t>kulufunkstioon</a:t>
            </a:r>
            <a:r>
              <a:rPr lang="et-EE" sz="2400" dirty="0"/>
              <a:t> on </a:t>
            </a:r>
            <a:r>
              <a:rPr lang="et-EE" sz="2400" i="1" dirty="0" err="1"/>
              <a:t>C</a:t>
            </a:r>
            <a:r>
              <a:rPr lang="et-EE" sz="2400" dirty="0" err="1"/>
              <a:t>(</a:t>
            </a:r>
            <a:r>
              <a:rPr lang="et-EE" sz="2400" i="1" dirty="0" err="1"/>
              <a:t>q</a:t>
            </a:r>
            <a:r>
              <a:rPr lang="et-EE" sz="2400" dirty="0"/>
              <a:t>) = 0,5</a:t>
            </a:r>
            <a:r>
              <a:rPr lang="et-EE" sz="2400" i="1" dirty="0"/>
              <a:t>q</a:t>
            </a:r>
            <a:r>
              <a:rPr lang="et-EE" sz="2400" baseline="30000" dirty="0"/>
              <a:t>2</a:t>
            </a:r>
            <a:r>
              <a:rPr lang="et-EE" sz="2400" dirty="0"/>
              <a:t>  + 100000, kus </a:t>
            </a:r>
            <a:r>
              <a:rPr lang="et-EE" sz="2400" i="1" dirty="0"/>
              <a:t>q</a:t>
            </a:r>
            <a:r>
              <a:rPr lang="et-EE" sz="2400" dirty="0"/>
              <a:t> on tootmismaht, ja toodet müüakse 600 kr tükk. Leida mitu toodet tuleb müüa, et saada maksimaalset kasumit ja kui suur see on</a:t>
            </a:r>
            <a:r>
              <a:rPr lang="et-EE" sz="2400" dirty="0" smtClean="0"/>
              <a:t>.</a:t>
            </a:r>
            <a:endParaRPr lang="et-EE" sz="2400" dirty="0"/>
          </a:p>
        </p:txBody>
      </p:sp>
    </p:spTree>
    <p:extLst>
      <p:ext uri="{BB962C8B-B14F-4D97-AF65-F5344CB8AC3E}">
        <p14:creationId xmlns:p14="http://schemas.microsoft.com/office/powerpoint/2010/main" val="2900503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5262979"/>
          </a:xfrm>
          <a:prstGeom prst="rect">
            <a:avLst/>
          </a:prstGeom>
        </p:spPr>
        <p:txBody>
          <a:bodyPr wrap="square">
            <a:spAutoFit/>
          </a:bodyPr>
          <a:lstStyle/>
          <a:p>
            <a:r>
              <a:rPr lang="et-EE" sz="2400" i="1" u="sng" dirty="0">
                <a:solidFill>
                  <a:srgbClr val="C00000"/>
                </a:solidFill>
              </a:rPr>
              <a:t>Ülesanne </a:t>
            </a:r>
            <a:r>
              <a:rPr lang="et-EE" sz="2400" u="sng" dirty="0">
                <a:solidFill>
                  <a:srgbClr val="C00000"/>
                </a:solidFill>
              </a:rPr>
              <a:t>5</a:t>
            </a:r>
            <a:r>
              <a:rPr lang="et-EE" sz="2400" u="sng" dirty="0" smtClean="0">
                <a:solidFill>
                  <a:srgbClr val="C00000"/>
                </a:solidFill>
              </a:rPr>
              <a:t>2</a:t>
            </a:r>
            <a:r>
              <a:rPr lang="et-EE" sz="2400" u="sng" dirty="0">
                <a:solidFill>
                  <a:srgbClr val="C00000"/>
                </a:solidFill>
              </a:rPr>
              <a:t>. </a:t>
            </a:r>
            <a:r>
              <a:rPr lang="et-EE" sz="2400" dirty="0">
                <a:solidFill>
                  <a:srgbClr val="C00000"/>
                </a:solidFill>
              </a:rPr>
              <a:t> </a:t>
            </a:r>
            <a:r>
              <a:rPr lang="et-EE" sz="2400" dirty="0"/>
              <a:t>Firma </a:t>
            </a:r>
            <a:r>
              <a:rPr lang="et-EE" sz="2400" dirty="0" err="1"/>
              <a:t>kulufunkstioon</a:t>
            </a:r>
            <a:r>
              <a:rPr lang="et-EE" sz="2400" dirty="0"/>
              <a:t> on </a:t>
            </a:r>
            <a:r>
              <a:rPr lang="et-EE" sz="2400" i="1" dirty="0" err="1"/>
              <a:t>C</a:t>
            </a:r>
            <a:r>
              <a:rPr lang="et-EE" sz="2400" dirty="0" err="1"/>
              <a:t>(</a:t>
            </a:r>
            <a:r>
              <a:rPr lang="et-EE" sz="2400" i="1" dirty="0" err="1"/>
              <a:t>q</a:t>
            </a:r>
            <a:r>
              <a:rPr lang="et-EE" sz="2400" dirty="0"/>
              <a:t>) = 120</a:t>
            </a:r>
            <a:r>
              <a:rPr lang="et-EE" sz="2400" i="1" dirty="0"/>
              <a:t>q</a:t>
            </a:r>
            <a:r>
              <a:rPr lang="et-EE" sz="2400" dirty="0"/>
              <a:t>  + 35000, kus </a:t>
            </a:r>
            <a:r>
              <a:rPr lang="et-EE" sz="2400" i="1" dirty="0"/>
              <a:t>q</a:t>
            </a:r>
            <a:r>
              <a:rPr lang="et-EE" sz="2400" dirty="0"/>
              <a:t> on tootmismaht, ja hinna sõltuvus kogusest </a:t>
            </a:r>
            <a:r>
              <a:rPr lang="et-EE" sz="2400" i="1" dirty="0" err="1"/>
              <a:t>p</a:t>
            </a:r>
            <a:r>
              <a:rPr lang="et-EE" sz="2400" dirty="0" err="1"/>
              <a:t>(</a:t>
            </a:r>
            <a:r>
              <a:rPr lang="et-EE" sz="2400" i="1" dirty="0" err="1"/>
              <a:t>q</a:t>
            </a:r>
            <a:r>
              <a:rPr lang="et-EE" sz="2400" dirty="0"/>
              <a:t>) = 4000 – 10</a:t>
            </a:r>
            <a:r>
              <a:rPr lang="et-EE" sz="2400" i="1" dirty="0"/>
              <a:t>q</a:t>
            </a:r>
            <a:r>
              <a:rPr lang="et-EE" sz="2400" dirty="0"/>
              <a:t>. Leida maksimaalne kasum ja tootmismaht ning hind, mille korral saavutatakse maksimaalne kasum.</a:t>
            </a:r>
          </a:p>
          <a:p>
            <a:r>
              <a:rPr lang="et-EE" sz="2400" dirty="0"/>
              <a:t> </a:t>
            </a:r>
          </a:p>
          <a:p>
            <a:r>
              <a:rPr lang="et-EE" sz="2400" i="1" u="sng" dirty="0">
                <a:solidFill>
                  <a:srgbClr val="C00000"/>
                </a:solidFill>
              </a:rPr>
              <a:t>Ülesanne </a:t>
            </a:r>
            <a:r>
              <a:rPr lang="et-EE" sz="2400" u="sng" dirty="0">
                <a:solidFill>
                  <a:srgbClr val="C00000"/>
                </a:solidFill>
              </a:rPr>
              <a:t>5</a:t>
            </a:r>
            <a:r>
              <a:rPr lang="et-EE" sz="2400" u="sng" dirty="0" smtClean="0">
                <a:solidFill>
                  <a:srgbClr val="C00000"/>
                </a:solidFill>
              </a:rPr>
              <a:t>3</a:t>
            </a:r>
            <a:r>
              <a:rPr lang="et-EE" sz="2400" u="sng" dirty="0">
                <a:solidFill>
                  <a:srgbClr val="C00000"/>
                </a:solidFill>
              </a:rPr>
              <a:t>. </a:t>
            </a:r>
            <a:r>
              <a:rPr lang="et-EE" sz="2400" dirty="0">
                <a:solidFill>
                  <a:srgbClr val="C00000"/>
                </a:solidFill>
              </a:rPr>
              <a:t>  </a:t>
            </a:r>
            <a:r>
              <a:rPr lang="et-EE" sz="2400" dirty="0"/>
              <a:t>Kulude analüüsil tehti kindlaks, et püsikulud kuus on </a:t>
            </a:r>
            <a:r>
              <a:rPr lang="et-EE" sz="2400" dirty="0" smtClean="0"/>
              <a:t>5000</a:t>
            </a:r>
            <a:r>
              <a:rPr lang="et-EE" sz="2400" dirty="0"/>
              <a:t> €</a:t>
            </a:r>
            <a:r>
              <a:rPr lang="et-EE" sz="2400" dirty="0" smtClean="0"/>
              <a:t> ja </a:t>
            </a:r>
            <a:r>
              <a:rPr lang="et-EE" sz="2400" dirty="0"/>
              <a:t>muutuvkulu ühiku kohta </a:t>
            </a:r>
            <a:r>
              <a:rPr lang="et-EE" sz="2400" dirty="0" smtClean="0"/>
              <a:t>200</a:t>
            </a:r>
            <a:r>
              <a:rPr lang="et-EE" sz="2400" dirty="0"/>
              <a:t> €</a:t>
            </a:r>
            <a:r>
              <a:rPr lang="et-EE" sz="2400" dirty="0" smtClean="0"/>
              <a:t>. </a:t>
            </a:r>
            <a:r>
              <a:rPr lang="et-EE" sz="2400" dirty="0"/>
              <a:t>Leida maksimaalne kasum ja tootmismaht ning hind mille korral saavutatakse maksimaalne kasum, kui nõudlusfunktsioon on </a:t>
            </a:r>
            <a:r>
              <a:rPr lang="et-EE" sz="2400" i="1" dirty="0" err="1"/>
              <a:t>q</a:t>
            </a:r>
            <a:r>
              <a:rPr lang="et-EE" sz="2400" dirty="0" err="1"/>
              <a:t>(</a:t>
            </a:r>
            <a:r>
              <a:rPr lang="et-EE" sz="2400" i="1" dirty="0" err="1"/>
              <a:t>p</a:t>
            </a:r>
            <a:r>
              <a:rPr lang="et-EE" sz="2400" dirty="0"/>
              <a:t>) = - </a:t>
            </a:r>
            <a:r>
              <a:rPr lang="et-EE" sz="2400" dirty="0" smtClean="0"/>
              <a:t>0,05 </a:t>
            </a:r>
            <a:r>
              <a:rPr lang="et-EE" sz="2400" i="1" dirty="0"/>
              <a:t>p</a:t>
            </a:r>
            <a:r>
              <a:rPr lang="et-EE" sz="2400" dirty="0"/>
              <a:t> + </a:t>
            </a:r>
            <a:r>
              <a:rPr lang="et-EE" sz="2400" dirty="0" smtClean="0"/>
              <a:t>400.</a:t>
            </a:r>
            <a:endParaRPr lang="et-EE" sz="2400" dirty="0"/>
          </a:p>
          <a:p>
            <a:r>
              <a:rPr lang="et-EE" sz="2400" dirty="0"/>
              <a:t> </a:t>
            </a:r>
          </a:p>
          <a:p>
            <a:r>
              <a:rPr lang="et-EE" sz="2400" i="1" u="sng" dirty="0">
                <a:solidFill>
                  <a:srgbClr val="C00000"/>
                </a:solidFill>
              </a:rPr>
              <a:t>Ülesanne </a:t>
            </a:r>
            <a:r>
              <a:rPr lang="et-EE" sz="2400" u="sng" dirty="0">
                <a:solidFill>
                  <a:srgbClr val="C00000"/>
                </a:solidFill>
              </a:rPr>
              <a:t>5</a:t>
            </a:r>
            <a:r>
              <a:rPr lang="et-EE" sz="2400" u="sng" dirty="0" smtClean="0">
                <a:solidFill>
                  <a:srgbClr val="C00000"/>
                </a:solidFill>
              </a:rPr>
              <a:t>4</a:t>
            </a:r>
            <a:r>
              <a:rPr lang="et-EE" sz="2400" u="sng" dirty="0">
                <a:solidFill>
                  <a:srgbClr val="C00000"/>
                </a:solidFill>
              </a:rPr>
              <a:t>. </a:t>
            </a:r>
            <a:r>
              <a:rPr lang="et-EE" sz="2400" dirty="0">
                <a:solidFill>
                  <a:srgbClr val="C00000"/>
                </a:solidFill>
              </a:rPr>
              <a:t>  </a:t>
            </a:r>
            <a:r>
              <a:rPr lang="et-EE" sz="2400" dirty="0"/>
              <a:t>Kulude analüüsil tehti kindlaks, et püsikulud kuus on 2410 </a:t>
            </a:r>
            <a:r>
              <a:rPr lang="et-EE" sz="2400" dirty="0" smtClean="0"/>
              <a:t>€ </a:t>
            </a:r>
            <a:r>
              <a:rPr lang="et-EE" sz="2400" dirty="0"/>
              <a:t>ja muutuvkulu ühiku kohta </a:t>
            </a:r>
            <a:r>
              <a:rPr lang="et-EE" sz="2400" dirty="0" smtClean="0"/>
              <a:t>14</a:t>
            </a:r>
            <a:r>
              <a:rPr lang="et-EE" sz="2400" dirty="0"/>
              <a:t> €</a:t>
            </a:r>
            <a:r>
              <a:rPr lang="et-EE" sz="2400" dirty="0" smtClean="0"/>
              <a:t>. </a:t>
            </a:r>
            <a:r>
              <a:rPr lang="et-EE" sz="2400" dirty="0"/>
              <a:t>Leida maksimaalne kasum ja tootmismaht ning hind mille korral saavutatakse maksimaalne kasum, kui nõudlusfunktsioon on </a:t>
            </a:r>
            <a:r>
              <a:rPr lang="et-EE" sz="2400" i="1" dirty="0" err="1"/>
              <a:t>q</a:t>
            </a:r>
            <a:r>
              <a:rPr lang="et-EE" sz="2400" dirty="0" err="1"/>
              <a:t>(</a:t>
            </a:r>
            <a:r>
              <a:rPr lang="et-EE" sz="2400" i="1" dirty="0" err="1"/>
              <a:t>p</a:t>
            </a:r>
            <a:r>
              <a:rPr lang="et-EE" sz="2400" dirty="0"/>
              <a:t>) = - 2,5 </a:t>
            </a:r>
            <a:r>
              <a:rPr lang="et-EE" sz="2400" i="1" dirty="0"/>
              <a:t>p</a:t>
            </a:r>
            <a:r>
              <a:rPr lang="et-EE" sz="2400" dirty="0"/>
              <a:t> +315.</a:t>
            </a:r>
          </a:p>
        </p:txBody>
      </p:sp>
    </p:spTree>
    <p:extLst>
      <p:ext uri="{BB962C8B-B14F-4D97-AF65-F5344CB8AC3E}">
        <p14:creationId xmlns:p14="http://schemas.microsoft.com/office/powerpoint/2010/main" val="2188827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6370975"/>
          </a:xfrm>
          <a:prstGeom prst="rect">
            <a:avLst/>
          </a:prstGeom>
        </p:spPr>
        <p:txBody>
          <a:bodyPr wrap="square">
            <a:spAutoFit/>
          </a:bodyPr>
          <a:lstStyle/>
          <a:p>
            <a:pPr algn="ctr"/>
            <a:endParaRPr lang="et-EE" sz="2400" b="1" dirty="0" smtClean="0">
              <a:solidFill>
                <a:srgbClr val="C00000"/>
              </a:solidFill>
            </a:endParaRPr>
          </a:p>
          <a:p>
            <a:pPr algn="ctr"/>
            <a:endParaRPr lang="et-EE" sz="2400" b="1" dirty="0">
              <a:solidFill>
                <a:srgbClr val="C00000"/>
              </a:solidFill>
            </a:endParaRPr>
          </a:p>
          <a:p>
            <a:r>
              <a:rPr lang="et-EE" sz="2400" b="1" dirty="0"/>
              <a:t> </a:t>
            </a:r>
            <a:endParaRPr lang="et-EE" sz="2400" dirty="0"/>
          </a:p>
          <a:p>
            <a:r>
              <a:rPr lang="et-EE" sz="2400" dirty="0"/>
              <a:t>Statsionaarses punktis , kus </a:t>
            </a:r>
            <a:r>
              <a:rPr lang="et-EE" sz="2400" i="1" dirty="0" err="1"/>
              <a:t>y</a:t>
            </a:r>
            <a:r>
              <a:rPr lang="et-EE" sz="2400" dirty="0" err="1"/>
              <a:t>`(</a:t>
            </a:r>
            <a:r>
              <a:rPr lang="et-EE" sz="2400" dirty="0"/>
              <a:t> </a:t>
            </a:r>
            <a:r>
              <a:rPr lang="et-EE" sz="2400" i="1" dirty="0"/>
              <a:t>x</a:t>
            </a:r>
            <a:r>
              <a:rPr lang="et-EE" sz="2400" dirty="0"/>
              <a:t>) = 0  on funktsioonil </a:t>
            </a:r>
          </a:p>
          <a:p>
            <a:pPr lvl="0" algn="ctr"/>
            <a:r>
              <a:rPr lang="et-EE" sz="2400" b="1" dirty="0">
                <a:solidFill>
                  <a:srgbClr val="C00000"/>
                </a:solidFill>
              </a:rPr>
              <a:t>lokaalne miinimum ,   </a:t>
            </a:r>
            <a:r>
              <a:rPr lang="et-EE" sz="2400" b="1" dirty="0" smtClean="0">
                <a:solidFill>
                  <a:srgbClr val="C00000"/>
                </a:solidFill>
              </a:rPr>
              <a:t>kui </a:t>
            </a:r>
            <a:r>
              <a:rPr lang="et-EE" sz="2400" b="1" i="1" dirty="0" err="1">
                <a:solidFill>
                  <a:srgbClr val="C00000"/>
                </a:solidFill>
              </a:rPr>
              <a:t>y</a:t>
            </a:r>
            <a:r>
              <a:rPr lang="et-EE" sz="2400" b="1" dirty="0" err="1">
                <a:solidFill>
                  <a:srgbClr val="C00000"/>
                </a:solidFill>
              </a:rPr>
              <a:t>``(</a:t>
            </a:r>
            <a:r>
              <a:rPr lang="et-EE" sz="2400" b="1" i="1" dirty="0" err="1">
                <a:solidFill>
                  <a:srgbClr val="C00000"/>
                </a:solidFill>
              </a:rPr>
              <a:t>x</a:t>
            </a:r>
            <a:r>
              <a:rPr lang="et-EE" sz="2400" b="1" dirty="0">
                <a:solidFill>
                  <a:srgbClr val="C00000"/>
                </a:solidFill>
              </a:rPr>
              <a:t>) &gt; 0</a:t>
            </a:r>
            <a:endParaRPr lang="et-EE" sz="2400" dirty="0">
              <a:solidFill>
                <a:srgbClr val="C00000"/>
              </a:solidFill>
            </a:endParaRPr>
          </a:p>
          <a:p>
            <a:pPr lvl="0" algn="ctr"/>
            <a:r>
              <a:rPr lang="et-EE" sz="2400" b="1" dirty="0">
                <a:solidFill>
                  <a:srgbClr val="C00000"/>
                </a:solidFill>
              </a:rPr>
              <a:t>lokaalne maksimum,   kui  </a:t>
            </a:r>
            <a:r>
              <a:rPr lang="et-EE" sz="2400" b="1" i="1" dirty="0" err="1">
                <a:solidFill>
                  <a:srgbClr val="C00000"/>
                </a:solidFill>
              </a:rPr>
              <a:t>y</a:t>
            </a:r>
            <a:r>
              <a:rPr lang="et-EE" sz="2400" b="1" dirty="0" err="1">
                <a:solidFill>
                  <a:srgbClr val="C00000"/>
                </a:solidFill>
              </a:rPr>
              <a:t>``(</a:t>
            </a:r>
            <a:r>
              <a:rPr lang="et-EE" sz="2400" b="1" i="1" dirty="0" err="1">
                <a:solidFill>
                  <a:srgbClr val="C00000"/>
                </a:solidFill>
              </a:rPr>
              <a:t>x</a:t>
            </a:r>
            <a:r>
              <a:rPr lang="et-EE" sz="2400" b="1" dirty="0">
                <a:solidFill>
                  <a:srgbClr val="C00000"/>
                </a:solidFill>
              </a:rPr>
              <a:t>) &lt; 0</a:t>
            </a:r>
            <a:endParaRPr lang="et-EE" sz="2400" dirty="0">
              <a:solidFill>
                <a:srgbClr val="C00000"/>
              </a:solidFill>
            </a:endParaRPr>
          </a:p>
          <a:p>
            <a:r>
              <a:rPr lang="et-EE" sz="2400" dirty="0"/>
              <a:t> </a:t>
            </a:r>
          </a:p>
          <a:p>
            <a:r>
              <a:rPr lang="et-EE" sz="2400" dirty="0"/>
              <a:t>Funktsiooni </a:t>
            </a:r>
            <a:r>
              <a:rPr lang="et-EE" sz="2400" i="1" dirty="0" err="1"/>
              <a:t>y</a:t>
            </a:r>
            <a:r>
              <a:rPr lang="et-EE" sz="2400" dirty="0" err="1"/>
              <a:t>(</a:t>
            </a:r>
            <a:r>
              <a:rPr lang="et-EE" sz="2400" i="1" dirty="0" err="1"/>
              <a:t>x</a:t>
            </a:r>
            <a:r>
              <a:rPr lang="et-EE" sz="2400" dirty="0"/>
              <a:t>) lokaalsete ekstreemumite määramiseks II järku tuletise abil tuleb:</a:t>
            </a:r>
          </a:p>
          <a:p>
            <a:pPr lvl="1"/>
            <a:r>
              <a:rPr lang="et-EE" sz="2400" dirty="0" smtClean="0"/>
              <a:t>1. leida </a:t>
            </a:r>
            <a:r>
              <a:rPr lang="et-EE" sz="2400" dirty="0" err="1"/>
              <a:t>funkstiooni</a:t>
            </a:r>
            <a:r>
              <a:rPr lang="et-EE" sz="2400" dirty="0"/>
              <a:t> I järku tuletis </a:t>
            </a:r>
            <a:r>
              <a:rPr lang="et-EE" sz="2400" i="1" dirty="0" err="1"/>
              <a:t>y</a:t>
            </a:r>
            <a:r>
              <a:rPr lang="et-EE" sz="2400" dirty="0" err="1"/>
              <a:t>`(</a:t>
            </a:r>
            <a:r>
              <a:rPr lang="et-EE" sz="2400" dirty="0"/>
              <a:t> </a:t>
            </a:r>
            <a:r>
              <a:rPr lang="et-EE" sz="2400" i="1" dirty="0"/>
              <a:t>x</a:t>
            </a:r>
            <a:r>
              <a:rPr lang="et-EE" sz="2400" dirty="0"/>
              <a:t>)</a:t>
            </a:r>
          </a:p>
          <a:p>
            <a:pPr lvl="1"/>
            <a:r>
              <a:rPr lang="et-EE" sz="2400" dirty="0" smtClean="0"/>
              <a:t>2. määrata </a:t>
            </a:r>
            <a:r>
              <a:rPr lang="et-EE" sz="2400" dirty="0"/>
              <a:t>kriitilised kohad (kus </a:t>
            </a:r>
            <a:r>
              <a:rPr lang="et-EE" sz="2400" i="1" dirty="0" err="1"/>
              <a:t>y</a:t>
            </a:r>
            <a:r>
              <a:rPr lang="et-EE" sz="2400" dirty="0" err="1"/>
              <a:t>`(</a:t>
            </a:r>
            <a:r>
              <a:rPr lang="et-EE" sz="2400" dirty="0"/>
              <a:t> </a:t>
            </a:r>
            <a:r>
              <a:rPr lang="et-EE" sz="2400" i="1" dirty="0"/>
              <a:t>x</a:t>
            </a:r>
            <a:r>
              <a:rPr lang="et-EE" sz="2400" dirty="0"/>
              <a:t>) = 0   ning määramatused)</a:t>
            </a:r>
          </a:p>
          <a:p>
            <a:pPr lvl="1"/>
            <a:r>
              <a:rPr lang="et-EE" sz="2400" dirty="0" smtClean="0"/>
              <a:t>3. leida </a:t>
            </a:r>
            <a:r>
              <a:rPr lang="et-EE" sz="2400" dirty="0" err="1"/>
              <a:t>funkstiooni</a:t>
            </a:r>
            <a:r>
              <a:rPr lang="et-EE" sz="2400" dirty="0"/>
              <a:t> II järku tuletis  </a:t>
            </a:r>
            <a:r>
              <a:rPr lang="et-EE" sz="2400" i="1" dirty="0" err="1"/>
              <a:t>y</a:t>
            </a:r>
            <a:r>
              <a:rPr lang="et-EE" sz="2400" dirty="0" err="1"/>
              <a:t>``(</a:t>
            </a:r>
            <a:r>
              <a:rPr lang="et-EE" sz="2400" i="1" dirty="0" err="1"/>
              <a:t>x</a:t>
            </a:r>
            <a:r>
              <a:rPr lang="et-EE" sz="2400" dirty="0"/>
              <a:t>)</a:t>
            </a:r>
          </a:p>
          <a:p>
            <a:pPr lvl="1"/>
            <a:r>
              <a:rPr lang="et-EE" sz="2400" dirty="0" smtClean="0"/>
              <a:t>4. leida </a:t>
            </a:r>
            <a:r>
              <a:rPr lang="et-EE" sz="2400" i="1" dirty="0" err="1"/>
              <a:t>y</a:t>
            </a:r>
            <a:r>
              <a:rPr lang="et-EE" sz="2400" dirty="0" err="1"/>
              <a:t>``(</a:t>
            </a:r>
            <a:r>
              <a:rPr lang="et-EE" sz="2400" i="1" dirty="0" err="1"/>
              <a:t>x</a:t>
            </a:r>
            <a:r>
              <a:rPr lang="et-EE" sz="2400" dirty="0"/>
              <a:t>) väärtused kriitilistes punktides </a:t>
            </a:r>
            <a:r>
              <a:rPr lang="et-EE" sz="2400" dirty="0" smtClean="0"/>
              <a:t>,</a:t>
            </a:r>
            <a:endParaRPr lang="et-EE" sz="2400" dirty="0"/>
          </a:p>
          <a:p>
            <a:r>
              <a:rPr lang="et-EE" sz="2400" dirty="0"/>
              <a:t>                        kui </a:t>
            </a:r>
            <a:r>
              <a:rPr lang="et-EE" sz="2400" i="1" dirty="0" err="1"/>
              <a:t>y</a:t>
            </a:r>
            <a:r>
              <a:rPr lang="et-EE" sz="2400" dirty="0" err="1"/>
              <a:t>``(</a:t>
            </a:r>
            <a:r>
              <a:rPr lang="et-EE" sz="2400" i="1" dirty="0" err="1"/>
              <a:t>x</a:t>
            </a:r>
            <a:r>
              <a:rPr lang="et-EE" sz="2400" dirty="0"/>
              <a:t>) &gt; 0 → </a:t>
            </a:r>
            <a:r>
              <a:rPr lang="et-EE" sz="2400" i="1" dirty="0"/>
              <a:t>x</a:t>
            </a:r>
            <a:r>
              <a:rPr lang="et-EE" sz="2400" dirty="0"/>
              <a:t> – </a:t>
            </a:r>
            <a:r>
              <a:rPr lang="et-EE" sz="2400" dirty="0" err="1"/>
              <a:t>is</a:t>
            </a:r>
            <a:r>
              <a:rPr lang="et-EE" sz="2400" dirty="0"/>
              <a:t> on lokaalne miinimum</a:t>
            </a:r>
          </a:p>
          <a:p>
            <a:r>
              <a:rPr lang="et-EE" sz="2400" dirty="0"/>
              <a:t>                        kui </a:t>
            </a:r>
            <a:r>
              <a:rPr lang="et-EE" sz="2400" i="1" dirty="0" err="1"/>
              <a:t>y</a:t>
            </a:r>
            <a:r>
              <a:rPr lang="et-EE" sz="2400" dirty="0" err="1"/>
              <a:t>``(</a:t>
            </a:r>
            <a:r>
              <a:rPr lang="et-EE" sz="2400" i="1" dirty="0" err="1"/>
              <a:t>x</a:t>
            </a:r>
            <a:r>
              <a:rPr lang="et-EE" sz="2400" dirty="0"/>
              <a:t>) &lt; 0 → </a:t>
            </a:r>
            <a:r>
              <a:rPr lang="et-EE" sz="2400" i="1" dirty="0"/>
              <a:t>x</a:t>
            </a:r>
            <a:r>
              <a:rPr lang="et-EE" sz="2400" dirty="0"/>
              <a:t> – </a:t>
            </a:r>
            <a:r>
              <a:rPr lang="et-EE" sz="2400" dirty="0" err="1"/>
              <a:t>is</a:t>
            </a:r>
            <a:r>
              <a:rPr lang="et-EE" sz="2400" dirty="0"/>
              <a:t> on lokaalne maksimum</a:t>
            </a:r>
          </a:p>
          <a:p>
            <a:pPr lvl="1"/>
            <a:r>
              <a:rPr lang="et-EE" sz="2400" dirty="0" smtClean="0"/>
              <a:t>5. vajaduse </a:t>
            </a:r>
            <a:r>
              <a:rPr lang="et-EE" sz="2400" dirty="0"/>
              <a:t>korral leida funktsiooni väärtused lokaalsetes ekstreemumites.</a:t>
            </a:r>
          </a:p>
        </p:txBody>
      </p:sp>
      <p:sp>
        <p:nvSpPr>
          <p:cNvPr id="3" name="Rounded Rectangle 2"/>
          <p:cNvSpPr/>
          <p:nvPr/>
        </p:nvSpPr>
        <p:spPr>
          <a:xfrm>
            <a:off x="126560" y="0"/>
            <a:ext cx="8815001"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400" b="1" dirty="0">
                <a:solidFill>
                  <a:srgbClr val="C00000"/>
                </a:solidFill>
              </a:rPr>
              <a:t>Lokaalsete ekstreemumite määramine II järku tuletiste </a:t>
            </a:r>
            <a:r>
              <a:rPr lang="et-EE" sz="2400" b="1" dirty="0" smtClean="0">
                <a:solidFill>
                  <a:srgbClr val="C00000"/>
                </a:solidFill>
              </a:rPr>
              <a:t>abil</a:t>
            </a:r>
            <a:endParaRPr lang="et-EE" sz="2400" dirty="0">
              <a:solidFill>
                <a:srgbClr val="C00000"/>
              </a:solidFill>
            </a:endParaRPr>
          </a:p>
        </p:txBody>
      </p:sp>
    </p:spTree>
    <p:extLst>
      <p:ext uri="{BB962C8B-B14F-4D97-AF65-F5344CB8AC3E}">
        <p14:creationId xmlns:p14="http://schemas.microsoft.com/office/powerpoint/2010/main" val="1726614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71709" cy="6463308"/>
          </a:xfrm>
          <a:prstGeom prst="rect">
            <a:avLst/>
          </a:prstGeom>
        </p:spPr>
        <p:txBody>
          <a:bodyPr wrap="square">
            <a:spAutoFit/>
          </a:bodyPr>
          <a:lstStyle/>
          <a:p>
            <a:r>
              <a:rPr lang="et-EE" i="1" u="sng" dirty="0" smtClean="0"/>
              <a:t>Lahendus</a:t>
            </a:r>
            <a:r>
              <a:rPr lang="et-EE" i="1" u="sng" dirty="0"/>
              <a:t>:</a:t>
            </a:r>
            <a:endParaRPr lang="et-EE" dirty="0"/>
          </a:p>
          <a:p>
            <a:pPr lvl="0"/>
            <a:r>
              <a:rPr lang="et-EE" dirty="0" smtClean="0"/>
              <a:t>1.  leiame </a:t>
            </a:r>
            <a:r>
              <a:rPr lang="et-EE" dirty="0" err="1"/>
              <a:t>funkstiooni</a:t>
            </a:r>
            <a:r>
              <a:rPr lang="et-EE" dirty="0"/>
              <a:t> I järku tuletis </a:t>
            </a:r>
            <a:r>
              <a:rPr lang="et-EE" i="1" dirty="0" err="1"/>
              <a:t>y</a:t>
            </a:r>
            <a:r>
              <a:rPr lang="et-EE" dirty="0" err="1"/>
              <a:t>`(</a:t>
            </a:r>
            <a:r>
              <a:rPr lang="et-EE" dirty="0"/>
              <a:t> </a:t>
            </a:r>
            <a:r>
              <a:rPr lang="et-EE" i="1" dirty="0"/>
              <a:t>x</a:t>
            </a:r>
            <a:r>
              <a:rPr lang="et-EE" dirty="0"/>
              <a:t>):  </a:t>
            </a:r>
          </a:p>
          <a:p>
            <a:r>
              <a:rPr lang="et-EE" dirty="0"/>
              <a:t>      </a:t>
            </a:r>
            <a:r>
              <a:rPr lang="et-EE" dirty="0" smtClean="0"/>
              <a:t>                                                                    </a:t>
            </a:r>
            <a:r>
              <a:rPr lang="et-EE" i="1" dirty="0" err="1" smtClean="0"/>
              <a:t>y</a:t>
            </a:r>
            <a:r>
              <a:rPr lang="et-EE" dirty="0" err="1"/>
              <a:t>`(</a:t>
            </a:r>
            <a:r>
              <a:rPr lang="et-EE" dirty="0"/>
              <a:t> </a:t>
            </a:r>
            <a:r>
              <a:rPr lang="et-EE" i="1" dirty="0"/>
              <a:t>x</a:t>
            </a:r>
            <a:r>
              <a:rPr lang="et-EE" dirty="0"/>
              <a:t>) = 4</a:t>
            </a:r>
            <a:r>
              <a:rPr lang="et-EE" i="1" dirty="0"/>
              <a:t>x</a:t>
            </a:r>
            <a:r>
              <a:rPr lang="et-EE" baseline="30000" dirty="0"/>
              <a:t>3</a:t>
            </a:r>
            <a:r>
              <a:rPr lang="et-EE" dirty="0"/>
              <a:t> – 16</a:t>
            </a:r>
            <a:r>
              <a:rPr lang="et-EE" i="1" dirty="0"/>
              <a:t>x</a:t>
            </a:r>
            <a:r>
              <a:rPr lang="et-EE" dirty="0"/>
              <a:t> </a:t>
            </a:r>
          </a:p>
          <a:p>
            <a:r>
              <a:rPr lang="et-EE" dirty="0"/>
              <a:t> </a:t>
            </a:r>
          </a:p>
          <a:p>
            <a:r>
              <a:rPr lang="et-EE" dirty="0" smtClean="0"/>
              <a:t>2</a:t>
            </a:r>
            <a:r>
              <a:rPr lang="et-EE" dirty="0"/>
              <a:t>.  leiame kriitilised punktid: määramatused puuduvad, </a:t>
            </a:r>
          </a:p>
          <a:p>
            <a:r>
              <a:rPr lang="et-EE" i="1" dirty="0" err="1"/>
              <a:t>y</a:t>
            </a:r>
            <a:r>
              <a:rPr lang="et-EE" dirty="0" err="1"/>
              <a:t>`(</a:t>
            </a:r>
            <a:r>
              <a:rPr lang="et-EE" dirty="0"/>
              <a:t> </a:t>
            </a:r>
            <a:r>
              <a:rPr lang="et-EE" i="1" dirty="0"/>
              <a:t>x</a:t>
            </a:r>
            <a:r>
              <a:rPr lang="et-EE" dirty="0"/>
              <a:t>) = 0   →   4</a:t>
            </a:r>
            <a:r>
              <a:rPr lang="et-EE" i="1" dirty="0"/>
              <a:t>x</a:t>
            </a:r>
            <a:r>
              <a:rPr lang="et-EE" baseline="30000" dirty="0"/>
              <a:t>3</a:t>
            </a:r>
            <a:r>
              <a:rPr lang="et-EE" dirty="0"/>
              <a:t> – 16</a:t>
            </a:r>
            <a:r>
              <a:rPr lang="et-EE" i="1" dirty="0"/>
              <a:t>x</a:t>
            </a:r>
            <a:r>
              <a:rPr lang="et-EE" dirty="0"/>
              <a:t> = 0</a:t>
            </a:r>
          </a:p>
          <a:p>
            <a:r>
              <a:rPr lang="et-EE" i="1" dirty="0"/>
              <a:t>                         </a:t>
            </a:r>
            <a:r>
              <a:rPr lang="et-EE" dirty="0"/>
              <a:t>4</a:t>
            </a:r>
            <a:r>
              <a:rPr lang="et-EE" i="1" dirty="0"/>
              <a:t>x</a:t>
            </a:r>
            <a:r>
              <a:rPr lang="et-EE" dirty="0"/>
              <a:t>(</a:t>
            </a:r>
            <a:r>
              <a:rPr lang="et-EE" i="1" dirty="0"/>
              <a:t>x</a:t>
            </a:r>
            <a:r>
              <a:rPr lang="et-EE" baseline="30000" dirty="0"/>
              <a:t>2</a:t>
            </a:r>
            <a:r>
              <a:rPr lang="et-EE" dirty="0"/>
              <a:t> – 4) = 0</a:t>
            </a:r>
          </a:p>
          <a:p>
            <a:r>
              <a:rPr lang="et-EE" dirty="0"/>
              <a:t>                          </a:t>
            </a:r>
            <a:r>
              <a:rPr lang="et-EE" i="1" dirty="0"/>
              <a:t>x</a:t>
            </a:r>
            <a:r>
              <a:rPr lang="et-EE" baseline="-25000" dirty="0"/>
              <a:t>1</a:t>
            </a:r>
            <a:r>
              <a:rPr lang="et-EE" dirty="0"/>
              <a:t>= 0, </a:t>
            </a:r>
            <a:r>
              <a:rPr lang="et-EE" i="1" dirty="0"/>
              <a:t>x</a:t>
            </a:r>
            <a:r>
              <a:rPr lang="et-EE" baseline="-25000" dirty="0"/>
              <a:t>2</a:t>
            </a:r>
            <a:r>
              <a:rPr lang="et-EE" dirty="0"/>
              <a:t> = 2, </a:t>
            </a:r>
            <a:r>
              <a:rPr lang="et-EE" i="1" dirty="0"/>
              <a:t>x</a:t>
            </a:r>
            <a:r>
              <a:rPr lang="et-EE" baseline="-25000" dirty="0"/>
              <a:t>3</a:t>
            </a:r>
            <a:r>
              <a:rPr lang="et-EE" dirty="0"/>
              <a:t> = -2</a:t>
            </a:r>
          </a:p>
          <a:p>
            <a:r>
              <a:rPr lang="et-EE" dirty="0"/>
              <a:t> </a:t>
            </a:r>
          </a:p>
          <a:p>
            <a:r>
              <a:rPr lang="et-EE" dirty="0"/>
              <a:t>3.leida </a:t>
            </a:r>
            <a:r>
              <a:rPr lang="et-EE" dirty="0" err="1"/>
              <a:t>funkstiooni</a:t>
            </a:r>
            <a:r>
              <a:rPr lang="et-EE" dirty="0"/>
              <a:t> II järku tuletis  </a:t>
            </a:r>
            <a:r>
              <a:rPr lang="et-EE" i="1" dirty="0" err="1"/>
              <a:t>y</a:t>
            </a:r>
            <a:r>
              <a:rPr lang="et-EE" dirty="0" err="1"/>
              <a:t>``(</a:t>
            </a:r>
            <a:r>
              <a:rPr lang="et-EE" i="1" dirty="0" err="1"/>
              <a:t>x</a:t>
            </a:r>
            <a:r>
              <a:rPr lang="et-EE" dirty="0"/>
              <a:t>):   </a:t>
            </a:r>
          </a:p>
          <a:p>
            <a:r>
              <a:rPr lang="et-EE" dirty="0"/>
              <a:t>     </a:t>
            </a:r>
          </a:p>
          <a:p>
            <a:r>
              <a:rPr lang="et-EE" i="1" dirty="0" smtClean="0"/>
              <a:t>                                                                        </a:t>
            </a:r>
            <a:r>
              <a:rPr lang="et-EE" i="1" dirty="0" err="1" smtClean="0"/>
              <a:t>y</a:t>
            </a:r>
            <a:r>
              <a:rPr lang="et-EE" dirty="0" err="1"/>
              <a:t>``(</a:t>
            </a:r>
            <a:r>
              <a:rPr lang="et-EE" i="1" dirty="0" err="1"/>
              <a:t>x</a:t>
            </a:r>
            <a:r>
              <a:rPr lang="et-EE" dirty="0"/>
              <a:t>) = 12</a:t>
            </a:r>
            <a:r>
              <a:rPr lang="et-EE" i="1" dirty="0"/>
              <a:t>x</a:t>
            </a:r>
            <a:r>
              <a:rPr lang="et-EE" baseline="30000" dirty="0"/>
              <a:t>2</a:t>
            </a:r>
            <a:r>
              <a:rPr lang="et-EE" dirty="0"/>
              <a:t> – 16</a:t>
            </a:r>
          </a:p>
          <a:p>
            <a:r>
              <a:rPr lang="et-EE" dirty="0"/>
              <a:t> </a:t>
            </a:r>
          </a:p>
          <a:p>
            <a:pPr lvl="0"/>
            <a:r>
              <a:rPr lang="et-EE" i="1" dirty="0" smtClean="0"/>
              <a:t>4.  y</a:t>
            </a:r>
            <a:r>
              <a:rPr lang="et-EE" dirty="0"/>
              <a:t>``(</a:t>
            </a:r>
            <a:r>
              <a:rPr lang="et-EE" i="1" dirty="0"/>
              <a:t>0</a:t>
            </a:r>
            <a:r>
              <a:rPr lang="et-EE" dirty="0"/>
              <a:t>) = 12∙ 0  – 16 = -</a:t>
            </a:r>
            <a:r>
              <a:rPr lang="et-EE" dirty="0" err="1"/>
              <a:t>16</a:t>
            </a:r>
            <a:r>
              <a:rPr lang="et-EE" dirty="0"/>
              <a:t> &lt; 0 → punktis </a:t>
            </a:r>
            <a:r>
              <a:rPr lang="et-EE" i="1" dirty="0"/>
              <a:t>x</a:t>
            </a:r>
            <a:r>
              <a:rPr lang="et-EE" dirty="0"/>
              <a:t> = 0 on lokaalne maksimum,</a:t>
            </a:r>
          </a:p>
          <a:p>
            <a:r>
              <a:rPr lang="et-EE" i="1" dirty="0"/>
              <a:t>     y</a:t>
            </a:r>
            <a:r>
              <a:rPr lang="et-EE" dirty="0"/>
              <a:t>``(2) = 12 ∙ 4 – 16 &gt; 0 → punktis </a:t>
            </a:r>
            <a:r>
              <a:rPr lang="et-EE" i="1" dirty="0"/>
              <a:t>x</a:t>
            </a:r>
            <a:r>
              <a:rPr lang="et-EE" dirty="0"/>
              <a:t> = 2 on lokaalne miinimum,</a:t>
            </a:r>
          </a:p>
          <a:p>
            <a:r>
              <a:rPr lang="et-EE" i="1" dirty="0"/>
              <a:t>    </a:t>
            </a:r>
            <a:r>
              <a:rPr lang="et-EE" i="1" dirty="0" smtClean="0"/>
              <a:t> </a:t>
            </a:r>
            <a:r>
              <a:rPr lang="et-EE" i="1" dirty="0" err="1" smtClean="0"/>
              <a:t>y</a:t>
            </a:r>
            <a:r>
              <a:rPr lang="et-EE" dirty="0" err="1"/>
              <a:t>``(-</a:t>
            </a:r>
            <a:r>
              <a:rPr lang="et-EE" dirty="0"/>
              <a:t> 2) = 12 ∙ 4 – 16 &gt; 0 → punktis </a:t>
            </a:r>
            <a:r>
              <a:rPr lang="et-EE" i="1" dirty="0"/>
              <a:t>x</a:t>
            </a:r>
            <a:r>
              <a:rPr lang="et-EE" dirty="0"/>
              <a:t> = -  2 on lokaalne miinimum.</a:t>
            </a:r>
          </a:p>
          <a:p>
            <a:r>
              <a:rPr lang="et-EE" dirty="0"/>
              <a:t> </a:t>
            </a:r>
          </a:p>
          <a:p>
            <a:r>
              <a:rPr lang="et-EE" dirty="0"/>
              <a:t>5. </a:t>
            </a:r>
            <a:r>
              <a:rPr lang="et-EE" i="1" dirty="0"/>
              <a:t>y</a:t>
            </a:r>
            <a:r>
              <a:rPr lang="et-EE" dirty="0"/>
              <a:t> (0) =  16   ,  </a:t>
            </a:r>
            <a:r>
              <a:rPr lang="et-EE" i="1" dirty="0"/>
              <a:t>y</a:t>
            </a:r>
            <a:r>
              <a:rPr lang="et-EE" dirty="0"/>
              <a:t> (2) = 2</a:t>
            </a:r>
            <a:r>
              <a:rPr lang="et-EE" baseline="30000" dirty="0"/>
              <a:t>4</a:t>
            </a:r>
            <a:r>
              <a:rPr lang="et-EE" dirty="0"/>
              <a:t> – 8∙2</a:t>
            </a:r>
            <a:r>
              <a:rPr lang="et-EE" baseline="30000" dirty="0"/>
              <a:t>2</a:t>
            </a:r>
            <a:r>
              <a:rPr lang="et-EE" dirty="0"/>
              <a:t> + 16  = </a:t>
            </a:r>
            <a:r>
              <a:rPr lang="et-EE" dirty="0" err="1"/>
              <a:t>16</a:t>
            </a:r>
            <a:r>
              <a:rPr lang="et-EE" dirty="0"/>
              <a:t> – 32 + 16 = 0, </a:t>
            </a:r>
            <a:r>
              <a:rPr lang="et-EE" i="1" dirty="0"/>
              <a:t>y</a:t>
            </a:r>
            <a:r>
              <a:rPr lang="et-EE" dirty="0"/>
              <a:t> (- 2) = 0,</a:t>
            </a:r>
          </a:p>
          <a:p>
            <a:r>
              <a:rPr lang="et-EE" dirty="0"/>
              <a:t>   seega lokaalne maksimum on punktis (0; 16),</a:t>
            </a:r>
          </a:p>
          <a:p>
            <a:r>
              <a:rPr lang="et-EE" dirty="0"/>
              <a:t>  </a:t>
            </a:r>
            <a:r>
              <a:rPr lang="et-EE" dirty="0" smtClean="0"/>
              <a:t>                                </a:t>
            </a:r>
            <a:r>
              <a:rPr lang="et-EE" dirty="0"/>
              <a:t>üks lokaalne  miinimum on (2; 0), </a:t>
            </a:r>
            <a:endParaRPr lang="et-EE" dirty="0" smtClean="0"/>
          </a:p>
          <a:p>
            <a:r>
              <a:rPr lang="et-EE" dirty="0" smtClean="0"/>
              <a:t>                                             teine </a:t>
            </a:r>
            <a:r>
              <a:rPr lang="et-EE" dirty="0"/>
              <a:t>lokaalne miinimum on ( - 2; 0).</a:t>
            </a:r>
          </a:p>
          <a:p>
            <a:r>
              <a:rPr lang="et-EE" dirty="0"/>
              <a:t> </a:t>
            </a:r>
          </a:p>
          <a:p>
            <a:r>
              <a:rPr lang="et-EE" dirty="0"/>
              <a:t> </a:t>
            </a:r>
          </a:p>
        </p:txBody>
      </p:sp>
      <p:sp>
        <p:nvSpPr>
          <p:cNvPr id="3" name="Rectangle 2"/>
          <p:cNvSpPr/>
          <p:nvPr/>
        </p:nvSpPr>
        <p:spPr>
          <a:xfrm>
            <a:off x="-16234" y="2417"/>
            <a:ext cx="9160233" cy="707886"/>
          </a:xfrm>
          <a:prstGeom prst="rect">
            <a:avLst/>
          </a:prstGeom>
          <a:solidFill>
            <a:schemeClr val="bg1">
              <a:lumMod val="95000"/>
            </a:schemeClr>
          </a:solidFill>
        </p:spPr>
        <p:txBody>
          <a:bodyPr wrap="square">
            <a:spAutoFit/>
          </a:bodyPr>
          <a:lstStyle/>
          <a:p>
            <a:r>
              <a:rPr lang="et-EE" sz="2000" i="1" u="sng" dirty="0">
                <a:solidFill>
                  <a:srgbClr val="C00000"/>
                </a:solidFill>
              </a:rPr>
              <a:t>Näide </a:t>
            </a:r>
            <a:r>
              <a:rPr lang="et-EE" sz="2000" u="sng" dirty="0" smtClean="0">
                <a:solidFill>
                  <a:srgbClr val="C00000"/>
                </a:solidFill>
              </a:rPr>
              <a:t>18</a:t>
            </a:r>
            <a:r>
              <a:rPr lang="et-EE" sz="2000" i="1" u="sng" dirty="0" smtClean="0">
                <a:solidFill>
                  <a:srgbClr val="C00000"/>
                </a:solidFill>
              </a:rPr>
              <a:t>.  </a:t>
            </a:r>
            <a:r>
              <a:rPr lang="et-EE" sz="2000" dirty="0" smtClean="0">
                <a:solidFill>
                  <a:srgbClr val="C00000"/>
                </a:solidFill>
              </a:rPr>
              <a:t> </a:t>
            </a:r>
            <a:r>
              <a:rPr lang="et-EE" sz="2000" dirty="0"/>
              <a:t>Leida funktsiooni    </a:t>
            </a:r>
            <a:r>
              <a:rPr lang="et-EE" sz="2000" i="1" dirty="0"/>
              <a:t>y</a:t>
            </a:r>
            <a:r>
              <a:rPr lang="et-EE" sz="2000" dirty="0"/>
              <a:t> = </a:t>
            </a:r>
            <a:r>
              <a:rPr lang="et-EE" sz="2000" i="1" dirty="0"/>
              <a:t>x</a:t>
            </a:r>
            <a:r>
              <a:rPr lang="et-EE" sz="2000" baseline="30000" dirty="0"/>
              <a:t>4</a:t>
            </a:r>
            <a:r>
              <a:rPr lang="et-EE" sz="2000" dirty="0"/>
              <a:t> – 8</a:t>
            </a:r>
            <a:r>
              <a:rPr lang="et-EE" sz="2000" i="1" dirty="0"/>
              <a:t>x</a:t>
            </a:r>
            <a:r>
              <a:rPr lang="et-EE" sz="2000" baseline="30000" dirty="0"/>
              <a:t>2</a:t>
            </a:r>
            <a:r>
              <a:rPr lang="et-EE" sz="2000" dirty="0"/>
              <a:t> + 16   lokaalsed ekstreemumid II järku tuletise abil</a:t>
            </a:r>
          </a:p>
        </p:txBody>
      </p:sp>
    </p:spTree>
    <p:extLst>
      <p:ext uri="{BB962C8B-B14F-4D97-AF65-F5344CB8AC3E}">
        <p14:creationId xmlns:p14="http://schemas.microsoft.com/office/powerpoint/2010/main" val="544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fade">
                                      <p:cBhvr>
                                        <p:cTn id="49" dur="500"/>
                                        <p:tgtEl>
                                          <p:spTgt spid="2">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fade">
                                      <p:cBhvr>
                                        <p:cTn id="52" dur="500"/>
                                        <p:tgtEl>
                                          <p:spTgt spid="2">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fade">
                                      <p:cBhvr>
                                        <p:cTn id="55" dur="500"/>
                                        <p:tgtEl>
                                          <p:spTgt spid="2">
                                            <p:txEl>
                                              <p:pRg st="16" end="1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xEl>
                                              <p:pRg st="17" end="17"/>
                                            </p:txEl>
                                          </p:spTgt>
                                        </p:tgtEl>
                                        <p:attrNameLst>
                                          <p:attrName>style.visibility</p:attrName>
                                        </p:attrNameLst>
                                      </p:cBhvr>
                                      <p:to>
                                        <p:strVal val="visible"/>
                                      </p:to>
                                    </p:set>
                                    <p:animEffect transition="in" filter="fade">
                                      <p:cBhvr>
                                        <p:cTn id="60" dur="500"/>
                                        <p:tgtEl>
                                          <p:spTgt spid="2">
                                            <p:txEl>
                                              <p:pRg st="17" end="17"/>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
                                            <p:txEl>
                                              <p:pRg st="18" end="18"/>
                                            </p:txEl>
                                          </p:spTgt>
                                        </p:tgtEl>
                                        <p:attrNameLst>
                                          <p:attrName>style.visibility</p:attrName>
                                        </p:attrNameLst>
                                      </p:cBhvr>
                                      <p:to>
                                        <p:strVal val="visible"/>
                                      </p:to>
                                    </p:set>
                                    <p:animEffect transition="in" filter="fade">
                                      <p:cBhvr>
                                        <p:cTn id="63" dur="500"/>
                                        <p:tgtEl>
                                          <p:spTgt spid="2">
                                            <p:txEl>
                                              <p:pRg st="18" end="1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
                                            <p:txEl>
                                              <p:pRg st="19" end="19"/>
                                            </p:txEl>
                                          </p:spTgt>
                                        </p:tgtEl>
                                        <p:attrNameLst>
                                          <p:attrName>style.visibility</p:attrName>
                                        </p:attrNameLst>
                                      </p:cBhvr>
                                      <p:to>
                                        <p:strVal val="visible"/>
                                      </p:to>
                                    </p:set>
                                    <p:animEffect transition="in" filter="fade">
                                      <p:cBhvr>
                                        <p:cTn id="66" dur="500"/>
                                        <p:tgtEl>
                                          <p:spTgt spid="2">
                                            <p:txEl>
                                              <p:pRg st="19" end="19"/>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2">
                                            <p:txEl>
                                              <p:pRg st="20" end="20"/>
                                            </p:txEl>
                                          </p:spTgt>
                                        </p:tgtEl>
                                        <p:attrNameLst>
                                          <p:attrName>style.visibility</p:attrName>
                                        </p:attrNameLst>
                                      </p:cBhvr>
                                      <p:to>
                                        <p:strVal val="visible"/>
                                      </p:to>
                                    </p:set>
                                    <p:animEffect transition="in" filter="fade">
                                      <p:cBhvr>
                                        <p:cTn id="69" dur="5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5262979"/>
          </a:xfrm>
          <a:prstGeom prst="rect">
            <a:avLst/>
          </a:prstGeom>
        </p:spPr>
        <p:txBody>
          <a:bodyPr wrap="square">
            <a:spAutoFit/>
          </a:bodyPr>
          <a:lstStyle/>
          <a:p>
            <a:r>
              <a:rPr lang="et-EE" sz="2400" i="1" u="sng" dirty="0">
                <a:solidFill>
                  <a:srgbClr val="C00000"/>
                </a:solidFill>
              </a:rPr>
              <a:t>Ülesanne </a:t>
            </a:r>
            <a:r>
              <a:rPr lang="et-EE" sz="2400" u="sng" dirty="0">
                <a:solidFill>
                  <a:srgbClr val="C00000"/>
                </a:solidFill>
              </a:rPr>
              <a:t>5</a:t>
            </a:r>
            <a:r>
              <a:rPr lang="et-EE" sz="2400" u="sng" dirty="0" smtClean="0">
                <a:solidFill>
                  <a:srgbClr val="C00000"/>
                </a:solidFill>
              </a:rPr>
              <a:t>5</a:t>
            </a:r>
            <a:r>
              <a:rPr lang="et-EE" sz="2400" u="sng" dirty="0">
                <a:solidFill>
                  <a:srgbClr val="C00000"/>
                </a:solidFill>
              </a:rPr>
              <a:t>. </a:t>
            </a:r>
            <a:r>
              <a:rPr lang="et-EE" sz="2400" dirty="0">
                <a:solidFill>
                  <a:srgbClr val="C00000"/>
                </a:solidFill>
              </a:rPr>
              <a:t>  </a:t>
            </a:r>
            <a:r>
              <a:rPr lang="et-EE" sz="2400" dirty="0"/>
              <a:t>Prognoositakse, et teatud tõenäosusega on lähima kuu aja jooksul on oodata aktsia hinna muutumist järgmise seaduspärasuse järgi: </a:t>
            </a:r>
            <a:endParaRPr lang="et-EE" sz="2400" dirty="0" smtClean="0"/>
          </a:p>
          <a:p>
            <a:pPr algn="ctr"/>
            <a:r>
              <a:rPr lang="et-EE" sz="2400" i="1" dirty="0" err="1" smtClean="0"/>
              <a:t>p</a:t>
            </a:r>
            <a:r>
              <a:rPr lang="et-EE" sz="2400" dirty="0" err="1" smtClean="0"/>
              <a:t>(</a:t>
            </a:r>
            <a:r>
              <a:rPr lang="et-EE" sz="2400" i="1" dirty="0" err="1" smtClean="0"/>
              <a:t>t</a:t>
            </a:r>
            <a:r>
              <a:rPr lang="et-EE" sz="2400" dirty="0"/>
              <a:t>) = - 0,0035</a:t>
            </a:r>
            <a:r>
              <a:rPr lang="et-EE" sz="2400" i="1" dirty="0"/>
              <a:t>t</a:t>
            </a:r>
            <a:r>
              <a:rPr lang="et-EE" sz="2400" baseline="30000" dirty="0"/>
              <a:t>3</a:t>
            </a:r>
            <a:r>
              <a:rPr lang="et-EE" sz="2400" dirty="0"/>
              <a:t> + 0,18</a:t>
            </a:r>
            <a:r>
              <a:rPr lang="et-EE" sz="2400" i="1" dirty="0"/>
              <a:t>t</a:t>
            </a:r>
            <a:r>
              <a:rPr lang="et-EE" sz="2400" baseline="30000" dirty="0"/>
              <a:t>2</a:t>
            </a:r>
            <a:r>
              <a:rPr lang="et-EE" sz="2400" dirty="0"/>
              <a:t> – 2,5</a:t>
            </a:r>
            <a:r>
              <a:rPr lang="et-EE" sz="2400" i="1" dirty="0"/>
              <a:t>t</a:t>
            </a:r>
            <a:r>
              <a:rPr lang="et-EE" sz="2400" dirty="0"/>
              <a:t> + 152, </a:t>
            </a:r>
            <a:endParaRPr lang="et-EE" sz="2400" dirty="0" smtClean="0"/>
          </a:p>
          <a:p>
            <a:r>
              <a:rPr lang="et-EE" sz="2400" dirty="0" smtClean="0"/>
              <a:t>kus </a:t>
            </a:r>
            <a:r>
              <a:rPr lang="et-EE" sz="2400" i="1" dirty="0"/>
              <a:t>t</a:t>
            </a:r>
            <a:r>
              <a:rPr lang="et-EE" sz="2400" dirty="0"/>
              <a:t> on päevade arv alates </a:t>
            </a:r>
            <a:r>
              <a:rPr lang="et-EE" sz="2400" dirty="0" smtClean="0"/>
              <a:t>praegusest. Mitme </a:t>
            </a:r>
            <a:r>
              <a:rPr lang="et-EE" sz="2400" dirty="0"/>
              <a:t>päevapärast on kasulik aktsiaid osta ja mitme päeva pärast on kasulik neid müüa?</a:t>
            </a:r>
          </a:p>
          <a:p>
            <a:pPr lvl="0"/>
            <a:r>
              <a:rPr lang="et-EE" sz="2400" dirty="0"/>
              <a:t>Kui suurt tulu saadakse, kui ostmiseks sobival ajal ostetakse 1000 aktsiat, mis müümiseks sobival ajal maha müüakse.</a:t>
            </a:r>
          </a:p>
          <a:p>
            <a:r>
              <a:rPr lang="et-EE" sz="2400" dirty="0"/>
              <a:t> </a:t>
            </a:r>
          </a:p>
          <a:p>
            <a:r>
              <a:rPr lang="et-EE" sz="2400" i="1" u="sng" dirty="0">
                <a:solidFill>
                  <a:srgbClr val="C00000"/>
                </a:solidFill>
              </a:rPr>
              <a:t>Ülesanne </a:t>
            </a:r>
            <a:r>
              <a:rPr lang="et-EE" sz="2400" u="sng" dirty="0">
                <a:solidFill>
                  <a:srgbClr val="C00000"/>
                </a:solidFill>
              </a:rPr>
              <a:t>5</a:t>
            </a:r>
            <a:r>
              <a:rPr lang="et-EE" sz="2400" u="sng" dirty="0" smtClean="0">
                <a:solidFill>
                  <a:srgbClr val="C00000"/>
                </a:solidFill>
              </a:rPr>
              <a:t>6</a:t>
            </a:r>
            <a:r>
              <a:rPr lang="et-EE" sz="2400" u="sng" dirty="0">
                <a:solidFill>
                  <a:srgbClr val="C00000"/>
                </a:solidFill>
              </a:rPr>
              <a:t>. </a:t>
            </a:r>
            <a:r>
              <a:rPr lang="et-EE" sz="2400" dirty="0">
                <a:solidFill>
                  <a:srgbClr val="C00000"/>
                </a:solidFill>
              </a:rPr>
              <a:t>  </a:t>
            </a:r>
            <a:r>
              <a:rPr lang="et-EE" sz="2400" dirty="0"/>
              <a:t>Prognoos näitab, et kauba A pakutav kogus </a:t>
            </a:r>
            <a:r>
              <a:rPr lang="et-EE" sz="2400" i="1" dirty="0"/>
              <a:t>q</a:t>
            </a:r>
            <a:r>
              <a:rPr lang="et-EE" sz="2400" dirty="0"/>
              <a:t> muutub lähima 3 kuu jooksul järgmiselt</a:t>
            </a:r>
            <a:r>
              <a:rPr lang="et-EE" sz="2400" dirty="0" smtClean="0"/>
              <a:t>:</a:t>
            </a:r>
          </a:p>
          <a:p>
            <a:pPr algn="ctr"/>
            <a:r>
              <a:rPr lang="et-EE" sz="2400" dirty="0" smtClean="0"/>
              <a:t> </a:t>
            </a:r>
            <a:r>
              <a:rPr lang="et-EE" sz="2400" i="1" dirty="0" err="1"/>
              <a:t>q</a:t>
            </a:r>
            <a:r>
              <a:rPr lang="et-EE" sz="2400" dirty="0" err="1"/>
              <a:t>(</a:t>
            </a:r>
            <a:r>
              <a:rPr lang="et-EE" sz="2400" i="1" dirty="0" err="1"/>
              <a:t>t</a:t>
            </a:r>
            <a:r>
              <a:rPr lang="et-EE" sz="2400" dirty="0"/>
              <a:t>) = 0,04</a:t>
            </a:r>
            <a:r>
              <a:rPr lang="et-EE" sz="2400" i="1" dirty="0"/>
              <a:t>t</a:t>
            </a:r>
            <a:r>
              <a:rPr lang="et-EE" sz="2400" baseline="30000" dirty="0"/>
              <a:t>3</a:t>
            </a:r>
            <a:r>
              <a:rPr lang="et-EE" sz="2400" dirty="0"/>
              <a:t> – 7 </a:t>
            </a:r>
            <a:r>
              <a:rPr lang="et-EE" sz="2400" i="1" dirty="0"/>
              <a:t>t</a:t>
            </a:r>
            <a:r>
              <a:rPr lang="et-EE" sz="2400" baseline="30000" dirty="0"/>
              <a:t>2</a:t>
            </a:r>
            <a:r>
              <a:rPr lang="et-EE" sz="2400" dirty="0"/>
              <a:t> + 200</a:t>
            </a:r>
            <a:r>
              <a:rPr lang="et-EE" sz="2400" i="1" dirty="0"/>
              <a:t>t</a:t>
            </a:r>
            <a:r>
              <a:rPr lang="et-EE" sz="2400" dirty="0"/>
              <a:t> + 15 000,  </a:t>
            </a:r>
            <a:endParaRPr lang="et-EE" sz="2400" dirty="0" smtClean="0"/>
          </a:p>
          <a:p>
            <a:r>
              <a:rPr lang="et-EE" sz="2400" dirty="0" smtClean="0"/>
              <a:t>kus </a:t>
            </a:r>
            <a:r>
              <a:rPr lang="et-EE" sz="2400" i="1" dirty="0"/>
              <a:t>t</a:t>
            </a:r>
            <a:r>
              <a:rPr lang="et-EE" sz="2400" dirty="0"/>
              <a:t> on päevade arv alates tänasest. </a:t>
            </a:r>
            <a:r>
              <a:rPr lang="et-EE" sz="2400" dirty="0" smtClean="0"/>
              <a:t>Mitme </a:t>
            </a:r>
            <a:r>
              <a:rPr lang="et-EE" sz="2400" dirty="0"/>
              <a:t>päeva pärast on pakutav kogus saavutanud miinimumi?</a:t>
            </a:r>
          </a:p>
        </p:txBody>
      </p:sp>
    </p:spTree>
    <p:extLst>
      <p:ext uri="{BB962C8B-B14F-4D97-AF65-F5344CB8AC3E}">
        <p14:creationId xmlns:p14="http://schemas.microsoft.com/office/powerpoint/2010/main" val="54663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79" y="936104"/>
            <a:ext cx="9144000" cy="5693866"/>
          </a:xfrm>
          <a:prstGeom prst="rect">
            <a:avLst/>
          </a:prstGeom>
        </p:spPr>
        <p:txBody>
          <a:bodyPr wrap="square">
            <a:spAutoFit/>
          </a:bodyPr>
          <a:lstStyle/>
          <a:p>
            <a:r>
              <a:rPr lang="et-EE" sz="2000" dirty="0" smtClean="0"/>
              <a:t>Funktsiooni </a:t>
            </a:r>
            <a:r>
              <a:rPr lang="et-EE" sz="2000" dirty="0">
                <a:solidFill>
                  <a:srgbClr val="C00000"/>
                </a:solidFill>
              </a:rPr>
              <a:t>globaalne maksimum </a:t>
            </a:r>
            <a:r>
              <a:rPr lang="et-EE" sz="2000" dirty="0"/>
              <a:t>mingis vahemikus on funktsiooni </a:t>
            </a:r>
            <a:r>
              <a:rPr lang="et-EE" sz="2000" dirty="0">
                <a:solidFill>
                  <a:srgbClr val="C00000"/>
                </a:solidFill>
              </a:rPr>
              <a:t>suurim</a:t>
            </a:r>
            <a:r>
              <a:rPr lang="et-EE" sz="2000" dirty="0"/>
              <a:t> väärtus antud vahemikus.</a:t>
            </a:r>
          </a:p>
          <a:p>
            <a:endParaRPr lang="et-EE" sz="2000" dirty="0" smtClean="0"/>
          </a:p>
          <a:p>
            <a:r>
              <a:rPr lang="et-EE" sz="2000" dirty="0" smtClean="0"/>
              <a:t>Funktsiooni </a:t>
            </a:r>
            <a:r>
              <a:rPr lang="et-EE" sz="2000" dirty="0">
                <a:solidFill>
                  <a:srgbClr val="C00000"/>
                </a:solidFill>
              </a:rPr>
              <a:t>globaalne miinimum</a:t>
            </a:r>
            <a:r>
              <a:rPr lang="et-EE" sz="2000" b="1" dirty="0"/>
              <a:t> </a:t>
            </a:r>
            <a:r>
              <a:rPr lang="et-EE" sz="2000" dirty="0"/>
              <a:t>mingis vahemikus on funktsiooni </a:t>
            </a:r>
            <a:r>
              <a:rPr lang="et-EE" sz="2000" dirty="0">
                <a:solidFill>
                  <a:srgbClr val="C00000"/>
                </a:solidFill>
              </a:rPr>
              <a:t>vähim</a:t>
            </a:r>
            <a:r>
              <a:rPr lang="et-EE" sz="2000" dirty="0"/>
              <a:t> väärtus antud vahemikus.</a:t>
            </a:r>
          </a:p>
          <a:p>
            <a:endParaRPr lang="et-EE" sz="2000" dirty="0" smtClean="0"/>
          </a:p>
          <a:p>
            <a:r>
              <a:rPr lang="et-EE" sz="2000" dirty="0" smtClean="0"/>
              <a:t>Globaalset </a:t>
            </a:r>
            <a:r>
              <a:rPr lang="et-EE" sz="2000" dirty="0"/>
              <a:t>maksimumi ja globaalset miinimumi nimetatakse globaalseteks </a:t>
            </a:r>
            <a:r>
              <a:rPr lang="et-EE" sz="2000" dirty="0">
                <a:solidFill>
                  <a:srgbClr val="C00000"/>
                </a:solidFill>
              </a:rPr>
              <a:t>ekstreemumiteks.</a:t>
            </a:r>
          </a:p>
          <a:p>
            <a:r>
              <a:rPr lang="et-EE" sz="2400" dirty="0"/>
              <a:t> </a:t>
            </a:r>
          </a:p>
          <a:p>
            <a:r>
              <a:rPr lang="et-EE" sz="2000" u="sng" dirty="0"/>
              <a:t>Pideva funktsiooni </a:t>
            </a:r>
            <a:r>
              <a:rPr lang="et-EE" sz="2000" i="1" u="sng" dirty="0" err="1"/>
              <a:t>y</a:t>
            </a:r>
            <a:r>
              <a:rPr lang="et-EE" sz="2000" u="sng" dirty="0" err="1"/>
              <a:t>(</a:t>
            </a:r>
            <a:r>
              <a:rPr lang="et-EE" sz="2000" i="1" u="sng" dirty="0" err="1"/>
              <a:t>x</a:t>
            </a:r>
            <a:r>
              <a:rPr lang="et-EE" sz="2000" u="sng" dirty="0"/>
              <a:t>) globaalsete ekstreemumite leidmine vahemikus </a:t>
            </a:r>
            <a:r>
              <a:rPr lang="et-EE" sz="2000" i="1" u="sng" dirty="0"/>
              <a:t>a</a:t>
            </a:r>
            <a:r>
              <a:rPr lang="et-EE" sz="2000" u="sng" dirty="0"/>
              <a:t> ≤ </a:t>
            </a:r>
            <a:r>
              <a:rPr lang="et-EE" sz="2000" i="1" u="sng" dirty="0"/>
              <a:t>x</a:t>
            </a:r>
            <a:r>
              <a:rPr lang="et-EE" sz="2000" u="sng" dirty="0"/>
              <a:t> ≤ </a:t>
            </a:r>
            <a:r>
              <a:rPr lang="et-EE" sz="2000" i="1" u="sng" dirty="0"/>
              <a:t>b</a:t>
            </a:r>
            <a:r>
              <a:rPr lang="et-EE" sz="2000" u="sng" dirty="0"/>
              <a:t> :</a:t>
            </a:r>
            <a:endParaRPr lang="et-EE" sz="2000" dirty="0"/>
          </a:p>
          <a:p>
            <a:r>
              <a:rPr lang="et-EE" sz="2000" dirty="0"/>
              <a:t> </a:t>
            </a:r>
          </a:p>
          <a:p>
            <a:pPr marL="457200" lvl="0" indent="-457200">
              <a:buAutoNum type="arabicPeriod"/>
            </a:pPr>
            <a:r>
              <a:rPr lang="et-EE" sz="2000" dirty="0" smtClean="0"/>
              <a:t>Leida </a:t>
            </a:r>
            <a:r>
              <a:rPr lang="et-EE" sz="2000" dirty="0"/>
              <a:t>funktsiooni lokaalsed </a:t>
            </a:r>
            <a:r>
              <a:rPr lang="et-EE" sz="2000" dirty="0" smtClean="0"/>
              <a:t>ekstreemumid vahemikus </a:t>
            </a:r>
            <a:r>
              <a:rPr lang="et-EE" sz="2000" i="1" dirty="0"/>
              <a:t>a</a:t>
            </a:r>
            <a:r>
              <a:rPr lang="et-EE" sz="2000" dirty="0"/>
              <a:t> ≤ </a:t>
            </a:r>
            <a:r>
              <a:rPr lang="et-EE" sz="2000" i="1" dirty="0"/>
              <a:t>x</a:t>
            </a:r>
            <a:r>
              <a:rPr lang="et-EE" sz="2000" dirty="0"/>
              <a:t> ≤ </a:t>
            </a:r>
            <a:r>
              <a:rPr lang="et-EE" sz="2000" i="1" dirty="0" smtClean="0"/>
              <a:t>b</a:t>
            </a:r>
          </a:p>
          <a:p>
            <a:pPr lvl="0"/>
            <a:endParaRPr lang="et-EE" sz="2000" dirty="0"/>
          </a:p>
          <a:p>
            <a:pPr lvl="0"/>
            <a:r>
              <a:rPr lang="et-EE" sz="2000" dirty="0" smtClean="0"/>
              <a:t>2. Leida </a:t>
            </a:r>
            <a:r>
              <a:rPr lang="et-EE" sz="2000" dirty="0"/>
              <a:t>funktsiooni </a:t>
            </a:r>
            <a:r>
              <a:rPr lang="et-EE" sz="2000" i="1" dirty="0" err="1"/>
              <a:t>y</a:t>
            </a:r>
            <a:r>
              <a:rPr lang="et-EE" sz="2000" dirty="0" err="1"/>
              <a:t>(</a:t>
            </a:r>
            <a:r>
              <a:rPr lang="et-EE" sz="2000" i="1" dirty="0" err="1"/>
              <a:t>x</a:t>
            </a:r>
            <a:r>
              <a:rPr lang="et-EE" sz="2000" dirty="0"/>
              <a:t>) väärtused vahemiku otspunktides </a:t>
            </a:r>
            <a:r>
              <a:rPr lang="et-EE" sz="2000" i="1" dirty="0"/>
              <a:t>a</a:t>
            </a:r>
            <a:r>
              <a:rPr lang="et-EE" sz="2000" dirty="0"/>
              <a:t> ja </a:t>
            </a:r>
            <a:r>
              <a:rPr lang="et-EE" sz="2000" i="1" dirty="0"/>
              <a:t>b</a:t>
            </a:r>
            <a:r>
              <a:rPr lang="et-EE" sz="2000" dirty="0"/>
              <a:t>  ning lokaalsetes </a:t>
            </a:r>
            <a:r>
              <a:rPr lang="et-EE" sz="2000" dirty="0" smtClean="0"/>
              <a:t>ekstreemumites, </a:t>
            </a:r>
            <a:r>
              <a:rPr lang="et-EE" sz="2000" dirty="0"/>
              <a:t>mis kuuluvad vahemikku </a:t>
            </a:r>
            <a:r>
              <a:rPr lang="et-EE" sz="2000" i="1" dirty="0"/>
              <a:t>a</a:t>
            </a:r>
            <a:r>
              <a:rPr lang="et-EE" sz="2000" dirty="0"/>
              <a:t> ≤ </a:t>
            </a:r>
            <a:r>
              <a:rPr lang="et-EE" sz="2000" i="1" dirty="0"/>
              <a:t>x</a:t>
            </a:r>
            <a:r>
              <a:rPr lang="et-EE" sz="2000" dirty="0"/>
              <a:t> ≤ </a:t>
            </a:r>
            <a:r>
              <a:rPr lang="et-EE" sz="2000" i="1" dirty="0"/>
              <a:t>b</a:t>
            </a:r>
            <a:r>
              <a:rPr lang="et-EE" sz="2000" i="1" dirty="0" smtClean="0"/>
              <a:t>.</a:t>
            </a:r>
          </a:p>
          <a:p>
            <a:pPr lvl="0"/>
            <a:endParaRPr lang="et-EE" sz="2000" dirty="0"/>
          </a:p>
          <a:p>
            <a:pPr lvl="0"/>
            <a:r>
              <a:rPr lang="et-EE" sz="2000" dirty="0" smtClean="0"/>
              <a:t>3. Võrdleme </a:t>
            </a:r>
            <a:r>
              <a:rPr lang="et-EE" sz="2000" dirty="0"/>
              <a:t>väärtusi: suurim neist on </a:t>
            </a:r>
            <a:r>
              <a:rPr lang="et-EE" sz="2000" b="1" dirty="0"/>
              <a:t>globaalne maksimum</a:t>
            </a:r>
            <a:r>
              <a:rPr lang="et-EE" sz="2000" dirty="0"/>
              <a:t>, vähim – </a:t>
            </a:r>
            <a:r>
              <a:rPr lang="et-EE" sz="2000" b="1" dirty="0"/>
              <a:t>globaalne miinimum.</a:t>
            </a:r>
            <a:endParaRPr lang="et-EE" sz="2000" dirty="0"/>
          </a:p>
        </p:txBody>
      </p:sp>
      <p:sp>
        <p:nvSpPr>
          <p:cNvPr id="3" name="Rounded Rectangle 2"/>
          <p:cNvSpPr/>
          <p:nvPr/>
        </p:nvSpPr>
        <p:spPr>
          <a:xfrm>
            <a:off x="126560" y="0"/>
            <a:ext cx="8815001"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2400" b="1" dirty="0">
                <a:solidFill>
                  <a:srgbClr val="C00000"/>
                </a:solidFill>
              </a:rPr>
              <a:t>Globaalsed ekstreemumid </a:t>
            </a:r>
            <a:endParaRPr lang="et-EE" sz="2400" dirty="0">
              <a:solidFill>
                <a:srgbClr val="C00000"/>
              </a:solidFill>
            </a:endParaRPr>
          </a:p>
        </p:txBody>
      </p:sp>
    </p:spTree>
    <p:extLst>
      <p:ext uri="{BB962C8B-B14F-4D97-AF65-F5344CB8AC3E}">
        <p14:creationId xmlns:p14="http://schemas.microsoft.com/office/powerpoint/2010/main" val="4174300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1" y="960129"/>
            <a:ext cx="9144000" cy="5909310"/>
          </a:xfrm>
          <a:prstGeom prst="rect">
            <a:avLst/>
          </a:prstGeom>
        </p:spPr>
        <p:txBody>
          <a:bodyPr wrap="square">
            <a:spAutoFit/>
          </a:bodyPr>
          <a:lstStyle/>
          <a:p>
            <a:r>
              <a:rPr lang="et-EE" i="1" u="sng" dirty="0" smtClean="0"/>
              <a:t>Lahendus</a:t>
            </a:r>
            <a:r>
              <a:rPr lang="et-EE" i="1" u="sng" dirty="0"/>
              <a:t>:</a:t>
            </a:r>
            <a:endParaRPr lang="et-EE" dirty="0"/>
          </a:p>
          <a:p>
            <a:r>
              <a:rPr lang="et-EE" dirty="0"/>
              <a:t>Leiame ekstreemumid:</a:t>
            </a:r>
            <a:r>
              <a:rPr lang="et-EE" i="1" dirty="0"/>
              <a:t> </a:t>
            </a:r>
            <a:r>
              <a:rPr lang="et-EE" i="1" dirty="0" err="1"/>
              <a:t>P</a:t>
            </a:r>
            <a:r>
              <a:rPr lang="et-EE" dirty="0" err="1"/>
              <a:t>`(</a:t>
            </a:r>
            <a:r>
              <a:rPr lang="et-EE" i="1" dirty="0" err="1"/>
              <a:t>q</a:t>
            </a:r>
            <a:r>
              <a:rPr lang="et-EE" dirty="0"/>
              <a:t>)  =  - 6</a:t>
            </a:r>
            <a:r>
              <a:rPr lang="et-EE" i="1" dirty="0"/>
              <a:t>q</a:t>
            </a:r>
            <a:r>
              <a:rPr lang="et-EE" baseline="30000" dirty="0"/>
              <a:t>2</a:t>
            </a:r>
            <a:r>
              <a:rPr lang="et-EE" dirty="0"/>
              <a:t> + 540</a:t>
            </a:r>
            <a:r>
              <a:rPr lang="et-EE" i="1" dirty="0"/>
              <a:t>q</a:t>
            </a:r>
            <a:r>
              <a:rPr lang="et-EE" dirty="0"/>
              <a:t> – 4800,</a:t>
            </a:r>
          </a:p>
          <a:p>
            <a:r>
              <a:rPr lang="et-EE" dirty="0"/>
              <a:t>                               </a:t>
            </a:r>
            <a:r>
              <a:rPr lang="et-EE" dirty="0" smtClean="0"/>
              <a:t> </a:t>
            </a:r>
          </a:p>
          <a:p>
            <a:r>
              <a:rPr lang="et-EE" dirty="0"/>
              <a:t> </a:t>
            </a:r>
            <a:r>
              <a:rPr lang="et-EE" dirty="0" smtClean="0"/>
              <a:t>                                </a:t>
            </a:r>
            <a:r>
              <a:rPr lang="et-EE" i="1" dirty="0" err="1"/>
              <a:t>P</a:t>
            </a:r>
            <a:r>
              <a:rPr lang="et-EE" dirty="0" err="1"/>
              <a:t>`(</a:t>
            </a:r>
            <a:r>
              <a:rPr lang="et-EE" i="1" dirty="0" err="1"/>
              <a:t>q</a:t>
            </a:r>
            <a:r>
              <a:rPr lang="et-EE" dirty="0"/>
              <a:t>)  = 0 →  - 6</a:t>
            </a:r>
            <a:r>
              <a:rPr lang="et-EE" i="1" dirty="0"/>
              <a:t>q</a:t>
            </a:r>
            <a:r>
              <a:rPr lang="et-EE" baseline="30000" dirty="0"/>
              <a:t>2</a:t>
            </a:r>
            <a:r>
              <a:rPr lang="et-EE" dirty="0"/>
              <a:t> + 540</a:t>
            </a:r>
            <a:r>
              <a:rPr lang="et-EE" i="1" dirty="0"/>
              <a:t>q</a:t>
            </a:r>
            <a:r>
              <a:rPr lang="et-EE" dirty="0"/>
              <a:t> – 4800= 0</a:t>
            </a:r>
          </a:p>
          <a:p>
            <a:r>
              <a:rPr lang="et-EE" i="1" dirty="0"/>
              <a:t>                                                           </a:t>
            </a:r>
            <a:r>
              <a:rPr lang="et-EE" dirty="0"/>
              <a:t> </a:t>
            </a:r>
            <a:r>
              <a:rPr lang="et-EE" i="1" dirty="0"/>
              <a:t>q</a:t>
            </a:r>
            <a:r>
              <a:rPr lang="et-EE" baseline="30000" dirty="0"/>
              <a:t>2</a:t>
            </a:r>
            <a:r>
              <a:rPr lang="et-EE" dirty="0"/>
              <a:t> – 90 </a:t>
            </a:r>
            <a:r>
              <a:rPr lang="et-EE" i="1" dirty="0"/>
              <a:t>q</a:t>
            </a:r>
            <a:r>
              <a:rPr lang="et-EE" dirty="0"/>
              <a:t> + 800 = 0,</a:t>
            </a:r>
          </a:p>
          <a:p>
            <a:r>
              <a:rPr lang="et-EE" i="1" dirty="0"/>
              <a:t>                                                            q</a:t>
            </a:r>
            <a:r>
              <a:rPr lang="et-EE" baseline="-25000" dirty="0"/>
              <a:t>1</a:t>
            </a:r>
            <a:r>
              <a:rPr lang="et-EE" dirty="0"/>
              <a:t>= 80  ( tuh) , </a:t>
            </a:r>
            <a:r>
              <a:rPr lang="et-EE" i="1" dirty="0"/>
              <a:t>q</a:t>
            </a:r>
            <a:r>
              <a:rPr lang="et-EE" baseline="-25000" dirty="0"/>
              <a:t>2</a:t>
            </a:r>
            <a:r>
              <a:rPr lang="et-EE" dirty="0"/>
              <a:t>= 10 ( tuh</a:t>
            </a:r>
            <a:r>
              <a:rPr lang="et-EE" dirty="0" smtClean="0"/>
              <a:t>).</a:t>
            </a:r>
          </a:p>
          <a:p>
            <a:endParaRPr lang="et-EE" dirty="0"/>
          </a:p>
          <a:p>
            <a:pPr lvl="0"/>
            <a:r>
              <a:rPr lang="et-EE" dirty="0" smtClean="0"/>
              <a:t>a) Esimene </a:t>
            </a:r>
            <a:r>
              <a:rPr lang="et-EE" dirty="0"/>
              <a:t>tingimus (kuni 100 tuh.) lubab leida kasumit mõlemas ekstreemumis ning ka 100 tuh kohta:</a:t>
            </a:r>
          </a:p>
          <a:p>
            <a:r>
              <a:rPr lang="et-EE" dirty="0"/>
              <a:t>      </a:t>
            </a:r>
            <a:r>
              <a:rPr lang="et-EE" i="1" dirty="0"/>
              <a:t>P</a:t>
            </a:r>
            <a:r>
              <a:rPr lang="et-EE" dirty="0"/>
              <a:t>(10)  = - 2∙ 1000 + 270 ∙ 100  – 48000  – 6000 = - 29 000 </a:t>
            </a:r>
            <a:r>
              <a:rPr lang="et-EE" dirty="0" smtClean="0"/>
              <a:t>€ (</a:t>
            </a:r>
            <a:r>
              <a:rPr lang="et-EE" dirty="0"/>
              <a:t>kahjum)</a:t>
            </a:r>
          </a:p>
          <a:p>
            <a:r>
              <a:rPr lang="et-EE" i="1" dirty="0"/>
              <a:t>     P</a:t>
            </a:r>
            <a:r>
              <a:rPr lang="et-EE" dirty="0"/>
              <a:t>(80)  = - 2∙ 512000 + 270 ∙ 6400  – 4800∙ 80   – 6000 = 314 000 </a:t>
            </a:r>
            <a:r>
              <a:rPr lang="et-EE" dirty="0" smtClean="0"/>
              <a:t>€,</a:t>
            </a:r>
            <a:endParaRPr lang="et-EE" dirty="0"/>
          </a:p>
          <a:p>
            <a:r>
              <a:rPr lang="et-EE" i="1" dirty="0"/>
              <a:t>     P</a:t>
            </a:r>
            <a:r>
              <a:rPr lang="et-EE" dirty="0"/>
              <a:t>(100)  = - 2∙ 1000000 + 270 ∙ 10000  – 4800∙ 100   – 6000 = 214 000 €</a:t>
            </a:r>
            <a:r>
              <a:rPr lang="et-EE" dirty="0" smtClean="0"/>
              <a:t>.</a:t>
            </a:r>
          </a:p>
          <a:p>
            <a:endParaRPr lang="et-EE" dirty="0"/>
          </a:p>
          <a:p>
            <a:r>
              <a:rPr lang="et-EE" dirty="0"/>
              <a:t>Suurim väärtus ehk ka suurim kasum on 80 tuh. toote juures ja see on 314 000 </a:t>
            </a:r>
            <a:r>
              <a:rPr lang="et-EE" dirty="0" smtClean="0"/>
              <a:t>€. </a:t>
            </a:r>
          </a:p>
          <a:p>
            <a:endParaRPr lang="et-EE" dirty="0"/>
          </a:p>
          <a:p>
            <a:r>
              <a:rPr lang="et-EE" dirty="0" smtClean="0"/>
              <a:t>b) Teine </a:t>
            </a:r>
            <a:r>
              <a:rPr lang="et-EE" dirty="0"/>
              <a:t>tingimus ( kuni 50 tuh) võimaldab leida kasumit 10 tuh. toote ja 50 tuh. toote kohta:</a:t>
            </a:r>
          </a:p>
          <a:p>
            <a:r>
              <a:rPr lang="et-EE" dirty="0"/>
              <a:t> </a:t>
            </a:r>
            <a:r>
              <a:rPr lang="et-EE" dirty="0" smtClean="0"/>
              <a:t>   </a:t>
            </a:r>
            <a:r>
              <a:rPr lang="et-EE" i="1" dirty="0" smtClean="0"/>
              <a:t>P</a:t>
            </a:r>
            <a:r>
              <a:rPr lang="et-EE" dirty="0" smtClean="0"/>
              <a:t>(10</a:t>
            </a:r>
            <a:r>
              <a:rPr lang="et-EE" dirty="0"/>
              <a:t>)  = - 29 000</a:t>
            </a:r>
          </a:p>
          <a:p>
            <a:r>
              <a:rPr lang="et-EE" i="1" dirty="0"/>
              <a:t> </a:t>
            </a:r>
            <a:r>
              <a:rPr lang="et-EE" i="1" dirty="0" smtClean="0"/>
              <a:t>   P</a:t>
            </a:r>
            <a:r>
              <a:rPr lang="et-EE" dirty="0" smtClean="0"/>
              <a:t>(50</a:t>
            </a:r>
            <a:r>
              <a:rPr lang="et-EE" dirty="0"/>
              <a:t>)  =  179 000 €</a:t>
            </a:r>
            <a:r>
              <a:rPr lang="et-EE" dirty="0" smtClean="0"/>
              <a:t>.</a:t>
            </a:r>
            <a:endParaRPr lang="et-EE" dirty="0"/>
          </a:p>
          <a:p>
            <a:r>
              <a:rPr lang="et-EE" dirty="0"/>
              <a:t> </a:t>
            </a:r>
            <a:endParaRPr lang="et-EE" dirty="0" smtClean="0"/>
          </a:p>
          <a:p>
            <a:r>
              <a:rPr lang="et-EE" dirty="0" smtClean="0"/>
              <a:t>Suurim </a:t>
            </a:r>
            <a:r>
              <a:rPr lang="et-EE" dirty="0"/>
              <a:t>kasum on piirpunktis ehk kui tootemaht on 50 tuh. mis on võrdne 179 000 €</a:t>
            </a:r>
          </a:p>
          <a:p>
            <a:r>
              <a:rPr lang="et-EE" dirty="0"/>
              <a:t> </a:t>
            </a:r>
          </a:p>
        </p:txBody>
      </p:sp>
      <p:sp>
        <p:nvSpPr>
          <p:cNvPr id="3" name="Rectangle 2"/>
          <p:cNvSpPr/>
          <p:nvPr/>
        </p:nvSpPr>
        <p:spPr>
          <a:xfrm>
            <a:off x="0" y="16455"/>
            <a:ext cx="9144000" cy="923330"/>
          </a:xfrm>
          <a:prstGeom prst="rect">
            <a:avLst/>
          </a:prstGeom>
          <a:solidFill>
            <a:schemeClr val="bg1">
              <a:lumMod val="95000"/>
            </a:schemeClr>
          </a:solidFill>
        </p:spPr>
        <p:txBody>
          <a:bodyPr wrap="square">
            <a:spAutoFit/>
          </a:bodyPr>
          <a:lstStyle/>
          <a:p>
            <a:r>
              <a:rPr lang="et-EE" i="1" u="sng" dirty="0">
                <a:solidFill>
                  <a:srgbClr val="C00000"/>
                </a:solidFill>
              </a:rPr>
              <a:t>Näide </a:t>
            </a:r>
            <a:r>
              <a:rPr lang="et-EE" u="sng" dirty="0" smtClean="0">
                <a:solidFill>
                  <a:srgbClr val="C00000"/>
                </a:solidFill>
              </a:rPr>
              <a:t>19.  </a:t>
            </a:r>
            <a:r>
              <a:rPr lang="et-EE" dirty="0" smtClean="0">
                <a:solidFill>
                  <a:srgbClr val="C00000"/>
                </a:solidFill>
              </a:rPr>
              <a:t> </a:t>
            </a:r>
            <a:r>
              <a:rPr lang="et-EE" dirty="0"/>
              <a:t>On antud firma kasumifunktsioon </a:t>
            </a:r>
            <a:r>
              <a:rPr lang="et-EE" i="1" dirty="0" err="1"/>
              <a:t>P</a:t>
            </a:r>
            <a:r>
              <a:rPr lang="et-EE" dirty="0" err="1"/>
              <a:t>(</a:t>
            </a:r>
            <a:r>
              <a:rPr lang="et-EE" i="1" dirty="0" err="1"/>
              <a:t>q</a:t>
            </a:r>
            <a:r>
              <a:rPr lang="et-EE" dirty="0"/>
              <a:t>)  = - 2</a:t>
            </a:r>
            <a:r>
              <a:rPr lang="et-EE" i="1" dirty="0"/>
              <a:t>q</a:t>
            </a:r>
            <a:r>
              <a:rPr lang="et-EE" baseline="30000" dirty="0"/>
              <a:t>3</a:t>
            </a:r>
            <a:r>
              <a:rPr lang="et-EE" dirty="0"/>
              <a:t> + 270</a:t>
            </a:r>
            <a:r>
              <a:rPr lang="et-EE" i="1" dirty="0"/>
              <a:t>q</a:t>
            </a:r>
            <a:r>
              <a:rPr lang="et-EE" baseline="30000" dirty="0"/>
              <a:t>2</a:t>
            </a:r>
            <a:r>
              <a:rPr lang="et-EE" dirty="0"/>
              <a:t> – 4800</a:t>
            </a:r>
            <a:r>
              <a:rPr lang="et-EE" i="1" dirty="0"/>
              <a:t>q</a:t>
            </a:r>
            <a:r>
              <a:rPr lang="et-EE" dirty="0"/>
              <a:t> – 6000, kus </a:t>
            </a:r>
            <a:r>
              <a:rPr lang="et-EE" i="1" dirty="0"/>
              <a:t>q</a:t>
            </a:r>
            <a:r>
              <a:rPr lang="et-EE" dirty="0"/>
              <a:t> on toodete arv tuhandetes ja kasum on kroonides. Leida firma maksimaalne kasum, kui:</a:t>
            </a:r>
          </a:p>
          <a:p>
            <a:pPr lvl="0"/>
            <a:r>
              <a:rPr lang="et-EE" dirty="0"/>
              <a:t>tootmismaht võib olla </a:t>
            </a:r>
            <a:r>
              <a:rPr lang="et-EE" dirty="0" smtClean="0"/>
              <a:t>a) kuni </a:t>
            </a:r>
            <a:r>
              <a:rPr lang="et-EE" dirty="0"/>
              <a:t>100 tuh. </a:t>
            </a:r>
            <a:r>
              <a:rPr lang="et-EE" dirty="0" smtClean="0"/>
              <a:t>toodet; </a:t>
            </a:r>
            <a:r>
              <a:rPr lang="et-EE" dirty="0" smtClean="0"/>
              <a:t>b) tootmismaht </a:t>
            </a:r>
            <a:r>
              <a:rPr lang="et-EE" dirty="0"/>
              <a:t>ei või ületada 50 tuh. toodet.</a:t>
            </a:r>
          </a:p>
        </p:txBody>
      </p:sp>
    </p:spTree>
    <p:extLst>
      <p:ext uri="{BB962C8B-B14F-4D97-AF65-F5344CB8AC3E}">
        <p14:creationId xmlns:p14="http://schemas.microsoft.com/office/powerpoint/2010/main" val="401871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fade">
                                      <p:cBhvr>
                                        <p:cTn id="46" dur="500"/>
                                        <p:tgtEl>
                                          <p:spTgt spid="2">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fade">
                                      <p:cBhvr>
                                        <p:cTn id="49" dur="500"/>
                                        <p:tgtEl>
                                          <p:spTgt spid="2">
                                            <p:txEl>
                                              <p:pRg st="15" end="1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fade">
                                      <p:cBhvr>
                                        <p:cTn id="52" dur="500"/>
                                        <p:tgtEl>
                                          <p:spTgt spid="2">
                                            <p:txEl>
                                              <p:pRg st="16" end="1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7" end="17"/>
                                            </p:txEl>
                                          </p:spTgt>
                                        </p:tgtEl>
                                        <p:attrNameLst>
                                          <p:attrName>style.visibility</p:attrName>
                                        </p:attrNameLst>
                                      </p:cBhvr>
                                      <p:to>
                                        <p:strVal val="visible"/>
                                      </p:to>
                                    </p:set>
                                    <p:animEffect transition="in" filter="fade">
                                      <p:cBhvr>
                                        <p:cTn id="55" dur="500"/>
                                        <p:tgtEl>
                                          <p:spTgt spid="2">
                                            <p:txEl>
                                              <p:pRg st="17" end="1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xEl>
                                              <p:pRg st="18" end="18"/>
                                            </p:txEl>
                                          </p:spTgt>
                                        </p:tgtEl>
                                        <p:attrNameLst>
                                          <p:attrName>style.visibility</p:attrName>
                                        </p:attrNameLst>
                                      </p:cBhvr>
                                      <p:to>
                                        <p:strVal val="visible"/>
                                      </p:to>
                                    </p:set>
                                    <p:animEffect transition="in" filter="fade">
                                      <p:cBhvr>
                                        <p:cTn id="60"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a:solidFill>
            <a:schemeClr val="bg1">
              <a:lumMod val="85000"/>
            </a:schemeClr>
          </a:solidFill>
        </p:spPr>
        <p:txBody>
          <a:bodyPr>
            <a:normAutofit fontScale="90000"/>
          </a:bodyPr>
          <a:lstStyle/>
          <a:p>
            <a:r>
              <a:rPr lang="et-EE" b="1" dirty="0"/>
              <a:t>Ühe muutuja funktsiooni </a:t>
            </a:r>
            <a:r>
              <a:rPr lang="et-EE" b="1" dirty="0" smtClean="0"/>
              <a:t>diferentsiaalarvutus</a:t>
            </a:r>
            <a:endParaRPr lang="et-EE" dirty="0"/>
          </a:p>
        </p:txBody>
      </p:sp>
      <p:sp>
        <p:nvSpPr>
          <p:cNvPr id="3" name="Content Placeholder 2"/>
          <p:cNvSpPr>
            <a:spLocks noGrp="1"/>
          </p:cNvSpPr>
          <p:nvPr>
            <p:ph idx="1"/>
          </p:nvPr>
        </p:nvSpPr>
        <p:spPr>
          <a:xfrm>
            <a:off x="0" y="1484784"/>
            <a:ext cx="9144000" cy="5256584"/>
          </a:xfrm>
        </p:spPr>
        <p:txBody>
          <a:bodyPr>
            <a:normAutofit fontScale="70000" lnSpcReduction="20000"/>
          </a:bodyPr>
          <a:lstStyle/>
          <a:p>
            <a:pPr marL="0" indent="0">
              <a:buNone/>
            </a:pPr>
            <a:r>
              <a:rPr lang="et-EE" dirty="0" smtClean="0"/>
              <a:t>Majandusanalüüsi </a:t>
            </a:r>
            <a:r>
              <a:rPr lang="et-EE" dirty="0"/>
              <a:t>korral uuritakse majandusalaste suuruste vahelisi seoseid, mis on kirjeldatud funktsionaalse sõltuvusena. Toome näiteks mõningad probleemid, mida võib uurida majandusanalüüs</a:t>
            </a:r>
            <a:r>
              <a:rPr lang="et-EE" dirty="0" smtClean="0"/>
              <a:t>:</a:t>
            </a:r>
          </a:p>
          <a:p>
            <a:endParaRPr lang="et-EE" dirty="0"/>
          </a:p>
          <a:p>
            <a:pPr lvl="0"/>
            <a:r>
              <a:rPr lang="et-EE" dirty="0"/>
              <a:t>Kas toodangu hinna suurendamisel ettevõtte kasum suureneb või väheneb</a:t>
            </a:r>
            <a:r>
              <a:rPr lang="et-EE" dirty="0" smtClean="0"/>
              <a:t>?</a:t>
            </a:r>
          </a:p>
          <a:p>
            <a:pPr marL="0" lvl="0" indent="0">
              <a:buNone/>
            </a:pPr>
            <a:endParaRPr lang="et-EE" dirty="0"/>
          </a:p>
          <a:p>
            <a:pPr lvl="0"/>
            <a:r>
              <a:rPr lang="et-EE" dirty="0"/>
              <a:t>Millisel määral võivad kapitalimahutused asendada lisatööjõudu</a:t>
            </a:r>
            <a:r>
              <a:rPr lang="et-EE" dirty="0" smtClean="0"/>
              <a:t>?</a:t>
            </a:r>
          </a:p>
          <a:p>
            <a:pPr marL="0" lvl="0" indent="0">
              <a:buNone/>
            </a:pPr>
            <a:endParaRPr lang="et-EE" dirty="0"/>
          </a:p>
          <a:p>
            <a:pPr lvl="0"/>
            <a:r>
              <a:rPr lang="et-EE" dirty="0"/>
              <a:t>Millise tootmismahu juures on kulu tooteühiku kohta kõige väiksem</a:t>
            </a:r>
            <a:r>
              <a:rPr lang="et-EE" dirty="0" smtClean="0"/>
              <a:t>?</a:t>
            </a:r>
          </a:p>
          <a:p>
            <a:pPr marL="0" lvl="0" indent="0">
              <a:buNone/>
            </a:pPr>
            <a:endParaRPr lang="et-EE" dirty="0"/>
          </a:p>
          <a:p>
            <a:pPr lvl="0"/>
            <a:r>
              <a:rPr lang="et-EE" dirty="0"/>
              <a:t>Kui tundlik on hüvise nõudlus hinna muutustele</a:t>
            </a:r>
            <a:r>
              <a:rPr lang="et-EE" dirty="0" smtClean="0"/>
              <a:t>?</a:t>
            </a:r>
          </a:p>
          <a:p>
            <a:pPr marL="0" lvl="0" indent="0">
              <a:buNone/>
            </a:pPr>
            <a:endParaRPr lang="et-EE" dirty="0"/>
          </a:p>
          <a:p>
            <a:pPr lvl="0"/>
            <a:r>
              <a:rPr lang="et-EE" dirty="0"/>
              <a:t>Kuidas mõjutab maksude suurendamine laekumisi riigieelarvesse?</a:t>
            </a:r>
          </a:p>
          <a:p>
            <a:endParaRPr lang="et-EE" dirty="0"/>
          </a:p>
          <a:p>
            <a:pPr marL="0" indent="0">
              <a:buNone/>
            </a:pPr>
            <a:r>
              <a:rPr lang="et-EE" dirty="0"/>
              <a:t>Vastuste leidmiseks nendele küsimustele konstrueeritakse algul vastavad mudelid ja siis uuritakse neid diferentsiaalarvutuse meetodite abil.</a:t>
            </a:r>
          </a:p>
          <a:p>
            <a:endParaRPr lang="et-EE" dirty="0"/>
          </a:p>
        </p:txBody>
      </p:sp>
    </p:spTree>
    <p:extLst>
      <p:ext uri="{BB962C8B-B14F-4D97-AF65-F5344CB8AC3E}">
        <p14:creationId xmlns:p14="http://schemas.microsoft.com/office/powerpoint/2010/main" val="2292545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6896" y="188640"/>
                <a:ext cx="9144000" cy="3656578"/>
              </a:xfrm>
              <a:prstGeom prst="rect">
                <a:avLst/>
              </a:prstGeom>
            </p:spPr>
            <p:txBody>
              <a:bodyPr wrap="square">
                <a:spAutoFit/>
              </a:bodyPr>
              <a:lstStyle/>
              <a:p>
                <a:r>
                  <a:rPr lang="et-EE" dirty="0" smtClean="0"/>
                  <a:t> </a:t>
                </a:r>
                <a:r>
                  <a:rPr lang="et-EE" sz="2000" u="sng" dirty="0">
                    <a:solidFill>
                      <a:srgbClr val="C00000"/>
                    </a:solidFill>
                  </a:rPr>
                  <a:t>Ülesanne 5</a:t>
                </a:r>
                <a:r>
                  <a:rPr lang="et-EE" sz="2000" u="sng" dirty="0" smtClean="0">
                    <a:solidFill>
                      <a:srgbClr val="C00000"/>
                    </a:solidFill>
                  </a:rPr>
                  <a:t>7</a:t>
                </a:r>
                <a:r>
                  <a:rPr lang="et-EE" sz="2000" u="sng" dirty="0">
                    <a:solidFill>
                      <a:srgbClr val="C00000"/>
                    </a:solidFill>
                  </a:rPr>
                  <a:t>.   </a:t>
                </a:r>
                <a:r>
                  <a:rPr lang="et-EE" sz="2000" dirty="0"/>
                  <a:t>Nõudlusfunktsioon on kujul </a:t>
                </a:r>
                <a14:m>
                  <m:oMath xmlns:m="http://schemas.openxmlformats.org/officeDocument/2006/math">
                    <m:r>
                      <a:rPr lang="et-EE" sz="2000" i="1" dirty="0" smtClean="0">
                        <a:latin typeface="Cambria Math"/>
                      </a:rPr>
                      <m:t>𝑝</m:t>
                    </m:r>
                    <m:r>
                      <a:rPr lang="et-EE" sz="2000" i="1" dirty="0" smtClean="0">
                        <a:latin typeface="Cambria Math"/>
                      </a:rPr>
                      <m:t>(</m:t>
                    </m:r>
                    <m:r>
                      <a:rPr lang="et-EE" sz="2000" i="1" dirty="0" smtClean="0">
                        <a:latin typeface="Cambria Math"/>
                      </a:rPr>
                      <m:t>𝑞</m:t>
                    </m:r>
                    <m:r>
                      <a:rPr lang="et-EE" sz="2000" i="1" dirty="0" smtClean="0">
                        <a:latin typeface="Cambria Math"/>
                      </a:rPr>
                      <m:t>) = 1000 − </m:t>
                    </m:r>
                    <m:f>
                      <m:fPr>
                        <m:ctrlPr>
                          <a:rPr lang="et-EE" sz="2000" i="1" dirty="0" smtClean="0">
                            <a:latin typeface="Cambria Math"/>
                          </a:rPr>
                        </m:ctrlPr>
                      </m:fPr>
                      <m:num>
                        <m:r>
                          <a:rPr lang="et-EE" sz="2000" b="0" i="1" dirty="0" smtClean="0">
                            <a:latin typeface="Cambria Math"/>
                          </a:rPr>
                          <m:t>𝑞</m:t>
                        </m:r>
                      </m:num>
                      <m:den>
                        <m:r>
                          <a:rPr lang="et-EE" sz="2000" b="0" i="1" dirty="0" smtClean="0">
                            <a:latin typeface="Cambria Math"/>
                          </a:rPr>
                          <m:t>200  </m:t>
                        </m:r>
                      </m:den>
                    </m:f>
                  </m:oMath>
                </a14:m>
                <a:r>
                  <a:rPr lang="et-EE" sz="2000" dirty="0" smtClean="0"/>
                  <a:t>  €</a:t>
                </a:r>
                <a:r>
                  <a:rPr lang="et-EE" sz="2000" dirty="0"/>
                  <a:t>, kus q on     </a:t>
                </a:r>
              </a:p>
              <a:p>
                <a:r>
                  <a:rPr lang="et-EE" sz="2000" dirty="0"/>
                  <a:t> </a:t>
                </a:r>
                <a:r>
                  <a:rPr lang="et-EE" sz="2000" dirty="0" smtClean="0"/>
                  <a:t>nõutav </a:t>
                </a:r>
                <a:r>
                  <a:rPr lang="et-EE" sz="2000" dirty="0"/>
                  <a:t>kogus. Leida firma maksimaalne kogutulu ja hind selle saavutamiseks</a:t>
                </a:r>
              </a:p>
              <a:p>
                <a:r>
                  <a:rPr lang="et-EE" sz="2000" dirty="0" smtClean="0"/>
                  <a:t>a) kui </a:t>
                </a:r>
                <a:r>
                  <a:rPr lang="et-EE" sz="2000" dirty="0"/>
                  <a:t>firma tootmismaht võib olla kuni 200 000 ühikut;</a:t>
                </a:r>
              </a:p>
              <a:p>
                <a:r>
                  <a:rPr lang="et-EE" sz="2000" dirty="0" smtClean="0"/>
                  <a:t>b) kui </a:t>
                </a:r>
                <a:r>
                  <a:rPr lang="et-EE" sz="2000" dirty="0"/>
                  <a:t>firma tootmismaht võib olla kuni 80 000 ühikut.</a:t>
                </a:r>
              </a:p>
              <a:p>
                <a:endParaRPr lang="et-EE" sz="2000" dirty="0"/>
              </a:p>
              <a:p>
                <a:r>
                  <a:rPr lang="et-EE" sz="2000" dirty="0" smtClean="0"/>
                  <a:t> </a:t>
                </a:r>
                <a:r>
                  <a:rPr lang="et-EE" sz="2000" u="sng" dirty="0">
                    <a:solidFill>
                      <a:srgbClr val="C00000"/>
                    </a:solidFill>
                  </a:rPr>
                  <a:t>Ülesanne 5</a:t>
                </a:r>
                <a:r>
                  <a:rPr lang="et-EE" sz="2000" u="sng" dirty="0" smtClean="0">
                    <a:solidFill>
                      <a:srgbClr val="C00000"/>
                    </a:solidFill>
                  </a:rPr>
                  <a:t>8</a:t>
                </a:r>
                <a:r>
                  <a:rPr lang="et-EE" sz="2000" dirty="0"/>
                  <a:t>.   Elanike arvu muutumise prognoos järgmise 5 aasta peale annab  </a:t>
                </a:r>
              </a:p>
              <a:p>
                <a:r>
                  <a:rPr lang="et-EE" sz="2000" dirty="0"/>
                  <a:t> </a:t>
                </a:r>
                <a:r>
                  <a:rPr lang="et-EE" sz="2000" dirty="0" smtClean="0"/>
                  <a:t>tulemuseks</a:t>
                </a:r>
                <a:r>
                  <a:rPr lang="et-EE" sz="2000" dirty="0"/>
                  <a:t>, et elanike arvu muutust kirjeldab funktsioon: </a:t>
                </a:r>
                <a:endParaRPr lang="et-EE" sz="2000" i="1" dirty="0" smtClean="0">
                  <a:latin typeface="Cambria Math"/>
                </a:endParaRPr>
              </a:p>
              <a:p>
                <a:pPr/>
                <a14:m>
                  <m:oMathPara xmlns:m="http://schemas.openxmlformats.org/officeDocument/2006/math">
                    <m:oMathParaPr>
                      <m:jc m:val="centerGroup"/>
                    </m:oMathParaPr>
                    <m:oMath xmlns:m="http://schemas.openxmlformats.org/officeDocument/2006/math">
                      <m:r>
                        <a:rPr lang="et-EE" sz="2000" i="1" dirty="0" smtClean="0">
                          <a:latin typeface="Cambria Math"/>
                        </a:rPr>
                        <m:t>𝑁</m:t>
                      </m:r>
                      <m:r>
                        <a:rPr lang="et-EE" sz="2000" i="1" dirty="0" smtClean="0">
                          <a:latin typeface="Cambria Math"/>
                        </a:rPr>
                        <m:t>(</m:t>
                      </m:r>
                      <m:r>
                        <a:rPr lang="et-EE" sz="2000" i="1" dirty="0" smtClean="0">
                          <a:latin typeface="Cambria Math"/>
                        </a:rPr>
                        <m:t>𝑡</m:t>
                      </m:r>
                      <m:r>
                        <a:rPr lang="et-EE" sz="2000" i="1" dirty="0">
                          <a:latin typeface="Cambria Math"/>
                        </a:rPr>
                        <m:t>) = − </m:t>
                      </m:r>
                      <m:sSup>
                        <m:sSupPr>
                          <m:ctrlPr>
                            <a:rPr lang="et-EE" sz="2000" i="1" dirty="0" smtClean="0">
                              <a:latin typeface="Cambria Math"/>
                            </a:rPr>
                          </m:ctrlPr>
                        </m:sSupPr>
                        <m:e>
                          <m:r>
                            <a:rPr lang="et-EE" sz="2000" b="0" i="1" dirty="0" smtClean="0">
                              <a:latin typeface="Cambria Math"/>
                            </a:rPr>
                            <m:t>𝑡</m:t>
                          </m:r>
                        </m:e>
                        <m:sup>
                          <m:r>
                            <a:rPr lang="et-EE" sz="2000" b="0" i="1" dirty="0" smtClean="0">
                              <a:latin typeface="Cambria Math"/>
                            </a:rPr>
                            <m:t>3</m:t>
                          </m:r>
                        </m:sup>
                      </m:sSup>
                      <m:r>
                        <a:rPr lang="et-EE" sz="2000" i="1" dirty="0">
                          <a:latin typeface="Cambria Math"/>
                        </a:rPr>
                        <m:t> + 9</m:t>
                      </m:r>
                      <m:sSup>
                        <m:sSupPr>
                          <m:ctrlPr>
                            <a:rPr lang="et-EE" sz="2000" i="1" dirty="0" smtClean="0">
                              <a:latin typeface="Cambria Math"/>
                            </a:rPr>
                          </m:ctrlPr>
                        </m:sSupPr>
                        <m:e>
                          <m:r>
                            <a:rPr lang="et-EE" sz="2000" b="0" i="1" dirty="0" smtClean="0">
                              <a:latin typeface="Cambria Math"/>
                            </a:rPr>
                            <m:t>𝑡</m:t>
                          </m:r>
                        </m:e>
                        <m:sup>
                          <m:r>
                            <a:rPr lang="et-EE" sz="2000" b="0" i="1" dirty="0" smtClean="0">
                              <a:latin typeface="Cambria Math"/>
                            </a:rPr>
                            <m:t>2</m:t>
                          </m:r>
                        </m:sup>
                      </m:sSup>
                      <m:r>
                        <a:rPr lang="et-EE" sz="2000" i="1" dirty="0">
                          <a:latin typeface="Cambria Math"/>
                        </a:rPr>
                        <m:t> + 48</m:t>
                      </m:r>
                      <m:r>
                        <a:rPr lang="et-EE" sz="2000" i="1" dirty="0">
                          <a:latin typeface="Cambria Math"/>
                        </a:rPr>
                        <m:t>𝑡</m:t>
                      </m:r>
                      <m:r>
                        <a:rPr lang="et-EE" sz="2000" i="1" dirty="0">
                          <a:latin typeface="Cambria Math"/>
                        </a:rPr>
                        <m:t> + 50   </m:t>
                      </m:r>
                    </m:oMath>
                  </m:oMathPara>
                </a14:m>
                <a:endParaRPr lang="et-EE" sz="2000" dirty="0"/>
              </a:p>
              <a:p>
                <a:r>
                  <a:rPr lang="et-EE" sz="2000" dirty="0"/>
                  <a:t> </a:t>
                </a:r>
                <a:r>
                  <a:rPr lang="et-EE" sz="2000" dirty="0" smtClean="0"/>
                  <a:t>( </a:t>
                </a:r>
                <a:r>
                  <a:rPr lang="et-EE" sz="2000" dirty="0" err="1"/>
                  <a:t>tuh.el</a:t>
                </a:r>
                <a:r>
                  <a:rPr lang="et-EE" sz="2000" dirty="0"/>
                  <a:t>.), kus t on aeg aastates alates praegusest.</a:t>
                </a:r>
              </a:p>
              <a:p>
                <a:r>
                  <a:rPr lang="et-EE" sz="2000" dirty="0" smtClean="0"/>
                  <a:t>a) millal </a:t>
                </a:r>
                <a:r>
                  <a:rPr lang="et-EE" sz="2000" dirty="0"/>
                  <a:t>on järgmise 5 aasta jooksul elanike arvu kasv kõige kiirem?</a:t>
                </a:r>
              </a:p>
              <a:p>
                <a:r>
                  <a:rPr lang="et-EE" sz="2000" dirty="0" smtClean="0"/>
                  <a:t>b) Millal </a:t>
                </a:r>
                <a:r>
                  <a:rPr lang="et-EE" sz="2000" dirty="0"/>
                  <a:t>on järgmise 5 aasta jooksul elanike arvu kasv kõige aeglasem?</a:t>
                </a:r>
              </a:p>
            </p:txBody>
          </p:sp>
        </mc:Choice>
        <mc:Fallback xmlns="">
          <p:sp>
            <p:nvSpPr>
              <p:cNvPr id="5" name="Rectangle 4"/>
              <p:cNvSpPr>
                <a:spLocks noRot="1" noChangeAspect="1" noMove="1" noResize="1" noEditPoints="1" noAdjustHandles="1" noChangeArrowheads="1" noChangeShapeType="1" noTextEdit="1"/>
              </p:cNvSpPr>
              <p:nvPr/>
            </p:nvSpPr>
            <p:spPr>
              <a:xfrm>
                <a:off x="6896" y="188640"/>
                <a:ext cx="9144000" cy="3656578"/>
              </a:xfrm>
              <a:prstGeom prst="rect">
                <a:avLst/>
              </a:prstGeom>
              <a:blipFill rotWithShape="1">
                <a:blip r:embed="rId2"/>
                <a:stretch>
                  <a:fillRect l="-667"/>
                </a:stretch>
              </a:blipFill>
            </p:spPr>
            <p:txBody>
              <a:bodyPr/>
              <a:lstStyle/>
              <a:p>
                <a:r>
                  <a:rPr lang="et-EE">
                    <a:noFill/>
                  </a:rPr>
                  <a:t> </a:t>
                </a:r>
              </a:p>
            </p:txBody>
          </p:sp>
        </mc:Fallback>
      </mc:AlternateContent>
    </p:spTree>
    <p:extLst>
      <p:ext uri="{BB962C8B-B14F-4D97-AF65-F5344CB8AC3E}">
        <p14:creationId xmlns:p14="http://schemas.microsoft.com/office/powerpoint/2010/main" val="3901880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6560" y="0"/>
            <a:ext cx="8815001"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3200" b="1" dirty="0" smtClean="0"/>
              <a:t>Optimeerimisülesanded.</a:t>
            </a:r>
            <a:endParaRPr lang="et-EE" sz="3200" dirty="0"/>
          </a:p>
        </p:txBody>
      </p:sp>
      <p:sp>
        <p:nvSpPr>
          <p:cNvPr id="4" name="Rectangle 3"/>
          <p:cNvSpPr/>
          <p:nvPr/>
        </p:nvSpPr>
        <p:spPr>
          <a:xfrm>
            <a:off x="126559" y="1340768"/>
            <a:ext cx="8815001" cy="5262979"/>
          </a:xfrm>
          <a:prstGeom prst="rect">
            <a:avLst/>
          </a:prstGeom>
        </p:spPr>
        <p:txBody>
          <a:bodyPr wrap="square">
            <a:spAutoFit/>
          </a:bodyPr>
          <a:lstStyle/>
          <a:p>
            <a:r>
              <a:rPr lang="et-EE" sz="2400" b="1" dirty="0"/>
              <a:t>Optimaalne </a:t>
            </a:r>
            <a:r>
              <a:rPr lang="et-EE" sz="2400" dirty="0"/>
              <a:t>on olemasolevate võimaluste ( kitsenduste) </a:t>
            </a:r>
            <a:r>
              <a:rPr lang="et-EE" sz="2400" dirty="0" smtClean="0"/>
              <a:t>ja püstitatud </a:t>
            </a:r>
            <a:r>
              <a:rPr lang="et-EE" sz="2400" dirty="0"/>
              <a:t>juhtimismärgi korral saavutav </a:t>
            </a:r>
            <a:r>
              <a:rPr lang="et-EE" sz="2400" b="1" dirty="0"/>
              <a:t>parim </a:t>
            </a:r>
            <a:r>
              <a:rPr lang="et-EE" sz="2400" dirty="0"/>
              <a:t>tulemus. </a:t>
            </a:r>
            <a:endParaRPr lang="et-EE" sz="2400" dirty="0" smtClean="0"/>
          </a:p>
          <a:p>
            <a:endParaRPr lang="et-EE" sz="2400" dirty="0"/>
          </a:p>
          <a:p>
            <a:r>
              <a:rPr lang="et-EE" sz="2400" dirty="0" smtClean="0"/>
              <a:t>Optimeerimine </a:t>
            </a:r>
            <a:r>
              <a:rPr lang="et-EE" sz="2400" dirty="0"/>
              <a:t>on olemasolevate kitsendustele ning püstitatud optimaalsuskriteeriumile vastava </a:t>
            </a:r>
            <a:r>
              <a:rPr lang="et-EE" sz="2400" dirty="0" smtClean="0"/>
              <a:t>lahendi leidmine</a:t>
            </a:r>
            <a:r>
              <a:rPr lang="et-EE" sz="2400" dirty="0"/>
              <a:t>. </a:t>
            </a:r>
          </a:p>
          <a:p>
            <a:endParaRPr lang="et-EE" sz="2400" dirty="0" smtClean="0"/>
          </a:p>
          <a:p>
            <a:r>
              <a:rPr lang="et-EE" sz="2400" u="sng" dirty="0" smtClean="0"/>
              <a:t>Lahenduse </a:t>
            </a:r>
            <a:r>
              <a:rPr lang="et-EE" sz="2400" u="sng" dirty="0"/>
              <a:t>etapid:</a:t>
            </a:r>
          </a:p>
          <a:p>
            <a:pPr lvl="0"/>
            <a:endParaRPr lang="et-EE" sz="2400" dirty="0" smtClean="0"/>
          </a:p>
          <a:p>
            <a:pPr lvl="0"/>
            <a:r>
              <a:rPr lang="et-EE" sz="2400" dirty="0" smtClean="0"/>
              <a:t>1. Tee </a:t>
            </a:r>
            <a:r>
              <a:rPr lang="et-EE" sz="2400" dirty="0"/>
              <a:t>kindlaks, millist suurust on vaja optimeerida, mis on funktsioon; avalda funktsioon argumendi kaudu , ehk leia matemaatiline avaldis , mis seob neid suurusi.</a:t>
            </a:r>
          </a:p>
          <a:p>
            <a:pPr lvl="0"/>
            <a:endParaRPr lang="et-EE" sz="2400" dirty="0" smtClean="0"/>
          </a:p>
          <a:p>
            <a:pPr lvl="0"/>
            <a:r>
              <a:rPr lang="et-EE" sz="2400" dirty="0" smtClean="0"/>
              <a:t>2. Kasutades ekstreemumite </a:t>
            </a:r>
            <a:r>
              <a:rPr lang="et-EE" sz="2400" dirty="0"/>
              <a:t>määramise </a:t>
            </a:r>
            <a:r>
              <a:rPr lang="et-EE" sz="2400" dirty="0" smtClean="0"/>
              <a:t>tehnikat, optimeeri </a:t>
            </a:r>
            <a:r>
              <a:rPr lang="et-EE" sz="2400" dirty="0"/>
              <a:t>leitud funktsioon .</a:t>
            </a:r>
          </a:p>
        </p:txBody>
      </p:sp>
    </p:spTree>
    <p:extLst>
      <p:ext uri="{BB962C8B-B14F-4D97-AF65-F5344CB8AC3E}">
        <p14:creationId xmlns:p14="http://schemas.microsoft.com/office/powerpoint/2010/main" val="3716816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6555641"/>
          </a:xfrm>
          <a:prstGeom prst="rect">
            <a:avLst/>
          </a:prstGeom>
        </p:spPr>
        <p:txBody>
          <a:bodyPr wrap="square">
            <a:spAutoFit/>
          </a:bodyPr>
          <a:lstStyle/>
          <a:p>
            <a:r>
              <a:rPr lang="et-EE" sz="2000" i="1" u="sng" dirty="0">
                <a:solidFill>
                  <a:srgbClr val="C00000"/>
                </a:solidFill>
              </a:rPr>
              <a:t>Ülesanne </a:t>
            </a:r>
            <a:r>
              <a:rPr lang="et-EE" sz="2000" u="sng" dirty="0">
                <a:solidFill>
                  <a:srgbClr val="C00000"/>
                </a:solidFill>
              </a:rPr>
              <a:t>5</a:t>
            </a:r>
            <a:r>
              <a:rPr lang="et-EE" sz="2000" u="sng" dirty="0" smtClean="0">
                <a:solidFill>
                  <a:srgbClr val="C00000"/>
                </a:solidFill>
              </a:rPr>
              <a:t>9</a:t>
            </a:r>
            <a:r>
              <a:rPr lang="et-EE" sz="2000" u="sng" dirty="0">
                <a:solidFill>
                  <a:srgbClr val="C00000"/>
                </a:solidFill>
              </a:rPr>
              <a:t>. </a:t>
            </a:r>
            <a:r>
              <a:rPr lang="et-EE" sz="2000" dirty="0">
                <a:solidFill>
                  <a:srgbClr val="C00000"/>
                </a:solidFill>
              </a:rPr>
              <a:t>  </a:t>
            </a:r>
            <a:r>
              <a:rPr lang="et-EE" sz="2000" dirty="0"/>
              <a:t>Olgu tulufunktsioon esitatud seosega </a:t>
            </a:r>
            <a:r>
              <a:rPr lang="et-EE" sz="2000" i="1" dirty="0" err="1"/>
              <a:t>R</a:t>
            </a:r>
            <a:r>
              <a:rPr lang="et-EE" sz="2000" dirty="0" err="1"/>
              <a:t>(</a:t>
            </a:r>
            <a:r>
              <a:rPr lang="et-EE" sz="2000" i="1" dirty="0" err="1"/>
              <a:t>q</a:t>
            </a:r>
            <a:r>
              <a:rPr lang="et-EE" sz="2000" dirty="0"/>
              <a:t>) = 600 </a:t>
            </a:r>
            <a:r>
              <a:rPr lang="et-EE" sz="2000" i="1" dirty="0"/>
              <a:t>q</a:t>
            </a:r>
            <a:r>
              <a:rPr lang="et-EE" sz="2000" dirty="0"/>
              <a:t> – </a:t>
            </a:r>
            <a:r>
              <a:rPr lang="et-EE" sz="2000" i="1" dirty="0"/>
              <a:t>q</a:t>
            </a:r>
            <a:r>
              <a:rPr lang="et-EE" sz="2000" baseline="30000" dirty="0"/>
              <a:t>2</a:t>
            </a:r>
            <a:r>
              <a:rPr lang="et-EE" sz="2000" dirty="0"/>
              <a:t>  ning kogukulud</a:t>
            </a:r>
            <a:r>
              <a:rPr lang="et-EE" sz="2000" baseline="30000" dirty="0"/>
              <a:t> </a:t>
            </a:r>
            <a:r>
              <a:rPr lang="et-EE" sz="2000" dirty="0"/>
              <a:t>seosega </a:t>
            </a:r>
            <a:r>
              <a:rPr lang="et-EE" sz="2000" i="1" dirty="0" err="1"/>
              <a:t>C</a:t>
            </a:r>
            <a:r>
              <a:rPr lang="et-EE" sz="2000" dirty="0" err="1"/>
              <a:t>(</a:t>
            </a:r>
            <a:r>
              <a:rPr lang="et-EE" sz="2000" i="1" dirty="0" err="1"/>
              <a:t>q</a:t>
            </a:r>
            <a:r>
              <a:rPr lang="et-EE" sz="2000" dirty="0"/>
              <a:t>) = </a:t>
            </a:r>
            <a:r>
              <a:rPr lang="et-EE" sz="2000" i="1" dirty="0"/>
              <a:t>q</a:t>
            </a:r>
            <a:r>
              <a:rPr lang="et-EE" sz="2000" baseline="30000" dirty="0"/>
              <a:t>3</a:t>
            </a:r>
            <a:r>
              <a:rPr lang="et-EE" sz="2000" dirty="0"/>
              <a:t> – 42</a:t>
            </a:r>
            <a:r>
              <a:rPr lang="et-EE" sz="2000" i="1" dirty="0"/>
              <a:t>q</a:t>
            </a:r>
            <a:r>
              <a:rPr lang="et-EE" sz="2000" baseline="30000" dirty="0"/>
              <a:t>2</a:t>
            </a:r>
            <a:r>
              <a:rPr lang="et-EE" sz="2000" dirty="0"/>
              <a:t> + 840</a:t>
            </a:r>
            <a:r>
              <a:rPr lang="et-EE" sz="2000" i="1" dirty="0"/>
              <a:t>q</a:t>
            </a:r>
            <a:r>
              <a:rPr lang="et-EE" sz="2000" dirty="0"/>
              <a:t> + 5000, kus </a:t>
            </a:r>
            <a:r>
              <a:rPr lang="et-EE" sz="2000" i="1" dirty="0"/>
              <a:t>q</a:t>
            </a:r>
            <a:r>
              <a:rPr lang="et-EE" sz="2000" dirty="0"/>
              <a:t> on tootmismaht . Leida suurimat kasumit ja suurimat tulu kindlustavad </a:t>
            </a:r>
            <a:r>
              <a:rPr lang="et-EE" sz="2000" i="1" dirty="0"/>
              <a:t>q</a:t>
            </a:r>
            <a:r>
              <a:rPr lang="et-EE" sz="2000" dirty="0"/>
              <a:t> väärtused.</a:t>
            </a:r>
          </a:p>
          <a:p>
            <a:endParaRPr lang="et-EE" sz="2000" dirty="0"/>
          </a:p>
          <a:p>
            <a:r>
              <a:rPr lang="et-EE" sz="2000" i="1" u="sng" dirty="0">
                <a:solidFill>
                  <a:srgbClr val="C00000"/>
                </a:solidFill>
              </a:rPr>
              <a:t>Ülesanne </a:t>
            </a:r>
            <a:r>
              <a:rPr lang="et-EE" sz="2000" u="sng" dirty="0">
                <a:solidFill>
                  <a:srgbClr val="C00000"/>
                </a:solidFill>
              </a:rPr>
              <a:t>6</a:t>
            </a:r>
            <a:r>
              <a:rPr lang="et-EE" sz="2000" u="sng" dirty="0" smtClean="0">
                <a:solidFill>
                  <a:srgbClr val="C00000"/>
                </a:solidFill>
              </a:rPr>
              <a:t>0</a:t>
            </a:r>
            <a:r>
              <a:rPr lang="et-EE" sz="2000" u="sng" dirty="0">
                <a:solidFill>
                  <a:srgbClr val="C00000"/>
                </a:solidFill>
              </a:rPr>
              <a:t>. </a:t>
            </a:r>
            <a:r>
              <a:rPr lang="et-EE" sz="2000" dirty="0">
                <a:solidFill>
                  <a:srgbClr val="C00000"/>
                </a:solidFill>
              </a:rPr>
              <a:t>  </a:t>
            </a:r>
            <a:r>
              <a:rPr lang="et-EE" sz="2000" dirty="0"/>
              <a:t>Televiisoreid valmistava firma nädala kasum on antud funktsiooniga </a:t>
            </a:r>
            <a:r>
              <a:rPr lang="et-EE" sz="2000" i="1" dirty="0" err="1" smtClean="0"/>
              <a:t>P</a:t>
            </a:r>
            <a:r>
              <a:rPr lang="et-EE" sz="2000" dirty="0" err="1" smtClean="0"/>
              <a:t>(</a:t>
            </a:r>
            <a:r>
              <a:rPr lang="et-EE" sz="2000" i="1" dirty="0" err="1" smtClean="0"/>
              <a:t>q</a:t>
            </a:r>
            <a:r>
              <a:rPr lang="et-EE" sz="2000" dirty="0"/>
              <a:t>) = - 0, 006</a:t>
            </a:r>
            <a:r>
              <a:rPr lang="et-EE" sz="2000" i="1" dirty="0"/>
              <a:t>q</a:t>
            </a:r>
            <a:r>
              <a:rPr lang="et-EE" sz="2000" baseline="30000" dirty="0"/>
              <a:t>2</a:t>
            </a:r>
            <a:r>
              <a:rPr lang="et-EE" sz="2000" dirty="0"/>
              <a:t> + 120 </a:t>
            </a:r>
            <a:r>
              <a:rPr lang="et-EE" sz="2000" i="1" dirty="0"/>
              <a:t>q</a:t>
            </a:r>
            <a:r>
              <a:rPr lang="et-EE" sz="2000" dirty="0"/>
              <a:t> – 12 000   (eurodes), kus </a:t>
            </a:r>
            <a:r>
              <a:rPr lang="et-EE" sz="2000" i="1" dirty="0"/>
              <a:t>q</a:t>
            </a:r>
            <a:r>
              <a:rPr lang="et-EE" sz="2000" dirty="0"/>
              <a:t> on nädalas toodetud televiisorite hulk. Mitu televiisorit tuleb firmal valmistada, et kasum oleks suurim?</a:t>
            </a:r>
          </a:p>
          <a:p>
            <a:endParaRPr lang="et-EE" sz="2000" dirty="0"/>
          </a:p>
          <a:p>
            <a:r>
              <a:rPr lang="et-EE" sz="2000" i="1" u="sng" dirty="0">
                <a:solidFill>
                  <a:srgbClr val="C00000"/>
                </a:solidFill>
              </a:rPr>
              <a:t>Ülesanne </a:t>
            </a:r>
            <a:r>
              <a:rPr lang="et-EE" sz="2000" u="sng" dirty="0">
                <a:solidFill>
                  <a:srgbClr val="C00000"/>
                </a:solidFill>
              </a:rPr>
              <a:t>6</a:t>
            </a:r>
            <a:r>
              <a:rPr lang="et-EE" sz="2000" u="sng" dirty="0" smtClean="0">
                <a:solidFill>
                  <a:srgbClr val="C00000"/>
                </a:solidFill>
              </a:rPr>
              <a:t>1</a:t>
            </a:r>
            <a:r>
              <a:rPr lang="et-EE" sz="2000" u="sng" dirty="0">
                <a:solidFill>
                  <a:srgbClr val="C00000"/>
                </a:solidFill>
              </a:rPr>
              <a:t>. </a:t>
            </a:r>
            <a:r>
              <a:rPr lang="et-EE" sz="2000" dirty="0">
                <a:solidFill>
                  <a:srgbClr val="C00000"/>
                </a:solidFill>
              </a:rPr>
              <a:t>  </a:t>
            </a:r>
            <a:r>
              <a:rPr lang="et-EE" sz="2000" dirty="0"/>
              <a:t>Firma müüb tooteid hinnaga 50 eurot tükk. Firma kogukulud on avaldatavad valemiga </a:t>
            </a:r>
            <a:r>
              <a:rPr lang="et-EE" sz="2000" i="1" dirty="0" err="1"/>
              <a:t>C</a:t>
            </a:r>
            <a:r>
              <a:rPr lang="et-EE" sz="2000" dirty="0" err="1"/>
              <a:t>(</a:t>
            </a:r>
            <a:r>
              <a:rPr lang="et-EE" sz="2000" i="1" dirty="0" err="1"/>
              <a:t>q</a:t>
            </a:r>
            <a:r>
              <a:rPr lang="et-EE" sz="2000" dirty="0"/>
              <a:t>) = 0,01</a:t>
            </a:r>
            <a:r>
              <a:rPr lang="et-EE" sz="2000" i="1" dirty="0"/>
              <a:t>q</a:t>
            </a:r>
            <a:r>
              <a:rPr lang="et-EE" sz="2000" baseline="30000" dirty="0"/>
              <a:t>2</a:t>
            </a:r>
            <a:r>
              <a:rPr lang="et-EE" sz="2000" dirty="0"/>
              <a:t> + 22</a:t>
            </a:r>
            <a:r>
              <a:rPr lang="et-EE" sz="2000" i="1" dirty="0"/>
              <a:t>q</a:t>
            </a:r>
            <a:r>
              <a:rPr lang="et-EE" sz="2000" dirty="0"/>
              <a:t> + 50, kus </a:t>
            </a:r>
            <a:r>
              <a:rPr lang="et-EE" sz="2000" i="1" dirty="0"/>
              <a:t>q</a:t>
            </a:r>
            <a:r>
              <a:rPr lang="et-EE" sz="2000" dirty="0"/>
              <a:t> on müüdavate toodete hulk. Leida toodete hulk </a:t>
            </a:r>
            <a:r>
              <a:rPr lang="et-EE" sz="2000" i="1" dirty="0"/>
              <a:t>q</a:t>
            </a:r>
            <a:r>
              <a:rPr lang="et-EE" sz="2000" dirty="0"/>
              <a:t> , mille puhul firma kasum on suurim ja kui suur see on?</a:t>
            </a:r>
          </a:p>
          <a:p>
            <a:endParaRPr lang="et-EE" sz="2000" dirty="0"/>
          </a:p>
          <a:p>
            <a:r>
              <a:rPr lang="et-EE" sz="2000" i="1" u="sng" dirty="0">
                <a:solidFill>
                  <a:srgbClr val="C00000"/>
                </a:solidFill>
              </a:rPr>
              <a:t>Ülesanne </a:t>
            </a:r>
            <a:r>
              <a:rPr lang="et-EE" sz="2000" u="sng" dirty="0">
                <a:solidFill>
                  <a:srgbClr val="C00000"/>
                </a:solidFill>
              </a:rPr>
              <a:t>6</a:t>
            </a:r>
            <a:r>
              <a:rPr lang="et-EE" sz="2000" u="sng" dirty="0" smtClean="0">
                <a:solidFill>
                  <a:srgbClr val="C00000"/>
                </a:solidFill>
              </a:rPr>
              <a:t>2</a:t>
            </a:r>
            <a:r>
              <a:rPr lang="et-EE" sz="2000" u="sng" dirty="0">
                <a:solidFill>
                  <a:srgbClr val="C00000"/>
                </a:solidFill>
              </a:rPr>
              <a:t>. </a:t>
            </a:r>
            <a:r>
              <a:rPr lang="et-EE" sz="2000" dirty="0"/>
              <a:t>Firma müüb tooteid hinnaga 350 eurot tükk. Firma kogukulud on avaldatavad valemiga </a:t>
            </a:r>
            <a:r>
              <a:rPr lang="et-EE" sz="2000" i="1" dirty="0" err="1"/>
              <a:t>C</a:t>
            </a:r>
            <a:r>
              <a:rPr lang="et-EE" sz="2000" dirty="0" err="1"/>
              <a:t>(</a:t>
            </a:r>
            <a:r>
              <a:rPr lang="et-EE" sz="2000" i="1" dirty="0" err="1"/>
              <a:t>q</a:t>
            </a:r>
            <a:r>
              <a:rPr lang="et-EE" sz="2000" dirty="0"/>
              <a:t>) = 0,1</a:t>
            </a:r>
            <a:r>
              <a:rPr lang="et-EE" sz="2000" i="1" dirty="0"/>
              <a:t>q</a:t>
            </a:r>
            <a:r>
              <a:rPr lang="et-EE" sz="2000" baseline="30000" dirty="0"/>
              <a:t>2</a:t>
            </a:r>
            <a:r>
              <a:rPr lang="et-EE" sz="2000" dirty="0"/>
              <a:t> + 70</a:t>
            </a:r>
            <a:r>
              <a:rPr lang="et-EE" sz="2000" i="1" dirty="0"/>
              <a:t>q</a:t>
            </a:r>
            <a:r>
              <a:rPr lang="et-EE" sz="2000" dirty="0"/>
              <a:t> + 200, kus </a:t>
            </a:r>
            <a:r>
              <a:rPr lang="et-EE" sz="2000" i="1" dirty="0"/>
              <a:t>q</a:t>
            </a:r>
            <a:r>
              <a:rPr lang="et-EE" sz="2000" dirty="0"/>
              <a:t> on müüdavate toodete hulk. Leida toodete hulk </a:t>
            </a:r>
            <a:r>
              <a:rPr lang="et-EE" sz="2000" i="1" dirty="0"/>
              <a:t>q</a:t>
            </a:r>
            <a:r>
              <a:rPr lang="et-EE" sz="2000" dirty="0"/>
              <a:t> , mille puhul firma kasum on suurim </a:t>
            </a:r>
            <a:r>
              <a:rPr lang="et-EE" sz="2000" dirty="0" smtClean="0"/>
              <a:t>ja kui </a:t>
            </a:r>
            <a:r>
              <a:rPr lang="et-EE" sz="2000" dirty="0"/>
              <a:t>suur see on</a:t>
            </a:r>
            <a:r>
              <a:rPr lang="et-EE" sz="2000" dirty="0" smtClean="0"/>
              <a:t>?</a:t>
            </a:r>
          </a:p>
          <a:p>
            <a:endParaRPr lang="et-EE" sz="2000" b="1" i="1" u="sng" dirty="0" smtClean="0"/>
          </a:p>
          <a:p>
            <a:r>
              <a:rPr lang="et-EE" sz="2000" i="1" u="sng" dirty="0" smtClean="0">
                <a:solidFill>
                  <a:srgbClr val="C00000"/>
                </a:solidFill>
              </a:rPr>
              <a:t>Ülesanne </a:t>
            </a:r>
            <a:r>
              <a:rPr lang="et-EE" sz="2000" u="sng" dirty="0">
                <a:solidFill>
                  <a:srgbClr val="C00000"/>
                </a:solidFill>
              </a:rPr>
              <a:t>6</a:t>
            </a:r>
            <a:r>
              <a:rPr lang="et-EE" sz="2000" u="sng" dirty="0" smtClean="0">
                <a:solidFill>
                  <a:srgbClr val="C00000"/>
                </a:solidFill>
              </a:rPr>
              <a:t>3</a:t>
            </a:r>
            <a:r>
              <a:rPr lang="et-EE" sz="2000" u="sng" dirty="0">
                <a:solidFill>
                  <a:srgbClr val="C00000"/>
                </a:solidFill>
              </a:rPr>
              <a:t>. </a:t>
            </a:r>
            <a:r>
              <a:rPr lang="et-EE" sz="2000" dirty="0">
                <a:solidFill>
                  <a:srgbClr val="C00000"/>
                </a:solidFill>
              </a:rPr>
              <a:t>  </a:t>
            </a:r>
            <a:r>
              <a:rPr lang="et-EE" sz="2000" dirty="0"/>
              <a:t>Raadioid valmistav tehas müüb neid hinnaga 950 kr tükk. Kogukulufunktsioon on</a:t>
            </a:r>
            <a:r>
              <a:rPr lang="et-EE" sz="2000" i="1" dirty="0"/>
              <a:t> </a:t>
            </a:r>
            <a:r>
              <a:rPr lang="et-EE" sz="2000" i="1" dirty="0" err="1"/>
              <a:t>C</a:t>
            </a:r>
            <a:r>
              <a:rPr lang="et-EE" sz="2000" dirty="0" err="1"/>
              <a:t>(</a:t>
            </a:r>
            <a:r>
              <a:rPr lang="et-EE" sz="2000" i="1" dirty="0" err="1"/>
              <a:t>q</a:t>
            </a:r>
            <a:r>
              <a:rPr lang="et-EE" sz="2000" dirty="0"/>
              <a:t>) = 0,5</a:t>
            </a:r>
            <a:r>
              <a:rPr lang="et-EE" sz="2000" i="1" dirty="0"/>
              <a:t>q</a:t>
            </a:r>
            <a:r>
              <a:rPr lang="et-EE" sz="2000" baseline="30000" dirty="0"/>
              <a:t>2</a:t>
            </a:r>
            <a:r>
              <a:rPr lang="et-EE" sz="2000" dirty="0"/>
              <a:t> - 10</a:t>
            </a:r>
            <a:r>
              <a:rPr lang="et-EE" sz="2000" i="1" dirty="0"/>
              <a:t>q</a:t>
            </a:r>
            <a:r>
              <a:rPr lang="et-EE" sz="2000" dirty="0"/>
              <a:t> + 60 000  , kus </a:t>
            </a:r>
            <a:r>
              <a:rPr lang="et-EE" sz="2000" i="1" dirty="0"/>
              <a:t>q</a:t>
            </a:r>
            <a:r>
              <a:rPr lang="et-EE" sz="2000" dirty="0"/>
              <a:t> on valmistatud ja müüdud raadiote hulk. Leida kasumifunktsioon ja tasuvuspunkt. Milliste </a:t>
            </a:r>
            <a:r>
              <a:rPr lang="et-EE" sz="2000" i="1" dirty="0"/>
              <a:t>q</a:t>
            </a:r>
            <a:r>
              <a:rPr lang="et-EE" sz="2000" dirty="0"/>
              <a:t> väärtuste korral on tehasel lühiperioodil üldse mõtet raadioid toota? Milline tootmisplaan tagab suurima kasumi</a:t>
            </a:r>
            <a:r>
              <a:rPr lang="et-EE" sz="2000" dirty="0" smtClean="0"/>
              <a:t>?</a:t>
            </a:r>
            <a:endParaRPr lang="et-EE" sz="2000" dirty="0"/>
          </a:p>
        </p:txBody>
      </p:sp>
    </p:spTree>
    <p:extLst>
      <p:ext uri="{BB962C8B-B14F-4D97-AF65-F5344CB8AC3E}">
        <p14:creationId xmlns:p14="http://schemas.microsoft.com/office/powerpoint/2010/main" val="2773447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3967"/>
            <a:ext cx="9144000" cy="1200329"/>
          </a:xfrm>
          <a:prstGeom prst="rect">
            <a:avLst/>
          </a:prstGeom>
          <a:solidFill>
            <a:schemeClr val="bg1">
              <a:lumMod val="95000"/>
            </a:schemeClr>
          </a:solidFill>
        </p:spPr>
        <p:txBody>
          <a:bodyPr wrap="square">
            <a:spAutoFit/>
          </a:bodyPr>
          <a:lstStyle/>
          <a:p>
            <a:r>
              <a:rPr lang="et-EE" i="1" u="sng" dirty="0">
                <a:solidFill>
                  <a:srgbClr val="C00000"/>
                </a:solidFill>
              </a:rPr>
              <a:t>Näide </a:t>
            </a:r>
            <a:r>
              <a:rPr lang="et-EE" u="sng" dirty="0" smtClean="0">
                <a:solidFill>
                  <a:srgbClr val="C00000"/>
                </a:solidFill>
              </a:rPr>
              <a:t>20.</a:t>
            </a:r>
            <a:r>
              <a:rPr lang="et-EE" dirty="0" smtClean="0">
                <a:solidFill>
                  <a:srgbClr val="C00000"/>
                </a:solidFill>
              </a:rPr>
              <a:t> </a:t>
            </a:r>
            <a:r>
              <a:rPr lang="et-EE" dirty="0"/>
              <a:t>Firmal on 50 autot ja neid renditakse välja nädala kaupa. Kogemus näitab, et kui nädalarent on 1000 kr, renditakse välja kõik autod. Summa tõstmisel 40 krooni võrra väheneb autode rentijate arv ühe võrra. Milline nädalarent annab firmale suurima kogutulu? Mitu autot siis välja renditakse?</a:t>
            </a:r>
          </a:p>
        </p:txBody>
      </p:sp>
      <mc:AlternateContent xmlns:mc="http://schemas.openxmlformats.org/markup-compatibility/2006" xmlns:a14="http://schemas.microsoft.com/office/drawing/2010/main">
        <mc:Choice Requires="a14">
          <p:sp>
            <p:nvSpPr>
              <p:cNvPr id="64" name="Rectangle 63"/>
              <p:cNvSpPr/>
              <p:nvPr/>
            </p:nvSpPr>
            <p:spPr>
              <a:xfrm>
                <a:off x="698" y="1210716"/>
                <a:ext cx="9143302" cy="5635774"/>
              </a:xfrm>
              <a:prstGeom prst="rect">
                <a:avLst/>
              </a:prstGeom>
            </p:spPr>
            <p:txBody>
              <a:bodyPr wrap="square">
                <a:spAutoFit/>
              </a:bodyPr>
              <a:lstStyle/>
              <a:p>
                <a:r>
                  <a:rPr lang="et-EE" i="1" u="sng" dirty="0" smtClean="0"/>
                  <a:t>Lahendus:</a:t>
                </a:r>
                <a:endParaRPr lang="et-EE" dirty="0"/>
              </a:p>
              <a:p>
                <a:r>
                  <a:rPr lang="et-EE" dirty="0"/>
                  <a:t>Optimeerida tuleb kogutulu </a:t>
                </a:r>
                <a:r>
                  <a:rPr lang="et-EE" i="1" dirty="0"/>
                  <a:t>R</a:t>
                </a:r>
                <a:r>
                  <a:rPr lang="et-EE" dirty="0"/>
                  <a:t> </a:t>
                </a:r>
                <a:r>
                  <a:rPr lang="et-EE" i="1" dirty="0"/>
                  <a:t>(p</a:t>
                </a:r>
                <a:r>
                  <a:rPr lang="et-EE" dirty="0"/>
                  <a:t>) = </a:t>
                </a:r>
                <a:r>
                  <a:rPr lang="et-EE" i="1" dirty="0" err="1"/>
                  <a:t>p</a:t>
                </a:r>
                <a:r>
                  <a:rPr lang="et-EE" dirty="0" err="1"/>
                  <a:t>∙</a:t>
                </a:r>
                <a:r>
                  <a:rPr lang="et-EE" dirty="0"/>
                  <a:t> </a:t>
                </a:r>
                <a:r>
                  <a:rPr lang="et-EE" i="1" dirty="0"/>
                  <a:t>q</a:t>
                </a:r>
                <a:r>
                  <a:rPr lang="et-EE" dirty="0"/>
                  <a:t>, kus </a:t>
                </a:r>
                <a:r>
                  <a:rPr lang="et-EE" i="1" dirty="0"/>
                  <a:t>q</a:t>
                </a:r>
                <a:r>
                  <a:rPr lang="et-EE" dirty="0"/>
                  <a:t> on autode arv ja </a:t>
                </a:r>
                <a:r>
                  <a:rPr lang="et-EE" i="1" dirty="0"/>
                  <a:t>p</a:t>
                </a:r>
                <a:r>
                  <a:rPr lang="et-EE" dirty="0"/>
                  <a:t> nädalarent</a:t>
                </a:r>
                <a:r>
                  <a:rPr lang="et-EE" dirty="0" smtClean="0"/>
                  <a:t>.</a:t>
                </a:r>
              </a:p>
              <a:p>
                <a:endParaRPr lang="et-EE" dirty="0"/>
              </a:p>
              <a:p>
                <a:r>
                  <a:rPr lang="en-US" dirty="0" err="1" smtClean="0"/>
                  <a:t>Avaldame</a:t>
                </a:r>
                <a:r>
                  <a:rPr lang="en-US" dirty="0" smtClean="0"/>
                  <a:t> </a:t>
                </a:r>
                <a:r>
                  <a:rPr lang="en-US" i="1" dirty="0"/>
                  <a:t>q</a:t>
                </a:r>
                <a:r>
                  <a:rPr lang="en-US" dirty="0"/>
                  <a:t> </a:t>
                </a:r>
                <a:r>
                  <a:rPr lang="en-US" dirty="0" err="1"/>
                  <a:t>muutuja</a:t>
                </a:r>
                <a:r>
                  <a:rPr lang="en-US" dirty="0"/>
                  <a:t> </a:t>
                </a:r>
                <a:r>
                  <a:rPr lang="en-US" i="1" dirty="0"/>
                  <a:t>p</a:t>
                </a:r>
                <a:r>
                  <a:rPr lang="en-US" dirty="0"/>
                  <a:t> </a:t>
                </a:r>
                <a:r>
                  <a:rPr lang="en-US" dirty="0" err="1"/>
                  <a:t>kaudu</a:t>
                </a:r>
                <a:r>
                  <a:rPr lang="en-US" dirty="0"/>
                  <a:t>; </a:t>
                </a:r>
                <a:r>
                  <a:rPr lang="en-US" dirty="0" err="1"/>
                  <a:t>ehk</a:t>
                </a:r>
                <a:r>
                  <a:rPr lang="en-US" dirty="0"/>
                  <a:t> </a:t>
                </a:r>
                <a:r>
                  <a:rPr lang="en-US" dirty="0" err="1"/>
                  <a:t>moodustame</a:t>
                </a:r>
                <a:r>
                  <a:rPr lang="en-US" dirty="0"/>
                  <a:t> </a:t>
                </a:r>
                <a:r>
                  <a:rPr lang="en-US" dirty="0" err="1"/>
                  <a:t>nõudlusfunktsiooni</a:t>
                </a:r>
                <a:r>
                  <a:rPr lang="en-US" dirty="0"/>
                  <a:t>, </a:t>
                </a:r>
                <a:r>
                  <a:rPr lang="en-US" dirty="0" err="1"/>
                  <a:t>teades</a:t>
                </a:r>
                <a:r>
                  <a:rPr lang="en-US" dirty="0"/>
                  <a:t>, et </a:t>
                </a:r>
                <a:r>
                  <a:rPr lang="en-US" dirty="0" err="1"/>
                  <a:t>kui</a:t>
                </a:r>
                <a:r>
                  <a:rPr lang="en-US" dirty="0"/>
                  <a:t> </a:t>
                </a:r>
                <a:r>
                  <a:rPr lang="en-US" dirty="0" err="1"/>
                  <a:t>kogus</a:t>
                </a:r>
                <a:r>
                  <a:rPr lang="en-US" dirty="0"/>
                  <a:t> on 50 </a:t>
                </a:r>
                <a:r>
                  <a:rPr lang="en-US" dirty="0" err="1"/>
                  <a:t>autot</a:t>
                </a:r>
                <a:r>
                  <a:rPr lang="en-US" dirty="0"/>
                  <a:t>, </a:t>
                </a:r>
                <a:r>
                  <a:rPr lang="en-US" dirty="0" err="1"/>
                  <a:t>siis</a:t>
                </a:r>
                <a:r>
                  <a:rPr lang="en-US" dirty="0"/>
                  <a:t> rent 1000 </a:t>
                </a:r>
                <a:r>
                  <a:rPr lang="en-US" dirty="0" err="1"/>
                  <a:t>kr</a:t>
                </a:r>
                <a:r>
                  <a:rPr lang="en-US" dirty="0"/>
                  <a:t>, 49 </a:t>
                </a:r>
                <a:r>
                  <a:rPr lang="en-US" dirty="0" err="1"/>
                  <a:t>autot</a:t>
                </a:r>
                <a:r>
                  <a:rPr lang="en-US" dirty="0"/>
                  <a:t>  - 1040 krooni </a:t>
                </a:r>
                <a:r>
                  <a:rPr lang="en-US" dirty="0" err="1"/>
                  <a:t>jne</a:t>
                </a:r>
                <a:r>
                  <a:rPr lang="en-US" dirty="0"/>
                  <a:t>:</a:t>
                </a:r>
                <a:endParaRPr lang="et-EE" dirty="0"/>
              </a:p>
              <a:p>
                <a:pPr/>
                <a14:m>
                  <m:oMathPara xmlns:m="http://schemas.openxmlformats.org/officeDocument/2006/math">
                    <m:oMathParaPr>
                      <m:jc m:val="centerGroup"/>
                    </m:oMathParaPr>
                    <m:oMath xmlns:m="http://schemas.openxmlformats.org/officeDocument/2006/math">
                      <m:f>
                        <m:fPr>
                          <m:ctrlPr>
                            <a:rPr lang="et-EE" i="1" smtClean="0">
                              <a:latin typeface="Cambria Math"/>
                            </a:rPr>
                          </m:ctrlPr>
                        </m:fPr>
                        <m:num>
                          <m:r>
                            <a:rPr lang="et-EE" b="0" i="1" smtClean="0">
                              <a:latin typeface="Cambria Math"/>
                            </a:rPr>
                            <m:t>𝑝</m:t>
                          </m:r>
                          <m:r>
                            <a:rPr lang="et-EE" b="0" i="1" smtClean="0">
                              <a:latin typeface="Cambria Math"/>
                            </a:rPr>
                            <m:t>−1040</m:t>
                          </m:r>
                        </m:num>
                        <m:den>
                          <m:r>
                            <a:rPr lang="et-EE" b="0" i="1" smtClean="0">
                              <a:latin typeface="Cambria Math"/>
                            </a:rPr>
                            <m:t>1000−1040</m:t>
                          </m:r>
                        </m:den>
                      </m:f>
                      <m:r>
                        <a:rPr lang="et-EE" b="0" i="1" smtClean="0">
                          <a:latin typeface="Cambria Math"/>
                        </a:rPr>
                        <m:t>=</m:t>
                      </m:r>
                      <m:f>
                        <m:fPr>
                          <m:ctrlPr>
                            <a:rPr lang="et-EE" b="0" i="1" smtClean="0">
                              <a:latin typeface="Cambria Math"/>
                            </a:rPr>
                          </m:ctrlPr>
                        </m:fPr>
                        <m:num>
                          <m:r>
                            <a:rPr lang="et-EE" b="0" i="1" smtClean="0">
                              <a:latin typeface="Cambria Math"/>
                            </a:rPr>
                            <m:t>𝑞</m:t>
                          </m:r>
                          <m:r>
                            <a:rPr lang="et-EE" b="0" i="1" smtClean="0">
                              <a:latin typeface="Cambria Math"/>
                            </a:rPr>
                            <m:t>−49</m:t>
                          </m:r>
                        </m:num>
                        <m:den>
                          <m:r>
                            <a:rPr lang="et-EE" b="0" i="1" smtClean="0">
                              <a:latin typeface="Cambria Math"/>
                            </a:rPr>
                            <m:t>50−49</m:t>
                          </m:r>
                        </m:den>
                      </m:f>
                      <m:r>
                        <a:rPr lang="et-EE" b="0" i="1" smtClean="0">
                          <a:latin typeface="Cambria Math"/>
                        </a:rPr>
                        <m:t>       </m:t>
                      </m:r>
                      <m:r>
                        <a:rPr lang="et-EE" b="0" i="1" smtClean="0">
                          <a:latin typeface="Cambria Math"/>
                        </a:rPr>
                        <m:t>𝑒h𝑘</m:t>
                      </m:r>
                      <m:r>
                        <a:rPr lang="et-EE" b="0" i="1" smtClean="0">
                          <a:latin typeface="Cambria Math"/>
                        </a:rPr>
                        <m:t>   −40</m:t>
                      </m:r>
                      <m:d>
                        <m:dPr>
                          <m:ctrlPr>
                            <a:rPr lang="et-EE" b="0" i="1" smtClean="0">
                              <a:latin typeface="Cambria Math"/>
                            </a:rPr>
                          </m:ctrlPr>
                        </m:dPr>
                        <m:e>
                          <m:r>
                            <a:rPr lang="et-EE" b="0" i="1" smtClean="0">
                              <a:latin typeface="Cambria Math"/>
                            </a:rPr>
                            <m:t>𝑞</m:t>
                          </m:r>
                          <m:r>
                            <a:rPr lang="et-EE" b="0" i="1" smtClean="0">
                              <a:latin typeface="Cambria Math"/>
                            </a:rPr>
                            <m:t>−49</m:t>
                          </m:r>
                        </m:e>
                      </m:d>
                      <m:r>
                        <a:rPr lang="et-EE" b="0" i="1" smtClean="0">
                          <a:latin typeface="Cambria Math"/>
                        </a:rPr>
                        <m:t>=</m:t>
                      </m:r>
                      <m:r>
                        <a:rPr lang="et-EE" b="0" i="1" smtClean="0">
                          <a:latin typeface="Cambria Math"/>
                        </a:rPr>
                        <m:t>𝑝</m:t>
                      </m:r>
                      <m:r>
                        <a:rPr lang="et-EE" b="0" i="1" smtClean="0">
                          <a:latin typeface="Cambria Math"/>
                        </a:rPr>
                        <m:t>−1040,</m:t>
                      </m:r>
                    </m:oMath>
                  </m:oMathPara>
                </a14:m>
                <a:endParaRPr lang="et-EE" b="0" i="1" dirty="0" smtClean="0">
                  <a:latin typeface="Cambria Math"/>
                </a:endParaRPr>
              </a:p>
              <a:p>
                <a:endParaRPr lang="et-EE" b="0" i="1" dirty="0" smtClean="0">
                  <a:latin typeface="Cambria Math"/>
                </a:endParaRPr>
              </a:p>
              <a:p>
                <a:pPr/>
                <a14:m>
                  <m:oMathPara xmlns:m="http://schemas.openxmlformats.org/officeDocument/2006/math">
                    <m:oMathParaPr>
                      <m:jc m:val="centerGroup"/>
                    </m:oMathParaPr>
                    <m:oMath xmlns:m="http://schemas.openxmlformats.org/officeDocument/2006/math">
                      <m:r>
                        <a:rPr lang="et-EE" b="0" i="1" smtClean="0">
                          <a:latin typeface="Cambria Math"/>
                        </a:rPr>
                        <m:t>𝑞</m:t>
                      </m:r>
                      <m:d>
                        <m:dPr>
                          <m:ctrlPr>
                            <a:rPr lang="et-EE" b="0" i="1" smtClean="0">
                              <a:latin typeface="Cambria Math"/>
                            </a:rPr>
                          </m:ctrlPr>
                        </m:dPr>
                        <m:e>
                          <m:r>
                            <a:rPr lang="et-EE" b="0" i="1" smtClean="0">
                              <a:latin typeface="Cambria Math"/>
                            </a:rPr>
                            <m:t>𝑝</m:t>
                          </m:r>
                        </m:e>
                      </m:d>
                      <m:r>
                        <a:rPr lang="et-EE" b="0" i="1" smtClean="0">
                          <a:latin typeface="Cambria Math"/>
                        </a:rPr>
                        <m:t>=−</m:t>
                      </m:r>
                      <m:f>
                        <m:fPr>
                          <m:ctrlPr>
                            <a:rPr lang="et-EE" b="0" i="1" smtClean="0">
                              <a:latin typeface="Cambria Math"/>
                            </a:rPr>
                          </m:ctrlPr>
                        </m:fPr>
                        <m:num>
                          <m:r>
                            <a:rPr lang="et-EE" b="0" i="1" smtClean="0">
                              <a:latin typeface="Cambria Math"/>
                            </a:rPr>
                            <m:t>1</m:t>
                          </m:r>
                        </m:num>
                        <m:den>
                          <m:r>
                            <a:rPr lang="et-EE" b="0" i="1" smtClean="0">
                              <a:latin typeface="Cambria Math"/>
                            </a:rPr>
                            <m:t>40</m:t>
                          </m:r>
                        </m:den>
                      </m:f>
                      <m:r>
                        <a:rPr lang="et-EE" b="0" i="1" smtClean="0">
                          <a:latin typeface="Cambria Math"/>
                        </a:rPr>
                        <m:t>𝑝</m:t>
                      </m:r>
                      <m:r>
                        <a:rPr lang="et-EE" b="0" i="1" smtClean="0">
                          <a:latin typeface="Cambria Math"/>
                        </a:rPr>
                        <m:t>+75.      </m:t>
                      </m:r>
                    </m:oMath>
                  </m:oMathPara>
                </a14:m>
                <a:endParaRPr lang="et-EE" dirty="0" smtClean="0"/>
              </a:p>
              <a:p>
                <a:r>
                  <a:rPr lang="et-EE" dirty="0"/>
                  <a:t>Kogutulu </a:t>
                </a:r>
                <a:r>
                  <a:rPr lang="et-EE" i="1" dirty="0"/>
                  <a:t>R</a:t>
                </a:r>
                <a:r>
                  <a:rPr lang="et-EE" dirty="0"/>
                  <a:t> </a:t>
                </a:r>
                <a:r>
                  <a:rPr lang="et-EE" i="1" dirty="0"/>
                  <a:t>(p</a:t>
                </a:r>
                <a:r>
                  <a:rPr lang="et-EE" dirty="0"/>
                  <a:t>) = </a:t>
                </a:r>
                <a:r>
                  <a:rPr lang="et-EE" i="1" dirty="0" err="1"/>
                  <a:t>p</a:t>
                </a:r>
                <a:r>
                  <a:rPr lang="et-EE" dirty="0" err="1"/>
                  <a:t>∙</a:t>
                </a:r>
                <a:r>
                  <a:rPr lang="et-EE" dirty="0"/>
                  <a:t> </a:t>
                </a:r>
                <a:r>
                  <a:rPr lang="et-EE" i="1" dirty="0"/>
                  <a:t>q</a:t>
                </a:r>
                <a:r>
                  <a:rPr lang="et-EE" dirty="0"/>
                  <a:t> = </a:t>
                </a:r>
                <a:r>
                  <a:rPr lang="et-EE" i="1" dirty="0"/>
                  <a:t>p</a:t>
                </a:r>
                <a:r>
                  <a:rPr lang="et-EE" dirty="0"/>
                  <a:t> ∙ </a:t>
                </a:r>
                <a:r>
                  <a:rPr lang="et-EE" dirty="0" smtClean="0"/>
                  <a:t>(</a:t>
                </a:r>
                <a14:m>
                  <m:oMath xmlns:m="http://schemas.openxmlformats.org/officeDocument/2006/math">
                    <m:r>
                      <a:rPr lang="et-EE" i="1">
                        <a:latin typeface="Cambria Math"/>
                      </a:rPr>
                      <m:t>−</m:t>
                    </m:r>
                    <m:f>
                      <m:fPr>
                        <m:ctrlPr>
                          <a:rPr lang="et-EE" i="1">
                            <a:latin typeface="Cambria Math"/>
                          </a:rPr>
                        </m:ctrlPr>
                      </m:fPr>
                      <m:num>
                        <m:r>
                          <a:rPr lang="et-EE" i="1">
                            <a:latin typeface="Cambria Math"/>
                          </a:rPr>
                          <m:t>1</m:t>
                        </m:r>
                      </m:num>
                      <m:den>
                        <m:r>
                          <a:rPr lang="et-EE" i="1">
                            <a:latin typeface="Cambria Math"/>
                          </a:rPr>
                          <m:t>40</m:t>
                        </m:r>
                      </m:den>
                    </m:f>
                    <m:r>
                      <a:rPr lang="et-EE" i="1">
                        <a:latin typeface="Cambria Math"/>
                      </a:rPr>
                      <m:t>𝑝</m:t>
                    </m:r>
                    <m:r>
                      <a:rPr lang="et-EE" i="1">
                        <a:latin typeface="Cambria Math"/>
                      </a:rPr>
                      <m:t>+75</m:t>
                    </m:r>
                  </m:oMath>
                </a14:m>
                <a:r>
                  <a:rPr lang="et-EE" dirty="0" smtClean="0"/>
                  <a:t>) </a:t>
                </a:r>
                <a:r>
                  <a:rPr lang="et-EE" dirty="0"/>
                  <a:t>= </a:t>
                </a:r>
                <a14:m>
                  <m:oMath xmlns:m="http://schemas.openxmlformats.org/officeDocument/2006/math">
                    <m:r>
                      <a:rPr lang="et-EE" i="1">
                        <a:latin typeface="Cambria Math"/>
                      </a:rPr>
                      <m:t>−</m:t>
                    </m:r>
                    <m:f>
                      <m:fPr>
                        <m:ctrlPr>
                          <a:rPr lang="et-EE" i="1">
                            <a:latin typeface="Cambria Math"/>
                          </a:rPr>
                        </m:ctrlPr>
                      </m:fPr>
                      <m:num>
                        <m:r>
                          <a:rPr lang="et-EE" i="1">
                            <a:latin typeface="Cambria Math"/>
                          </a:rPr>
                          <m:t>1</m:t>
                        </m:r>
                      </m:num>
                      <m:den>
                        <m:r>
                          <a:rPr lang="et-EE" i="1">
                            <a:latin typeface="Cambria Math"/>
                          </a:rPr>
                          <m:t>40</m:t>
                        </m:r>
                      </m:den>
                    </m:f>
                    <m:sSup>
                      <m:sSupPr>
                        <m:ctrlPr>
                          <a:rPr lang="et-EE" i="1" smtClean="0">
                            <a:latin typeface="Cambria Math"/>
                          </a:rPr>
                        </m:ctrlPr>
                      </m:sSupPr>
                      <m:e>
                        <m:r>
                          <a:rPr lang="et-EE" b="0" i="1" smtClean="0">
                            <a:latin typeface="Cambria Math"/>
                          </a:rPr>
                          <m:t>𝑝</m:t>
                        </m:r>
                      </m:e>
                      <m:sup>
                        <m:r>
                          <a:rPr lang="et-EE" b="0" i="1" smtClean="0">
                            <a:latin typeface="Cambria Math"/>
                          </a:rPr>
                          <m:t>2</m:t>
                        </m:r>
                      </m:sup>
                    </m:sSup>
                    <m:r>
                      <a:rPr lang="et-EE" i="1">
                        <a:latin typeface="Cambria Math"/>
                      </a:rPr>
                      <m:t>+75</m:t>
                    </m:r>
                    <m:r>
                      <a:rPr lang="et-EE" b="0" i="1" smtClean="0">
                        <a:latin typeface="Cambria Math"/>
                      </a:rPr>
                      <m:t>𝑝</m:t>
                    </m:r>
                  </m:oMath>
                </a14:m>
                <a:r>
                  <a:rPr lang="et-EE" dirty="0"/>
                  <a:t> .</a:t>
                </a:r>
              </a:p>
              <a:p>
                <a:endParaRPr lang="et-EE" dirty="0" smtClean="0"/>
              </a:p>
              <a:p>
                <a:r>
                  <a:rPr lang="et-EE" dirty="0" smtClean="0"/>
                  <a:t>Suurim </a:t>
                </a:r>
                <a:r>
                  <a:rPr lang="et-EE" dirty="0"/>
                  <a:t>kogutulu on maksimumpunktis, kus </a:t>
                </a:r>
                <a:r>
                  <a:rPr lang="et-EE" i="1" dirty="0"/>
                  <a:t>R</a:t>
                </a:r>
                <a:r>
                  <a:rPr lang="et-EE" dirty="0"/>
                  <a:t>`( </a:t>
                </a:r>
                <a:r>
                  <a:rPr lang="et-EE" i="1" dirty="0"/>
                  <a:t>p</a:t>
                </a:r>
                <a:r>
                  <a:rPr lang="et-EE" dirty="0"/>
                  <a:t>) = 0 ja </a:t>
                </a:r>
                <a:r>
                  <a:rPr lang="et-EE" i="1" dirty="0" err="1"/>
                  <a:t>R</a:t>
                </a:r>
                <a:r>
                  <a:rPr lang="et-EE" dirty="0" err="1"/>
                  <a:t>``(</a:t>
                </a:r>
                <a:r>
                  <a:rPr lang="et-EE" i="1" dirty="0" err="1"/>
                  <a:t>p</a:t>
                </a:r>
                <a:r>
                  <a:rPr lang="et-EE" dirty="0"/>
                  <a:t>) &lt; 0.</a:t>
                </a:r>
              </a:p>
              <a:p>
                <a:r>
                  <a:rPr lang="et-EE" dirty="0"/>
                  <a:t> </a:t>
                </a:r>
              </a:p>
              <a:p>
                <a:r>
                  <a:rPr lang="et-EE" i="1" dirty="0"/>
                  <a:t>R</a:t>
                </a:r>
                <a:r>
                  <a:rPr lang="et-EE" dirty="0"/>
                  <a:t>`( </a:t>
                </a:r>
                <a:r>
                  <a:rPr lang="et-EE" i="1" dirty="0"/>
                  <a:t>p</a:t>
                </a:r>
                <a:r>
                  <a:rPr lang="et-EE" dirty="0"/>
                  <a:t>) = </a:t>
                </a:r>
                <a14:m>
                  <m:oMath xmlns:m="http://schemas.openxmlformats.org/officeDocument/2006/math">
                    <m:r>
                      <a:rPr lang="et-EE" i="1">
                        <a:latin typeface="Cambria Math"/>
                      </a:rPr>
                      <m:t>−</m:t>
                    </m:r>
                    <m:f>
                      <m:fPr>
                        <m:ctrlPr>
                          <a:rPr lang="et-EE" i="1">
                            <a:latin typeface="Cambria Math"/>
                          </a:rPr>
                        </m:ctrlPr>
                      </m:fPr>
                      <m:num>
                        <m:r>
                          <a:rPr lang="et-EE" i="1">
                            <a:latin typeface="Cambria Math"/>
                          </a:rPr>
                          <m:t>1</m:t>
                        </m:r>
                      </m:num>
                      <m:den>
                        <m:r>
                          <a:rPr lang="et-EE" b="0" i="1" smtClean="0">
                            <a:latin typeface="Cambria Math"/>
                          </a:rPr>
                          <m:t>2</m:t>
                        </m:r>
                        <m:r>
                          <a:rPr lang="et-EE" i="1">
                            <a:latin typeface="Cambria Math"/>
                          </a:rPr>
                          <m:t>0</m:t>
                        </m:r>
                      </m:den>
                    </m:f>
                    <m:r>
                      <a:rPr lang="et-EE" i="1">
                        <a:latin typeface="Cambria Math"/>
                      </a:rPr>
                      <m:t>𝑝</m:t>
                    </m:r>
                    <m:r>
                      <a:rPr lang="et-EE" i="1">
                        <a:latin typeface="Cambria Math"/>
                      </a:rPr>
                      <m:t>+75=0,     </m:t>
                    </m:r>
                    <m:r>
                      <a:rPr lang="et-EE" i="1" dirty="0" smtClean="0">
                        <a:latin typeface="Cambria Math"/>
                      </a:rPr>
                      <m:t>𝑝</m:t>
                    </m:r>
                    <m:r>
                      <a:rPr lang="et-EE" i="1" dirty="0" smtClean="0">
                        <a:latin typeface="Cambria Math"/>
                      </a:rPr>
                      <m:t>=1500 .</m:t>
                    </m:r>
                  </m:oMath>
                </a14:m>
                <a:endParaRPr lang="et-EE" b="0" dirty="0" smtClean="0"/>
              </a:p>
              <a:p>
                <a:endParaRPr lang="et-EE" dirty="0" smtClean="0"/>
              </a:p>
              <a:p>
                <a:r>
                  <a:rPr lang="et-EE" dirty="0" smtClean="0"/>
                  <a:t>Kontrollime</a:t>
                </a:r>
                <a:r>
                  <a:rPr lang="et-EE" dirty="0"/>
                  <a:t>, kas leitud statsionaarne punkt on maksimumpunkt: </a:t>
                </a:r>
                <a:endParaRPr lang="et-EE" dirty="0" smtClean="0"/>
              </a:p>
              <a:p>
                <a:r>
                  <a:rPr lang="et-EE" i="1" dirty="0" smtClean="0"/>
                  <a:t>R</a:t>
                </a:r>
                <a:r>
                  <a:rPr lang="et-EE" dirty="0"/>
                  <a:t>``( </a:t>
                </a:r>
                <a:r>
                  <a:rPr lang="et-EE" i="1" dirty="0"/>
                  <a:t>p</a:t>
                </a:r>
                <a:r>
                  <a:rPr lang="et-EE" dirty="0" smtClean="0"/>
                  <a:t>) </a:t>
                </a:r>
                <a:r>
                  <a:rPr lang="et-EE" dirty="0"/>
                  <a:t>= </a:t>
                </a:r>
                <a14:m>
                  <m:oMath xmlns:m="http://schemas.openxmlformats.org/officeDocument/2006/math">
                    <m:r>
                      <a:rPr lang="et-EE" i="1">
                        <a:latin typeface="Cambria Math"/>
                      </a:rPr>
                      <m:t>−</m:t>
                    </m:r>
                    <m:f>
                      <m:fPr>
                        <m:ctrlPr>
                          <a:rPr lang="et-EE" i="1">
                            <a:latin typeface="Cambria Math"/>
                          </a:rPr>
                        </m:ctrlPr>
                      </m:fPr>
                      <m:num>
                        <m:r>
                          <a:rPr lang="et-EE" i="1">
                            <a:latin typeface="Cambria Math"/>
                          </a:rPr>
                          <m:t>1</m:t>
                        </m:r>
                      </m:num>
                      <m:den>
                        <m:r>
                          <a:rPr lang="et-EE" i="1">
                            <a:latin typeface="Cambria Math"/>
                          </a:rPr>
                          <m:t>20</m:t>
                        </m:r>
                      </m:den>
                    </m:f>
                  </m:oMath>
                </a14:m>
                <a:r>
                  <a:rPr lang="et-EE" dirty="0"/>
                  <a:t>  &lt; 0, mis vastab maksimaalsele tingimusele.</a:t>
                </a:r>
              </a:p>
              <a:p>
                <a:endParaRPr lang="et-EE" dirty="0"/>
              </a:p>
            </p:txBody>
          </p:sp>
        </mc:Choice>
        <mc:Fallback xmlns="">
          <p:sp>
            <p:nvSpPr>
              <p:cNvPr id="64" name="Rectangle 63"/>
              <p:cNvSpPr>
                <a:spLocks noRot="1" noChangeAspect="1" noMove="1" noResize="1" noEditPoints="1" noAdjustHandles="1" noChangeArrowheads="1" noChangeShapeType="1" noTextEdit="1"/>
              </p:cNvSpPr>
              <p:nvPr/>
            </p:nvSpPr>
            <p:spPr>
              <a:xfrm>
                <a:off x="698" y="1210716"/>
                <a:ext cx="9143302" cy="5635774"/>
              </a:xfrm>
              <a:prstGeom prst="rect">
                <a:avLst/>
              </a:prstGeom>
              <a:blipFill rotWithShape="1">
                <a:blip r:embed="rId2"/>
                <a:stretch>
                  <a:fillRect l="-533" t="-541"/>
                </a:stretch>
              </a:blipFill>
            </p:spPr>
            <p:txBody>
              <a:bodyPr/>
              <a:lstStyle/>
              <a:p>
                <a:r>
                  <a:rPr lang="et-EE">
                    <a:noFill/>
                  </a:rPr>
                  <a:t> </a:t>
                </a:r>
              </a:p>
            </p:txBody>
          </p:sp>
        </mc:Fallback>
      </mc:AlternateContent>
    </p:spTree>
    <p:extLst>
      <p:ext uri="{BB962C8B-B14F-4D97-AF65-F5344CB8AC3E}">
        <p14:creationId xmlns:p14="http://schemas.microsoft.com/office/powerpoint/2010/main" val="335435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xEl>
                                              <p:pRg st="1" end="1"/>
                                            </p:txEl>
                                          </p:spTgt>
                                        </p:tgtEl>
                                        <p:attrNameLst>
                                          <p:attrName>style.visibility</p:attrName>
                                        </p:attrNameLst>
                                      </p:cBhvr>
                                      <p:to>
                                        <p:strVal val="visible"/>
                                      </p:to>
                                    </p:set>
                                    <p:animEffect transition="in" filter="fade">
                                      <p:cBhvr>
                                        <p:cTn id="10" dur="500"/>
                                        <p:tgtEl>
                                          <p:spTgt spid="6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
                                            <p:txEl>
                                              <p:pRg st="3" end="3"/>
                                            </p:txEl>
                                          </p:spTgt>
                                        </p:tgtEl>
                                        <p:attrNameLst>
                                          <p:attrName>style.visibility</p:attrName>
                                        </p:attrNameLst>
                                      </p:cBhvr>
                                      <p:to>
                                        <p:strVal val="visible"/>
                                      </p:to>
                                    </p:set>
                                    <p:animEffect transition="in" filter="fade">
                                      <p:cBhvr>
                                        <p:cTn id="15" dur="500"/>
                                        <p:tgtEl>
                                          <p:spTgt spid="6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4">
                                            <p:txEl>
                                              <p:pRg st="4" end="4"/>
                                            </p:txEl>
                                          </p:spTgt>
                                        </p:tgtEl>
                                        <p:attrNameLst>
                                          <p:attrName>style.visibility</p:attrName>
                                        </p:attrNameLst>
                                      </p:cBhvr>
                                      <p:to>
                                        <p:strVal val="visible"/>
                                      </p:to>
                                    </p:set>
                                    <p:animEffect transition="in" filter="fade">
                                      <p:cBhvr>
                                        <p:cTn id="18" dur="500"/>
                                        <p:tgtEl>
                                          <p:spTgt spid="6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xEl>
                                              <p:pRg st="6" end="6"/>
                                            </p:txEl>
                                          </p:spTgt>
                                        </p:tgtEl>
                                        <p:attrNameLst>
                                          <p:attrName>style.visibility</p:attrName>
                                        </p:attrNameLst>
                                      </p:cBhvr>
                                      <p:to>
                                        <p:strVal val="visible"/>
                                      </p:to>
                                    </p:set>
                                    <p:animEffect transition="in" filter="fade">
                                      <p:cBhvr>
                                        <p:cTn id="21" dur="500"/>
                                        <p:tgtEl>
                                          <p:spTgt spid="6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4">
                                            <p:txEl>
                                              <p:pRg st="7" end="7"/>
                                            </p:txEl>
                                          </p:spTgt>
                                        </p:tgtEl>
                                        <p:attrNameLst>
                                          <p:attrName>style.visibility</p:attrName>
                                        </p:attrNameLst>
                                      </p:cBhvr>
                                      <p:to>
                                        <p:strVal val="visible"/>
                                      </p:to>
                                    </p:set>
                                    <p:animEffect transition="in" filter="fade">
                                      <p:cBhvr>
                                        <p:cTn id="26" dur="500"/>
                                        <p:tgtEl>
                                          <p:spTgt spid="6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
                                            <p:txEl>
                                              <p:pRg st="9" end="9"/>
                                            </p:txEl>
                                          </p:spTgt>
                                        </p:tgtEl>
                                        <p:attrNameLst>
                                          <p:attrName>style.visibility</p:attrName>
                                        </p:attrNameLst>
                                      </p:cBhvr>
                                      <p:to>
                                        <p:strVal val="visible"/>
                                      </p:to>
                                    </p:set>
                                    <p:animEffect transition="in" filter="fade">
                                      <p:cBhvr>
                                        <p:cTn id="31" dur="500"/>
                                        <p:tgtEl>
                                          <p:spTgt spid="64">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4">
                                            <p:txEl>
                                              <p:pRg st="11" end="11"/>
                                            </p:txEl>
                                          </p:spTgt>
                                        </p:tgtEl>
                                        <p:attrNameLst>
                                          <p:attrName>style.visibility</p:attrName>
                                        </p:attrNameLst>
                                      </p:cBhvr>
                                      <p:to>
                                        <p:strVal val="visible"/>
                                      </p:to>
                                    </p:set>
                                    <p:animEffect transition="in" filter="fade">
                                      <p:cBhvr>
                                        <p:cTn id="36" dur="500"/>
                                        <p:tgtEl>
                                          <p:spTgt spid="64">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4">
                                            <p:txEl>
                                              <p:pRg st="13" end="13"/>
                                            </p:txEl>
                                          </p:spTgt>
                                        </p:tgtEl>
                                        <p:attrNameLst>
                                          <p:attrName>style.visibility</p:attrName>
                                        </p:attrNameLst>
                                      </p:cBhvr>
                                      <p:to>
                                        <p:strVal val="visible"/>
                                      </p:to>
                                    </p:set>
                                    <p:animEffect transition="in" filter="fade">
                                      <p:cBhvr>
                                        <p:cTn id="41" dur="500"/>
                                        <p:tgtEl>
                                          <p:spTgt spid="64">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4">
                                            <p:txEl>
                                              <p:pRg st="14" end="14"/>
                                            </p:txEl>
                                          </p:spTgt>
                                        </p:tgtEl>
                                        <p:attrNameLst>
                                          <p:attrName>style.visibility</p:attrName>
                                        </p:attrNameLst>
                                      </p:cBhvr>
                                      <p:to>
                                        <p:strVal val="visible"/>
                                      </p:to>
                                    </p:set>
                                    <p:animEffect transition="in" filter="fade">
                                      <p:cBhvr>
                                        <p:cTn id="44" dur="500"/>
                                        <p:tgtEl>
                                          <p:spTgt spid="6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56" y="-21771"/>
            <a:ext cx="9174155" cy="6879771"/>
          </a:xfrm>
          <a:prstGeom prst="rect">
            <a:avLst/>
          </a:prstGeom>
        </p:spPr>
        <p:txBody>
          <a:bodyPr wrap="square">
            <a:spAutoFit/>
          </a:bodyPr>
          <a:lstStyle/>
          <a:p>
            <a:r>
              <a:rPr lang="et-EE" sz="2000" i="1" u="sng" dirty="0" smtClean="0">
                <a:solidFill>
                  <a:srgbClr val="C00000"/>
                </a:solidFill>
              </a:rPr>
              <a:t>Ülesanne  64</a:t>
            </a:r>
            <a:r>
              <a:rPr lang="et-EE" sz="2000" u="sng" dirty="0" smtClean="0">
                <a:solidFill>
                  <a:srgbClr val="C00000"/>
                </a:solidFill>
              </a:rPr>
              <a:t>. </a:t>
            </a:r>
            <a:r>
              <a:rPr lang="et-EE" sz="2000" dirty="0" smtClean="0">
                <a:solidFill>
                  <a:srgbClr val="C00000"/>
                </a:solidFill>
              </a:rPr>
              <a:t>  </a:t>
            </a:r>
            <a:r>
              <a:rPr lang="et-EE" sz="2000" dirty="0"/>
              <a:t>Firma kogutulu on   550</a:t>
            </a:r>
            <a:r>
              <a:rPr lang="et-EE" sz="2000" i="1" dirty="0"/>
              <a:t>q</a:t>
            </a:r>
            <a:r>
              <a:rPr lang="et-EE" sz="2000" dirty="0"/>
              <a:t> – 5 </a:t>
            </a:r>
            <a:r>
              <a:rPr lang="et-EE" sz="2000" i="1" dirty="0"/>
              <a:t>q</a:t>
            </a:r>
            <a:r>
              <a:rPr lang="et-EE" sz="2000" baseline="30000" dirty="0"/>
              <a:t>2</a:t>
            </a:r>
            <a:r>
              <a:rPr lang="et-EE" sz="2000" dirty="0"/>
              <a:t> ,  kogukulud aga </a:t>
            </a:r>
            <a:r>
              <a:rPr lang="et-EE" sz="2000" dirty="0" smtClean="0"/>
              <a:t> </a:t>
            </a:r>
            <a:r>
              <a:rPr lang="et-EE" sz="2000" i="1" dirty="0" err="1" smtClean="0"/>
              <a:t>C</a:t>
            </a:r>
            <a:r>
              <a:rPr lang="et-EE" sz="2000" dirty="0" err="1" smtClean="0"/>
              <a:t>(</a:t>
            </a:r>
            <a:r>
              <a:rPr lang="et-EE" sz="2000" i="1" dirty="0" err="1" smtClean="0"/>
              <a:t>q</a:t>
            </a:r>
            <a:r>
              <a:rPr lang="et-EE" sz="2000" dirty="0"/>
              <a:t>) = 50 </a:t>
            </a:r>
            <a:r>
              <a:rPr lang="et-EE" sz="2000" i="1" dirty="0"/>
              <a:t>q</a:t>
            </a:r>
            <a:r>
              <a:rPr lang="et-EE" sz="2000" dirty="0"/>
              <a:t> + 10 500 . Millise tootmisplaani korral on firma kasum suurim?</a:t>
            </a:r>
          </a:p>
          <a:p>
            <a:endParaRPr lang="et-EE" sz="1600" dirty="0">
              <a:solidFill>
                <a:srgbClr val="C00000"/>
              </a:solidFill>
            </a:endParaRPr>
          </a:p>
          <a:p>
            <a:r>
              <a:rPr lang="et-EE" sz="2000" i="1" u="sng" dirty="0">
                <a:solidFill>
                  <a:srgbClr val="C00000"/>
                </a:solidFill>
              </a:rPr>
              <a:t>Ülesanne </a:t>
            </a:r>
            <a:r>
              <a:rPr lang="et-EE" sz="2000" u="sng" dirty="0">
                <a:solidFill>
                  <a:srgbClr val="C00000"/>
                </a:solidFill>
              </a:rPr>
              <a:t>6</a:t>
            </a:r>
            <a:r>
              <a:rPr lang="et-EE" sz="2000" u="sng" dirty="0" smtClean="0">
                <a:solidFill>
                  <a:srgbClr val="C00000"/>
                </a:solidFill>
              </a:rPr>
              <a:t>5</a:t>
            </a:r>
            <a:r>
              <a:rPr lang="et-EE" sz="2000" u="sng" dirty="0">
                <a:solidFill>
                  <a:srgbClr val="C00000"/>
                </a:solidFill>
              </a:rPr>
              <a:t>. </a:t>
            </a:r>
            <a:r>
              <a:rPr lang="et-EE" sz="2000" dirty="0">
                <a:solidFill>
                  <a:srgbClr val="C00000"/>
                </a:solidFill>
              </a:rPr>
              <a:t>  </a:t>
            </a:r>
            <a:r>
              <a:rPr lang="et-EE" sz="2000" dirty="0"/>
              <a:t>Kulufunktsioon on </a:t>
            </a:r>
            <a:r>
              <a:rPr lang="et-EE" sz="2000" i="1" dirty="0" err="1"/>
              <a:t>C</a:t>
            </a:r>
            <a:r>
              <a:rPr lang="et-EE" sz="2000" dirty="0" err="1"/>
              <a:t>(</a:t>
            </a:r>
            <a:r>
              <a:rPr lang="et-EE" sz="2000" i="1" dirty="0" err="1"/>
              <a:t>q</a:t>
            </a:r>
            <a:r>
              <a:rPr lang="et-EE" sz="2000" dirty="0"/>
              <a:t>) = 0,2</a:t>
            </a:r>
            <a:r>
              <a:rPr lang="et-EE" sz="2000" i="1" dirty="0"/>
              <a:t>q</a:t>
            </a:r>
            <a:r>
              <a:rPr lang="et-EE" sz="2000" baseline="30000" dirty="0"/>
              <a:t>3</a:t>
            </a:r>
            <a:r>
              <a:rPr lang="et-EE" sz="2000" dirty="0"/>
              <a:t> – 8</a:t>
            </a:r>
            <a:r>
              <a:rPr lang="et-EE" sz="2000" i="1" dirty="0"/>
              <a:t>q</a:t>
            </a:r>
            <a:r>
              <a:rPr lang="et-EE" sz="2000" baseline="30000" dirty="0"/>
              <a:t>2</a:t>
            </a:r>
            <a:r>
              <a:rPr lang="et-EE" sz="2000" dirty="0"/>
              <a:t> + 100</a:t>
            </a:r>
            <a:r>
              <a:rPr lang="et-EE" sz="2000" i="1" dirty="0"/>
              <a:t>q</a:t>
            </a:r>
            <a:r>
              <a:rPr lang="et-EE" sz="2000" dirty="0"/>
              <a:t> + 200,  kus </a:t>
            </a:r>
            <a:r>
              <a:rPr lang="et-EE" sz="2000" i="1" dirty="0"/>
              <a:t>q</a:t>
            </a:r>
            <a:r>
              <a:rPr lang="et-EE" sz="2000" dirty="0"/>
              <a:t> on </a:t>
            </a:r>
            <a:r>
              <a:rPr lang="et-EE" sz="2000" dirty="0" smtClean="0"/>
              <a:t>tootmismaht</a:t>
            </a:r>
            <a:r>
              <a:rPr lang="et-EE" sz="2000" dirty="0"/>
              <a:t>. Milline on suurim kasum, kui tooteühiku müügihind on 160 kr?</a:t>
            </a:r>
          </a:p>
          <a:p>
            <a:endParaRPr lang="et-EE" sz="1600" dirty="0">
              <a:solidFill>
                <a:srgbClr val="C00000"/>
              </a:solidFill>
            </a:endParaRPr>
          </a:p>
          <a:p>
            <a:r>
              <a:rPr lang="et-EE" sz="2000" i="1" u="sng" dirty="0">
                <a:solidFill>
                  <a:srgbClr val="C00000"/>
                </a:solidFill>
              </a:rPr>
              <a:t>Ülesanne </a:t>
            </a:r>
            <a:r>
              <a:rPr lang="et-EE" sz="2000" u="sng" dirty="0">
                <a:solidFill>
                  <a:srgbClr val="C00000"/>
                </a:solidFill>
              </a:rPr>
              <a:t>6</a:t>
            </a:r>
            <a:r>
              <a:rPr lang="et-EE" sz="2000" u="sng" dirty="0" smtClean="0">
                <a:solidFill>
                  <a:srgbClr val="C00000"/>
                </a:solidFill>
              </a:rPr>
              <a:t>6</a:t>
            </a:r>
            <a:r>
              <a:rPr lang="et-EE" sz="2000" u="sng" dirty="0">
                <a:solidFill>
                  <a:srgbClr val="C00000"/>
                </a:solidFill>
              </a:rPr>
              <a:t>. </a:t>
            </a:r>
            <a:r>
              <a:rPr lang="et-EE" sz="2000" dirty="0">
                <a:solidFill>
                  <a:srgbClr val="C00000"/>
                </a:solidFill>
              </a:rPr>
              <a:t>  </a:t>
            </a:r>
            <a:r>
              <a:rPr lang="et-EE" sz="2000" dirty="0"/>
              <a:t>Teatud tooteliigi hinnal sõltuvana nõutavast kogusest </a:t>
            </a:r>
            <a:r>
              <a:rPr lang="et-EE" sz="2000" i="1" dirty="0"/>
              <a:t>q</a:t>
            </a:r>
            <a:r>
              <a:rPr lang="et-EE" sz="2000" dirty="0"/>
              <a:t> on kuju </a:t>
            </a:r>
            <a:r>
              <a:rPr lang="et-EE" sz="2000" i="1" dirty="0"/>
              <a:t>p</a:t>
            </a:r>
            <a:r>
              <a:rPr lang="et-EE" sz="2000" dirty="0"/>
              <a:t> = 40 – 0,5</a:t>
            </a:r>
            <a:r>
              <a:rPr lang="et-EE" sz="2000" i="1" dirty="0"/>
              <a:t>q</a:t>
            </a:r>
            <a:r>
              <a:rPr lang="et-EE" sz="2000" dirty="0"/>
              <a:t> . Kogukulude funktsioon on </a:t>
            </a:r>
            <a:r>
              <a:rPr lang="et-EE" sz="2000" i="1" dirty="0" err="1"/>
              <a:t>C</a:t>
            </a:r>
            <a:r>
              <a:rPr lang="et-EE" sz="2000" dirty="0" err="1"/>
              <a:t>(</a:t>
            </a:r>
            <a:r>
              <a:rPr lang="et-EE" sz="2000" i="1" dirty="0" err="1"/>
              <a:t>q</a:t>
            </a:r>
            <a:r>
              <a:rPr lang="et-EE" sz="2000" dirty="0"/>
              <a:t>) = 0,03</a:t>
            </a:r>
            <a:r>
              <a:rPr lang="et-EE" sz="2000" i="1" dirty="0"/>
              <a:t>q</a:t>
            </a:r>
            <a:r>
              <a:rPr lang="et-EE" sz="2000" baseline="30000" dirty="0"/>
              <a:t>3</a:t>
            </a:r>
            <a:r>
              <a:rPr lang="et-EE" sz="2000" dirty="0"/>
              <a:t> – 2,13</a:t>
            </a:r>
            <a:r>
              <a:rPr lang="et-EE" sz="2000" i="1" dirty="0"/>
              <a:t>q</a:t>
            </a:r>
            <a:r>
              <a:rPr lang="et-EE" sz="2000" baseline="30000" dirty="0"/>
              <a:t>2</a:t>
            </a:r>
            <a:r>
              <a:rPr lang="et-EE" sz="2000" dirty="0"/>
              <a:t> + 48,8</a:t>
            </a:r>
            <a:r>
              <a:rPr lang="et-EE" sz="2000" i="1" dirty="0"/>
              <a:t>q</a:t>
            </a:r>
            <a:r>
              <a:rPr lang="et-EE" sz="2000" dirty="0"/>
              <a:t> . Kui suure tootmismahu korral on firma kasum suurim? Kui suur see on? Millise </a:t>
            </a:r>
            <a:r>
              <a:rPr lang="et-EE" sz="2000" i="1" dirty="0"/>
              <a:t>q</a:t>
            </a:r>
            <a:r>
              <a:rPr lang="et-EE" sz="2000" dirty="0"/>
              <a:t> väärtuse korral oleks tulu suurim?</a:t>
            </a:r>
          </a:p>
          <a:p>
            <a:endParaRPr lang="et-EE" sz="1600" dirty="0"/>
          </a:p>
          <a:p>
            <a:r>
              <a:rPr lang="et-EE" sz="2000" i="1" u="sng" dirty="0">
                <a:solidFill>
                  <a:srgbClr val="C00000"/>
                </a:solidFill>
              </a:rPr>
              <a:t>Ülesanne </a:t>
            </a:r>
            <a:r>
              <a:rPr lang="et-EE" sz="2000" u="sng" dirty="0">
                <a:solidFill>
                  <a:srgbClr val="C00000"/>
                </a:solidFill>
              </a:rPr>
              <a:t>6</a:t>
            </a:r>
            <a:r>
              <a:rPr lang="et-EE" sz="2000" u="sng" dirty="0" smtClean="0">
                <a:solidFill>
                  <a:srgbClr val="C00000"/>
                </a:solidFill>
              </a:rPr>
              <a:t>7</a:t>
            </a:r>
            <a:r>
              <a:rPr lang="et-EE" sz="2000" u="sng" dirty="0">
                <a:solidFill>
                  <a:srgbClr val="C00000"/>
                </a:solidFill>
              </a:rPr>
              <a:t>. </a:t>
            </a:r>
            <a:r>
              <a:rPr lang="et-EE" sz="2000" dirty="0">
                <a:solidFill>
                  <a:srgbClr val="C00000"/>
                </a:solidFill>
              </a:rPr>
              <a:t>  </a:t>
            </a:r>
            <a:r>
              <a:rPr lang="et-EE" sz="2000" dirty="0"/>
              <a:t>Kogukulude funktsioon on </a:t>
            </a:r>
            <a:r>
              <a:rPr lang="et-EE" sz="2000" i="1" dirty="0" err="1"/>
              <a:t>C</a:t>
            </a:r>
            <a:r>
              <a:rPr lang="et-EE" sz="2000" dirty="0" err="1"/>
              <a:t>(</a:t>
            </a:r>
            <a:r>
              <a:rPr lang="et-EE" sz="2000" i="1" dirty="0" err="1"/>
              <a:t>q</a:t>
            </a:r>
            <a:r>
              <a:rPr lang="et-EE" sz="2000" dirty="0"/>
              <a:t>) = 0,1</a:t>
            </a:r>
            <a:r>
              <a:rPr lang="et-EE" sz="2000" i="1" dirty="0"/>
              <a:t>q</a:t>
            </a:r>
            <a:r>
              <a:rPr lang="et-EE" sz="2000" baseline="30000" dirty="0"/>
              <a:t>3</a:t>
            </a:r>
            <a:r>
              <a:rPr lang="et-EE" sz="2000" dirty="0"/>
              <a:t> – 2</a:t>
            </a:r>
            <a:r>
              <a:rPr lang="et-EE" sz="2000" i="1" dirty="0"/>
              <a:t>q</a:t>
            </a:r>
            <a:r>
              <a:rPr lang="et-EE" sz="2000" baseline="30000" dirty="0"/>
              <a:t>2</a:t>
            </a:r>
            <a:r>
              <a:rPr lang="et-EE" sz="2000" dirty="0"/>
              <a:t> + 80</a:t>
            </a:r>
            <a:r>
              <a:rPr lang="et-EE" sz="2000" i="1" dirty="0"/>
              <a:t>q</a:t>
            </a:r>
            <a:r>
              <a:rPr lang="et-EE" sz="2000" dirty="0"/>
              <a:t> + 150,  kus </a:t>
            </a:r>
            <a:r>
              <a:rPr lang="et-EE" sz="2000" i="1" dirty="0"/>
              <a:t>q</a:t>
            </a:r>
            <a:r>
              <a:rPr lang="et-EE" sz="2000" dirty="0"/>
              <a:t> on toodangu maht. Leida suurim kasum ning sellele vastav tootmismaht, kui toodangut realiseeritakse hinnaga  77 krooni. </a:t>
            </a:r>
          </a:p>
          <a:p>
            <a:endParaRPr lang="et-EE" sz="1600" dirty="0"/>
          </a:p>
          <a:p>
            <a:r>
              <a:rPr lang="et-EE" sz="2000" i="1" u="sng" dirty="0">
                <a:solidFill>
                  <a:srgbClr val="C00000"/>
                </a:solidFill>
              </a:rPr>
              <a:t>Ülesanne </a:t>
            </a:r>
            <a:r>
              <a:rPr lang="et-EE" sz="2000" u="sng" dirty="0">
                <a:solidFill>
                  <a:srgbClr val="C00000"/>
                </a:solidFill>
              </a:rPr>
              <a:t> </a:t>
            </a:r>
            <a:r>
              <a:rPr lang="et-EE" sz="2000" u="sng" dirty="0" smtClean="0">
                <a:solidFill>
                  <a:srgbClr val="C00000"/>
                </a:solidFill>
              </a:rPr>
              <a:t>68</a:t>
            </a:r>
            <a:r>
              <a:rPr lang="et-EE" sz="2000" u="sng" dirty="0">
                <a:solidFill>
                  <a:srgbClr val="C00000"/>
                </a:solidFill>
              </a:rPr>
              <a:t>. </a:t>
            </a:r>
            <a:r>
              <a:rPr lang="et-EE" sz="2000" dirty="0">
                <a:solidFill>
                  <a:srgbClr val="C00000"/>
                </a:solidFill>
              </a:rPr>
              <a:t> </a:t>
            </a:r>
            <a:r>
              <a:rPr lang="et-EE" sz="2000" dirty="0"/>
              <a:t>Kogukulude funktsioon on </a:t>
            </a:r>
            <a:r>
              <a:rPr lang="et-EE" sz="2000" i="1" dirty="0" err="1"/>
              <a:t>C</a:t>
            </a:r>
            <a:r>
              <a:rPr lang="et-EE" sz="2000" dirty="0" err="1"/>
              <a:t>(</a:t>
            </a:r>
            <a:r>
              <a:rPr lang="et-EE" sz="2000" i="1" dirty="0" err="1"/>
              <a:t>q</a:t>
            </a:r>
            <a:r>
              <a:rPr lang="et-EE" sz="2000" dirty="0"/>
              <a:t>) = 0,1</a:t>
            </a:r>
            <a:r>
              <a:rPr lang="et-EE" sz="2000" i="1" dirty="0"/>
              <a:t>q</a:t>
            </a:r>
            <a:r>
              <a:rPr lang="et-EE" sz="2000" baseline="30000" dirty="0"/>
              <a:t>3</a:t>
            </a:r>
            <a:r>
              <a:rPr lang="et-EE" sz="2000" dirty="0"/>
              <a:t> – 2</a:t>
            </a:r>
            <a:r>
              <a:rPr lang="et-EE" sz="2000" i="1" dirty="0"/>
              <a:t>q</a:t>
            </a:r>
            <a:r>
              <a:rPr lang="et-EE" sz="2000" baseline="30000" dirty="0"/>
              <a:t>2</a:t>
            </a:r>
            <a:r>
              <a:rPr lang="et-EE" sz="2000" dirty="0"/>
              <a:t> + 80</a:t>
            </a:r>
            <a:r>
              <a:rPr lang="et-EE" sz="2000" i="1" dirty="0"/>
              <a:t>q</a:t>
            </a:r>
            <a:r>
              <a:rPr lang="et-EE" sz="2000" dirty="0"/>
              <a:t> + 150,  kus </a:t>
            </a:r>
            <a:r>
              <a:rPr lang="et-EE" sz="2000" i="1" dirty="0"/>
              <a:t>q</a:t>
            </a:r>
            <a:r>
              <a:rPr lang="et-EE" sz="2000" dirty="0"/>
              <a:t> on toodangu maht. Leida suurim kasum ning sellele vastav tootmismaht, kui toodangut realiseeritakse hinnaga   92 krooni . </a:t>
            </a:r>
          </a:p>
          <a:p>
            <a:endParaRPr lang="et-EE" sz="1600" dirty="0">
              <a:solidFill>
                <a:srgbClr val="C00000"/>
              </a:solidFill>
            </a:endParaRPr>
          </a:p>
          <a:p>
            <a:r>
              <a:rPr lang="et-EE" sz="2000" i="1" u="sng" dirty="0">
                <a:solidFill>
                  <a:srgbClr val="C00000"/>
                </a:solidFill>
              </a:rPr>
              <a:t>Ülesanne </a:t>
            </a:r>
            <a:r>
              <a:rPr lang="et-EE" sz="2000" u="sng" dirty="0">
                <a:solidFill>
                  <a:srgbClr val="C00000"/>
                </a:solidFill>
              </a:rPr>
              <a:t> </a:t>
            </a:r>
            <a:r>
              <a:rPr lang="et-EE" sz="2000" u="sng" dirty="0" smtClean="0">
                <a:solidFill>
                  <a:srgbClr val="C00000"/>
                </a:solidFill>
              </a:rPr>
              <a:t>69</a:t>
            </a:r>
            <a:r>
              <a:rPr lang="et-EE" sz="2000" u="sng" dirty="0">
                <a:solidFill>
                  <a:srgbClr val="C00000"/>
                </a:solidFill>
              </a:rPr>
              <a:t>. </a:t>
            </a:r>
            <a:r>
              <a:rPr lang="et-EE" sz="2000" dirty="0">
                <a:solidFill>
                  <a:srgbClr val="C00000"/>
                </a:solidFill>
              </a:rPr>
              <a:t>  </a:t>
            </a:r>
            <a:r>
              <a:rPr lang="et-EE" sz="2000" dirty="0"/>
              <a:t>Tootja kulude analüüs näitab, et tootes </a:t>
            </a:r>
            <a:r>
              <a:rPr lang="et-EE" sz="2000" i="1" dirty="0"/>
              <a:t>q</a:t>
            </a:r>
            <a:r>
              <a:rPr lang="et-EE" sz="2000" dirty="0"/>
              <a:t> </a:t>
            </a:r>
            <a:r>
              <a:rPr lang="et-EE" sz="2000" dirty="0" smtClean="0"/>
              <a:t>toodet </a:t>
            </a:r>
            <a:r>
              <a:rPr lang="et-EE" sz="2000" dirty="0"/>
              <a:t>päevas, on kulud järgmised</a:t>
            </a:r>
            <a:r>
              <a:rPr lang="et-EE" sz="2000" dirty="0" smtClean="0"/>
              <a:t>:  tööjõu </a:t>
            </a:r>
            <a:r>
              <a:rPr lang="et-EE" sz="2000" dirty="0"/>
              <a:t>kulu päevas 12 000 </a:t>
            </a:r>
            <a:r>
              <a:rPr lang="et-EE" sz="2000" dirty="0" smtClean="0"/>
              <a:t>kr; otsene </a:t>
            </a:r>
            <a:r>
              <a:rPr lang="et-EE" sz="2000" dirty="0"/>
              <a:t>materjalikulu 150 kr tooteühiku </a:t>
            </a:r>
            <a:r>
              <a:rPr lang="et-EE" sz="2000" dirty="0" smtClean="0"/>
              <a:t>kohta. Leida </a:t>
            </a:r>
            <a:r>
              <a:rPr lang="et-EE" sz="2000" dirty="0"/>
              <a:t>kulufunktsioon ja määrata toodete arv päevas, et kulud oleksid minimaalsed</a:t>
            </a:r>
            <a:r>
              <a:rPr lang="et-EE" sz="2000" dirty="0" smtClean="0"/>
              <a:t>.</a:t>
            </a:r>
            <a:endParaRPr lang="et-EE" sz="2000" dirty="0"/>
          </a:p>
        </p:txBody>
      </p:sp>
    </p:spTree>
    <p:extLst>
      <p:ext uri="{BB962C8B-B14F-4D97-AF65-F5344CB8AC3E}">
        <p14:creationId xmlns:p14="http://schemas.microsoft.com/office/powerpoint/2010/main" val="2197473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a:solidFill>
            <a:schemeClr val="bg1">
              <a:lumMod val="85000"/>
            </a:schemeClr>
          </a:solidFill>
        </p:spPr>
        <p:txBody>
          <a:bodyPr>
            <a:normAutofit fontScale="90000"/>
          </a:bodyPr>
          <a:lstStyle/>
          <a:p>
            <a:r>
              <a:rPr lang="et-EE" b="1" dirty="0" smtClean="0"/>
              <a:t>Kahe </a:t>
            </a:r>
            <a:r>
              <a:rPr lang="et-EE" b="1" dirty="0"/>
              <a:t>muutuja funktsiooni </a:t>
            </a:r>
            <a:r>
              <a:rPr lang="et-EE" b="1" dirty="0" smtClean="0"/>
              <a:t>definitsioon ja diferentsiaalarvutus</a:t>
            </a:r>
            <a:endParaRPr lang="et-E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3555792"/>
                <a:ext cx="9144000" cy="3302208"/>
              </a:xfrm>
            </p:spPr>
            <p:txBody>
              <a:bodyPr>
                <a:noAutofit/>
              </a:bodyPr>
              <a:lstStyle/>
              <a:p>
                <a:pPr marL="0" indent="0">
                  <a:buNone/>
                </a:pPr>
                <a:r>
                  <a:rPr lang="et-EE" sz="2000" i="1" dirty="0" smtClean="0">
                    <a:solidFill>
                      <a:srgbClr val="C00000"/>
                    </a:solidFill>
                  </a:rPr>
                  <a:t>Definitsioon</a:t>
                </a:r>
                <a:endParaRPr lang="et-EE" sz="2000" i="1" dirty="0">
                  <a:solidFill>
                    <a:srgbClr val="C00000"/>
                  </a:solidFill>
                </a:endParaRPr>
              </a:p>
              <a:p>
                <a:pPr marL="0" indent="0">
                  <a:buNone/>
                </a:pPr>
                <a:r>
                  <a:rPr lang="et-EE" sz="2000" dirty="0"/>
                  <a:t>Kui igale arvupaarile (</a:t>
                </a:r>
                <a:r>
                  <a:rPr lang="et-EE" sz="2000" i="1" dirty="0"/>
                  <a:t>x</a:t>
                </a:r>
                <a:r>
                  <a:rPr lang="et-EE" sz="2000" dirty="0"/>
                  <a:t>; </a:t>
                </a:r>
                <a:r>
                  <a:rPr lang="et-EE" sz="2000" i="1" dirty="0"/>
                  <a:t>y</a:t>
                </a:r>
                <a:r>
                  <a:rPr lang="et-EE" sz="2000" dirty="0"/>
                  <a:t>) ehk punktile </a:t>
                </a:r>
                <a:r>
                  <a:rPr lang="et-EE" sz="2000" i="1" dirty="0"/>
                  <a:t>P </a:t>
                </a:r>
                <a:r>
                  <a:rPr lang="et-EE" sz="2000" dirty="0"/>
                  <a:t>= (</a:t>
                </a:r>
                <a:r>
                  <a:rPr lang="et-EE" sz="2000" i="1" dirty="0"/>
                  <a:t>x</a:t>
                </a:r>
                <a:r>
                  <a:rPr lang="et-EE" sz="2000" dirty="0"/>
                  <a:t>; y) hulgast </a:t>
                </a:r>
                <a:r>
                  <a:rPr lang="et-EE" sz="2000" i="1" dirty="0"/>
                  <a:t>D </a:t>
                </a:r>
                <a:r>
                  <a:rPr lang="et-EE" sz="2000" dirty="0"/>
                  <a:t>on </a:t>
                </a:r>
                <a:r>
                  <a:rPr lang="et-EE" sz="2000" dirty="0" smtClean="0"/>
                  <a:t>mingi eeskirja </a:t>
                </a:r>
                <a:r>
                  <a:rPr lang="et-EE" sz="2000" i="1" dirty="0"/>
                  <a:t>f </a:t>
                </a:r>
                <a:r>
                  <a:rPr lang="et-EE" sz="2000" dirty="0"/>
                  <a:t>abil seatud vastavusse üks reaalarv </a:t>
                </a:r>
                <a:r>
                  <a:rPr lang="et-EE" sz="2000" i="1" dirty="0"/>
                  <a:t>z</a:t>
                </a:r>
                <a:r>
                  <a:rPr lang="et-EE" sz="2000" dirty="0"/>
                  <a:t>, siis öeldakse, et hulgal </a:t>
                </a:r>
                <a:r>
                  <a:rPr lang="et-EE" sz="2000" i="1" dirty="0" smtClean="0"/>
                  <a:t>D </a:t>
                </a:r>
                <a:r>
                  <a:rPr lang="fi-FI" sz="2000" dirty="0" smtClean="0"/>
                  <a:t>on </a:t>
                </a:r>
                <a:r>
                  <a:rPr lang="fi-FI" sz="2000" dirty="0" err="1"/>
                  <a:t>määratud</a:t>
                </a:r>
                <a:r>
                  <a:rPr lang="fi-FI" sz="2000" dirty="0"/>
                  <a:t> </a:t>
                </a:r>
                <a:r>
                  <a:rPr lang="fi-FI" sz="2000" i="1" dirty="0" err="1">
                    <a:solidFill>
                      <a:srgbClr val="C00000"/>
                    </a:solidFill>
                  </a:rPr>
                  <a:t>kahe</a:t>
                </a:r>
                <a:r>
                  <a:rPr lang="fi-FI" sz="2000" i="1" dirty="0">
                    <a:solidFill>
                      <a:srgbClr val="C00000"/>
                    </a:solidFill>
                  </a:rPr>
                  <a:t> </a:t>
                </a:r>
                <a:r>
                  <a:rPr lang="fi-FI" sz="2000" i="1" dirty="0" err="1">
                    <a:solidFill>
                      <a:srgbClr val="C00000"/>
                    </a:solidFill>
                  </a:rPr>
                  <a:t>muutuja</a:t>
                </a:r>
                <a:r>
                  <a:rPr lang="fi-FI" sz="2000" i="1" dirty="0">
                    <a:solidFill>
                      <a:srgbClr val="C00000"/>
                    </a:solidFill>
                  </a:rPr>
                  <a:t> </a:t>
                </a:r>
                <a:r>
                  <a:rPr lang="fi-FI" sz="2000" i="1" dirty="0" err="1">
                    <a:solidFill>
                      <a:srgbClr val="C00000"/>
                    </a:solidFill>
                  </a:rPr>
                  <a:t>funktsioon</a:t>
                </a:r>
                <a:r>
                  <a:rPr lang="fi-FI" sz="2000" i="1" dirty="0">
                    <a:solidFill>
                      <a:srgbClr val="C00000"/>
                    </a:solidFill>
                  </a:rPr>
                  <a:t> </a:t>
                </a:r>
                <a14:m>
                  <m:oMath xmlns:m="http://schemas.openxmlformats.org/officeDocument/2006/math">
                    <m:r>
                      <a:rPr lang="fi-FI" sz="2000" i="1" dirty="0" smtClean="0">
                        <a:latin typeface="Cambria Math"/>
                      </a:rPr>
                      <m:t>𝑧</m:t>
                    </m:r>
                    <m:r>
                      <a:rPr lang="fi-FI" sz="2000" i="1" dirty="0" smtClean="0">
                        <a:latin typeface="Cambria Math"/>
                      </a:rPr>
                      <m:t> = </m:t>
                    </m:r>
                    <m:r>
                      <a:rPr lang="fi-FI" sz="2000" i="1" dirty="0" smtClean="0">
                        <a:latin typeface="Cambria Math"/>
                      </a:rPr>
                      <m:t>𝑓</m:t>
                    </m:r>
                    <m:r>
                      <a:rPr lang="fi-FI" sz="2000" i="1" dirty="0" smtClean="0">
                        <a:latin typeface="Cambria Math"/>
                      </a:rPr>
                      <m:t> (</m:t>
                    </m:r>
                    <m:r>
                      <a:rPr lang="fi-FI" sz="2000" i="1" dirty="0" smtClean="0">
                        <a:latin typeface="Cambria Math"/>
                      </a:rPr>
                      <m:t>𝑥</m:t>
                    </m:r>
                    <m:r>
                      <a:rPr lang="fi-FI" sz="2000" i="1" dirty="0" smtClean="0">
                        <a:latin typeface="Cambria Math"/>
                      </a:rPr>
                      <m:t>, </m:t>
                    </m:r>
                    <m:r>
                      <a:rPr lang="fi-FI" sz="2000" i="1" dirty="0" smtClean="0">
                        <a:latin typeface="Cambria Math"/>
                      </a:rPr>
                      <m:t>𝑦</m:t>
                    </m:r>
                    <m:r>
                      <a:rPr lang="fi-FI" sz="2000" i="1" dirty="0" smtClean="0">
                        <a:latin typeface="Cambria Math"/>
                      </a:rPr>
                      <m:t>) </m:t>
                    </m:r>
                  </m:oMath>
                </a14:m>
                <a:r>
                  <a:rPr lang="fi-FI" sz="2000" dirty="0"/>
                  <a:t>ja </a:t>
                </a:r>
                <a:r>
                  <a:rPr lang="fi-FI" sz="2000" dirty="0" err="1"/>
                  <a:t>kirjutatakse</a:t>
                </a:r>
                <a:endParaRPr lang="fi-FI" sz="2000" dirty="0"/>
              </a:p>
              <a:p>
                <a:pPr marL="0" indent="0">
                  <a:buNone/>
                </a:pPr>
                <a14:m>
                  <m:oMathPara xmlns:m="http://schemas.openxmlformats.org/officeDocument/2006/math">
                    <m:oMathParaPr>
                      <m:jc m:val="centerGroup"/>
                    </m:oMathParaPr>
                    <m:oMath xmlns:m="http://schemas.openxmlformats.org/officeDocument/2006/math">
                      <m:r>
                        <a:rPr lang="es-ES" sz="2000" i="1" dirty="0" smtClean="0">
                          <a:latin typeface="Cambria Math"/>
                        </a:rPr>
                        <m:t>𝑧</m:t>
                      </m:r>
                      <m:r>
                        <a:rPr lang="es-ES" sz="2000" i="1" dirty="0" smtClean="0">
                          <a:latin typeface="Cambria Math"/>
                        </a:rPr>
                        <m:t> = </m:t>
                      </m:r>
                      <m:r>
                        <a:rPr lang="es-ES" sz="2000" i="1" dirty="0" smtClean="0">
                          <a:latin typeface="Cambria Math"/>
                        </a:rPr>
                        <m:t>𝑓</m:t>
                      </m:r>
                      <m:r>
                        <a:rPr lang="es-ES" sz="2000" i="1" dirty="0" smtClean="0">
                          <a:latin typeface="Cambria Math"/>
                        </a:rPr>
                        <m:t>(</m:t>
                      </m:r>
                      <m:r>
                        <a:rPr lang="es-ES" sz="2000" i="1" dirty="0" smtClean="0">
                          <a:latin typeface="Cambria Math"/>
                        </a:rPr>
                        <m:t>𝑥</m:t>
                      </m:r>
                      <m:r>
                        <a:rPr lang="es-ES" sz="2000" i="1" dirty="0" smtClean="0">
                          <a:latin typeface="Cambria Math"/>
                        </a:rPr>
                        <m:t>, </m:t>
                      </m:r>
                      <m:r>
                        <a:rPr lang="es-ES" sz="2000" i="1" dirty="0" smtClean="0">
                          <a:latin typeface="Cambria Math"/>
                        </a:rPr>
                        <m:t>𝑦</m:t>
                      </m:r>
                      <m:r>
                        <a:rPr lang="es-ES" sz="2000" i="1" dirty="0" smtClean="0">
                          <a:latin typeface="Cambria Math"/>
                        </a:rPr>
                        <m:t>), (</m:t>
                      </m:r>
                      <m:r>
                        <a:rPr lang="es-ES" sz="2000" i="1" dirty="0" smtClean="0">
                          <a:latin typeface="Cambria Math"/>
                        </a:rPr>
                        <m:t>𝑥</m:t>
                      </m:r>
                      <m:r>
                        <a:rPr lang="es-ES" sz="2000" i="1" dirty="0" smtClean="0">
                          <a:latin typeface="Cambria Math"/>
                        </a:rPr>
                        <m:t>; </m:t>
                      </m:r>
                      <m:r>
                        <a:rPr lang="es-ES" sz="2000" i="1" dirty="0" smtClean="0">
                          <a:latin typeface="Cambria Math"/>
                        </a:rPr>
                        <m:t>𝑦</m:t>
                      </m:r>
                      <m:r>
                        <a:rPr lang="es-ES" sz="2000" i="1" dirty="0" smtClean="0">
                          <a:latin typeface="Cambria Math"/>
                        </a:rPr>
                        <m:t>) ∈</m:t>
                      </m:r>
                      <m:r>
                        <a:rPr lang="es-ES" sz="2000" i="1" dirty="0" smtClean="0">
                          <a:latin typeface="Cambria Math"/>
                        </a:rPr>
                        <m:t>𝐷</m:t>
                      </m:r>
                    </m:oMath>
                  </m:oMathPara>
                </a14:m>
                <a:endParaRPr lang="es-ES" sz="2000" i="1" dirty="0"/>
              </a:p>
              <a:p>
                <a:pPr marL="0" indent="0">
                  <a:buNone/>
                </a:pPr>
                <a:r>
                  <a:rPr lang="et-EE" sz="2000" dirty="0"/>
                  <a:t>ehk</a:t>
                </a:r>
              </a:p>
              <a:p>
                <a:pPr marL="0" indent="0" algn="ctr">
                  <a:buNone/>
                </a:pPr>
                <a14:m>
                  <m:oMath xmlns:m="http://schemas.openxmlformats.org/officeDocument/2006/math">
                    <m:r>
                      <a:rPr lang="et-EE" sz="2000" i="1" dirty="0" smtClean="0">
                        <a:latin typeface="Cambria Math"/>
                      </a:rPr>
                      <m:t>𝑧</m:t>
                    </m:r>
                    <m:r>
                      <a:rPr lang="et-EE" sz="2000" i="1" dirty="0" smtClean="0">
                        <a:latin typeface="Cambria Math"/>
                      </a:rPr>
                      <m:t> = </m:t>
                    </m:r>
                    <m:r>
                      <a:rPr lang="et-EE" sz="2000" i="1" dirty="0" err="1">
                        <a:latin typeface="Cambria Math"/>
                      </a:rPr>
                      <m:t>𝑓</m:t>
                    </m:r>
                    <m:r>
                      <a:rPr lang="et-EE" sz="2000" i="1" dirty="0" err="1">
                        <a:latin typeface="Cambria Math"/>
                      </a:rPr>
                      <m:t>(</m:t>
                    </m:r>
                    <m:r>
                      <a:rPr lang="et-EE" sz="2000" i="1" dirty="0" err="1">
                        <a:latin typeface="Cambria Math"/>
                      </a:rPr>
                      <m:t>𝑃</m:t>
                    </m:r>
                    <m:r>
                      <a:rPr lang="et-EE" sz="2000" i="1" dirty="0">
                        <a:latin typeface="Cambria Math"/>
                      </a:rPr>
                      <m:t>), </m:t>
                    </m:r>
                    <m:r>
                      <a:rPr lang="et-EE" sz="2000" i="1" dirty="0">
                        <a:latin typeface="Cambria Math"/>
                      </a:rPr>
                      <m:t>𝑃</m:t>
                    </m:r>
                    <m:r>
                      <a:rPr lang="et-EE" sz="2000" i="1" dirty="0">
                        <a:latin typeface="Cambria Math"/>
                      </a:rPr>
                      <m:t> ∈</m:t>
                    </m:r>
                    <m:r>
                      <a:rPr lang="et-EE" sz="2000" i="1" dirty="0" smtClean="0">
                        <a:latin typeface="Cambria Math"/>
                      </a:rPr>
                      <m:t>𝐷</m:t>
                    </m:r>
                  </m:oMath>
                </a14:m>
                <a:r>
                  <a:rPr lang="et-EE" sz="2000" i="1" dirty="0" smtClean="0"/>
                  <a:t>.</a:t>
                </a:r>
              </a:p>
              <a:p>
                <a:pPr marL="0" indent="0">
                  <a:buNone/>
                </a:pPr>
                <a:r>
                  <a:rPr lang="et-EE" sz="2000" i="1" dirty="0" smtClean="0"/>
                  <a:t>Siin </a:t>
                </a:r>
                <a:r>
                  <a:rPr lang="es-ES" sz="2000" i="1" dirty="0" smtClean="0"/>
                  <a:t>x</a:t>
                </a:r>
                <a:r>
                  <a:rPr lang="es-ES" sz="2000" dirty="0"/>
                  <a:t>, </a:t>
                </a:r>
                <a:r>
                  <a:rPr lang="es-ES" sz="2000" i="1" dirty="0"/>
                  <a:t>y - </a:t>
                </a:r>
                <a:r>
                  <a:rPr lang="es-ES" sz="2000" i="1" dirty="0" err="1">
                    <a:solidFill>
                      <a:srgbClr val="C00000"/>
                    </a:solidFill>
                  </a:rPr>
                  <a:t>sõltumatud</a:t>
                </a:r>
                <a:r>
                  <a:rPr lang="es-ES" sz="2000" i="1" dirty="0">
                    <a:solidFill>
                      <a:srgbClr val="C00000"/>
                    </a:solidFill>
                  </a:rPr>
                  <a:t> </a:t>
                </a:r>
                <a:r>
                  <a:rPr lang="es-ES" sz="2000" i="1" dirty="0" err="1">
                    <a:solidFill>
                      <a:srgbClr val="C00000"/>
                    </a:solidFill>
                  </a:rPr>
                  <a:t>muutujad</a:t>
                </a:r>
                <a:r>
                  <a:rPr lang="es-ES" sz="2000" i="1" dirty="0">
                    <a:solidFill>
                      <a:srgbClr val="C00000"/>
                    </a:solidFill>
                  </a:rPr>
                  <a:t> </a:t>
                </a:r>
                <a:r>
                  <a:rPr lang="es-ES" sz="2000" dirty="0" err="1"/>
                  <a:t>ehk</a:t>
                </a:r>
                <a:r>
                  <a:rPr lang="es-ES" sz="2000" dirty="0"/>
                  <a:t> </a:t>
                </a:r>
                <a:r>
                  <a:rPr lang="es-ES" sz="2000" i="1" dirty="0" err="1" smtClean="0">
                    <a:solidFill>
                      <a:srgbClr val="C00000"/>
                    </a:solidFill>
                  </a:rPr>
                  <a:t>argumendid</a:t>
                </a:r>
                <a:r>
                  <a:rPr lang="et-EE" sz="2000" i="1" dirty="0"/>
                  <a:t> </a:t>
                </a:r>
                <a:r>
                  <a:rPr lang="et-EE" sz="2000" i="1" dirty="0" smtClean="0"/>
                  <a:t>                  z </a:t>
                </a:r>
                <a:r>
                  <a:rPr lang="et-EE" sz="2000" i="1" dirty="0"/>
                  <a:t>- </a:t>
                </a:r>
                <a:r>
                  <a:rPr lang="et-EE" sz="2000" i="1" dirty="0">
                    <a:solidFill>
                      <a:srgbClr val="C00000"/>
                    </a:solidFill>
                  </a:rPr>
                  <a:t>sõltuv muutuja</a:t>
                </a:r>
              </a:p>
              <a:p>
                <a:pPr marL="0" indent="0">
                  <a:buNone/>
                </a:pPr>
                <a:r>
                  <a:rPr lang="et-EE" sz="2000" i="1" dirty="0" smtClean="0"/>
                  <a:t>       D – </a:t>
                </a:r>
                <a:r>
                  <a:rPr lang="et-EE" sz="2000" i="1" dirty="0" smtClean="0">
                    <a:solidFill>
                      <a:srgbClr val="C00000"/>
                    </a:solidFill>
                  </a:rPr>
                  <a:t>määramispiirkond</a:t>
                </a:r>
                <a:r>
                  <a:rPr lang="et-EE" sz="2000" i="1" dirty="0" smtClean="0"/>
                  <a:t>        Z </a:t>
                </a:r>
                <a:r>
                  <a:rPr lang="et-EE" sz="2000" dirty="0"/>
                  <a:t>= {</a:t>
                </a:r>
                <a:r>
                  <a:rPr lang="et-EE" sz="2000" i="1" dirty="0"/>
                  <a:t>z </a:t>
                </a:r>
                <a:r>
                  <a:rPr lang="et-EE" sz="2000" dirty="0"/>
                  <a:t>| </a:t>
                </a:r>
                <a:r>
                  <a:rPr lang="et-EE" sz="2000" i="1" dirty="0"/>
                  <a:t>z </a:t>
                </a:r>
                <a:r>
                  <a:rPr lang="et-EE" sz="2000" dirty="0"/>
                  <a:t>= </a:t>
                </a:r>
                <a:r>
                  <a:rPr lang="et-EE" sz="2000" i="1" dirty="0"/>
                  <a:t>f </a:t>
                </a:r>
                <a:r>
                  <a:rPr lang="et-EE" sz="2000" dirty="0"/>
                  <a:t>(</a:t>
                </a:r>
                <a:r>
                  <a:rPr lang="et-EE" sz="2000" i="1" dirty="0"/>
                  <a:t>x</a:t>
                </a:r>
                <a:r>
                  <a:rPr lang="et-EE" sz="2000" dirty="0"/>
                  <a:t>, </a:t>
                </a:r>
                <a:r>
                  <a:rPr lang="et-EE" sz="2000" i="1" dirty="0"/>
                  <a:t>y</a:t>
                </a:r>
                <a:r>
                  <a:rPr lang="et-EE" sz="2000" dirty="0"/>
                  <a:t>); (</a:t>
                </a:r>
                <a:r>
                  <a:rPr lang="et-EE" sz="2000" i="1" dirty="0"/>
                  <a:t>x</a:t>
                </a:r>
                <a:r>
                  <a:rPr lang="et-EE" sz="2000" dirty="0"/>
                  <a:t>; </a:t>
                </a:r>
                <a:r>
                  <a:rPr lang="et-EE" sz="2000" i="1" dirty="0" err="1"/>
                  <a:t>y</a:t>
                </a:r>
                <a:r>
                  <a:rPr lang="et-EE" sz="2000" dirty="0" err="1"/>
                  <a:t>)</a:t>
                </a:r>
                <a:r>
                  <a:rPr lang="et-EE" sz="2000" i="1" dirty="0" err="1"/>
                  <a:t>D</a:t>
                </a:r>
                <a:r>
                  <a:rPr lang="et-EE" sz="2000" dirty="0"/>
                  <a:t>} </a:t>
                </a:r>
                <a:r>
                  <a:rPr lang="et-EE" sz="2000" i="1" dirty="0"/>
                  <a:t>- </a:t>
                </a:r>
                <a:r>
                  <a:rPr lang="et-EE" sz="2000" i="1" dirty="0">
                    <a:solidFill>
                      <a:srgbClr val="C00000"/>
                    </a:solidFill>
                  </a:rPr>
                  <a:t>muutumispiirkond</a:t>
                </a:r>
                <a:endParaRPr lang="et-EE" sz="2000" dirty="0">
                  <a:solidFill>
                    <a:srgbClr val="C00000"/>
                  </a:solidFill>
                </a:endParaRPr>
              </a:p>
              <a:p>
                <a:pPr marL="0" indent="0">
                  <a:buNone/>
                </a:pPr>
                <a:endParaRPr lang="et-EE"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3555792"/>
                <a:ext cx="9144000" cy="3302208"/>
              </a:xfrm>
              <a:blipFill rotWithShape="1">
                <a:blip r:embed="rId2"/>
                <a:stretch>
                  <a:fillRect l="-667" t="-923"/>
                </a:stretch>
              </a:blipFill>
            </p:spPr>
            <p:txBody>
              <a:bodyPr/>
              <a:lstStyle/>
              <a:p>
                <a:r>
                  <a:rPr lang="et-EE">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563625"/>
            <a:ext cx="3611885" cy="199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8320" y="1563625"/>
                <a:ext cx="4248472" cy="400110"/>
              </a:xfrm>
              <a:prstGeom prst="rect">
                <a:avLst/>
              </a:prstGeom>
              <a:noFill/>
            </p:spPr>
            <p:txBody>
              <a:bodyPr wrap="square" rtlCol="0">
                <a:spAutoFit/>
              </a:bodyPr>
              <a:lstStyle/>
              <a:p>
                <a:r>
                  <a:rPr lang="et-EE" sz="2000" dirty="0" smtClean="0"/>
                  <a:t>Olgu </a:t>
                </a:r>
                <a14:m>
                  <m:oMath xmlns:m="http://schemas.openxmlformats.org/officeDocument/2006/math">
                    <m:r>
                      <a:rPr lang="et-EE" sz="2000" i="1" dirty="0" smtClean="0">
                        <a:latin typeface="Cambria Math"/>
                      </a:rPr>
                      <m:t>𝐷</m:t>
                    </m:r>
                  </m:oMath>
                </a14:m>
                <a:r>
                  <a:rPr lang="et-EE" sz="2000" dirty="0" smtClean="0"/>
                  <a:t> mingi arvupaaride  </a:t>
                </a:r>
                <a14:m>
                  <m:oMath xmlns:m="http://schemas.openxmlformats.org/officeDocument/2006/math">
                    <m:r>
                      <a:rPr lang="et-EE" sz="2000" i="1" dirty="0" smtClean="0">
                        <a:latin typeface="Cambria Math"/>
                      </a:rPr>
                      <m:t>(</m:t>
                    </m:r>
                    <m:r>
                      <a:rPr lang="et-EE" sz="2000" i="1" dirty="0" err="1" smtClean="0">
                        <a:latin typeface="Cambria Math"/>
                      </a:rPr>
                      <m:t>𝑥</m:t>
                    </m:r>
                    <m:r>
                      <a:rPr lang="et-EE" sz="2000" i="1" dirty="0" err="1" smtClean="0">
                        <a:latin typeface="Cambria Math"/>
                      </a:rPr>
                      <m:t>;</m:t>
                    </m:r>
                    <m:r>
                      <a:rPr lang="et-EE" sz="2000" i="1" dirty="0" err="1" smtClean="0">
                        <a:latin typeface="Cambria Math"/>
                      </a:rPr>
                      <m:t>𝑦</m:t>
                    </m:r>
                    <m:r>
                      <a:rPr lang="et-EE" sz="2000" i="1" dirty="0" smtClean="0">
                        <a:latin typeface="Cambria Math"/>
                      </a:rPr>
                      <m:t>) </m:t>
                    </m:r>
                  </m:oMath>
                </a14:m>
                <a:r>
                  <a:rPr lang="et-EE" sz="2000" dirty="0" smtClean="0"/>
                  <a:t>hulk</a:t>
                </a:r>
                <a:r>
                  <a:rPr lang="et-EE" dirty="0" smtClean="0"/>
                  <a:t>.</a:t>
                </a:r>
                <a:endParaRPr lang="et-EE" dirty="0"/>
              </a:p>
            </p:txBody>
          </p:sp>
        </mc:Choice>
        <mc:Fallback xmlns="">
          <p:sp>
            <p:nvSpPr>
              <p:cNvPr id="4" name="TextBox 3"/>
              <p:cNvSpPr txBox="1">
                <a:spLocks noRot="1" noChangeAspect="1" noMove="1" noResize="1" noEditPoints="1" noAdjustHandles="1" noChangeArrowheads="1" noChangeShapeType="1" noTextEdit="1"/>
              </p:cNvSpPr>
              <p:nvPr/>
            </p:nvSpPr>
            <p:spPr>
              <a:xfrm>
                <a:off x="48320" y="1563625"/>
                <a:ext cx="4248472" cy="400110"/>
              </a:xfrm>
              <a:prstGeom prst="rect">
                <a:avLst/>
              </a:prstGeom>
              <a:blipFill rotWithShape="1">
                <a:blip r:embed="rId4"/>
                <a:stretch>
                  <a:fillRect l="-1578" t="-7692" b="-26154"/>
                </a:stretch>
              </a:blipFill>
            </p:spPr>
            <p:txBody>
              <a:bodyPr/>
              <a:lstStyle/>
              <a:p>
                <a:r>
                  <a:rPr lang="et-EE">
                    <a:noFill/>
                  </a:rPr>
                  <a:t> </a:t>
                </a:r>
              </a:p>
            </p:txBody>
          </p:sp>
        </mc:Fallback>
      </mc:AlternateContent>
    </p:spTree>
    <p:extLst>
      <p:ext uri="{BB962C8B-B14F-4D97-AF65-F5344CB8AC3E}">
        <p14:creationId xmlns:p14="http://schemas.microsoft.com/office/powerpoint/2010/main" val="3192216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512" y="0"/>
            <a:ext cx="8815001"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3200" dirty="0"/>
              <a:t>Näiteid mitme </a:t>
            </a:r>
            <a:r>
              <a:rPr lang="et-EE" sz="3200" dirty="0" smtClean="0"/>
              <a:t>muutuja funktsioonidest</a:t>
            </a:r>
            <a:endParaRPr lang="et-EE" sz="3200" dirty="0"/>
          </a:p>
        </p:txBody>
      </p:sp>
      <mc:AlternateContent xmlns:mc="http://schemas.openxmlformats.org/markup-compatibility/2006" xmlns:a14="http://schemas.microsoft.com/office/drawing/2010/main">
        <mc:Choice Requires="a14">
          <p:sp>
            <p:nvSpPr>
              <p:cNvPr id="5" name="Rectangle 4"/>
              <p:cNvSpPr/>
              <p:nvPr/>
            </p:nvSpPr>
            <p:spPr>
              <a:xfrm>
                <a:off x="179512" y="1196752"/>
                <a:ext cx="8815000" cy="5404365"/>
              </a:xfrm>
              <a:prstGeom prst="rect">
                <a:avLst/>
              </a:prstGeom>
            </p:spPr>
            <p:txBody>
              <a:bodyPr wrap="square">
                <a:spAutoFit/>
              </a:bodyPr>
              <a:lstStyle/>
              <a:p>
                <a:r>
                  <a:rPr lang="et-EE" sz="2000" i="1" dirty="0" smtClean="0"/>
                  <a:t>p </a:t>
                </a:r>
                <a:r>
                  <a:rPr lang="et-EE" sz="2000" dirty="0"/>
                  <a:t>= tooteühiku hind</a:t>
                </a:r>
              </a:p>
              <a:p>
                <a:r>
                  <a:rPr lang="et-EE" sz="2000" i="1" dirty="0"/>
                  <a:t>q</a:t>
                </a:r>
                <a:r>
                  <a:rPr lang="et-EE" sz="2000" i="1" dirty="0" smtClean="0"/>
                  <a:t> </a:t>
                </a:r>
                <a:r>
                  <a:rPr lang="et-EE" sz="2000" dirty="0"/>
                  <a:t>= tootmismaht</a:t>
                </a:r>
              </a:p>
              <a:p>
                <a:r>
                  <a:rPr lang="et-EE" sz="2000" i="1" dirty="0"/>
                  <a:t>A </a:t>
                </a:r>
                <a:r>
                  <a:rPr lang="et-EE" sz="2000" dirty="0"/>
                  <a:t>= reklaamikulud</a:t>
                </a:r>
              </a:p>
              <a:p>
                <a:pPr/>
                <a14:m>
                  <m:oMathPara xmlns:m="http://schemas.openxmlformats.org/officeDocument/2006/math">
                    <m:oMathParaPr>
                      <m:jc m:val="centerGroup"/>
                    </m:oMathParaPr>
                    <m:oMath xmlns:m="http://schemas.openxmlformats.org/officeDocument/2006/math">
                      <m:r>
                        <a:rPr lang="et-EE" sz="2000" i="1" dirty="0" smtClean="0">
                          <a:latin typeface="Cambria Math"/>
                        </a:rPr>
                        <m:t>𝑁</m:t>
                      </m:r>
                      <m:r>
                        <a:rPr lang="et-EE" sz="2000" i="1" dirty="0" smtClean="0">
                          <a:latin typeface="Cambria Math"/>
                        </a:rPr>
                        <m:t>õ</m:t>
                      </m:r>
                      <m:r>
                        <a:rPr lang="et-EE" sz="2000" i="1" dirty="0" smtClean="0">
                          <a:latin typeface="Cambria Math"/>
                        </a:rPr>
                        <m:t>𝑢𝑑𝑙𝑢𝑠𝑓𝑢𝑛𝑘𝑡𝑠𝑖𝑜𝑜𝑛</m:t>
                      </m:r>
                      <m:r>
                        <a:rPr lang="et-EE" sz="2000" b="0" i="1" dirty="0" smtClean="0">
                          <a:latin typeface="Cambria Math"/>
                        </a:rPr>
                        <m:t>:</m:t>
                      </m:r>
                      <m:r>
                        <a:rPr lang="et-EE" sz="2000" i="1" dirty="0" smtClean="0">
                          <a:latin typeface="Cambria Math"/>
                        </a:rPr>
                        <m:t> </m:t>
                      </m:r>
                      <m:r>
                        <a:rPr lang="et-EE" sz="2000" b="0" i="1" dirty="0" smtClean="0">
                          <a:latin typeface="Cambria Math"/>
                        </a:rPr>
                        <m:t>    </m:t>
                      </m:r>
                      <m:r>
                        <a:rPr lang="et-EE" sz="2000" b="0" i="1" dirty="0" smtClean="0">
                          <a:latin typeface="Cambria Math"/>
                        </a:rPr>
                        <m:t>𝑞</m:t>
                      </m:r>
                      <m:r>
                        <a:rPr lang="et-EE" sz="2000" b="0" i="1" dirty="0" smtClean="0">
                          <a:latin typeface="Cambria Math"/>
                        </a:rPr>
                        <m:t>(</m:t>
                      </m:r>
                      <m:r>
                        <a:rPr lang="et-EE" sz="2000" b="0" i="1" dirty="0" smtClean="0">
                          <a:latin typeface="Cambria Math"/>
                        </a:rPr>
                        <m:t>𝐴</m:t>
                      </m:r>
                      <m:r>
                        <a:rPr lang="et-EE" sz="2000" b="0" i="1" dirty="0" smtClean="0">
                          <a:latin typeface="Cambria Math"/>
                        </a:rPr>
                        <m:t>,</m:t>
                      </m:r>
                      <m:r>
                        <a:rPr lang="et-EE" sz="2000" b="0" i="1" dirty="0" smtClean="0">
                          <a:latin typeface="Cambria Math"/>
                        </a:rPr>
                        <m:t>𝑝</m:t>
                      </m:r>
                      <m:r>
                        <a:rPr lang="et-EE" sz="2000" b="0" i="1" dirty="0" smtClean="0">
                          <a:latin typeface="Cambria Math"/>
                        </a:rPr>
                        <m:t>) = (</m:t>
                      </m:r>
                      <m:r>
                        <a:rPr lang="et-EE" sz="2000" i="1" dirty="0" smtClean="0">
                          <a:latin typeface="Cambria Math"/>
                        </a:rPr>
                        <m:t>𝑎</m:t>
                      </m:r>
                      <m:r>
                        <a:rPr lang="et-EE" sz="2000" i="1" dirty="0" smtClean="0">
                          <a:latin typeface="Cambria Math"/>
                        </a:rPr>
                        <m:t> − </m:t>
                      </m:r>
                      <m:r>
                        <a:rPr lang="et-EE" sz="2000" i="1" dirty="0" smtClean="0">
                          <a:latin typeface="Cambria Math"/>
                        </a:rPr>
                        <m:t>𝑝</m:t>
                      </m:r>
                      <m:r>
                        <a:rPr lang="et-EE" sz="2000" i="1" dirty="0" smtClean="0">
                          <a:latin typeface="Cambria Math"/>
                        </a:rPr>
                        <m:t>) </m:t>
                      </m:r>
                      <m:sSup>
                        <m:sSupPr>
                          <m:ctrlPr>
                            <a:rPr lang="et-EE" sz="2000" i="1" dirty="0" smtClean="0">
                              <a:latin typeface="Cambria Math"/>
                            </a:rPr>
                          </m:ctrlPr>
                        </m:sSupPr>
                        <m:e>
                          <m:r>
                            <a:rPr lang="et-EE" sz="2000" b="0" i="1" dirty="0" smtClean="0">
                              <a:latin typeface="Cambria Math"/>
                            </a:rPr>
                            <m:t>𝐴</m:t>
                          </m:r>
                        </m:e>
                        <m:sup>
                          <m:r>
                            <a:rPr lang="et-EE" sz="2000" b="0" i="1" dirty="0" smtClean="0">
                              <a:latin typeface="Cambria Math"/>
                            </a:rPr>
                            <m:t>𝑏</m:t>
                          </m:r>
                          <m:r>
                            <a:rPr lang="et-EE" sz="2000" b="0" i="1" dirty="0" smtClean="0">
                              <a:latin typeface="Cambria Math"/>
                            </a:rPr>
                            <m:t>                                                    </m:t>
                          </m:r>
                        </m:sup>
                      </m:sSup>
                    </m:oMath>
                  </m:oMathPara>
                </a14:m>
                <a:endParaRPr lang="et-EE" sz="2000" i="1" dirty="0"/>
              </a:p>
              <a:p>
                <a:r>
                  <a:rPr lang="et-EE" sz="2000" i="1" dirty="0" err="1"/>
                  <a:t>a,b-</a:t>
                </a:r>
                <a:r>
                  <a:rPr lang="et-EE" sz="2000" dirty="0" err="1"/>
                  <a:t>positiivsed</a:t>
                </a:r>
                <a:r>
                  <a:rPr lang="et-EE" sz="2000" dirty="0"/>
                  <a:t> </a:t>
                </a:r>
                <a:r>
                  <a:rPr lang="et-EE" sz="2000" dirty="0" smtClean="0"/>
                  <a:t>parameetrid.</a:t>
                </a:r>
              </a:p>
              <a:p>
                <a:endParaRPr lang="et-EE" sz="2000" dirty="0"/>
              </a:p>
              <a:p>
                <a:endParaRPr lang="et-EE" sz="2000" dirty="0" smtClean="0"/>
              </a:p>
              <a:p>
                <a:r>
                  <a:rPr lang="et-EE" sz="2000" i="1" dirty="0"/>
                  <a:t>K </a:t>
                </a:r>
                <a:r>
                  <a:rPr lang="et-EE" sz="2000" dirty="0"/>
                  <a:t>= firmal kasutatav kapital</a:t>
                </a:r>
              </a:p>
              <a:p>
                <a:r>
                  <a:rPr lang="fi-FI" sz="2000" i="1" dirty="0"/>
                  <a:t>L </a:t>
                </a:r>
                <a:r>
                  <a:rPr lang="fi-FI" sz="2000" dirty="0"/>
                  <a:t>= </a:t>
                </a:r>
                <a:r>
                  <a:rPr lang="fi-FI" sz="2000" dirty="0" err="1"/>
                  <a:t>kasutatav</a:t>
                </a:r>
                <a:r>
                  <a:rPr lang="fi-FI" sz="2000" dirty="0"/>
                  <a:t> </a:t>
                </a:r>
                <a:r>
                  <a:rPr lang="fi-FI" sz="2000" dirty="0" err="1"/>
                  <a:t>olev</a:t>
                </a:r>
                <a:r>
                  <a:rPr lang="fi-FI" sz="2000" dirty="0"/>
                  <a:t> </a:t>
                </a:r>
                <a:r>
                  <a:rPr lang="fi-FI" sz="2000" dirty="0" err="1"/>
                  <a:t>tööjõu</a:t>
                </a:r>
                <a:r>
                  <a:rPr lang="fi-FI" sz="2000" dirty="0"/>
                  <a:t> </a:t>
                </a:r>
                <a:r>
                  <a:rPr lang="fi-FI" sz="2000" dirty="0" err="1"/>
                  <a:t>hulk</a:t>
                </a:r>
                <a:endParaRPr lang="fi-FI" sz="2000" dirty="0"/>
              </a:p>
              <a:p>
                <a:pPr/>
                <a14:m>
                  <m:oMathPara xmlns:m="http://schemas.openxmlformats.org/officeDocument/2006/math">
                    <m:oMathParaPr>
                      <m:jc m:val="centerGroup"/>
                    </m:oMathParaPr>
                    <m:oMath xmlns:m="http://schemas.openxmlformats.org/officeDocument/2006/math">
                      <m:r>
                        <a:rPr lang="et-EE" sz="2000" i="1" dirty="0" smtClean="0">
                          <a:latin typeface="Cambria Math"/>
                        </a:rPr>
                        <m:t>𝐶𝑜𝑏𝑏</m:t>
                      </m:r>
                      <m:r>
                        <a:rPr lang="et-EE" sz="2000" i="1" dirty="0" smtClean="0">
                          <a:latin typeface="Cambria Math"/>
                        </a:rPr>
                        <m:t>− </m:t>
                      </m:r>
                      <m:r>
                        <a:rPr lang="et-EE" sz="2000" i="1" dirty="0" smtClean="0">
                          <a:latin typeface="Cambria Math"/>
                        </a:rPr>
                        <m:t>𝐷𝑜𝑢𝑔𝑙𝑎𝑠𝑒</m:t>
                      </m:r>
                      <m:r>
                        <a:rPr lang="et-EE" sz="2000" b="0" i="1" dirty="0" smtClean="0">
                          <a:latin typeface="Cambria Math"/>
                        </a:rPr>
                        <m:t>  </m:t>
                      </m:r>
                      <m:r>
                        <a:rPr lang="et-EE" sz="2000" i="1" dirty="0" smtClean="0">
                          <a:latin typeface="Cambria Math"/>
                        </a:rPr>
                        <m:t> </m:t>
                      </m:r>
                      <m:r>
                        <a:rPr lang="et-EE" sz="2000" i="1" dirty="0" smtClean="0">
                          <a:latin typeface="Cambria Math"/>
                        </a:rPr>
                        <m:t>𝑡𝑜𝑜𝑑𝑎𝑛𝑔𝑢𝑓𝑢𝑛𝑘𝑡𝑠𝑖𝑜𝑜𝑛</m:t>
                      </m:r>
                      <m:r>
                        <a:rPr lang="et-EE" sz="2000" b="0" i="1" dirty="0" smtClean="0">
                          <a:latin typeface="Cambria Math"/>
                        </a:rPr>
                        <m:t>:</m:t>
                      </m:r>
                      <m:r>
                        <a:rPr lang="et-EE" sz="2000" i="1" dirty="0" smtClean="0">
                          <a:latin typeface="Cambria Math"/>
                        </a:rPr>
                        <m:t> </m:t>
                      </m:r>
                      <m:r>
                        <a:rPr lang="et-EE" sz="2000" b="0" i="1" dirty="0" smtClean="0">
                          <a:latin typeface="Cambria Math"/>
                        </a:rPr>
                        <m:t>       </m:t>
                      </m:r>
                      <m:r>
                        <a:rPr lang="et-EE" sz="2000" b="0" i="1" dirty="0" smtClean="0">
                          <a:latin typeface="Cambria Math"/>
                        </a:rPr>
                        <m:t>𝑞</m:t>
                      </m:r>
                      <m:r>
                        <a:rPr lang="et-EE" sz="2000" b="0" i="1" dirty="0" smtClean="0">
                          <a:latin typeface="Cambria Math"/>
                        </a:rPr>
                        <m:t>(</m:t>
                      </m:r>
                      <m:r>
                        <a:rPr lang="et-EE" sz="2000" b="0" i="1" dirty="0" smtClean="0">
                          <a:latin typeface="Cambria Math"/>
                        </a:rPr>
                        <m:t>𝐾</m:t>
                      </m:r>
                      <m:r>
                        <a:rPr lang="et-EE" sz="2000" b="0" i="1" dirty="0" smtClean="0">
                          <a:latin typeface="Cambria Math"/>
                        </a:rPr>
                        <m:t>;</m:t>
                      </m:r>
                      <m:r>
                        <a:rPr lang="et-EE" sz="2000" b="0" i="1" dirty="0" smtClean="0">
                          <a:latin typeface="Cambria Math"/>
                        </a:rPr>
                        <m:t>𝐿</m:t>
                      </m:r>
                      <m:r>
                        <a:rPr lang="et-EE" sz="2000" b="0" i="1" dirty="0" smtClean="0">
                          <a:latin typeface="Cambria Math"/>
                        </a:rPr>
                        <m:t>) =</m:t>
                      </m:r>
                      <m:r>
                        <a:rPr lang="et-EE" sz="2000" b="0" i="1" dirty="0" smtClean="0">
                          <a:latin typeface="Cambria Math"/>
                        </a:rPr>
                        <m:t>𝑎</m:t>
                      </m:r>
                      <m:sSup>
                        <m:sSupPr>
                          <m:ctrlPr>
                            <a:rPr lang="et-EE" sz="2000" b="0" i="1" dirty="0" smtClean="0">
                              <a:latin typeface="Cambria Math"/>
                            </a:rPr>
                          </m:ctrlPr>
                        </m:sSupPr>
                        <m:e>
                          <m:r>
                            <a:rPr lang="et-EE" sz="2000" b="0" i="1" dirty="0" smtClean="0">
                              <a:latin typeface="Cambria Math"/>
                            </a:rPr>
                            <m:t>𝐾</m:t>
                          </m:r>
                        </m:e>
                        <m:sup>
                          <m:r>
                            <a:rPr lang="et-EE" sz="2000" b="0" i="1" dirty="0" smtClean="0">
                              <a:latin typeface="Cambria Math"/>
                              <a:ea typeface="Cambria Math"/>
                            </a:rPr>
                            <m:t>𝛼</m:t>
                          </m:r>
                        </m:sup>
                      </m:sSup>
                      <m:sSup>
                        <m:sSupPr>
                          <m:ctrlPr>
                            <a:rPr lang="et-EE" sz="2000" i="1" dirty="0" smtClean="0">
                              <a:latin typeface="Cambria Math"/>
                            </a:rPr>
                          </m:ctrlPr>
                        </m:sSupPr>
                        <m:e>
                          <m:r>
                            <a:rPr lang="et-EE" sz="2000" b="0" i="1" dirty="0" smtClean="0">
                              <a:latin typeface="Cambria Math"/>
                            </a:rPr>
                            <m:t>𝐿</m:t>
                          </m:r>
                        </m:e>
                        <m:sup>
                          <m:r>
                            <a:rPr lang="et-EE" sz="2000" i="1" dirty="0" smtClean="0">
                              <a:latin typeface="Cambria Math"/>
                              <a:ea typeface="Cambria Math"/>
                            </a:rPr>
                            <m:t>𝛽</m:t>
                          </m:r>
                        </m:sup>
                      </m:sSup>
                    </m:oMath>
                  </m:oMathPara>
                </a14:m>
                <a:endParaRPr lang="et-EE" sz="2000" dirty="0"/>
              </a:p>
              <a:p>
                <a:r>
                  <a:rPr lang="et-EE" sz="2000" i="1" dirty="0"/>
                  <a:t>(</a:t>
                </a:r>
                <a:r>
                  <a:rPr lang="et-EE" sz="2000" i="1" dirty="0" smtClean="0"/>
                  <a:t>a,</a:t>
                </a:r>
                <a14:m>
                  <m:oMath xmlns:m="http://schemas.openxmlformats.org/officeDocument/2006/math">
                    <m:r>
                      <a:rPr lang="et-EE" sz="2000" i="1" dirty="0" smtClean="0">
                        <a:latin typeface="Cambria Math"/>
                        <a:ea typeface="Cambria Math"/>
                      </a:rPr>
                      <m:t>𝛼</m:t>
                    </m:r>
                    <m:r>
                      <a:rPr lang="et-EE" sz="2000" b="0" i="1" dirty="0" smtClean="0">
                        <a:latin typeface="Cambria Math"/>
                        <a:ea typeface="Cambria Math"/>
                      </a:rPr>
                      <m:t>,</m:t>
                    </m:r>
                    <m:r>
                      <a:rPr lang="et-EE" sz="2000" b="0" i="1" dirty="0" smtClean="0">
                        <a:latin typeface="Cambria Math"/>
                        <a:ea typeface="Cambria Math"/>
                      </a:rPr>
                      <m:t>𝛽</m:t>
                    </m:r>
                  </m:oMath>
                </a14:m>
                <a:r>
                  <a:rPr lang="et-EE" sz="2000" i="1" dirty="0"/>
                  <a:t> </a:t>
                </a:r>
                <a:r>
                  <a:rPr lang="et-EE" sz="2000" dirty="0"/>
                  <a:t> </a:t>
                </a:r>
                <a:r>
                  <a:rPr lang="et-EE" sz="2000" i="1" dirty="0"/>
                  <a:t>- </a:t>
                </a:r>
                <a:r>
                  <a:rPr lang="et-EE" sz="2000" dirty="0"/>
                  <a:t>positiivsed parameetrid)</a:t>
                </a:r>
              </a:p>
              <a:p>
                <a:endParaRPr lang="et-EE" sz="2000" i="1" dirty="0" smtClean="0"/>
              </a:p>
              <a:p>
                <a:r>
                  <a:rPr lang="de-DE" sz="2000" i="1" dirty="0" smtClean="0"/>
                  <a:t>r </a:t>
                </a:r>
                <a:r>
                  <a:rPr lang="de-DE" sz="2000" i="1" dirty="0"/>
                  <a:t>= </a:t>
                </a:r>
                <a:r>
                  <a:rPr lang="de-DE" sz="2000" dirty="0" err="1"/>
                  <a:t>kapitali</a:t>
                </a:r>
                <a:r>
                  <a:rPr lang="de-DE" sz="2000" dirty="0"/>
                  <a:t> </a:t>
                </a:r>
                <a:r>
                  <a:rPr lang="de-DE" sz="2000" dirty="0" err="1"/>
                  <a:t>ühe</a:t>
                </a:r>
                <a:r>
                  <a:rPr lang="de-DE" sz="2000" dirty="0"/>
                  <a:t> </a:t>
                </a:r>
                <a:r>
                  <a:rPr lang="de-DE" sz="2000" dirty="0" err="1"/>
                  <a:t>ühiku</a:t>
                </a:r>
                <a:r>
                  <a:rPr lang="de-DE" sz="2000" dirty="0"/>
                  <a:t> </a:t>
                </a:r>
                <a:r>
                  <a:rPr lang="de-DE" sz="2000" dirty="0" err="1"/>
                  <a:t>hind</a:t>
                </a:r>
                <a:endParaRPr lang="de-DE" sz="2000" dirty="0"/>
              </a:p>
              <a:p>
                <a:r>
                  <a:rPr lang="et-EE" sz="2000" i="1" dirty="0"/>
                  <a:t>w = </a:t>
                </a:r>
                <a:r>
                  <a:rPr lang="et-EE" sz="2000" dirty="0"/>
                  <a:t>tööjõu ühe ühiku hind</a:t>
                </a:r>
              </a:p>
              <a:p>
                <a:pPr/>
                <a14:m>
                  <m:oMathPara xmlns:m="http://schemas.openxmlformats.org/officeDocument/2006/math">
                    <m:oMathParaPr>
                      <m:jc m:val="centerGroup"/>
                    </m:oMathParaPr>
                    <m:oMath xmlns:m="http://schemas.openxmlformats.org/officeDocument/2006/math">
                      <m:r>
                        <a:rPr lang="et-EE" sz="2000" i="1" dirty="0" smtClean="0">
                          <a:latin typeface="Cambria Math"/>
                        </a:rPr>
                        <m:t>𝐾𝑢𝑙𝑢</m:t>
                      </m:r>
                      <m:r>
                        <a:rPr lang="et-EE" sz="2000" i="1" dirty="0" smtClean="0">
                          <a:latin typeface="Cambria Math"/>
                        </a:rPr>
                        <m:t>:     </m:t>
                      </m:r>
                      <m:r>
                        <a:rPr lang="et-EE" sz="2000" i="1" dirty="0" smtClean="0">
                          <a:latin typeface="Cambria Math"/>
                        </a:rPr>
                        <m:t>𝐶</m:t>
                      </m:r>
                      <m:d>
                        <m:dPr>
                          <m:ctrlPr>
                            <a:rPr lang="et-EE" sz="2000" i="1" dirty="0" smtClean="0">
                              <a:latin typeface="Cambria Math"/>
                            </a:rPr>
                          </m:ctrlPr>
                        </m:dPr>
                        <m:e>
                          <m:r>
                            <a:rPr lang="et-EE" sz="2000" i="1" dirty="0" smtClean="0">
                              <a:latin typeface="Cambria Math"/>
                            </a:rPr>
                            <m:t>𝐾</m:t>
                          </m:r>
                          <m:r>
                            <a:rPr lang="et-EE" sz="2000" i="1" dirty="0" smtClean="0">
                              <a:latin typeface="Cambria Math"/>
                            </a:rPr>
                            <m:t>;</m:t>
                          </m:r>
                          <m:r>
                            <a:rPr lang="et-EE" sz="2000" i="1" dirty="0" smtClean="0">
                              <a:latin typeface="Cambria Math"/>
                            </a:rPr>
                            <m:t>𝐿</m:t>
                          </m:r>
                        </m:e>
                      </m:d>
                      <m:r>
                        <a:rPr lang="et-EE" sz="2000" i="1" dirty="0" smtClean="0">
                          <a:latin typeface="Cambria Math"/>
                        </a:rPr>
                        <m:t>= </m:t>
                      </m:r>
                      <m:r>
                        <a:rPr lang="et-EE" sz="2000" i="1" dirty="0" err="1">
                          <a:latin typeface="Cambria Math"/>
                        </a:rPr>
                        <m:t>𝑟𝐾</m:t>
                      </m:r>
                      <m:r>
                        <a:rPr lang="et-EE" sz="2000" i="1" dirty="0">
                          <a:latin typeface="Cambria Math"/>
                        </a:rPr>
                        <m:t> + </m:t>
                      </m:r>
                      <m:r>
                        <a:rPr lang="et-EE" sz="2000" i="1" dirty="0" err="1">
                          <a:latin typeface="Cambria Math"/>
                        </a:rPr>
                        <m:t>𝑤𝐿</m:t>
                      </m:r>
                      <m:r>
                        <a:rPr lang="et-EE" sz="2000" b="0" i="1" dirty="0" smtClean="0">
                          <a:latin typeface="Cambria Math"/>
                        </a:rPr>
                        <m:t>                     </m:t>
                      </m:r>
                    </m:oMath>
                  </m:oMathPara>
                </a14:m>
                <a:endParaRPr lang="et-EE" sz="2000" i="1" dirty="0"/>
              </a:p>
              <a:p>
                <a:pPr/>
                <a14:m>
                  <m:oMathPara xmlns:m="http://schemas.openxmlformats.org/officeDocument/2006/math">
                    <m:oMathParaPr>
                      <m:jc m:val="centerGroup"/>
                    </m:oMathParaPr>
                    <m:oMath xmlns:m="http://schemas.openxmlformats.org/officeDocument/2006/math">
                      <m:r>
                        <a:rPr lang="et-EE" sz="2000" i="1" dirty="0" smtClean="0">
                          <a:latin typeface="Cambria Math"/>
                        </a:rPr>
                        <m:t>𝑇𝑢𝑙𝑢</m:t>
                      </m:r>
                      <m:r>
                        <a:rPr lang="et-EE" sz="2000" i="1" dirty="0" smtClean="0">
                          <a:latin typeface="Cambria Math"/>
                        </a:rPr>
                        <m:t>:    </m:t>
                      </m:r>
                      <m:r>
                        <a:rPr lang="et-EE" sz="2000" i="1" dirty="0" smtClean="0">
                          <a:latin typeface="Cambria Math"/>
                        </a:rPr>
                        <m:t>𝑅</m:t>
                      </m:r>
                      <m:d>
                        <m:dPr>
                          <m:ctrlPr>
                            <a:rPr lang="et-EE" sz="2000" i="1" dirty="0" smtClean="0">
                              <a:latin typeface="Cambria Math"/>
                            </a:rPr>
                          </m:ctrlPr>
                        </m:dPr>
                        <m:e>
                          <m:r>
                            <a:rPr lang="et-EE" sz="2000" i="1" dirty="0" smtClean="0">
                              <a:latin typeface="Cambria Math"/>
                            </a:rPr>
                            <m:t>𝐾</m:t>
                          </m:r>
                          <m:r>
                            <a:rPr lang="et-EE" sz="2000" i="1" dirty="0" smtClean="0">
                              <a:latin typeface="Cambria Math"/>
                            </a:rPr>
                            <m:t>;</m:t>
                          </m:r>
                          <m:r>
                            <a:rPr lang="et-EE" sz="2000" i="1" dirty="0" smtClean="0">
                              <a:latin typeface="Cambria Math"/>
                            </a:rPr>
                            <m:t>𝐿</m:t>
                          </m:r>
                        </m:e>
                      </m:d>
                      <m:r>
                        <a:rPr lang="et-EE" sz="2000" i="1" dirty="0" smtClean="0">
                          <a:latin typeface="Cambria Math"/>
                        </a:rPr>
                        <m:t>= </m:t>
                      </m:r>
                      <m:r>
                        <a:rPr lang="et-EE" sz="2000" i="1" dirty="0" err="1">
                          <a:latin typeface="Cambria Math"/>
                        </a:rPr>
                        <m:t>𝑝</m:t>
                      </m:r>
                      <m:r>
                        <a:rPr lang="et-EE" sz="2000" i="1" dirty="0" smtClean="0">
                          <a:latin typeface="Cambria Math"/>
                          <a:ea typeface="Cambria Math"/>
                        </a:rPr>
                        <m:t>∙</m:t>
                      </m:r>
                      <m:r>
                        <a:rPr lang="et-EE" sz="2000" b="0" i="1" dirty="0" smtClean="0">
                          <a:latin typeface="Cambria Math"/>
                          <a:ea typeface="Cambria Math"/>
                        </a:rPr>
                        <m:t>𝑞</m:t>
                      </m:r>
                      <m:r>
                        <a:rPr lang="et-EE" sz="2000" i="1" dirty="0">
                          <a:latin typeface="Cambria Math"/>
                        </a:rPr>
                        <m:t> =</m:t>
                      </m:r>
                      <m:r>
                        <a:rPr lang="et-EE" sz="2000" b="0" i="1" dirty="0" smtClean="0">
                          <a:latin typeface="Cambria Math"/>
                        </a:rPr>
                        <m:t>𝑝</m:t>
                      </m:r>
                      <m:r>
                        <a:rPr lang="et-EE" sz="2000" i="1" dirty="0">
                          <a:latin typeface="Cambria Math"/>
                        </a:rPr>
                        <m:t>𝑎</m:t>
                      </m:r>
                      <m:sSup>
                        <m:sSupPr>
                          <m:ctrlPr>
                            <a:rPr lang="et-EE" sz="2000" i="1" dirty="0">
                              <a:latin typeface="Cambria Math"/>
                            </a:rPr>
                          </m:ctrlPr>
                        </m:sSupPr>
                        <m:e>
                          <m:r>
                            <a:rPr lang="et-EE" sz="2000" i="1" dirty="0">
                              <a:latin typeface="Cambria Math"/>
                            </a:rPr>
                            <m:t>𝐾</m:t>
                          </m:r>
                        </m:e>
                        <m:sup>
                          <m:r>
                            <a:rPr lang="et-EE" sz="2000" i="1" dirty="0">
                              <a:latin typeface="Cambria Math"/>
                              <a:ea typeface="Cambria Math"/>
                            </a:rPr>
                            <m:t>𝛼</m:t>
                          </m:r>
                        </m:sup>
                      </m:sSup>
                      <m:sSup>
                        <m:sSupPr>
                          <m:ctrlPr>
                            <a:rPr lang="et-EE" sz="2000" i="1" dirty="0">
                              <a:latin typeface="Cambria Math"/>
                            </a:rPr>
                          </m:ctrlPr>
                        </m:sSupPr>
                        <m:e>
                          <m:r>
                            <a:rPr lang="et-EE" sz="2000" i="1" dirty="0">
                              <a:latin typeface="Cambria Math"/>
                            </a:rPr>
                            <m:t>𝐿</m:t>
                          </m:r>
                        </m:e>
                        <m:sup>
                          <m:r>
                            <a:rPr lang="et-EE" sz="2000" i="1" dirty="0">
                              <a:latin typeface="Cambria Math"/>
                              <a:ea typeface="Cambria Math"/>
                            </a:rPr>
                            <m:t>𝛽</m:t>
                          </m:r>
                        </m:sup>
                      </m:sSup>
                      <m:r>
                        <a:rPr lang="et-EE" sz="2000" b="0" i="1" dirty="0" smtClean="0">
                          <a:latin typeface="Cambria Math"/>
                          <a:ea typeface="Cambria Math"/>
                        </a:rPr>
                        <m:t>          </m:t>
                      </m:r>
                    </m:oMath>
                  </m:oMathPara>
                </a14:m>
                <a:endParaRPr lang="et-EE" sz="2000" dirty="0"/>
              </a:p>
              <a:p>
                <a:pPr/>
                <a14:m>
                  <m:oMathPara xmlns:m="http://schemas.openxmlformats.org/officeDocument/2006/math">
                    <m:oMathParaPr>
                      <m:jc m:val="centerGroup"/>
                    </m:oMathParaPr>
                    <m:oMath xmlns:m="http://schemas.openxmlformats.org/officeDocument/2006/math">
                      <m:r>
                        <a:rPr lang="et-EE" sz="2000" i="1" dirty="0" smtClean="0">
                          <a:latin typeface="Cambria Math"/>
                        </a:rPr>
                        <m:t>𝐾𝑎𝑠𝑢𝑚</m:t>
                      </m:r>
                      <m:r>
                        <a:rPr lang="et-EE" sz="2000" i="1" dirty="0" smtClean="0">
                          <a:latin typeface="Cambria Math"/>
                        </a:rPr>
                        <m:t>:  </m:t>
                      </m:r>
                      <m:r>
                        <a:rPr lang="et-EE" sz="2000" b="0" i="1" dirty="0" smtClean="0">
                          <a:latin typeface="Cambria Math"/>
                        </a:rPr>
                        <m:t>𝑃</m:t>
                      </m:r>
                      <m:r>
                        <a:rPr lang="et-EE" sz="2000" i="1" dirty="0" smtClean="0">
                          <a:latin typeface="Cambria Math"/>
                        </a:rPr>
                        <m:t>(</m:t>
                      </m:r>
                      <m:r>
                        <a:rPr lang="et-EE" sz="2000" i="1" dirty="0" smtClean="0">
                          <a:latin typeface="Cambria Math"/>
                        </a:rPr>
                        <m:t>𝐾</m:t>
                      </m:r>
                      <m:r>
                        <a:rPr lang="et-EE" sz="2000" i="1" dirty="0" smtClean="0">
                          <a:latin typeface="Cambria Math"/>
                        </a:rPr>
                        <m:t>;</m:t>
                      </m:r>
                      <m:r>
                        <a:rPr lang="et-EE" sz="2000" i="1" dirty="0" smtClean="0">
                          <a:latin typeface="Cambria Math"/>
                        </a:rPr>
                        <m:t>𝐿</m:t>
                      </m:r>
                      <m:r>
                        <a:rPr lang="et-EE" sz="2000" i="1" dirty="0" smtClean="0">
                          <a:latin typeface="Cambria Math"/>
                        </a:rPr>
                        <m:t>) = </m:t>
                      </m:r>
                      <m:r>
                        <a:rPr lang="et-EE" sz="2000" i="1" dirty="0" err="1">
                          <a:latin typeface="Cambria Math"/>
                        </a:rPr>
                        <m:t>𝑝</m:t>
                      </m:r>
                      <m:r>
                        <a:rPr lang="et-EE" sz="2000" i="1" dirty="0">
                          <a:latin typeface="Cambria Math"/>
                        </a:rPr>
                        <m:t>𝑎</m:t>
                      </m:r>
                      <m:sSup>
                        <m:sSupPr>
                          <m:ctrlPr>
                            <a:rPr lang="et-EE" sz="2000" i="1" dirty="0">
                              <a:latin typeface="Cambria Math"/>
                            </a:rPr>
                          </m:ctrlPr>
                        </m:sSupPr>
                        <m:e>
                          <m:r>
                            <a:rPr lang="et-EE" sz="2000" i="1" dirty="0">
                              <a:latin typeface="Cambria Math"/>
                            </a:rPr>
                            <m:t>𝐾</m:t>
                          </m:r>
                        </m:e>
                        <m:sup>
                          <m:r>
                            <a:rPr lang="et-EE" sz="2000" i="1" dirty="0">
                              <a:latin typeface="Cambria Math"/>
                              <a:ea typeface="Cambria Math"/>
                            </a:rPr>
                            <m:t>𝛼</m:t>
                          </m:r>
                        </m:sup>
                      </m:sSup>
                      <m:sSup>
                        <m:sSupPr>
                          <m:ctrlPr>
                            <a:rPr lang="et-EE" sz="2000" i="1" dirty="0">
                              <a:latin typeface="Cambria Math"/>
                            </a:rPr>
                          </m:ctrlPr>
                        </m:sSupPr>
                        <m:e>
                          <m:r>
                            <a:rPr lang="et-EE" sz="2000" i="1" dirty="0">
                              <a:latin typeface="Cambria Math"/>
                            </a:rPr>
                            <m:t>𝐿</m:t>
                          </m:r>
                        </m:e>
                        <m:sup>
                          <m:r>
                            <a:rPr lang="et-EE" sz="2000" i="1" dirty="0">
                              <a:latin typeface="Cambria Math"/>
                              <a:ea typeface="Cambria Math"/>
                            </a:rPr>
                            <m:t>𝛽</m:t>
                          </m:r>
                        </m:sup>
                      </m:sSup>
                      <m:r>
                        <a:rPr lang="et-EE" sz="2000" i="1" dirty="0">
                          <a:latin typeface="Cambria Math"/>
                        </a:rPr>
                        <m:t>− </m:t>
                      </m:r>
                      <m:r>
                        <a:rPr lang="et-EE" sz="2000" i="1" dirty="0" err="1">
                          <a:latin typeface="Cambria Math"/>
                        </a:rPr>
                        <m:t>𝑟𝐾</m:t>
                      </m:r>
                      <m:r>
                        <a:rPr lang="et-EE" sz="2000" i="1" dirty="0">
                          <a:latin typeface="Cambria Math"/>
                        </a:rPr>
                        <m:t> − </m:t>
                      </m:r>
                      <m:r>
                        <a:rPr lang="et-EE" sz="2000" i="1" dirty="0" err="1">
                          <a:latin typeface="Cambria Math"/>
                        </a:rPr>
                        <m:t>𝑤𝐿</m:t>
                      </m:r>
                    </m:oMath>
                  </m:oMathPara>
                </a14:m>
                <a:endParaRPr lang="et-EE" sz="2000" dirty="0"/>
              </a:p>
            </p:txBody>
          </p:sp>
        </mc:Choice>
        <mc:Fallback xmlns="">
          <p:sp>
            <p:nvSpPr>
              <p:cNvPr id="5" name="Rectangle 4"/>
              <p:cNvSpPr>
                <a:spLocks noRot="1" noChangeAspect="1" noMove="1" noResize="1" noEditPoints="1" noAdjustHandles="1" noChangeArrowheads="1" noChangeShapeType="1" noTextEdit="1"/>
              </p:cNvSpPr>
              <p:nvPr/>
            </p:nvSpPr>
            <p:spPr>
              <a:xfrm>
                <a:off x="179512" y="1196752"/>
                <a:ext cx="8815000" cy="5404365"/>
              </a:xfrm>
              <a:prstGeom prst="rect">
                <a:avLst/>
              </a:prstGeom>
              <a:blipFill rotWithShape="1">
                <a:blip r:embed="rId2"/>
                <a:stretch>
                  <a:fillRect l="-692" t="-564"/>
                </a:stretch>
              </a:blipFill>
            </p:spPr>
            <p:txBody>
              <a:bodyPr/>
              <a:lstStyle/>
              <a:p>
                <a:r>
                  <a:rPr lang="et-EE">
                    <a:noFill/>
                  </a:rPr>
                  <a:t> </a:t>
                </a:r>
              </a:p>
            </p:txBody>
          </p:sp>
        </mc:Fallback>
      </mc:AlternateContent>
    </p:spTree>
    <p:extLst>
      <p:ext uri="{BB962C8B-B14F-4D97-AF65-F5344CB8AC3E}">
        <p14:creationId xmlns:p14="http://schemas.microsoft.com/office/powerpoint/2010/main" val="341856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Effect transition="in" filter="fade">
                                      <p:cBhvr>
                                        <p:cTn id="52" dur="500"/>
                                        <p:tgtEl>
                                          <p:spTgt spid="5">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Effect transition="in" filter="fade">
                                      <p:cBhvr>
                                        <p:cTn id="57" dur="500"/>
                                        <p:tgtEl>
                                          <p:spTgt spid="5">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4" end="14"/>
                                            </p:txEl>
                                          </p:spTgt>
                                        </p:tgtEl>
                                        <p:attrNameLst>
                                          <p:attrName>style.visibility</p:attrName>
                                        </p:attrNameLst>
                                      </p:cBhvr>
                                      <p:to>
                                        <p:strVal val="visible"/>
                                      </p:to>
                                    </p:set>
                                    <p:animEffect transition="in" filter="fade">
                                      <p:cBhvr>
                                        <p:cTn id="62" dur="500"/>
                                        <p:tgtEl>
                                          <p:spTgt spid="5">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Effect transition="in" filter="fade">
                                      <p:cBhvr>
                                        <p:cTn id="67" dur="500"/>
                                        <p:tgtEl>
                                          <p:spTgt spid="5">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16" end="16"/>
                                            </p:txEl>
                                          </p:spTgt>
                                        </p:tgtEl>
                                        <p:attrNameLst>
                                          <p:attrName>style.visibility</p:attrName>
                                        </p:attrNameLst>
                                      </p:cBhvr>
                                      <p:to>
                                        <p:strVal val="visible"/>
                                      </p:to>
                                    </p:set>
                                    <p:animEffect transition="in" filter="fade">
                                      <p:cBhvr>
                                        <p:cTn id="72"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1974" y="2382767"/>
                <a:ext cx="8964488" cy="3197414"/>
              </a:xfrm>
              <a:prstGeom prst="rect">
                <a:avLst/>
              </a:prstGeom>
            </p:spPr>
            <p:txBody>
              <a:bodyPr wrap="square">
                <a:spAutoFit/>
              </a:bodyPr>
              <a:lstStyle/>
              <a:p>
                <a:r>
                  <a:rPr lang="et-EE" sz="2000" i="1" dirty="0" smtClean="0"/>
                  <a:t>Lahendus.</a:t>
                </a:r>
              </a:p>
              <a:p>
                <a:endParaRPr lang="et-EE" sz="2000" dirty="0" smtClean="0"/>
              </a:p>
              <a:p>
                <a:r>
                  <a:rPr lang="et-EE" sz="2000" dirty="0" smtClean="0"/>
                  <a:t>Kulufunktsioon: </a:t>
                </a:r>
                <a14:m>
                  <m:oMath xmlns:m="http://schemas.openxmlformats.org/officeDocument/2006/math">
                    <m:r>
                      <a:rPr lang="et-EE" sz="2000" i="1" dirty="0" smtClean="0">
                        <a:latin typeface="Cambria Math"/>
                      </a:rPr>
                      <m:t>𝐶</m:t>
                    </m:r>
                    <m:r>
                      <a:rPr lang="et-EE" sz="2000" i="1" dirty="0" smtClean="0">
                        <a:latin typeface="Cambria Math"/>
                      </a:rPr>
                      <m:t>(</m:t>
                    </m:r>
                    <m:r>
                      <a:rPr lang="et-EE" sz="2000" i="1" dirty="0" smtClean="0">
                        <a:latin typeface="Cambria Math"/>
                      </a:rPr>
                      <m:t>𝐾</m:t>
                    </m:r>
                    <m:r>
                      <a:rPr lang="et-EE" sz="2000" i="1" dirty="0" smtClean="0">
                        <a:latin typeface="Cambria Math"/>
                      </a:rPr>
                      <m:t>;</m:t>
                    </m:r>
                    <m:r>
                      <a:rPr lang="et-EE" sz="2000" i="1" dirty="0" smtClean="0">
                        <a:latin typeface="Cambria Math"/>
                      </a:rPr>
                      <m:t>𝐿</m:t>
                    </m:r>
                    <m:r>
                      <a:rPr lang="et-EE" sz="2000" i="1" dirty="0" smtClean="0">
                        <a:latin typeface="Cambria Math"/>
                      </a:rPr>
                      <m:t>)=2</m:t>
                    </m:r>
                    <m:r>
                      <a:rPr lang="et-EE" sz="2000" i="1" dirty="0" smtClean="0">
                        <a:latin typeface="Cambria Math"/>
                      </a:rPr>
                      <m:t>𝐿</m:t>
                    </m:r>
                    <m:r>
                      <a:rPr lang="et-EE" sz="2000" i="1" dirty="0" smtClean="0">
                        <a:latin typeface="Cambria Math"/>
                      </a:rPr>
                      <m:t>+6</m:t>
                    </m:r>
                    <m:r>
                      <a:rPr lang="et-EE" sz="2000" i="1" dirty="0" smtClean="0">
                        <a:latin typeface="Cambria Math"/>
                      </a:rPr>
                      <m:t>𝐾</m:t>
                    </m:r>
                  </m:oMath>
                </a14:m>
                <a:endParaRPr lang="et-EE" sz="2000" dirty="0" smtClean="0"/>
              </a:p>
              <a:p>
                <a:endParaRPr lang="et-EE" sz="2000" dirty="0" smtClean="0"/>
              </a:p>
              <a:p>
                <a:r>
                  <a:rPr lang="et-EE" sz="2000" dirty="0" smtClean="0"/>
                  <a:t>Tulufunktsioon: </a:t>
                </a:r>
                <a14:m>
                  <m:oMath xmlns:m="http://schemas.openxmlformats.org/officeDocument/2006/math">
                    <m:r>
                      <a:rPr lang="et-EE" sz="2000" i="1" dirty="0" smtClean="0">
                        <a:latin typeface="Cambria Math"/>
                      </a:rPr>
                      <m:t>𝑅</m:t>
                    </m:r>
                    <m:d>
                      <m:dPr>
                        <m:ctrlPr>
                          <a:rPr lang="et-EE" sz="2000" i="1" dirty="0" smtClean="0">
                            <a:latin typeface="Cambria Math"/>
                          </a:rPr>
                        </m:ctrlPr>
                      </m:dPr>
                      <m:e>
                        <m:r>
                          <a:rPr lang="et-EE" sz="2000" i="1" dirty="0" smtClean="0">
                            <a:latin typeface="Cambria Math"/>
                          </a:rPr>
                          <m:t>𝐾</m:t>
                        </m:r>
                        <m:r>
                          <a:rPr lang="et-EE" sz="2000" i="1" dirty="0" smtClean="0">
                            <a:latin typeface="Cambria Math"/>
                          </a:rPr>
                          <m:t>;</m:t>
                        </m:r>
                        <m:r>
                          <a:rPr lang="et-EE" sz="2000" i="1" dirty="0" smtClean="0">
                            <a:latin typeface="Cambria Math"/>
                          </a:rPr>
                          <m:t>𝐿</m:t>
                        </m:r>
                      </m:e>
                    </m:d>
                    <m:r>
                      <a:rPr lang="et-EE" sz="2000" i="1" dirty="0" smtClean="0">
                        <a:latin typeface="Cambria Math"/>
                      </a:rPr>
                      <m:t>=</m:t>
                    </m:r>
                    <m:r>
                      <a:rPr lang="et-EE" sz="2000" i="1" dirty="0" smtClean="0">
                        <a:latin typeface="Cambria Math"/>
                      </a:rPr>
                      <m:t>𝑝𝑞</m:t>
                    </m:r>
                    <m:r>
                      <a:rPr lang="et-EE" sz="2000" i="1" dirty="0" smtClean="0">
                        <a:latin typeface="Cambria Math"/>
                      </a:rPr>
                      <m:t>=80∙0,5</m:t>
                    </m:r>
                    <m:rad>
                      <m:radPr>
                        <m:degHide m:val="on"/>
                        <m:ctrlPr>
                          <a:rPr lang="et-EE" sz="2000" i="1">
                            <a:latin typeface="Cambria Math"/>
                          </a:rPr>
                        </m:ctrlPr>
                      </m:radPr>
                      <m:deg/>
                      <m:e>
                        <m:r>
                          <a:rPr lang="et-EE" sz="2000" i="1">
                            <a:latin typeface="Cambria Math"/>
                          </a:rPr>
                          <m:t>𝐿</m:t>
                        </m:r>
                      </m:e>
                    </m:rad>
                    <m:rad>
                      <m:radPr>
                        <m:ctrlPr>
                          <a:rPr lang="et-EE" sz="2000" i="1">
                            <a:latin typeface="Cambria Math"/>
                          </a:rPr>
                        </m:ctrlPr>
                      </m:radPr>
                      <m:deg>
                        <m:r>
                          <m:rPr>
                            <m:brk m:alnAt="7"/>
                          </m:rPr>
                          <a:rPr lang="et-EE" sz="2000" i="1">
                            <a:latin typeface="Cambria Math"/>
                          </a:rPr>
                          <m:t>4</m:t>
                        </m:r>
                      </m:deg>
                      <m:e>
                        <m:r>
                          <a:rPr lang="et-EE" sz="2000" i="1">
                            <a:latin typeface="Cambria Math"/>
                          </a:rPr>
                          <m:t>𝐾</m:t>
                        </m:r>
                      </m:e>
                    </m:rad>
                    <m:r>
                      <a:rPr lang="et-EE" sz="2000" b="0" i="1" smtClean="0">
                        <a:latin typeface="Cambria Math"/>
                      </a:rPr>
                      <m:t>=40</m:t>
                    </m:r>
                    <m:rad>
                      <m:radPr>
                        <m:degHide m:val="on"/>
                        <m:ctrlPr>
                          <a:rPr lang="et-EE" sz="2000" i="1">
                            <a:latin typeface="Cambria Math"/>
                          </a:rPr>
                        </m:ctrlPr>
                      </m:radPr>
                      <m:deg/>
                      <m:e>
                        <m:r>
                          <a:rPr lang="et-EE" sz="2000" i="1">
                            <a:latin typeface="Cambria Math"/>
                          </a:rPr>
                          <m:t>𝐿</m:t>
                        </m:r>
                      </m:e>
                    </m:rad>
                    <m:rad>
                      <m:radPr>
                        <m:ctrlPr>
                          <a:rPr lang="et-EE" sz="2000" i="1">
                            <a:latin typeface="Cambria Math"/>
                          </a:rPr>
                        </m:ctrlPr>
                      </m:radPr>
                      <m:deg>
                        <m:r>
                          <m:rPr>
                            <m:brk m:alnAt="7"/>
                          </m:rPr>
                          <a:rPr lang="et-EE" sz="2000" i="1">
                            <a:latin typeface="Cambria Math"/>
                          </a:rPr>
                          <m:t>4</m:t>
                        </m:r>
                      </m:deg>
                      <m:e>
                        <m:r>
                          <a:rPr lang="et-EE" sz="2000" i="1">
                            <a:latin typeface="Cambria Math"/>
                          </a:rPr>
                          <m:t>𝐾</m:t>
                        </m:r>
                      </m:e>
                    </m:rad>
                    <m:r>
                      <a:rPr lang="et-EE" sz="2000" i="1">
                        <a:latin typeface="Cambria Math"/>
                      </a:rPr>
                      <m:t>.</m:t>
                    </m:r>
                  </m:oMath>
                </a14:m>
                <a:endParaRPr lang="et-EE" sz="2000" dirty="0"/>
              </a:p>
              <a:p>
                <a:endParaRPr lang="et-EE" sz="2000" dirty="0" smtClean="0"/>
              </a:p>
              <a:p>
                <a:r>
                  <a:rPr lang="et-EE" sz="2000" dirty="0" smtClean="0"/>
                  <a:t>Kasumifunktsioon:</a:t>
                </a:r>
              </a:p>
              <a:p>
                <a:endParaRPr lang="et-EE" sz="2000" i="1" dirty="0" smtClean="0">
                  <a:latin typeface="Cambria Math"/>
                </a:endParaRPr>
              </a:p>
              <a:p>
                <a14:m>
                  <m:oMath xmlns:m="http://schemas.openxmlformats.org/officeDocument/2006/math">
                    <m:r>
                      <a:rPr lang="et-EE" sz="2000" i="1" dirty="0" smtClean="0">
                        <a:latin typeface="Cambria Math"/>
                      </a:rPr>
                      <m:t>𝑃</m:t>
                    </m:r>
                    <m:r>
                      <a:rPr lang="et-EE" sz="2000" i="1" dirty="0" smtClean="0">
                        <a:latin typeface="Cambria Math"/>
                      </a:rPr>
                      <m:t>(</m:t>
                    </m:r>
                    <m:r>
                      <a:rPr lang="et-EE" sz="2000" i="1" dirty="0" smtClean="0">
                        <a:latin typeface="Cambria Math"/>
                      </a:rPr>
                      <m:t>𝐾</m:t>
                    </m:r>
                    <m:r>
                      <a:rPr lang="et-EE" sz="2000" i="1" dirty="0" smtClean="0">
                        <a:latin typeface="Cambria Math"/>
                      </a:rPr>
                      <m:t>;</m:t>
                    </m:r>
                    <m:r>
                      <a:rPr lang="et-EE" sz="2000" i="1" dirty="0" smtClean="0">
                        <a:latin typeface="Cambria Math"/>
                      </a:rPr>
                      <m:t>𝐿</m:t>
                    </m:r>
                    <m:r>
                      <a:rPr lang="et-EE" sz="2000" i="1" dirty="0" smtClean="0">
                        <a:latin typeface="Cambria Math"/>
                      </a:rPr>
                      <m:t>)=</m:t>
                    </m:r>
                  </m:oMath>
                </a14:m>
                <a:r>
                  <a:rPr lang="et-EE" sz="2000" dirty="0"/>
                  <a:t> </a:t>
                </a:r>
                <a14:m>
                  <m:oMath xmlns:m="http://schemas.openxmlformats.org/officeDocument/2006/math">
                    <m:r>
                      <a:rPr lang="et-EE" sz="2000" i="1" dirty="0">
                        <a:latin typeface="Cambria Math"/>
                      </a:rPr>
                      <m:t>𝑅</m:t>
                    </m:r>
                    <m:d>
                      <m:dPr>
                        <m:ctrlPr>
                          <a:rPr lang="et-EE" sz="2000" i="1" dirty="0">
                            <a:latin typeface="Cambria Math"/>
                          </a:rPr>
                        </m:ctrlPr>
                      </m:dPr>
                      <m:e>
                        <m:r>
                          <a:rPr lang="et-EE" sz="2000" i="1" dirty="0">
                            <a:latin typeface="Cambria Math"/>
                          </a:rPr>
                          <m:t>𝐾</m:t>
                        </m:r>
                        <m:r>
                          <a:rPr lang="et-EE" sz="2000" i="1" dirty="0">
                            <a:latin typeface="Cambria Math"/>
                          </a:rPr>
                          <m:t>;</m:t>
                        </m:r>
                        <m:r>
                          <a:rPr lang="et-EE" sz="2000" i="1" dirty="0">
                            <a:latin typeface="Cambria Math"/>
                          </a:rPr>
                          <m:t>𝐿</m:t>
                        </m:r>
                      </m:e>
                    </m:d>
                    <m:r>
                      <a:rPr lang="et-EE" sz="2000" b="0" i="1" dirty="0" smtClean="0">
                        <a:latin typeface="Cambria Math"/>
                      </a:rPr>
                      <m:t>−</m:t>
                    </m:r>
                    <m:r>
                      <a:rPr lang="et-EE" sz="2000" b="0" i="1" dirty="0" smtClean="0">
                        <a:latin typeface="Cambria Math"/>
                      </a:rPr>
                      <m:t>𝐶</m:t>
                    </m:r>
                    <m:d>
                      <m:dPr>
                        <m:ctrlPr>
                          <a:rPr lang="et-EE" sz="2000" i="1" dirty="0">
                            <a:latin typeface="Cambria Math"/>
                          </a:rPr>
                        </m:ctrlPr>
                      </m:dPr>
                      <m:e>
                        <m:r>
                          <a:rPr lang="et-EE" sz="2000" i="1" dirty="0">
                            <a:latin typeface="Cambria Math"/>
                          </a:rPr>
                          <m:t>𝐾</m:t>
                        </m:r>
                        <m:r>
                          <a:rPr lang="et-EE" sz="2000" i="1" dirty="0">
                            <a:latin typeface="Cambria Math"/>
                          </a:rPr>
                          <m:t>;</m:t>
                        </m:r>
                        <m:r>
                          <a:rPr lang="et-EE" sz="2000" i="1" dirty="0">
                            <a:latin typeface="Cambria Math"/>
                          </a:rPr>
                          <m:t>𝐿</m:t>
                        </m:r>
                      </m:e>
                    </m:d>
                    <m:r>
                      <a:rPr lang="et-EE" sz="2000" i="1" dirty="0">
                        <a:latin typeface="Cambria Math"/>
                      </a:rPr>
                      <m:t>=</m:t>
                    </m:r>
                    <m:r>
                      <a:rPr lang="et-EE" sz="2000" i="1">
                        <a:latin typeface="Cambria Math"/>
                      </a:rPr>
                      <m:t>40</m:t>
                    </m:r>
                    <m:rad>
                      <m:radPr>
                        <m:degHide m:val="on"/>
                        <m:ctrlPr>
                          <a:rPr lang="et-EE" sz="2000" i="1">
                            <a:latin typeface="Cambria Math"/>
                          </a:rPr>
                        </m:ctrlPr>
                      </m:radPr>
                      <m:deg/>
                      <m:e>
                        <m:r>
                          <a:rPr lang="et-EE" sz="2000" i="1">
                            <a:latin typeface="Cambria Math"/>
                          </a:rPr>
                          <m:t>𝐿</m:t>
                        </m:r>
                      </m:e>
                    </m:rad>
                    <m:rad>
                      <m:radPr>
                        <m:ctrlPr>
                          <a:rPr lang="et-EE" sz="2000" i="1">
                            <a:latin typeface="Cambria Math"/>
                          </a:rPr>
                        </m:ctrlPr>
                      </m:radPr>
                      <m:deg>
                        <m:r>
                          <m:rPr>
                            <m:brk m:alnAt="7"/>
                          </m:rPr>
                          <a:rPr lang="et-EE" sz="2000" i="1">
                            <a:latin typeface="Cambria Math"/>
                          </a:rPr>
                          <m:t>4</m:t>
                        </m:r>
                      </m:deg>
                      <m:e>
                        <m:r>
                          <a:rPr lang="et-EE" sz="2000" i="1">
                            <a:latin typeface="Cambria Math"/>
                          </a:rPr>
                          <m:t>𝐾</m:t>
                        </m:r>
                      </m:e>
                    </m:rad>
                    <m:r>
                      <a:rPr lang="et-EE" sz="2000" b="0" i="1" smtClean="0">
                        <a:latin typeface="Cambria Math"/>
                      </a:rPr>
                      <m:t>−</m:t>
                    </m:r>
                    <m:d>
                      <m:dPr>
                        <m:ctrlPr>
                          <a:rPr lang="et-EE" sz="2000" b="0" i="1" smtClean="0">
                            <a:latin typeface="Cambria Math"/>
                          </a:rPr>
                        </m:ctrlPr>
                      </m:dPr>
                      <m:e>
                        <m:r>
                          <a:rPr lang="et-EE" sz="2000" i="1" dirty="0">
                            <a:latin typeface="Cambria Math"/>
                          </a:rPr>
                          <m:t>2</m:t>
                        </m:r>
                        <m:r>
                          <a:rPr lang="et-EE" sz="2000" i="1" dirty="0">
                            <a:latin typeface="Cambria Math"/>
                          </a:rPr>
                          <m:t>𝐿</m:t>
                        </m:r>
                        <m:r>
                          <a:rPr lang="et-EE" sz="2000" i="1" dirty="0">
                            <a:latin typeface="Cambria Math"/>
                          </a:rPr>
                          <m:t>+6</m:t>
                        </m:r>
                        <m:r>
                          <a:rPr lang="et-EE" sz="2000" b="0" i="1" dirty="0" smtClean="0">
                            <a:latin typeface="Cambria Math"/>
                          </a:rPr>
                          <m:t>𝐾</m:t>
                        </m:r>
                      </m:e>
                    </m:d>
                    <m:r>
                      <a:rPr lang="et-EE" sz="2000" b="0" i="1" dirty="0" smtClean="0">
                        <a:latin typeface="Cambria Math"/>
                      </a:rPr>
                      <m:t>=</m:t>
                    </m:r>
                    <m:r>
                      <a:rPr lang="et-EE" sz="2000" i="1">
                        <a:latin typeface="Cambria Math"/>
                      </a:rPr>
                      <m:t>40</m:t>
                    </m:r>
                    <m:rad>
                      <m:radPr>
                        <m:degHide m:val="on"/>
                        <m:ctrlPr>
                          <a:rPr lang="et-EE" sz="2000" i="1">
                            <a:latin typeface="Cambria Math"/>
                          </a:rPr>
                        </m:ctrlPr>
                      </m:radPr>
                      <m:deg/>
                      <m:e>
                        <m:r>
                          <a:rPr lang="et-EE" sz="2000" i="1">
                            <a:latin typeface="Cambria Math"/>
                          </a:rPr>
                          <m:t>𝐿</m:t>
                        </m:r>
                      </m:e>
                    </m:rad>
                    <m:rad>
                      <m:radPr>
                        <m:ctrlPr>
                          <a:rPr lang="et-EE" sz="2000" i="1">
                            <a:latin typeface="Cambria Math"/>
                          </a:rPr>
                        </m:ctrlPr>
                      </m:radPr>
                      <m:deg>
                        <m:r>
                          <m:rPr>
                            <m:brk m:alnAt="7"/>
                          </m:rPr>
                          <a:rPr lang="et-EE" sz="2000" i="1">
                            <a:latin typeface="Cambria Math"/>
                          </a:rPr>
                          <m:t>4</m:t>
                        </m:r>
                      </m:deg>
                      <m:e>
                        <m:r>
                          <a:rPr lang="et-EE" sz="2000" i="1">
                            <a:latin typeface="Cambria Math"/>
                          </a:rPr>
                          <m:t>𝐾</m:t>
                        </m:r>
                      </m:e>
                    </m:rad>
                    <m:r>
                      <a:rPr lang="et-EE" sz="2000" i="1">
                        <a:latin typeface="Cambria Math"/>
                      </a:rPr>
                      <m:t>−</m:t>
                    </m:r>
                    <m:r>
                      <a:rPr lang="et-EE" sz="2000" b="0" i="1" smtClean="0">
                        <a:latin typeface="Cambria Math"/>
                      </a:rPr>
                      <m:t>2</m:t>
                    </m:r>
                    <m:r>
                      <a:rPr lang="et-EE" sz="2000" b="0" i="1" smtClean="0">
                        <a:latin typeface="Cambria Math"/>
                      </a:rPr>
                      <m:t>𝐿</m:t>
                    </m:r>
                    <m:r>
                      <a:rPr lang="et-EE" sz="2000" b="0" i="1" smtClean="0">
                        <a:latin typeface="Cambria Math"/>
                      </a:rPr>
                      <m:t>−6</m:t>
                    </m:r>
                    <m:r>
                      <a:rPr lang="et-EE" sz="2000" b="0" i="1" smtClean="0">
                        <a:latin typeface="Cambria Math"/>
                      </a:rPr>
                      <m:t>𝐾</m:t>
                    </m:r>
                    <m:r>
                      <a:rPr lang="et-EE" sz="2000" b="0" i="1" smtClean="0">
                        <a:latin typeface="Cambria Math"/>
                      </a:rPr>
                      <m:t>.</m:t>
                    </m:r>
                  </m:oMath>
                </a14:m>
                <a:endParaRPr lang="et-EE" sz="2000" dirty="0"/>
              </a:p>
              <a:p>
                <a:endParaRPr lang="et-EE" dirty="0"/>
              </a:p>
            </p:txBody>
          </p:sp>
        </mc:Choice>
        <mc:Fallback xmlns="">
          <p:sp>
            <p:nvSpPr>
              <p:cNvPr id="2" name="Rectangle 1"/>
              <p:cNvSpPr>
                <a:spLocks noRot="1" noChangeAspect="1" noMove="1" noResize="1" noEditPoints="1" noAdjustHandles="1" noChangeArrowheads="1" noChangeShapeType="1" noTextEdit="1"/>
              </p:cNvSpPr>
              <p:nvPr/>
            </p:nvSpPr>
            <p:spPr>
              <a:xfrm>
                <a:off x="21974" y="2382767"/>
                <a:ext cx="8964488" cy="3197414"/>
              </a:xfrm>
              <a:prstGeom prst="rect">
                <a:avLst/>
              </a:prstGeom>
              <a:blipFill rotWithShape="1">
                <a:blip r:embed="rId2"/>
                <a:stretch>
                  <a:fillRect l="-748" t="-954"/>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0" y="3967"/>
                <a:ext cx="9144000" cy="1357744"/>
              </a:xfrm>
              <a:prstGeom prst="rect">
                <a:avLst/>
              </a:prstGeom>
              <a:solidFill>
                <a:schemeClr val="bg1">
                  <a:lumMod val="95000"/>
                </a:schemeClr>
              </a:solidFill>
            </p:spPr>
            <p:txBody>
              <a:bodyPr wrap="square">
                <a:spAutoFit/>
              </a:bodyPr>
              <a:lstStyle/>
              <a:p>
                <a:r>
                  <a:rPr lang="et-EE" sz="2000" i="1" u="sng" dirty="0">
                    <a:solidFill>
                      <a:srgbClr val="C00000"/>
                    </a:solidFill>
                  </a:rPr>
                  <a:t>Näide </a:t>
                </a:r>
                <a:r>
                  <a:rPr lang="et-EE" sz="2000" u="sng" dirty="0" smtClean="0">
                    <a:solidFill>
                      <a:srgbClr val="C00000"/>
                    </a:solidFill>
                  </a:rPr>
                  <a:t>21.</a:t>
                </a:r>
                <a:r>
                  <a:rPr lang="et-EE" sz="2000" dirty="0" smtClean="0">
                    <a:solidFill>
                      <a:srgbClr val="C00000"/>
                    </a:solidFill>
                  </a:rPr>
                  <a:t> </a:t>
                </a:r>
                <a:r>
                  <a:rPr lang="et-EE" sz="2000" dirty="0"/>
                  <a:t>On antud </a:t>
                </a:r>
                <a:r>
                  <a:rPr lang="et-EE" sz="2000" dirty="0" err="1"/>
                  <a:t>Cobb-Douglase</a:t>
                </a:r>
                <a:r>
                  <a:rPr lang="et-EE" sz="2000" dirty="0"/>
                  <a:t> toodangufunktsioon</a:t>
                </a:r>
              </a:p>
              <a:p>
                <a:pPr/>
                <a14:m>
                  <m:oMathPara xmlns:m="http://schemas.openxmlformats.org/officeDocument/2006/math">
                    <m:oMathParaPr>
                      <m:jc m:val="centerGroup"/>
                    </m:oMathParaPr>
                    <m:oMath xmlns:m="http://schemas.openxmlformats.org/officeDocument/2006/math">
                      <m:r>
                        <a:rPr lang="et-EE" sz="2000" i="1">
                          <a:latin typeface="Cambria Math"/>
                        </a:rPr>
                        <m:t>𝑞</m:t>
                      </m:r>
                      <m:d>
                        <m:dPr>
                          <m:ctrlPr>
                            <a:rPr lang="et-EE" sz="2000" i="1">
                              <a:latin typeface="Cambria Math"/>
                            </a:rPr>
                          </m:ctrlPr>
                        </m:dPr>
                        <m:e>
                          <m:r>
                            <a:rPr lang="et-EE" sz="2000" i="1">
                              <a:latin typeface="Cambria Math"/>
                            </a:rPr>
                            <m:t>𝐾</m:t>
                          </m:r>
                          <m:r>
                            <a:rPr lang="et-EE" sz="2000" i="1">
                              <a:latin typeface="Cambria Math"/>
                            </a:rPr>
                            <m:t>;</m:t>
                          </m:r>
                          <m:r>
                            <a:rPr lang="et-EE" sz="2000" i="1">
                              <a:latin typeface="Cambria Math"/>
                            </a:rPr>
                            <m:t>𝐿</m:t>
                          </m:r>
                        </m:e>
                      </m:d>
                      <m:r>
                        <a:rPr lang="et-EE" sz="2000" i="1">
                          <a:latin typeface="Cambria Math"/>
                        </a:rPr>
                        <m:t>=0,5</m:t>
                      </m:r>
                      <m:rad>
                        <m:radPr>
                          <m:degHide m:val="on"/>
                          <m:ctrlPr>
                            <a:rPr lang="et-EE" sz="2000" i="1">
                              <a:latin typeface="Cambria Math"/>
                            </a:rPr>
                          </m:ctrlPr>
                        </m:radPr>
                        <m:deg/>
                        <m:e>
                          <m:r>
                            <a:rPr lang="et-EE" sz="2000" i="1">
                              <a:latin typeface="Cambria Math"/>
                            </a:rPr>
                            <m:t>𝐿</m:t>
                          </m:r>
                        </m:e>
                      </m:rad>
                      <m:rad>
                        <m:radPr>
                          <m:ctrlPr>
                            <a:rPr lang="et-EE" sz="2000" i="1">
                              <a:latin typeface="Cambria Math"/>
                            </a:rPr>
                          </m:ctrlPr>
                        </m:radPr>
                        <m:deg>
                          <m:r>
                            <m:rPr>
                              <m:brk m:alnAt="7"/>
                            </m:rPr>
                            <a:rPr lang="et-EE" sz="2000" i="1">
                              <a:latin typeface="Cambria Math"/>
                            </a:rPr>
                            <m:t>4</m:t>
                          </m:r>
                        </m:deg>
                        <m:e>
                          <m:r>
                            <a:rPr lang="et-EE" sz="2000" i="1">
                              <a:latin typeface="Cambria Math"/>
                            </a:rPr>
                            <m:t>𝐾</m:t>
                          </m:r>
                        </m:e>
                      </m:rad>
                      <m:r>
                        <a:rPr lang="et-EE" sz="2000" i="1">
                          <a:latin typeface="Cambria Math"/>
                        </a:rPr>
                        <m:t>.</m:t>
                      </m:r>
                    </m:oMath>
                  </m:oMathPara>
                </a14:m>
                <a:endParaRPr lang="et-EE" sz="2000" dirty="0"/>
              </a:p>
              <a:p>
                <a:r>
                  <a:rPr lang="et-EE" sz="2000" dirty="0"/>
                  <a:t>Toote ühe ühikuhind on 80, tööjõu ühiku hind on 2 ja kapitaliühiku hind on 6.  Leida kasumifunktsioon</a:t>
                </a:r>
                <a:r>
                  <a:rPr lang="et-EE" sz="2000" dirty="0" smtClean="0"/>
                  <a:t>.</a:t>
                </a:r>
                <a:endParaRPr lang="et-EE" sz="2000" dirty="0"/>
              </a:p>
            </p:txBody>
          </p:sp>
        </mc:Choice>
        <mc:Fallback xmlns="">
          <p:sp>
            <p:nvSpPr>
              <p:cNvPr id="3" name="Rectangle 2"/>
              <p:cNvSpPr>
                <a:spLocks noRot="1" noChangeAspect="1" noMove="1" noResize="1" noEditPoints="1" noAdjustHandles="1" noChangeArrowheads="1" noChangeShapeType="1" noTextEdit="1"/>
              </p:cNvSpPr>
              <p:nvPr/>
            </p:nvSpPr>
            <p:spPr>
              <a:xfrm>
                <a:off x="0" y="3967"/>
                <a:ext cx="9144000" cy="1357744"/>
              </a:xfrm>
              <a:prstGeom prst="rect">
                <a:avLst/>
              </a:prstGeom>
              <a:blipFill rotWithShape="1">
                <a:blip r:embed="rId3"/>
                <a:stretch>
                  <a:fillRect l="-667" t="-2252" b="-7658"/>
                </a:stretch>
              </a:blipFill>
            </p:spPr>
            <p:txBody>
              <a:bodyPr/>
              <a:lstStyle/>
              <a:p>
                <a:r>
                  <a:rPr lang="et-EE">
                    <a:noFill/>
                  </a:rPr>
                  <a:t> </a:t>
                </a:r>
              </a:p>
            </p:txBody>
          </p:sp>
        </mc:Fallback>
      </mc:AlternateContent>
    </p:spTree>
    <p:extLst>
      <p:ext uri="{BB962C8B-B14F-4D97-AF65-F5344CB8AC3E}">
        <p14:creationId xmlns:p14="http://schemas.microsoft.com/office/powerpoint/2010/main" val="3180382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p:cNvSpPr/>
              <p:nvPr/>
            </p:nvSpPr>
            <p:spPr>
              <a:xfrm>
                <a:off x="179512" y="0"/>
                <a:ext cx="8815001"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3200" dirty="0" smtClean="0"/>
                  <a:t>Funktsiooni  </a:t>
                </a:r>
                <a14:m>
                  <m:oMath xmlns:m="http://schemas.openxmlformats.org/officeDocument/2006/math">
                    <m:r>
                      <a:rPr lang="et-EE" sz="3200" i="1" dirty="0" smtClean="0">
                        <a:latin typeface="Cambria Math"/>
                      </a:rPr>
                      <m:t>𝑧</m:t>
                    </m:r>
                    <m:r>
                      <a:rPr lang="et-EE" sz="3200" i="1" dirty="0" smtClean="0">
                        <a:latin typeface="Cambria Math"/>
                      </a:rPr>
                      <m:t>=</m:t>
                    </m:r>
                    <m:r>
                      <a:rPr lang="et-EE" sz="3200" i="1" dirty="0" smtClean="0">
                        <a:latin typeface="Cambria Math"/>
                      </a:rPr>
                      <m:t>𝑓</m:t>
                    </m:r>
                    <m:r>
                      <a:rPr lang="et-EE" sz="3200" i="1" dirty="0" smtClean="0">
                        <a:latin typeface="Cambria Math"/>
                      </a:rPr>
                      <m:t>(</m:t>
                    </m:r>
                    <m:r>
                      <a:rPr lang="et-EE" sz="3200" i="1" dirty="0" smtClean="0">
                        <a:latin typeface="Cambria Math"/>
                      </a:rPr>
                      <m:t>𝑥</m:t>
                    </m:r>
                    <m:r>
                      <a:rPr lang="et-EE" sz="3200" i="1" dirty="0" smtClean="0">
                        <a:latin typeface="Cambria Math"/>
                      </a:rPr>
                      <m:t>,</m:t>
                    </m:r>
                    <m:r>
                      <a:rPr lang="et-EE" sz="3200" i="1" dirty="0" smtClean="0">
                        <a:latin typeface="Cambria Math"/>
                      </a:rPr>
                      <m:t>𝑦</m:t>
                    </m:r>
                    <m:r>
                      <a:rPr lang="et-EE" sz="3200" i="1" dirty="0" smtClean="0">
                        <a:latin typeface="Cambria Math"/>
                      </a:rPr>
                      <m:t>) </m:t>
                    </m:r>
                  </m:oMath>
                </a14:m>
                <a:r>
                  <a:rPr lang="et-EE" sz="3200" dirty="0" smtClean="0"/>
                  <a:t>osamuut ja täismuut</a:t>
                </a:r>
                <a:endParaRPr lang="et-EE" sz="3200" dirty="0"/>
              </a:p>
            </p:txBody>
          </p:sp>
        </mc:Choice>
        <mc:Fallback xmlns="">
          <p:sp>
            <p:nvSpPr>
              <p:cNvPr id="2" name="Rounded Rectangle 1"/>
              <p:cNvSpPr>
                <a:spLocks noRot="1" noChangeAspect="1" noMove="1" noResize="1" noEditPoints="1" noAdjustHandles="1" noChangeArrowheads="1" noChangeShapeType="1" noTextEdit="1"/>
              </p:cNvSpPr>
              <p:nvPr/>
            </p:nvSpPr>
            <p:spPr>
              <a:xfrm>
                <a:off x="179512" y="0"/>
                <a:ext cx="8815001" cy="936104"/>
              </a:xfrm>
              <a:prstGeom prst="roundRect">
                <a:avLst/>
              </a:prstGeom>
              <a:blipFill rotWithShape="1">
                <a:blip r:embed="rId2"/>
                <a:stretch>
                  <a:fillRect/>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0" y="1124744"/>
                <a:ext cx="9144000" cy="1039836"/>
              </a:xfrm>
              <a:prstGeom prst="rect">
                <a:avLst/>
              </a:prstGeom>
              <a:noFill/>
            </p:spPr>
            <p:txBody>
              <a:bodyPr wrap="square" rtlCol="0">
                <a:spAutoFit/>
              </a:bodyPr>
              <a:lstStyle/>
              <a:p>
                <a:r>
                  <a:rPr lang="et-EE" sz="2000" dirty="0" smtClean="0"/>
                  <a:t>Kahe muutuja funktsiooni osamuut  </a:t>
                </a:r>
                <a14:m>
                  <m:oMath xmlns:m="http://schemas.openxmlformats.org/officeDocument/2006/math">
                    <m:r>
                      <a:rPr lang="et-EE" sz="2000" i="1" dirty="0" smtClean="0">
                        <a:latin typeface="Cambria Math"/>
                      </a:rPr>
                      <m:t>𝑥</m:t>
                    </m:r>
                  </m:oMath>
                </a14:m>
                <a:r>
                  <a:rPr lang="et-EE" sz="2000" dirty="0" smtClean="0"/>
                  <a:t> järgi : </a:t>
                </a:r>
                <a14:m>
                  <m:oMath xmlns:m="http://schemas.openxmlformats.org/officeDocument/2006/math">
                    <m:r>
                      <a:rPr lang="et-EE" sz="2000" b="0" i="0" smtClean="0">
                        <a:latin typeface="Cambria Math"/>
                      </a:rPr>
                      <m:t>    </m:t>
                    </m:r>
                    <m:sSub>
                      <m:sSubPr>
                        <m:ctrlPr>
                          <a:rPr lang="et-EE" sz="2000" i="1" smtClean="0">
                            <a:latin typeface="Cambria Math"/>
                          </a:rPr>
                        </m:ctrlPr>
                      </m:sSubPr>
                      <m:e>
                        <m:r>
                          <a:rPr lang="et-EE" sz="2000" i="1" smtClean="0">
                            <a:latin typeface="Cambria Math"/>
                            <a:ea typeface="Cambria Math"/>
                          </a:rPr>
                          <m:t>∆</m:t>
                        </m:r>
                      </m:e>
                      <m:sub>
                        <m:r>
                          <a:rPr lang="et-EE" sz="2000" b="0" i="1" smtClean="0">
                            <a:latin typeface="Cambria Math"/>
                          </a:rPr>
                          <m:t>𝑥</m:t>
                        </m:r>
                      </m:sub>
                    </m:sSub>
                    <m:r>
                      <a:rPr lang="et-EE" sz="2000" b="0" i="1" smtClean="0">
                        <a:latin typeface="Cambria Math"/>
                      </a:rPr>
                      <m:t>𝑧</m:t>
                    </m:r>
                    <m:r>
                      <a:rPr lang="et-EE" sz="2000" b="0" i="1" smtClean="0">
                        <a:latin typeface="Cambria Math"/>
                      </a:rPr>
                      <m:t>=</m:t>
                    </m:r>
                    <m:r>
                      <a:rPr lang="et-EE" sz="2000" b="0" i="1" smtClean="0">
                        <a:latin typeface="Cambria Math"/>
                      </a:rPr>
                      <m:t>𝑓</m:t>
                    </m:r>
                    <m:d>
                      <m:dPr>
                        <m:ctrlPr>
                          <a:rPr lang="et-EE" sz="2000" b="0" i="1" smtClean="0">
                            <a:latin typeface="Cambria Math"/>
                          </a:rPr>
                        </m:ctrlPr>
                      </m:dPr>
                      <m:e>
                        <m:r>
                          <a:rPr lang="et-EE" sz="2000" b="0" i="1" smtClean="0">
                            <a:latin typeface="Cambria Math"/>
                          </a:rPr>
                          <m:t>𝑥</m:t>
                        </m:r>
                        <m:r>
                          <a:rPr lang="et-EE" sz="2000" b="0" i="1" smtClean="0">
                            <a:latin typeface="Cambria Math"/>
                          </a:rPr>
                          <m:t>+∆</m:t>
                        </m:r>
                        <m:r>
                          <a:rPr lang="et-EE" sz="2000" b="0" i="1" smtClean="0">
                            <a:latin typeface="Cambria Math"/>
                            <a:ea typeface="Cambria Math"/>
                          </a:rPr>
                          <m:t>𝑥</m:t>
                        </m:r>
                        <m:r>
                          <a:rPr lang="et-EE" sz="2000" b="0" i="1" smtClean="0">
                            <a:latin typeface="Cambria Math"/>
                            <a:ea typeface="Cambria Math"/>
                          </a:rPr>
                          <m:t>,</m:t>
                        </m:r>
                        <m:r>
                          <a:rPr lang="et-EE" sz="2000" b="0" i="1" smtClean="0">
                            <a:latin typeface="Cambria Math"/>
                            <a:ea typeface="Cambria Math"/>
                          </a:rPr>
                          <m:t>𝑦</m:t>
                        </m:r>
                      </m:e>
                    </m:d>
                    <m:r>
                      <a:rPr lang="et-EE" sz="2000" b="0" i="1" smtClean="0">
                        <a:latin typeface="Cambria Math"/>
                        <a:ea typeface="Cambria Math"/>
                      </a:rPr>
                      <m:t>−</m:t>
                    </m:r>
                    <m:r>
                      <a:rPr lang="et-EE" sz="2000" b="0" i="1" smtClean="0">
                        <a:latin typeface="Cambria Math"/>
                        <a:ea typeface="Cambria Math"/>
                      </a:rPr>
                      <m:t>𝑓</m:t>
                    </m:r>
                    <m:d>
                      <m:dPr>
                        <m:ctrlPr>
                          <a:rPr lang="et-EE" sz="2000" b="0" i="1" smtClean="0">
                            <a:latin typeface="Cambria Math"/>
                            <a:ea typeface="Cambria Math"/>
                          </a:rPr>
                        </m:ctrlPr>
                      </m:dPr>
                      <m:e>
                        <m:r>
                          <a:rPr lang="et-EE" sz="2000" b="0" i="1" smtClean="0">
                            <a:latin typeface="Cambria Math"/>
                            <a:ea typeface="Cambria Math"/>
                          </a:rPr>
                          <m:t>𝑥</m:t>
                        </m:r>
                        <m:r>
                          <a:rPr lang="et-EE" sz="2000" b="0" i="1" smtClean="0">
                            <a:latin typeface="Cambria Math"/>
                            <a:ea typeface="Cambria Math"/>
                          </a:rPr>
                          <m:t>,</m:t>
                        </m:r>
                        <m:r>
                          <a:rPr lang="et-EE" sz="2000" b="0" i="1" smtClean="0">
                            <a:latin typeface="Cambria Math"/>
                            <a:ea typeface="Cambria Math"/>
                          </a:rPr>
                          <m:t>𝑦</m:t>
                        </m:r>
                      </m:e>
                    </m:d>
                  </m:oMath>
                </a14:m>
                <a:endParaRPr lang="et-EE" sz="2000" dirty="0" smtClean="0"/>
              </a:p>
              <a:p>
                <a:r>
                  <a:rPr lang="et-EE" sz="2000" dirty="0"/>
                  <a:t>Kahe muutuja funktsiooni osamuut  </a:t>
                </a:r>
                <a14:m>
                  <m:oMath xmlns:m="http://schemas.openxmlformats.org/officeDocument/2006/math">
                    <m:r>
                      <a:rPr lang="et-EE" sz="2000" i="1" dirty="0" smtClean="0">
                        <a:latin typeface="Cambria Math"/>
                      </a:rPr>
                      <m:t>𝑦</m:t>
                    </m:r>
                  </m:oMath>
                </a14:m>
                <a:r>
                  <a:rPr lang="et-EE" sz="2000" dirty="0" smtClean="0"/>
                  <a:t> </a:t>
                </a:r>
                <a:r>
                  <a:rPr lang="et-EE" sz="2000" dirty="0"/>
                  <a:t>järgi </a:t>
                </a:r>
                <a:r>
                  <a:rPr lang="et-EE" sz="2000" dirty="0" smtClean="0"/>
                  <a:t>:     </a:t>
                </a:r>
                <a14:m>
                  <m:oMath xmlns:m="http://schemas.openxmlformats.org/officeDocument/2006/math">
                    <m:sSub>
                      <m:sSubPr>
                        <m:ctrlPr>
                          <a:rPr lang="et-EE" sz="2000" i="1">
                            <a:latin typeface="Cambria Math"/>
                          </a:rPr>
                        </m:ctrlPr>
                      </m:sSubPr>
                      <m:e>
                        <m:r>
                          <a:rPr lang="et-EE" sz="2000" i="1">
                            <a:latin typeface="Cambria Math"/>
                            <a:ea typeface="Cambria Math"/>
                          </a:rPr>
                          <m:t>∆</m:t>
                        </m:r>
                      </m:e>
                      <m:sub>
                        <m:r>
                          <a:rPr lang="et-EE" sz="2000" b="0" i="1" smtClean="0">
                            <a:latin typeface="Cambria Math"/>
                            <a:ea typeface="Cambria Math"/>
                          </a:rPr>
                          <m:t>𝑦</m:t>
                        </m:r>
                      </m:sub>
                    </m:sSub>
                    <m:r>
                      <a:rPr lang="et-EE" sz="2000" i="1">
                        <a:latin typeface="Cambria Math"/>
                      </a:rPr>
                      <m:t>𝑧</m:t>
                    </m:r>
                    <m:r>
                      <a:rPr lang="et-EE" sz="2000" i="1">
                        <a:latin typeface="Cambria Math"/>
                      </a:rPr>
                      <m:t>=</m:t>
                    </m:r>
                    <m:r>
                      <a:rPr lang="et-EE" sz="2000" i="1">
                        <a:latin typeface="Cambria Math"/>
                      </a:rPr>
                      <m:t>𝑓</m:t>
                    </m:r>
                    <m:d>
                      <m:dPr>
                        <m:ctrlPr>
                          <a:rPr lang="et-EE" sz="2000" i="1">
                            <a:latin typeface="Cambria Math"/>
                          </a:rPr>
                        </m:ctrlPr>
                      </m:dPr>
                      <m:e>
                        <m:r>
                          <a:rPr lang="et-EE" sz="2000" i="1">
                            <a:latin typeface="Cambria Math"/>
                          </a:rPr>
                          <m:t>𝑥</m:t>
                        </m:r>
                        <m:r>
                          <a:rPr lang="et-EE" sz="2000" i="1">
                            <a:latin typeface="Cambria Math"/>
                            <a:ea typeface="Cambria Math"/>
                          </a:rPr>
                          <m:t>,</m:t>
                        </m:r>
                        <m:r>
                          <a:rPr lang="et-EE" sz="2000" i="1">
                            <a:latin typeface="Cambria Math"/>
                            <a:ea typeface="Cambria Math"/>
                          </a:rPr>
                          <m:t>𝑦</m:t>
                        </m:r>
                        <m:r>
                          <a:rPr lang="et-EE" sz="2000" i="1">
                            <a:latin typeface="Cambria Math"/>
                          </a:rPr>
                          <m:t>+∆</m:t>
                        </m:r>
                        <m:r>
                          <a:rPr lang="et-EE" sz="2000" b="0" i="1" smtClean="0">
                            <a:latin typeface="Cambria Math"/>
                          </a:rPr>
                          <m:t>𝑦</m:t>
                        </m:r>
                      </m:e>
                    </m:d>
                    <m:r>
                      <a:rPr lang="et-EE" sz="2000" i="1">
                        <a:latin typeface="Cambria Math"/>
                        <a:ea typeface="Cambria Math"/>
                      </a:rPr>
                      <m:t>−</m:t>
                    </m:r>
                    <m:r>
                      <a:rPr lang="et-EE" sz="2000" b="0" i="1" smtClean="0">
                        <a:latin typeface="Cambria Math"/>
                        <a:ea typeface="Cambria Math"/>
                      </a:rPr>
                      <m:t>𝑓</m:t>
                    </m:r>
                    <m:r>
                      <a:rPr lang="et-EE" sz="2000" i="1">
                        <a:latin typeface="Cambria Math"/>
                        <a:ea typeface="Cambria Math"/>
                      </a:rPr>
                      <m:t>(</m:t>
                    </m:r>
                    <m:r>
                      <a:rPr lang="et-EE" sz="2000" i="1">
                        <a:latin typeface="Cambria Math"/>
                        <a:ea typeface="Cambria Math"/>
                      </a:rPr>
                      <m:t>𝑥</m:t>
                    </m:r>
                    <m:r>
                      <a:rPr lang="et-EE" sz="2000" i="1">
                        <a:latin typeface="Cambria Math"/>
                        <a:ea typeface="Cambria Math"/>
                      </a:rPr>
                      <m:t>,</m:t>
                    </m:r>
                    <m:r>
                      <a:rPr lang="et-EE" sz="2000" i="1">
                        <a:latin typeface="Cambria Math"/>
                        <a:ea typeface="Cambria Math"/>
                      </a:rPr>
                      <m:t>𝑦</m:t>
                    </m:r>
                    <m:r>
                      <a:rPr lang="et-EE" sz="2000" i="1">
                        <a:latin typeface="Cambria Math"/>
                        <a:ea typeface="Cambria Math"/>
                      </a:rPr>
                      <m:t>)</m:t>
                    </m:r>
                  </m:oMath>
                </a14:m>
                <a:endParaRPr lang="et-EE" sz="2000" dirty="0"/>
              </a:p>
              <a:p>
                <a:r>
                  <a:rPr lang="et-EE" sz="2000" dirty="0"/>
                  <a:t>Kahe muutuja funktsiooni </a:t>
                </a:r>
                <a:r>
                  <a:rPr lang="et-EE" sz="2000" dirty="0" smtClean="0"/>
                  <a:t>täismuut :                  </a:t>
                </a:r>
                <a14:m>
                  <m:oMath xmlns:m="http://schemas.openxmlformats.org/officeDocument/2006/math">
                    <m:r>
                      <a:rPr lang="et-EE" sz="2000" i="1" smtClean="0">
                        <a:latin typeface="Cambria Math"/>
                        <a:ea typeface="Cambria Math"/>
                      </a:rPr>
                      <m:t>∆</m:t>
                    </m:r>
                    <m:r>
                      <a:rPr lang="et-EE" sz="2000" i="1">
                        <a:latin typeface="Cambria Math"/>
                      </a:rPr>
                      <m:t>𝑧</m:t>
                    </m:r>
                    <m:r>
                      <a:rPr lang="et-EE" sz="2000" i="1">
                        <a:latin typeface="Cambria Math"/>
                      </a:rPr>
                      <m:t>=</m:t>
                    </m:r>
                    <m:r>
                      <a:rPr lang="et-EE" sz="2000" i="1">
                        <a:latin typeface="Cambria Math"/>
                      </a:rPr>
                      <m:t>𝑓</m:t>
                    </m:r>
                    <m:d>
                      <m:dPr>
                        <m:ctrlPr>
                          <a:rPr lang="et-EE" sz="2000" i="1">
                            <a:latin typeface="Cambria Math"/>
                          </a:rPr>
                        </m:ctrlPr>
                      </m:dPr>
                      <m:e>
                        <m:r>
                          <a:rPr lang="et-EE" sz="2000" i="1">
                            <a:latin typeface="Cambria Math"/>
                          </a:rPr>
                          <m:t>𝑥</m:t>
                        </m:r>
                        <m:r>
                          <a:rPr lang="et-EE" sz="2000" i="1">
                            <a:latin typeface="Cambria Math"/>
                          </a:rPr>
                          <m:t>+∆</m:t>
                        </m:r>
                        <m:r>
                          <a:rPr lang="et-EE" sz="2000" i="1">
                            <a:latin typeface="Cambria Math"/>
                            <a:ea typeface="Cambria Math"/>
                          </a:rPr>
                          <m:t>𝑥</m:t>
                        </m:r>
                        <m:r>
                          <a:rPr lang="et-EE" sz="2000" i="1">
                            <a:latin typeface="Cambria Math"/>
                            <a:ea typeface="Cambria Math"/>
                          </a:rPr>
                          <m:t>,</m:t>
                        </m:r>
                        <m:r>
                          <a:rPr lang="et-EE" sz="2000" i="1">
                            <a:latin typeface="Cambria Math"/>
                            <a:ea typeface="Cambria Math"/>
                          </a:rPr>
                          <m:t>𝑦</m:t>
                        </m:r>
                        <m:r>
                          <a:rPr lang="et-EE" sz="2000" b="0" i="1" smtClean="0">
                            <a:latin typeface="Cambria Math"/>
                            <a:ea typeface="Cambria Math"/>
                          </a:rPr>
                          <m:t>+∆</m:t>
                        </m:r>
                        <m:r>
                          <a:rPr lang="et-EE" sz="2000" b="0" i="1" smtClean="0">
                            <a:latin typeface="Cambria Math"/>
                            <a:ea typeface="Cambria Math"/>
                          </a:rPr>
                          <m:t>𝑦</m:t>
                        </m:r>
                      </m:e>
                    </m:d>
                    <m:r>
                      <a:rPr lang="et-EE" sz="2000" i="1">
                        <a:latin typeface="Cambria Math"/>
                        <a:ea typeface="Cambria Math"/>
                      </a:rPr>
                      <m:t>−</m:t>
                    </m:r>
                    <m:r>
                      <a:rPr lang="et-EE" sz="2000" i="1">
                        <a:latin typeface="Cambria Math"/>
                        <a:ea typeface="Cambria Math"/>
                      </a:rPr>
                      <m:t>𝑓</m:t>
                    </m:r>
                    <m:r>
                      <a:rPr lang="et-EE" sz="2000" i="1">
                        <a:latin typeface="Cambria Math"/>
                        <a:ea typeface="Cambria Math"/>
                      </a:rPr>
                      <m:t>(</m:t>
                    </m:r>
                    <m:r>
                      <a:rPr lang="et-EE" sz="2000" i="1">
                        <a:latin typeface="Cambria Math"/>
                        <a:ea typeface="Cambria Math"/>
                      </a:rPr>
                      <m:t>𝑥</m:t>
                    </m:r>
                    <m:r>
                      <a:rPr lang="et-EE" sz="2000" i="1">
                        <a:latin typeface="Cambria Math"/>
                        <a:ea typeface="Cambria Math"/>
                      </a:rPr>
                      <m:t>,</m:t>
                    </m:r>
                    <m:r>
                      <a:rPr lang="et-EE" sz="2000" i="1">
                        <a:latin typeface="Cambria Math"/>
                        <a:ea typeface="Cambria Math"/>
                      </a:rPr>
                      <m:t>𝑦</m:t>
                    </m:r>
                    <m:r>
                      <a:rPr lang="et-EE" sz="2000" i="1">
                        <a:latin typeface="Cambria Math"/>
                        <a:ea typeface="Cambria Math"/>
                      </a:rPr>
                      <m:t>)</m:t>
                    </m:r>
                  </m:oMath>
                </a14:m>
                <a:endParaRPr lang="et-EE"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0" y="1124744"/>
                <a:ext cx="9144000" cy="1039836"/>
              </a:xfrm>
              <a:prstGeom prst="rect">
                <a:avLst/>
              </a:prstGeom>
              <a:blipFill rotWithShape="1">
                <a:blip r:embed="rId3"/>
                <a:stretch>
                  <a:fillRect l="-667" t="-2941" b="-10000"/>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179512" y="2420888"/>
                <a:ext cx="8815001"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3200" dirty="0" smtClean="0"/>
                  <a:t>Funktsiooni  </a:t>
                </a:r>
                <a14:m>
                  <m:oMath xmlns:m="http://schemas.openxmlformats.org/officeDocument/2006/math">
                    <m:r>
                      <a:rPr lang="et-EE" sz="3200" i="1" dirty="0" smtClean="0">
                        <a:latin typeface="Cambria Math"/>
                      </a:rPr>
                      <m:t>𝑧</m:t>
                    </m:r>
                    <m:r>
                      <a:rPr lang="et-EE" sz="3200" i="1" dirty="0" smtClean="0">
                        <a:latin typeface="Cambria Math"/>
                      </a:rPr>
                      <m:t>=</m:t>
                    </m:r>
                    <m:r>
                      <a:rPr lang="et-EE" sz="3200" i="1" dirty="0" smtClean="0">
                        <a:latin typeface="Cambria Math"/>
                      </a:rPr>
                      <m:t>𝑓</m:t>
                    </m:r>
                    <m:r>
                      <a:rPr lang="et-EE" sz="3200" i="1" dirty="0" smtClean="0">
                        <a:latin typeface="Cambria Math"/>
                      </a:rPr>
                      <m:t>(</m:t>
                    </m:r>
                    <m:r>
                      <a:rPr lang="et-EE" sz="3200" i="1" dirty="0" smtClean="0">
                        <a:latin typeface="Cambria Math"/>
                      </a:rPr>
                      <m:t>𝑥</m:t>
                    </m:r>
                    <m:r>
                      <a:rPr lang="et-EE" sz="3200" i="1" dirty="0" smtClean="0">
                        <a:latin typeface="Cambria Math"/>
                      </a:rPr>
                      <m:t>,</m:t>
                    </m:r>
                    <m:r>
                      <a:rPr lang="et-EE" sz="3200" i="1" dirty="0" smtClean="0">
                        <a:latin typeface="Cambria Math"/>
                      </a:rPr>
                      <m:t>𝑦</m:t>
                    </m:r>
                    <m:r>
                      <a:rPr lang="et-EE" sz="3200" i="1" dirty="0" smtClean="0">
                        <a:latin typeface="Cambria Math"/>
                      </a:rPr>
                      <m:t>) </m:t>
                    </m:r>
                  </m:oMath>
                </a14:m>
                <a:r>
                  <a:rPr lang="et-EE" sz="3200" dirty="0" smtClean="0"/>
                  <a:t>osatuletised</a:t>
                </a:r>
                <a:endParaRPr lang="et-EE" sz="3200" dirty="0"/>
              </a:p>
            </p:txBody>
          </p:sp>
        </mc:Choice>
        <mc:Fallback xmlns="">
          <p:sp>
            <p:nvSpPr>
              <p:cNvPr id="5" name="Rounded Rectangle 4"/>
              <p:cNvSpPr>
                <a:spLocks noRot="1" noChangeAspect="1" noMove="1" noResize="1" noEditPoints="1" noAdjustHandles="1" noChangeArrowheads="1" noChangeShapeType="1" noTextEdit="1"/>
              </p:cNvSpPr>
              <p:nvPr/>
            </p:nvSpPr>
            <p:spPr>
              <a:xfrm>
                <a:off x="179512" y="2420888"/>
                <a:ext cx="8815001" cy="936104"/>
              </a:xfrm>
              <a:prstGeom prst="roundRect">
                <a:avLst/>
              </a:prstGeom>
              <a:blipFill rotWithShape="1">
                <a:blip r:embed="rId4"/>
                <a:stretch>
                  <a:fillRect/>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126" y="3648728"/>
                <a:ext cx="9064982" cy="2878545"/>
              </a:xfrm>
              <a:prstGeom prst="rect">
                <a:avLst/>
              </a:prstGeom>
              <a:noFill/>
            </p:spPr>
            <p:txBody>
              <a:bodyPr wrap="none" rtlCol="0">
                <a:spAutoFit/>
              </a:bodyPr>
              <a:lstStyle/>
              <a:p>
                <a:r>
                  <a:rPr lang="et-EE" sz="2000" dirty="0" smtClean="0"/>
                  <a:t>Funktsiooni  </a:t>
                </a:r>
                <a14:m>
                  <m:oMath xmlns:m="http://schemas.openxmlformats.org/officeDocument/2006/math">
                    <m:r>
                      <a:rPr lang="et-EE" sz="2000" i="1" dirty="0">
                        <a:latin typeface="Cambria Math"/>
                      </a:rPr>
                      <m:t>𝑧</m:t>
                    </m:r>
                    <m:r>
                      <a:rPr lang="et-EE" sz="2000" i="1" dirty="0">
                        <a:latin typeface="Cambria Math"/>
                      </a:rPr>
                      <m:t>=</m:t>
                    </m:r>
                    <m:r>
                      <a:rPr lang="et-EE" sz="2000" i="1" dirty="0">
                        <a:latin typeface="Cambria Math"/>
                      </a:rPr>
                      <m:t>𝑓</m:t>
                    </m:r>
                    <m:r>
                      <a:rPr lang="et-EE" sz="2000" i="1" dirty="0">
                        <a:latin typeface="Cambria Math"/>
                      </a:rPr>
                      <m:t>(</m:t>
                    </m:r>
                    <m:r>
                      <a:rPr lang="et-EE" sz="2000" i="1" dirty="0">
                        <a:latin typeface="Cambria Math"/>
                      </a:rPr>
                      <m:t>𝑥</m:t>
                    </m:r>
                    <m:r>
                      <a:rPr lang="et-EE" sz="2000" i="1" dirty="0">
                        <a:latin typeface="Cambria Math"/>
                      </a:rPr>
                      <m:t>,</m:t>
                    </m:r>
                    <m:r>
                      <a:rPr lang="et-EE" sz="2000" i="1" dirty="0">
                        <a:latin typeface="Cambria Math"/>
                      </a:rPr>
                      <m:t>𝑦</m:t>
                    </m:r>
                    <m:r>
                      <a:rPr lang="et-EE" sz="2000" i="1" dirty="0" smtClean="0">
                        <a:solidFill>
                          <a:schemeClr val="tx1"/>
                        </a:solidFill>
                        <a:latin typeface="Cambria Math"/>
                      </a:rPr>
                      <m:t>)</m:t>
                    </m:r>
                    <m:r>
                      <a:rPr lang="et-EE" sz="2000" i="1" dirty="0" smtClean="0">
                        <a:solidFill>
                          <a:srgbClr val="C00000"/>
                        </a:solidFill>
                        <a:latin typeface="Cambria Math"/>
                      </a:rPr>
                      <m:t> </m:t>
                    </m:r>
                  </m:oMath>
                </a14:m>
                <a:r>
                  <a:rPr lang="et-EE" sz="2000" dirty="0" smtClean="0">
                    <a:solidFill>
                      <a:srgbClr val="C00000"/>
                    </a:solidFill>
                  </a:rPr>
                  <a:t>osatuletiseks  </a:t>
                </a:r>
                <a14:m>
                  <m:oMath xmlns:m="http://schemas.openxmlformats.org/officeDocument/2006/math">
                    <m:r>
                      <a:rPr lang="et-EE" sz="2000" i="1" dirty="0" smtClean="0">
                        <a:solidFill>
                          <a:srgbClr val="C00000"/>
                        </a:solidFill>
                        <a:latin typeface="Cambria Math"/>
                      </a:rPr>
                      <m:t>𝑥</m:t>
                    </m:r>
                  </m:oMath>
                </a14:m>
                <a:r>
                  <a:rPr lang="et-EE" sz="2000" dirty="0" smtClean="0">
                    <a:solidFill>
                      <a:srgbClr val="C00000"/>
                    </a:solidFill>
                  </a:rPr>
                  <a:t> järgi </a:t>
                </a:r>
                <a:r>
                  <a:rPr lang="et-EE" sz="2000" dirty="0" smtClean="0"/>
                  <a:t>nimetatakse  vastava osamuudu </a:t>
                </a:r>
                <a14:m>
                  <m:oMath xmlns:m="http://schemas.openxmlformats.org/officeDocument/2006/math">
                    <m:sSub>
                      <m:sSubPr>
                        <m:ctrlPr>
                          <a:rPr lang="et-EE" sz="2000" i="1">
                            <a:latin typeface="Cambria Math"/>
                          </a:rPr>
                        </m:ctrlPr>
                      </m:sSubPr>
                      <m:e>
                        <m:r>
                          <a:rPr lang="et-EE" sz="2000" i="1">
                            <a:latin typeface="Cambria Math"/>
                            <a:ea typeface="Cambria Math"/>
                          </a:rPr>
                          <m:t>∆</m:t>
                        </m:r>
                      </m:e>
                      <m:sub>
                        <m:r>
                          <a:rPr lang="et-EE" sz="2000" i="1">
                            <a:latin typeface="Cambria Math"/>
                          </a:rPr>
                          <m:t>𝑥</m:t>
                        </m:r>
                      </m:sub>
                    </m:sSub>
                    <m:r>
                      <a:rPr lang="et-EE" sz="2000" i="1">
                        <a:latin typeface="Cambria Math"/>
                      </a:rPr>
                      <m:t>𝑧</m:t>
                    </m:r>
                  </m:oMath>
                </a14:m>
                <a:r>
                  <a:rPr lang="et-EE" sz="2000" dirty="0" smtClean="0"/>
                  <a:t> ja </a:t>
                </a:r>
              </a:p>
              <a:p>
                <a:r>
                  <a:rPr lang="et-EE" sz="2000" dirty="0" smtClean="0"/>
                  <a:t>argumendi </a:t>
                </a:r>
                <a14:m>
                  <m:oMath xmlns:m="http://schemas.openxmlformats.org/officeDocument/2006/math">
                    <m:r>
                      <a:rPr lang="et-EE" sz="2000" i="1" dirty="0" smtClean="0">
                        <a:latin typeface="Cambria Math"/>
                      </a:rPr>
                      <m:t>𝑥</m:t>
                    </m:r>
                    <m:r>
                      <a:rPr lang="et-EE" sz="2000" i="1" dirty="0" smtClean="0">
                        <a:latin typeface="Cambria Math"/>
                      </a:rPr>
                      <m:t> </m:t>
                    </m:r>
                  </m:oMath>
                </a14:m>
                <a:r>
                  <a:rPr lang="et-EE" sz="2000" dirty="0" smtClean="0"/>
                  <a:t> muudu </a:t>
                </a:r>
                <a14:m>
                  <m:oMath xmlns:m="http://schemas.openxmlformats.org/officeDocument/2006/math">
                    <m:r>
                      <a:rPr lang="et-EE" sz="2000" i="1">
                        <a:latin typeface="Cambria Math"/>
                      </a:rPr>
                      <m:t>∆</m:t>
                    </m:r>
                    <m:r>
                      <a:rPr lang="et-EE" sz="2000" i="1">
                        <a:latin typeface="Cambria Math"/>
                        <a:ea typeface="Cambria Math"/>
                      </a:rPr>
                      <m:t>𝑥</m:t>
                    </m:r>
                  </m:oMath>
                </a14:m>
                <a:r>
                  <a:rPr lang="et-EE" sz="2000" dirty="0" smtClean="0"/>
                  <a:t> suhte piirväärtust </a:t>
                </a:r>
                <a14:m>
                  <m:oMath xmlns:m="http://schemas.openxmlformats.org/officeDocument/2006/math">
                    <m:r>
                      <a:rPr lang="et-EE" sz="2000" i="1">
                        <a:latin typeface="Cambria Math"/>
                      </a:rPr>
                      <m:t>∆</m:t>
                    </m:r>
                    <m:r>
                      <a:rPr lang="et-EE" sz="2000" i="1">
                        <a:latin typeface="Cambria Math"/>
                        <a:ea typeface="Cambria Math"/>
                      </a:rPr>
                      <m:t>𝑥</m:t>
                    </m:r>
                  </m:oMath>
                </a14:m>
                <a:r>
                  <a:rPr lang="et-EE" sz="2000" dirty="0" smtClean="0"/>
                  <a:t>-i lähenemisel nullile.</a:t>
                </a:r>
              </a:p>
              <a:p>
                <a:pPr/>
                <a14:m>
                  <m:oMathPara xmlns:m="http://schemas.openxmlformats.org/officeDocument/2006/math">
                    <m:oMathParaPr>
                      <m:jc m:val="centerGroup"/>
                    </m:oMathParaPr>
                    <m:oMath xmlns:m="http://schemas.openxmlformats.org/officeDocument/2006/math">
                      <m:sSubSup>
                        <m:sSubSupPr>
                          <m:ctrlPr>
                            <a:rPr lang="et-EE" sz="2000" b="0" i="1" smtClean="0">
                              <a:latin typeface="Cambria Math"/>
                            </a:rPr>
                          </m:ctrlPr>
                        </m:sSubSupPr>
                        <m:e>
                          <m:r>
                            <a:rPr lang="et-EE" sz="2000" b="0" i="1" smtClean="0">
                              <a:latin typeface="Cambria Math"/>
                            </a:rPr>
                            <m:t>𝑧</m:t>
                          </m:r>
                        </m:e>
                        <m:sub>
                          <m:r>
                            <a:rPr lang="et-EE" sz="2000" b="0" i="1" smtClean="0">
                              <a:latin typeface="Cambria Math"/>
                            </a:rPr>
                            <m:t>𝑥</m:t>
                          </m:r>
                        </m:sub>
                        <m:sup/>
                      </m:sSubSup>
                      <m:r>
                        <a:rPr lang="et-EE" sz="2000" b="0" i="1" smtClean="0">
                          <a:latin typeface="Cambria Math"/>
                        </a:rPr>
                        <m:t>=</m:t>
                      </m:r>
                      <m:f>
                        <m:fPr>
                          <m:ctrlPr>
                            <a:rPr lang="et-EE" sz="2000" b="0" i="1" smtClean="0">
                              <a:latin typeface="Cambria Math"/>
                            </a:rPr>
                          </m:ctrlPr>
                        </m:fPr>
                        <m:num>
                          <m:r>
                            <a:rPr lang="et-EE" sz="2000" b="0" i="1" smtClean="0">
                              <a:latin typeface="Cambria Math"/>
                              <a:ea typeface="Cambria Math"/>
                            </a:rPr>
                            <m:t>𝜕</m:t>
                          </m:r>
                          <m:r>
                            <a:rPr lang="et-EE" sz="2000" b="0" i="1" smtClean="0">
                              <a:latin typeface="Cambria Math"/>
                              <a:ea typeface="Cambria Math"/>
                            </a:rPr>
                            <m:t>𝑧</m:t>
                          </m:r>
                        </m:num>
                        <m:den>
                          <m:r>
                            <a:rPr lang="et-EE" sz="2000" b="0" i="1" smtClean="0">
                              <a:latin typeface="Cambria Math"/>
                              <a:ea typeface="Cambria Math"/>
                            </a:rPr>
                            <m:t>𝜕</m:t>
                          </m:r>
                          <m:r>
                            <a:rPr lang="et-EE" sz="2000" b="0" i="1" smtClean="0">
                              <a:latin typeface="Cambria Math"/>
                              <a:ea typeface="Cambria Math"/>
                            </a:rPr>
                            <m:t>𝑥</m:t>
                          </m:r>
                        </m:den>
                      </m:f>
                      <m:r>
                        <a:rPr lang="et-EE" sz="2000" b="0" i="1" smtClean="0">
                          <a:latin typeface="Cambria Math"/>
                        </a:rPr>
                        <m:t>=</m:t>
                      </m:r>
                      <m:func>
                        <m:funcPr>
                          <m:ctrlPr>
                            <a:rPr lang="et-EE" sz="2000" b="0" i="1" smtClean="0">
                              <a:latin typeface="Cambria Math"/>
                            </a:rPr>
                          </m:ctrlPr>
                        </m:funcPr>
                        <m:fName>
                          <m:limLow>
                            <m:limLowPr>
                              <m:ctrlPr>
                                <a:rPr lang="et-EE" sz="2000" b="0" i="1" smtClean="0">
                                  <a:latin typeface="Cambria Math"/>
                                </a:rPr>
                              </m:ctrlPr>
                            </m:limLowPr>
                            <m:e>
                              <m:r>
                                <m:rPr>
                                  <m:sty m:val="p"/>
                                </m:rPr>
                                <a:rPr lang="et-EE" sz="2000" b="0" i="0" smtClean="0">
                                  <a:latin typeface="Cambria Math"/>
                                </a:rPr>
                                <m:t>lim</m:t>
                              </m:r>
                            </m:e>
                            <m:lim>
                              <m:r>
                                <a:rPr lang="et-EE" sz="2000" i="1">
                                  <a:latin typeface="Cambria Math"/>
                                </a:rPr>
                                <m:t>∆</m:t>
                              </m:r>
                              <m:r>
                                <a:rPr lang="et-EE" sz="2000" i="1">
                                  <a:latin typeface="Cambria Math"/>
                                  <a:ea typeface="Cambria Math"/>
                                </a:rPr>
                                <m:t>𝑥</m:t>
                              </m:r>
                              <m:r>
                                <a:rPr lang="et-EE" sz="2000" i="1" smtClean="0">
                                  <a:latin typeface="Cambria Math"/>
                                  <a:ea typeface="Cambria Math"/>
                                </a:rPr>
                                <m:t>→</m:t>
                              </m:r>
                              <m:r>
                                <a:rPr lang="et-EE" sz="2000" b="0" i="1" smtClean="0">
                                  <a:latin typeface="Cambria Math"/>
                                  <a:ea typeface="Cambria Math"/>
                                </a:rPr>
                                <m:t>0</m:t>
                              </m:r>
                            </m:lim>
                          </m:limLow>
                        </m:fName>
                        <m:e>
                          <m:f>
                            <m:fPr>
                              <m:ctrlPr>
                                <a:rPr lang="et-EE" sz="2000" b="0" i="1" smtClean="0">
                                  <a:latin typeface="Cambria Math"/>
                                </a:rPr>
                              </m:ctrlPr>
                            </m:fPr>
                            <m:num>
                              <m:sSub>
                                <m:sSubPr>
                                  <m:ctrlPr>
                                    <a:rPr lang="et-EE" sz="2000" i="1">
                                      <a:latin typeface="Cambria Math"/>
                                    </a:rPr>
                                  </m:ctrlPr>
                                </m:sSubPr>
                                <m:e>
                                  <m:r>
                                    <a:rPr lang="et-EE" sz="2000" i="1">
                                      <a:latin typeface="Cambria Math"/>
                                      <a:ea typeface="Cambria Math"/>
                                    </a:rPr>
                                    <m:t>∆</m:t>
                                  </m:r>
                                </m:e>
                                <m:sub>
                                  <m:r>
                                    <a:rPr lang="et-EE" sz="2000" i="1">
                                      <a:latin typeface="Cambria Math"/>
                                    </a:rPr>
                                    <m:t>𝑥</m:t>
                                  </m:r>
                                </m:sub>
                              </m:sSub>
                              <m:r>
                                <a:rPr lang="et-EE" sz="2000" i="1">
                                  <a:latin typeface="Cambria Math"/>
                                </a:rPr>
                                <m:t>𝑧</m:t>
                              </m:r>
                            </m:num>
                            <m:den>
                              <m:r>
                                <a:rPr lang="et-EE" sz="2000" i="1">
                                  <a:latin typeface="Cambria Math"/>
                                </a:rPr>
                                <m:t>∆</m:t>
                              </m:r>
                              <m:r>
                                <a:rPr lang="et-EE" sz="2000" i="1">
                                  <a:latin typeface="Cambria Math"/>
                                  <a:ea typeface="Cambria Math"/>
                                </a:rPr>
                                <m:t>𝑥</m:t>
                              </m:r>
                            </m:den>
                          </m:f>
                        </m:e>
                      </m:func>
                      <m:r>
                        <a:rPr lang="et-EE" sz="2000" b="0" i="0" smtClean="0">
                          <a:latin typeface="Cambria Math"/>
                        </a:rPr>
                        <m:t>.</m:t>
                      </m:r>
                    </m:oMath>
                  </m:oMathPara>
                </a14:m>
                <a:endParaRPr lang="et-EE" sz="2000" b="0" dirty="0" smtClean="0"/>
              </a:p>
              <a:p>
                <a:endParaRPr lang="et-EE" sz="2000" dirty="0" smtClean="0"/>
              </a:p>
              <a:p>
                <a:r>
                  <a:rPr lang="et-EE" sz="2000" dirty="0" smtClean="0"/>
                  <a:t>Funktsiooni  </a:t>
                </a:r>
                <a14:m>
                  <m:oMath xmlns:m="http://schemas.openxmlformats.org/officeDocument/2006/math">
                    <m:r>
                      <a:rPr lang="et-EE" sz="2000" i="1" dirty="0">
                        <a:latin typeface="Cambria Math"/>
                      </a:rPr>
                      <m:t>𝑧</m:t>
                    </m:r>
                    <m:r>
                      <a:rPr lang="et-EE" sz="2000" i="1" dirty="0">
                        <a:latin typeface="Cambria Math"/>
                      </a:rPr>
                      <m:t>=</m:t>
                    </m:r>
                    <m:r>
                      <a:rPr lang="et-EE" sz="2000" i="1" dirty="0">
                        <a:latin typeface="Cambria Math"/>
                      </a:rPr>
                      <m:t>𝑓</m:t>
                    </m:r>
                    <m:r>
                      <a:rPr lang="et-EE" sz="2000" i="1" dirty="0">
                        <a:latin typeface="Cambria Math"/>
                      </a:rPr>
                      <m:t>(</m:t>
                    </m:r>
                    <m:r>
                      <a:rPr lang="et-EE" sz="2000" i="1" dirty="0">
                        <a:latin typeface="Cambria Math"/>
                      </a:rPr>
                      <m:t>𝑥</m:t>
                    </m:r>
                    <m:r>
                      <a:rPr lang="et-EE" sz="2000" i="1" dirty="0">
                        <a:latin typeface="Cambria Math"/>
                      </a:rPr>
                      <m:t>,</m:t>
                    </m:r>
                    <m:r>
                      <a:rPr lang="et-EE" sz="2000" i="1" dirty="0">
                        <a:latin typeface="Cambria Math"/>
                      </a:rPr>
                      <m:t>𝑦</m:t>
                    </m:r>
                    <m:r>
                      <a:rPr lang="et-EE" sz="2000" i="1" dirty="0">
                        <a:latin typeface="Cambria Math"/>
                      </a:rPr>
                      <m:t>) </m:t>
                    </m:r>
                  </m:oMath>
                </a14:m>
                <a:r>
                  <a:rPr lang="et-EE" sz="2000" dirty="0">
                    <a:solidFill>
                      <a:srgbClr val="C00000"/>
                    </a:solidFill>
                  </a:rPr>
                  <a:t>osatuletiseks  </a:t>
                </a:r>
                <a14:m>
                  <m:oMath xmlns:m="http://schemas.openxmlformats.org/officeDocument/2006/math">
                    <m:r>
                      <a:rPr lang="et-EE" sz="2000" b="0" i="1" smtClean="0">
                        <a:solidFill>
                          <a:srgbClr val="C00000"/>
                        </a:solidFill>
                        <a:latin typeface="Cambria Math"/>
                      </a:rPr>
                      <m:t>𝑦</m:t>
                    </m:r>
                  </m:oMath>
                </a14:m>
                <a:r>
                  <a:rPr lang="et-EE" sz="2000" dirty="0" smtClean="0">
                    <a:solidFill>
                      <a:srgbClr val="C00000"/>
                    </a:solidFill>
                  </a:rPr>
                  <a:t> </a:t>
                </a:r>
                <a:r>
                  <a:rPr lang="et-EE" sz="2000" dirty="0">
                    <a:solidFill>
                      <a:srgbClr val="C00000"/>
                    </a:solidFill>
                  </a:rPr>
                  <a:t>järgi </a:t>
                </a:r>
                <a:r>
                  <a:rPr lang="et-EE" sz="2000" dirty="0"/>
                  <a:t>nimetatakse  vastava osamuudu </a:t>
                </a:r>
                <a14:m>
                  <m:oMath xmlns:m="http://schemas.openxmlformats.org/officeDocument/2006/math">
                    <m:sSub>
                      <m:sSubPr>
                        <m:ctrlPr>
                          <a:rPr lang="et-EE" sz="2000" i="1">
                            <a:latin typeface="Cambria Math"/>
                          </a:rPr>
                        </m:ctrlPr>
                      </m:sSubPr>
                      <m:e>
                        <m:r>
                          <a:rPr lang="et-EE" sz="2000" i="1">
                            <a:latin typeface="Cambria Math"/>
                            <a:ea typeface="Cambria Math"/>
                          </a:rPr>
                          <m:t>∆</m:t>
                        </m:r>
                      </m:e>
                      <m:sub>
                        <m:r>
                          <a:rPr lang="et-EE" sz="2000" b="0" i="1" smtClean="0">
                            <a:latin typeface="Cambria Math"/>
                            <a:ea typeface="Cambria Math"/>
                          </a:rPr>
                          <m:t>𝑦</m:t>
                        </m:r>
                      </m:sub>
                    </m:sSub>
                    <m:r>
                      <a:rPr lang="et-EE" sz="2000" i="1">
                        <a:latin typeface="Cambria Math"/>
                      </a:rPr>
                      <m:t>𝑧</m:t>
                    </m:r>
                  </m:oMath>
                </a14:m>
                <a:r>
                  <a:rPr lang="et-EE" sz="2000" dirty="0"/>
                  <a:t> ja </a:t>
                </a:r>
              </a:p>
              <a:p>
                <a:r>
                  <a:rPr lang="et-EE" sz="2000" dirty="0"/>
                  <a:t>argumendi </a:t>
                </a:r>
                <a14:m>
                  <m:oMath xmlns:m="http://schemas.openxmlformats.org/officeDocument/2006/math">
                    <m:r>
                      <a:rPr lang="et-EE" sz="2000" b="0" i="1" dirty="0" smtClean="0">
                        <a:latin typeface="Cambria Math"/>
                      </a:rPr>
                      <m:t>𝑦</m:t>
                    </m:r>
                  </m:oMath>
                </a14:m>
                <a:r>
                  <a:rPr lang="et-EE" sz="2000" dirty="0"/>
                  <a:t>  muudu </a:t>
                </a:r>
                <a14:m>
                  <m:oMath xmlns:m="http://schemas.openxmlformats.org/officeDocument/2006/math">
                    <m:r>
                      <a:rPr lang="et-EE" sz="2000" i="1">
                        <a:latin typeface="Cambria Math"/>
                      </a:rPr>
                      <m:t>∆</m:t>
                    </m:r>
                    <m:r>
                      <a:rPr lang="et-EE" sz="2000" b="0" i="1" smtClean="0">
                        <a:latin typeface="Cambria Math"/>
                      </a:rPr>
                      <m:t>𝑦</m:t>
                    </m:r>
                  </m:oMath>
                </a14:m>
                <a:r>
                  <a:rPr lang="et-EE" sz="2000" dirty="0"/>
                  <a:t> suhte piirväärtust </a:t>
                </a:r>
                <a14:m>
                  <m:oMath xmlns:m="http://schemas.openxmlformats.org/officeDocument/2006/math">
                    <m:r>
                      <a:rPr lang="et-EE" sz="2000" i="1" smtClean="0">
                        <a:latin typeface="Cambria Math"/>
                      </a:rPr>
                      <m:t>∆</m:t>
                    </m:r>
                    <m:r>
                      <a:rPr lang="et-EE" sz="2000" b="0" i="1" smtClean="0">
                        <a:latin typeface="Cambria Math"/>
                      </a:rPr>
                      <m:t>𝑦</m:t>
                    </m:r>
                  </m:oMath>
                </a14:m>
                <a:r>
                  <a:rPr lang="et-EE" sz="2000" dirty="0"/>
                  <a:t>-i lähenemisel nullile.</a:t>
                </a:r>
              </a:p>
              <a:p>
                <a:pPr/>
                <a14:m>
                  <m:oMathPara xmlns:m="http://schemas.openxmlformats.org/officeDocument/2006/math">
                    <m:oMathParaPr>
                      <m:jc m:val="centerGroup"/>
                    </m:oMathParaPr>
                    <m:oMath xmlns:m="http://schemas.openxmlformats.org/officeDocument/2006/math">
                      <m:sSubSup>
                        <m:sSubSupPr>
                          <m:ctrlPr>
                            <a:rPr lang="et-EE" sz="2000" i="1">
                              <a:latin typeface="Cambria Math"/>
                            </a:rPr>
                          </m:ctrlPr>
                        </m:sSubSupPr>
                        <m:e>
                          <m:r>
                            <a:rPr lang="et-EE" sz="2000" i="1">
                              <a:latin typeface="Cambria Math"/>
                            </a:rPr>
                            <m:t>𝑧</m:t>
                          </m:r>
                        </m:e>
                        <m:sub>
                          <m:r>
                            <a:rPr lang="et-EE" sz="2000" b="0" i="1" smtClean="0">
                              <a:latin typeface="Cambria Math"/>
                            </a:rPr>
                            <m:t>𝑦</m:t>
                          </m:r>
                        </m:sub>
                        <m:sup/>
                      </m:sSubSup>
                      <m:r>
                        <a:rPr lang="et-EE" sz="2000" i="1">
                          <a:latin typeface="Cambria Math"/>
                        </a:rPr>
                        <m:t>=</m:t>
                      </m:r>
                      <m:f>
                        <m:fPr>
                          <m:ctrlPr>
                            <a:rPr lang="et-EE" sz="2000" i="1">
                              <a:latin typeface="Cambria Math"/>
                            </a:rPr>
                          </m:ctrlPr>
                        </m:fPr>
                        <m:num>
                          <m:r>
                            <a:rPr lang="et-EE" sz="2000" i="1">
                              <a:latin typeface="Cambria Math"/>
                              <a:ea typeface="Cambria Math"/>
                            </a:rPr>
                            <m:t>𝜕</m:t>
                          </m:r>
                          <m:r>
                            <a:rPr lang="et-EE" sz="2000" i="1">
                              <a:latin typeface="Cambria Math"/>
                              <a:ea typeface="Cambria Math"/>
                            </a:rPr>
                            <m:t>𝑧</m:t>
                          </m:r>
                        </m:num>
                        <m:den>
                          <m:r>
                            <a:rPr lang="et-EE" sz="2000" i="1">
                              <a:latin typeface="Cambria Math"/>
                              <a:ea typeface="Cambria Math"/>
                            </a:rPr>
                            <m:t>𝜕</m:t>
                          </m:r>
                          <m:r>
                            <a:rPr lang="et-EE" sz="2000" b="0" i="1" smtClean="0">
                              <a:latin typeface="Cambria Math"/>
                              <a:ea typeface="Cambria Math"/>
                            </a:rPr>
                            <m:t>𝑦</m:t>
                          </m:r>
                        </m:den>
                      </m:f>
                      <m:r>
                        <a:rPr lang="et-EE" sz="2000" i="1">
                          <a:latin typeface="Cambria Math"/>
                        </a:rPr>
                        <m:t>=</m:t>
                      </m:r>
                      <m:func>
                        <m:funcPr>
                          <m:ctrlPr>
                            <a:rPr lang="et-EE" sz="2000" i="1">
                              <a:latin typeface="Cambria Math"/>
                            </a:rPr>
                          </m:ctrlPr>
                        </m:funcPr>
                        <m:fName>
                          <m:limLow>
                            <m:limLowPr>
                              <m:ctrlPr>
                                <a:rPr lang="et-EE" sz="2000" i="1">
                                  <a:latin typeface="Cambria Math"/>
                                </a:rPr>
                              </m:ctrlPr>
                            </m:limLowPr>
                            <m:e>
                              <m:r>
                                <m:rPr>
                                  <m:sty m:val="p"/>
                                </m:rPr>
                                <a:rPr lang="et-EE" sz="2000">
                                  <a:latin typeface="Cambria Math"/>
                                </a:rPr>
                                <m:t>lim</m:t>
                              </m:r>
                            </m:e>
                            <m:lim>
                              <m:r>
                                <a:rPr lang="et-EE" sz="2000" i="1">
                                  <a:latin typeface="Cambria Math"/>
                                </a:rPr>
                                <m:t>∆</m:t>
                              </m:r>
                              <m:r>
                                <a:rPr lang="et-EE" sz="2000" b="0" i="1" smtClean="0">
                                  <a:latin typeface="Cambria Math"/>
                                </a:rPr>
                                <m:t>𝑦</m:t>
                              </m:r>
                              <m:r>
                                <a:rPr lang="et-EE" sz="2000" i="1">
                                  <a:latin typeface="Cambria Math"/>
                                  <a:ea typeface="Cambria Math"/>
                                </a:rPr>
                                <m:t>→0</m:t>
                              </m:r>
                            </m:lim>
                          </m:limLow>
                        </m:fName>
                        <m:e>
                          <m:f>
                            <m:fPr>
                              <m:ctrlPr>
                                <a:rPr lang="et-EE" sz="2000" i="1">
                                  <a:latin typeface="Cambria Math"/>
                                </a:rPr>
                              </m:ctrlPr>
                            </m:fPr>
                            <m:num>
                              <m:sSub>
                                <m:sSubPr>
                                  <m:ctrlPr>
                                    <a:rPr lang="et-EE" sz="2000" i="1" smtClean="0">
                                      <a:latin typeface="Cambria Math"/>
                                    </a:rPr>
                                  </m:ctrlPr>
                                </m:sSubPr>
                                <m:e>
                                  <m:r>
                                    <a:rPr lang="et-EE" sz="2000" i="1">
                                      <a:latin typeface="Cambria Math"/>
                                      <a:ea typeface="Cambria Math"/>
                                    </a:rPr>
                                    <m:t>∆</m:t>
                                  </m:r>
                                </m:e>
                                <m:sub>
                                  <m:r>
                                    <a:rPr lang="et-EE" sz="2000" b="0" i="1" smtClean="0">
                                      <a:latin typeface="Cambria Math"/>
                                      <a:ea typeface="Cambria Math"/>
                                    </a:rPr>
                                    <m:t>𝑦</m:t>
                                  </m:r>
                                </m:sub>
                              </m:sSub>
                              <m:r>
                                <a:rPr lang="et-EE" sz="2000" i="1">
                                  <a:latin typeface="Cambria Math"/>
                                </a:rPr>
                                <m:t>𝑧</m:t>
                              </m:r>
                            </m:num>
                            <m:den>
                              <m:r>
                                <a:rPr lang="et-EE" sz="2000" i="1">
                                  <a:latin typeface="Cambria Math"/>
                                </a:rPr>
                                <m:t>∆</m:t>
                              </m:r>
                              <m:r>
                                <a:rPr lang="et-EE" sz="2000" b="0" i="1" smtClean="0">
                                  <a:latin typeface="Cambria Math"/>
                                </a:rPr>
                                <m:t>𝑦</m:t>
                              </m:r>
                            </m:den>
                          </m:f>
                        </m:e>
                      </m:func>
                      <m:r>
                        <a:rPr lang="et-EE" sz="2000">
                          <a:latin typeface="Cambria Math"/>
                        </a:rPr>
                        <m:t>.</m:t>
                      </m:r>
                    </m:oMath>
                  </m:oMathPara>
                </a14:m>
                <a:endParaRPr lang="et-EE"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2126" y="3648728"/>
                <a:ext cx="9064982" cy="2878545"/>
              </a:xfrm>
              <a:prstGeom prst="rect">
                <a:avLst/>
              </a:prstGeom>
              <a:blipFill rotWithShape="1">
                <a:blip r:embed="rId5"/>
                <a:stretch>
                  <a:fillRect l="-672" t="-1059"/>
                </a:stretch>
              </a:blipFill>
            </p:spPr>
            <p:txBody>
              <a:bodyPr/>
              <a:lstStyle/>
              <a:p>
                <a:r>
                  <a:rPr lang="et-EE">
                    <a:noFill/>
                  </a:rPr>
                  <a:t> </a:t>
                </a:r>
              </a:p>
            </p:txBody>
          </p:sp>
        </mc:Fallback>
      </mc:AlternateContent>
    </p:spTree>
    <p:extLst>
      <p:ext uri="{BB962C8B-B14F-4D97-AF65-F5344CB8AC3E}">
        <p14:creationId xmlns:p14="http://schemas.microsoft.com/office/powerpoint/2010/main" val="2267962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3967"/>
                <a:ext cx="9144000" cy="424283"/>
              </a:xfrm>
              <a:prstGeom prst="rect">
                <a:avLst/>
              </a:prstGeom>
              <a:solidFill>
                <a:schemeClr val="bg1">
                  <a:lumMod val="95000"/>
                </a:schemeClr>
              </a:solidFill>
            </p:spPr>
            <p:txBody>
              <a:bodyPr wrap="square">
                <a:spAutoFit/>
              </a:bodyPr>
              <a:lstStyle/>
              <a:p>
                <a:r>
                  <a:rPr lang="et-EE" sz="2000" i="1" u="sng" dirty="0" smtClean="0">
                    <a:solidFill>
                      <a:srgbClr val="C00000"/>
                    </a:solidFill>
                  </a:rPr>
                  <a:t>Näide </a:t>
                </a:r>
                <a:r>
                  <a:rPr lang="et-EE" sz="2000" u="sng" dirty="0" smtClean="0">
                    <a:solidFill>
                      <a:srgbClr val="C00000"/>
                    </a:solidFill>
                  </a:rPr>
                  <a:t>22.</a:t>
                </a:r>
                <a:r>
                  <a:rPr lang="et-EE" sz="2000" dirty="0" smtClean="0">
                    <a:solidFill>
                      <a:srgbClr val="C00000"/>
                    </a:solidFill>
                  </a:rPr>
                  <a:t> </a:t>
                </a:r>
                <a:r>
                  <a:rPr lang="et-EE" sz="2000" dirty="0" smtClean="0"/>
                  <a:t> Leida funktsiooni</a:t>
                </a:r>
                <a14:m>
                  <m:oMath xmlns:m="http://schemas.openxmlformats.org/officeDocument/2006/math">
                    <m:r>
                      <a:rPr lang="et-EE" sz="2000" b="0" i="0" smtClean="0">
                        <a:latin typeface="Cambria Math"/>
                      </a:rPr>
                      <m:t> </m:t>
                    </m:r>
                    <m:r>
                      <a:rPr lang="et-EE" sz="2000" b="0" i="1" smtClean="0">
                        <a:latin typeface="Cambria Math"/>
                      </a:rPr>
                      <m:t>𝑧</m:t>
                    </m:r>
                    <m:d>
                      <m:dPr>
                        <m:ctrlPr>
                          <a:rPr lang="et-EE" sz="2000" i="1">
                            <a:latin typeface="Cambria Math"/>
                          </a:rPr>
                        </m:ctrlPr>
                      </m:dPr>
                      <m:e>
                        <m:r>
                          <a:rPr lang="et-EE" sz="2000" b="0" i="1" smtClean="0">
                            <a:latin typeface="Cambria Math"/>
                          </a:rPr>
                          <m:t>𝑥</m:t>
                        </m:r>
                        <m:r>
                          <a:rPr lang="et-EE" sz="2000" b="0" i="1" smtClean="0">
                            <a:latin typeface="Cambria Math"/>
                          </a:rPr>
                          <m:t>,</m:t>
                        </m:r>
                        <m:r>
                          <a:rPr lang="et-EE" sz="2000" b="0" i="1" smtClean="0">
                            <a:latin typeface="Cambria Math"/>
                          </a:rPr>
                          <m:t>𝑦</m:t>
                        </m:r>
                      </m:e>
                    </m:d>
                    <m:r>
                      <a:rPr lang="et-EE" sz="2000" i="1">
                        <a:latin typeface="Cambria Math"/>
                      </a:rPr>
                      <m:t>=</m:t>
                    </m:r>
                    <m:sSup>
                      <m:sSupPr>
                        <m:ctrlPr>
                          <a:rPr lang="et-EE" sz="2000" i="1" smtClean="0">
                            <a:latin typeface="Cambria Math"/>
                          </a:rPr>
                        </m:ctrlPr>
                      </m:sSupPr>
                      <m:e>
                        <m:r>
                          <a:rPr lang="et-EE" sz="2000" b="0" i="1" smtClean="0">
                            <a:latin typeface="Cambria Math"/>
                          </a:rPr>
                          <m:t>𝑥</m:t>
                        </m:r>
                      </m:e>
                      <m:sup>
                        <m:r>
                          <a:rPr lang="et-EE" sz="2000" b="0" i="1" smtClean="0">
                            <a:latin typeface="Cambria Math"/>
                          </a:rPr>
                          <m:t>2</m:t>
                        </m:r>
                      </m:sup>
                    </m:sSup>
                    <m:r>
                      <a:rPr lang="et-EE" sz="2000" b="0" i="1" smtClean="0">
                        <a:latin typeface="Cambria Math"/>
                      </a:rPr>
                      <m:t>+</m:t>
                    </m:r>
                    <m:func>
                      <m:funcPr>
                        <m:ctrlPr>
                          <a:rPr lang="et-EE" sz="2000" b="0" i="1" smtClean="0">
                            <a:latin typeface="Cambria Math"/>
                          </a:rPr>
                        </m:ctrlPr>
                      </m:funcPr>
                      <m:fName>
                        <m:r>
                          <m:rPr>
                            <m:sty m:val="p"/>
                          </m:rPr>
                          <a:rPr lang="et-EE" sz="2000" b="0" i="0" smtClean="0">
                            <a:latin typeface="Cambria Math"/>
                          </a:rPr>
                          <m:t>sin</m:t>
                        </m:r>
                      </m:fName>
                      <m:e>
                        <m:r>
                          <a:rPr lang="et-EE" sz="2000" b="0" i="1" smtClean="0">
                            <a:latin typeface="Cambria Math"/>
                          </a:rPr>
                          <m:t>3</m:t>
                        </m:r>
                        <m:r>
                          <a:rPr lang="et-EE" sz="2000" b="0" i="1" smtClean="0">
                            <a:latin typeface="Cambria Math"/>
                          </a:rPr>
                          <m:t>𝑦</m:t>
                        </m:r>
                      </m:e>
                    </m:func>
                  </m:oMath>
                </a14:m>
                <a:r>
                  <a:rPr lang="et-EE" sz="2000" dirty="0" smtClean="0"/>
                  <a:t> osatuletised </a:t>
                </a:r>
                <a14:m>
                  <m:oMath xmlns:m="http://schemas.openxmlformats.org/officeDocument/2006/math">
                    <m:sSubSup>
                      <m:sSubSupPr>
                        <m:ctrlPr>
                          <a:rPr lang="et-EE" sz="2000" i="1">
                            <a:latin typeface="Cambria Math"/>
                          </a:rPr>
                        </m:ctrlPr>
                      </m:sSubSupPr>
                      <m:e>
                        <m:r>
                          <a:rPr lang="et-EE" sz="2000" i="1">
                            <a:latin typeface="Cambria Math"/>
                          </a:rPr>
                          <m:t>𝑧</m:t>
                        </m:r>
                      </m:e>
                      <m:sub>
                        <m:r>
                          <a:rPr lang="et-EE" sz="2000" i="1">
                            <a:latin typeface="Cambria Math"/>
                          </a:rPr>
                          <m:t>𝑥</m:t>
                        </m:r>
                      </m:sub>
                      <m:sup/>
                    </m:sSubSup>
                    <m:r>
                      <a:rPr lang="et-EE" sz="2000" b="0" i="0" smtClean="0">
                        <a:latin typeface="Cambria Math"/>
                      </a:rPr>
                      <m:t>  </m:t>
                    </m:r>
                    <m:r>
                      <m:rPr>
                        <m:sty m:val="p"/>
                      </m:rPr>
                      <a:rPr lang="et-EE" sz="2000" b="0" i="0" smtClean="0">
                        <a:latin typeface="Cambria Math"/>
                      </a:rPr>
                      <m:t>ja</m:t>
                    </m:r>
                    <m:r>
                      <a:rPr lang="et-EE" sz="2000" b="0" i="0" smtClean="0">
                        <a:latin typeface="Cambria Math"/>
                      </a:rPr>
                      <m:t> </m:t>
                    </m:r>
                  </m:oMath>
                </a14:m>
                <a:r>
                  <a:rPr lang="et-EE" sz="2000" dirty="0" smtClean="0"/>
                  <a:t> </a:t>
                </a:r>
                <a14:m>
                  <m:oMath xmlns:m="http://schemas.openxmlformats.org/officeDocument/2006/math">
                    <m:sSubSup>
                      <m:sSubSupPr>
                        <m:ctrlPr>
                          <a:rPr lang="et-EE" sz="2000" i="1">
                            <a:latin typeface="Cambria Math"/>
                          </a:rPr>
                        </m:ctrlPr>
                      </m:sSubSupPr>
                      <m:e>
                        <m:r>
                          <a:rPr lang="et-EE" sz="2000" i="1">
                            <a:latin typeface="Cambria Math"/>
                          </a:rPr>
                          <m:t>𝑧</m:t>
                        </m:r>
                      </m:e>
                      <m:sub>
                        <m:r>
                          <a:rPr lang="et-EE" sz="2000" b="0" i="1" smtClean="0">
                            <a:latin typeface="Cambria Math"/>
                          </a:rPr>
                          <m:t>𝑦</m:t>
                        </m:r>
                      </m:sub>
                      <m:sup/>
                    </m:sSubSup>
                  </m:oMath>
                </a14:m>
                <a:r>
                  <a:rPr lang="et-EE" sz="2000" dirty="0" smtClean="0"/>
                  <a:t>.</a:t>
                </a:r>
                <a:endParaRPr lang="et-EE" sz="2000" dirty="0"/>
              </a:p>
            </p:txBody>
          </p:sp>
        </mc:Choice>
        <mc:Fallback xmlns="">
          <p:sp>
            <p:nvSpPr>
              <p:cNvPr id="2" name="Rectangle 1"/>
              <p:cNvSpPr>
                <a:spLocks noRot="1" noChangeAspect="1" noMove="1" noResize="1" noEditPoints="1" noAdjustHandles="1" noChangeArrowheads="1" noChangeShapeType="1" noTextEdit="1"/>
              </p:cNvSpPr>
              <p:nvPr/>
            </p:nvSpPr>
            <p:spPr>
              <a:xfrm>
                <a:off x="0" y="3967"/>
                <a:ext cx="9144000" cy="424283"/>
              </a:xfrm>
              <a:prstGeom prst="rect">
                <a:avLst/>
              </a:prstGeom>
              <a:blipFill rotWithShape="1">
                <a:blip r:embed="rId2"/>
                <a:stretch>
                  <a:fillRect l="-667" t="-5797" b="-21739"/>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0" y="688704"/>
                <a:ext cx="8591134" cy="2270943"/>
              </a:xfrm>
              <a:prstGeom prst="rect">
                <a:avLst/>
              </a:prstGeom>
            </p:spPr>
            <p:txBody>
              <a:bodyPr wrap="none">
                <a:spAutoFit/>
              </a:bodyPr>
              <a:lstStyle/>
              <a:p>
                <a:r>
                  <a:rPr lang="et-EE" sz="2000" i="1" dirty="0" smtClean="0"/>
                  <a:t>Lahendus. </a:t>
                </a:r>
              </a:p>
              <a:p>
                <a:r>
                  <a:rPr lang="et-EE" sz="2000" dirty="0" smtClean="0"/>
                  <a:t>Fikseerime muutuja </a:t>
                </a:r>
                <a14:m>
                  <m:oMath xmlns:m="http://schemas.openxmlformats.org/officeDocument/2006/math">
                    <m:r>
                      <a:rPr lang="et-EE" sz="2000" i="1" dirty="0" smtClean="0">
                        <a:latin typeface="Cambria Math"/>
                      </a:rPr>
                      <m:t>𝑦</m:t>
                    </m:r>
                  </m:oMath>
                </a14:m>
                <a:r>
                  <a:rPr lang="et-EE" sz="2000" dirty="0" smtClean="0"/>
                  <a:t>, siis </a:t>
                </a:r>
                <a14:m>
                  <m:oMath xmlns:m="http://schemas.openxmlformats.org/officeDocument/2006/math">
                    <m:r>
                      <a:rPr lang="et-EE" sz="2000" i="1" dirty="0" smtClean="0">
                        <a:latin typeface="Cambria Math"/>
                      </a:rPr>
                      <m:t>𝑧</m:t>
                    </m:r>
                  </m:oMath>
                </a14:m>
                <a:r>
                  <a:rPr lang="et-EE" sz="2000" dirty="0" smtClean="0"/>
                  <a:t> on ühe muutuja funktsioon. Diferentseerides </a:t>
                </a:r>
                <a14:m>
                  <m:oMath xmlns:m="http://schemas.openxmlformats.org/officeDocument/2006/math">
                    <m:r>
                      <a:rPr lang="et-EE" sz="2000" i="1" dirty="0" smtClean="0">
                        <a:latin typeface="Cambria Math"/>
                      </a:rPr>
                      <m:t>𝑥</m:t>
                    </m:r>
                  </m:oMath>
                </a14:m>
                <a:r>
                  <a:rPr lang="et-EE" sz="2000" dirty="0" smtClean="0"/>
                  <a:t> järgi </a:t>
                </a:r>
              </a:p>
              <a:p>
                <a:r>
                  <a:rPr lang="et-EE" sz="2000" dirty="0" smtClean="0"/>
                  <a:t>saame</a:t>
                </a:r>
              </a:p>
              <a:p>
                <a:pPr/>
                <a14:m>
                  <m:oMathPara xmlns:m="http://schemas.openxmlformats.org/officeDocument/2006/math">
                    <m:oMathParaPr>
                      <m:jc m:val="centerGroup"/>
                    </m:oMathParaPr>
                    <m:oMath xmlns:m="http://schemas.openxmlformats.org/officeDocument/2006/math">
                      <m:sSubSup>
                        <m:sSubSupPr>
                          <m:ctrlPr>
                            <a:rPr lang="et-EE" sz="2000" i="1">
                              <a:latin typeface="Cambria Math"/>
                            </a:rPr>
                          </m:ctrlPr>
                        </m:sSubSupPr>
                        <m:e>
                          <m:r>
                            <a:rPr lang="et-EE" sz="2000" i="1">
                              <a:latin typeface="Cambria Math"/>
                            </a:rPr>
                            <m:t>𝑧</m:t>
                          </m:r>
                        </m:e>
                        <m:sub>
                          <m:r>
                            <a:rPr lang="et-EE" sz="2000" i="1">
                              <a:latin typeface="Cambria Math"/>
                            </a:rPr>
                            <m:t>𝑥</m:t>
                          </m:r>
                        </m:sub>
                        <m:sup/>
                      </m:sSubSup>
                      <m:r>
                        <a:rPr lang="et-EE" sz="2000" b="0" i="1" smtClean="0">
                          <a:latin typeface="Cambria Math"/>
                        </a:rPr>
                        <m:t>=2</m:t>
                      </m:r>
                      <m:r>
                        <a:rPr lang="et-EE" sz="2000" b="0" i="1" smtClean="0">
                          <a:latin typeface="Cambria Math"/>
                        </a:rPr>
                        <m:t>𝑥</m:t>
                      </m:r>
                      <m:r>
                        <a:rPr lang="et-EE" sz="2000" b="0" i="0" smtClean="0">
                          <a:latin typeface="Cambria Math"/>
                        </a:rPr>
                        <m:t>.</m:t>
                      </m:r>
                    </m:oMath>
                  </m:oMathPara>
                </a14:m>
                <a:endParaRPr lang="et-EE" sz="2000" dirty="0"/>
              </a:p>
              <a:p>
                <a:endParaRPr lang="et-EE" sz="2000" dirty="0" smtClean="0"/>
              </a:p>
              <a:p>
                <a:r>
                  <a:rPr lang="et-EE" sz="2000" dirty="0" smtClean="0"/>
                  <a:t>Analoogiliselt, fikseerides muutuja </a:t>
                </a:r>
                <a14:m>
                  <m:oMath xmlns:m="http://schemas.openxmlformats.org/officeDocument/2006/math">
                    <m:r>
                      <a:rPr lang="et-EE" sz="2000" i="1" dirty="0" smtClean="0">
                        <a:latin typeface="Cambria Math"/>
                      </a:rPr>
                      <m:t>𝑥</m:t>
                    </m:r>
                  </m:oMath>
                </a14:m>
                <a:r>
                  <a:rPr lang="et-EE" sz="2000" dirty="0" smtClean="0"/>
                  <a:t> ja diferentseerides </a:t>
                </a:r>
                <a14:m>
                  <m:oMath xmlns:m="http://schemas.openxmlformats.org/officeDocument/2006/math">
                    <m:r>
                      <a:rPr lang="et-EE" sz="2000" i="1" dirty="0" smtClean="0">
                        <a:latin typeface="Cambria Math"/>
                      </a:rPr>
                      <m:t>𝑦</m:t>
                    </m:r>
                  </m:oMath>
                </a14:m>
                <a:r>
                  <a:rPr lang="et-EE" sz="2000" dirty="0" smtClean="0"/>
                  <a:t> järgi saame:</a:t>
                </a:r>
              </a:p>
              <a:p>
                <a:pPr/>
                <a14:m>
                  <m:oMathPara xmlns:m="http://schemas.openxmlformats.org/officeDocument/2006/math">
                    <m:oMathParaPr>
                      <m:jc m:val="centerGroup"/>
                    </m:oMathParaPr>
                    <m:oMath xmlns:m="http://schemas.openxmlformats.org/officeDocument/2006/math">
                      <m:sSubSup>
                        <m:sSubSupPr>
                          <m:ctrlPr>
                            <a:rPr lang="et-EE" sz="2000" i="1">
                              <a:latin typeface="Cambria Math"/>
                            </a:rPr>
                          </m:ctrlPr>
                        </m:sSubSupPr>
                        <m:e>
                          <m:r>
                            <a:rPr lang="et-EE" sz="2000" i="1">
                              <a:latin typeface="Cambria Math"/>
                            </a:rPr>
                            <m:t>𝑧</m:t>
                          </m:r>
                        </m:e>
                        <m:sub>
                          <m:r>
                            <a:rPr lang="et-EE" sz="2000" b="0" i="1" smtClean="0">
                              <a:latin typeface="Cambria Math"/>
                            </a:rPr>
                            <m:t>𝑦</m:t>
                          </m:r>
                        </m:sub>
                        <m:sup/>
                      </m:sSubSup>
                      <m:r>
                        <a:rPr lang="et-EE" sz="2000" b="0" i="1" smtClean="0">
                          <a:latin typeface="Cambria Math"/>
                        </a:rPr>
                        <m:t>=3</m:t>
                      </m:r>
                      <m:r>
                        <a:rPr lang="et-EE" sz="2000" b="0" i="1" smtClean="0">
                          <a:latin typeface="Cambria Math"/>
                        </a:rPr>
                        <m:t>𝑐𝑜𝑠</m:t>
                      </m:r>
                      <m:r>
                        <a:rPr lang="et-EE" sz="2000" b="0" i="1" smtClean="0">
                          <a:latin typeface="Cambria Math"/>
                        </a:rPr>
                        <m:t>3</m:t>
                      </m:r>
                      <m:r>
                        <a:rPr lang="et-EE" sz="2000" b="0" i="1" smtClean="0">
                          <a:latin typeface="Cambria Math"/>
                        </a:rPr>
                        <m:t>𝑦</m:t>
                      </m:r>
                      <m:r>
                        <a:rPr lang="et-EE" sz="2000" b="0" i="1" smtClean="0">
                          <a:latin typeface="Cambria Math"/>
                        </a:rPr>
                        <m:t>.</m:t>
                      </m:r>
                    </m:oMath>
                  </m:oMathPara>
                </a14:m>
                <a:endParaRPr lang="et-EE" sz="2000" i="1" dirty="0"/>
              </a:p>
            </p:txBody>
          </p:sp>
        </mc:Choice>
        <mc:Fallback xmlns="">
          <p:sp>
            <p:nvSpPr>
              <p:cNvPr id="3" name="Rectangle 2"/>
              <p:cNvSpPr>
                <a:spLocks noRot="1" noChangeAspect="1" noMove="1" noResize="1" noEditPoints="1" noAdjustHandles="1" noChangeArrowheads="1" noChangeShapeType="1" noTextEdit="1"/>
              </p:cNvSpPr>
              <p:nvPr/>
            </p:nvSpPr>
            <p:spPr>
              <a:xfrm>
                <a:off x="0" y="688704"/>
                <a:ext cx="8591134" cy="2270943"/>
              </a:xfrm>
              <a:prstGeom prst="rect">
                <a:avLst/>
              </a:prstGeom>
              <a:blipFill rotWithShape="1">
                <a:blip r:embed="rId3"/>
                <a:stretch>
                  <a:fillRect l="-710" t="-1340" b="-536"/>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0" y="3284984"/>
                <a:ext cx="9144000" cy="1362937"/>
              </a:xfrm>
              <a:prstGeom prst="rect">
                <a:avLst/>
              </a:prstGeom>
              <a:solidFill>
                <a:schemeClr val="bg1">
                  <a:lumMod val="95000"/>
                </a:schemeClr>
              </a:solidFill>
            </p:spPr>
            <p:txBody>
              <a:bodyPr wrap="square">
                <a:spAutoFit/>
              </a:bodyPr>
              <a:lstStyle/>
              <a:p>
                <a:r>
                  <a:rPr lang="et-EE" sz="2000" i="1" u="sng" dirty="0" smtClean="0">
                    <a:solidFill>
                      <a:srgbClr val="C00000"/>
                    </a:solidFill>
                  </a:rPr>
                  <a:t>Ülesanne </a:t>
                </a:r>
                <a:r>
                  <a:rPr lang="et-EE" sz="2000" u="sng" dirty="0" smtClean="0">
                    <a:solidFill>
                      <a:srgbClr val="C00000"/>
                    </a:solidFill>
                  </a:rPr>
                  <a:t>70.</a:t>
                </a:r>
                <a:r>
                  <a:rPr lang="et-EE" sz="2000" dirty="0" smtClean="0">
                    <a:solidFill>
                      <a:srgbClr val="C00000"/>
                    </a:solidFill>
                  </a:rPr>
                  <a:t> </a:t>
                </a:r>
                <a:r>
                  <a:rPr lang="et-EE" sz="2000" dirty="0" smtClean="0"/>
                  <a:t> Leida funktsiooni</a:t>
                </a:r>
                <a14:m>
                  <m:oMath xmlns:m="http://schemas.openxmlformats.org/officeDocument/2006/math">
                    <m:r>
                      <m:rPr>
                        <m:sty m:val="p"/>
                      </m:rPr>
                      <a:rPr lang="et-EE" sz="2000" b="0" i="0" smtClean="0">
                        <a:latin typeface="Cambria Math"/>
                      </a:rPr>
                      <m:t>de</m:t>
                    </m:r>
                  </m:oMath>
                </a14:m>
                <a:r>
                  <a:rPr lang="et-EE" sz="2000" dirty="0" smtClean="0"/>
                  <a:t>  osatuletised </a:t>
                </a:r>
                <a14:m>
                  <m:oMath xmlns:m="http://schemas.openxmlformats.org/officeDocument/2006/math">
                    <m:sSubSup>
                      <m:sSubSupPr>
                        <m:ctrlPr>
                          <a:rPr lang="et-EE" sz="2000" i="1">
                            <a:latin typeface="Cambria Math"/>
                          </a:rPr>
                        </m:ctrlPr>
                      </m:sSubSupPr>
                      <m:e>
                        <m:r>
                          <a:rPr lang="et-EE" sz="2000" i="1">
                            <a:latin typeface="Cambria Math"/>
                          </a:rPr>
                          <m:t>𝑧</m:t>
                        </m:r>
                      </m:e>
                      <m:sub>
                        <m:r>
                          <a:rPr lang="et-EE" sz="2000" i="1">
                            <a:latin typeface="Cambria Math"/>
                          </a:rPr>
                          <m:t>𝑥</m:t>
                        </m:r>
                      </m:sub>
                      <m:sup/>
                    </m:sSubSup>
                    <m:r>
                      <a:rPr lang="et-EE" sz="2000" b="0" i="0" smtClean="0">
                        <a:latin typeface="Cambria Math"/>
                      </a:rPr>
                      <m:t>  </m:t>
                    </m:r>
                    <m:r>
                      <m:rPr>
                        <m:sty m:val="p"/>
                      </m:rPr>
                      <a:rPr lang="et-EE" sz="2000" b="0" i="0" smtClean="0">
                        <a:latin typeface="Cambria Math"/>
                      </a:rPr>
                      <m:t>ja</m:t>
                    </m:r>
                    <m:r>
                      <a:rPr lang="et-EE" sz="2000" b="0" i="0" smtClean="0">
                        <a:latin typeface="Cambria Math"/>
                      </a:rPr>
                      <m:t> </m:t>
                    </m:r>
                  </m:oMath>
                </a14:m>
                <a:r>
                  <a:rPr lang="et-EE" sz="2000" dirty="0" smtClean="0"/>
                  <a:t> </a:t>
                </a:r>
                <a14:m>
                  <m:oMath xmlns:m="http://schemas.openxmlformats.org/officeDocument/2006/math">
                    <m:sSubSup>
                      <m:sSubSupPr>
                        <m:ctrlPr>
                          <a:rPr lang="et-EE" sz="2000" i="1">
                            <a:latin typeface="Cambria Math"/>
                          </a:rPr>
                        </m:ctrlPr>
                      </m:sSubSupPr>
                      <m:e>
                        <m:r>
                          <a:rPr lang="et-EE" sz="2000" i="1">
                            <a:latin typeface="Cambria Math"/>
                          </a:rPr>
                          <m:t>𝑧</m:t>
                        </m:r>
                      </m:e>
                      <m:sub>
                        <m:r>
                          <a:rPr lang="et-EE" sz="2000" b="0" i="1" smtClean="0">
                            <a:latin typeface="Cambria Math"/>
                          </a:rPr>
                          <m:t>𝑦</m:t>
                        </m:r>
                      </m:sub>
                      <m:sup/>
                    </m:sSubSup>
                    <m:r>
                      <a:rPr lang="et-EE" sz="2000" b="0" i="0" smtClean="0">
                        <a:latin typeface="Cambria Math"/>
                      </a:rPr>
                      <m:t>:</m:t>
                    </m:r>
                  </m:oMath>
                </a14:m>
                <a:endParaRPr lang="et-EE" sz="2000" b="0" dirty="0" smtClean="0"/>
              </a:p>
              <a:p>
                <a:r>
                  <a:rPr lang="et-EE" sz="2000" dirty="0" smtClean="0"/>
                  <a:t>a) </a:t>
                </a:r>
                <a14:m>
                  <m:oMath xmlns:m="http://schemas.openxmlformats.org/officeDocument/2006/math">
                    <m:r>
                      <a:rPr lang="et-EE" sz="2000" b="0" i="1" smtClean="0">
                        <a:latin typeface="Cambria Math"/>
                      </a:rPr>
                      <m:t>𝑧</m:t>
                    </m:r>
                    <m:d>
                      <m:dPr>
                        <m:ctrlPr>
                          <a:rPr lang="et-EE" sz="2000" b="0" i="1" smtClean="0">
                            <a:latin typeface="Cambria Math"/>
                          </a:rPr>
                        </m:ctrlPr>
                      </m:dPr>
                      <m:e>
                        <m:r>
                          <a:rPr lang="et-EE" sz="2000" b="0" i="1" smtClean="0">
                            <a:latin typeface="Cambria Math"/>
                          </a:rPr>
                          <m:t>𝑥</m:t>
                        </m:r>
                        <m:r>
                          <a:rPr lang="et-EE" sz="2000" b="0" i="1" smtClean="0">
                            <a:latin typeface="Cambria Math"/>
                          </a:rPr>
                          <m:t>,</m:t>
                        </m:r>
                        <m:r>
                          <a:rPr lang="et-EE" sz="2000" b="0" i="1" smtClean="0">
                            <a:latin typeface="Cambria Math"/>
                          </a:rPr>
                          <m:t>𝑦</m:t>
                        </m:r>
                      </m:e>
                    </m:d>
                    <m:r>
                      <a:rPr lang="et-EE" sz="2000" b="0" i="1" smtClean="0">
                        <a:latin typeface="Cambria Math"/>
                      </a:rPr>
                      <m:t>=</m:t>
                    </m:r>
                    <m:sSup>
                      <m:sSupPr>
                        <m:ctrlPr>
                          <a:rPr lang="et-EE" sz="2000" b="0" i="1" smtClean="0">
                            <a:latin typeface="Cambria Math"/>
                          </a:rPr>
                        </m:ctrlPr>
                      </m:sSupPr>
                      <m:e>
                        <m:r>
                          <a:rPr lang="et-EE" sz="2000" b="0" i="1" smtClean="0">
                            <a:latin typeface="Cambria Math"/>
                          </a:rPr>
                          <m:t>𝑒</m:t>
                        </m:r>
                      </m:e>
                      <m:sup>
                        <m:r>
                          <a:rPr lang="et-EE" sz="2000" b="0" i="1" smtClean="0">
                            <a:latin typeface="Cambria Math"/>
                          </a:rPr>
                          <m:t>𝑥</m:t>
                        </m:r>
                      </m:sup>
                    </m:sSup>
                    <m:d>
                      <m:dPr>
                        <m:ctrlPr>
                          <a:rPr lang="et-EE" sz="2000" b="0" i="1" smtClean="0">
                            <a:latin typeface="Cambria Math"/>
                          </a:rPr>
                        </m:ctrlPr>
                      </m:dPr>
                      <m:e>
                        <m:sSup>
                          <m:sSupPr>
                            <m:ctrlPr>
                              <a:rPr lang="et-EE" sz="2000" b="0" i="1" smtClean="0">
                                <a:latin typeface="Cambria Math"/>
                              </a:rPr>
                            </m:ctrlPr>
                          </m:sSupPr>
                          <m:e>
                            <m:r>
                              <a:rPr lang="et-EE" sz="2000" b="0" i="1" smtClean="0">
                                <a:latin typeface="Cambria Math"/>
                              </a:rPr>
                              <m:t>𝑥</m:t>
                            </m:r>
                          </m:e>
                          <m:sup>
                            <m:r>
                              <a:rPr lang="et-EE" sz="2000" b="0" i="1" smtClean="0">
                                <a:latin typeface="Cambria Math"/>
                              </a:rPr>
                              <m:t>2</m:t>
                            </m:r>
                          </m:sup>
                        </m:sSup>
                        <m:r>
                          <a:rPr lang="et-EE" sz="2000" b="0" i="1" smtClean="0">
                            <a:latin typeface="Cambria Math"/>
                          </a:rPr>
                          <m:t>+</m:t>
                        </m:r>
                        <m:sSup>
                          <m:sSupPr>
                            <m:ctrlPr>
                              <a:rPr lang="et-EE" sz="2000" b="0" i="1" smtClean="0">
                                <a:latin typeface="Cambria Math"/>
                              </a:rPr>
                            </m:ctrlPr>
                          </m:sSupPr>
                          <m:e>
                            <m:r>
                              <a:rPr lang="et-EE" sz="2000" b="0" i="1" smtClean="0">
                                <a:latin typeface="Cambria Math"/>
                              </a:rPr>
                              <m:t>𝑦</m:t>
                            </m:r>
                          </m:e>
                          <m:sup>
                            <m:r>
                              <a:rPr lang="et-EE" sz="2000" b="0" i="1" smtClean="0">
                                <a:latin typeface="Cambria Math"/>
                              </a:rPr>
                              <m:t>2</m:t>
                            </m:r>
                          </m:sup>
                        </m:sSup>
                      </m:e>
                    </m:d>
                  </m:oMath>
                </a14:m>
                <a:endParaRPr lang="et-EE" sz="2000" dirty="0" smtClean="0"/>
              </a:p>
              <a:p>
                <a:r>
                  <a:rPr lang="et-EE" sz="2000" dirty="0" smtClean="0"/>
                  <a:t>b) </a:t>
                </a:r>
                <a14:m>
                  <m:oMath xmlns:m="http://schemas.openxmlformats.org/officeDocument/2006/math">
                    <m:r>
                      <a:rPr lang="et-EE" sz="2000" b="0" i="1" smtClean="0">
                        <a:latin typeface="Cambria Math"/>
                      </a:rPr>
                      <m:t>𝑧</m:t>
                    </m:r>
                    <m:d>
                      <m:dPr>
                        <m:ctrlPr>
                          <a:rPr lang="et-EE" sz="2000" b="0" i="1" smtClean="0">
                            <a:latin typeface="Cambria Math"/>
                          </a:rPr>
                        </m:ctrlPr>
                      </m:dPr>
                      <m:e>
                        <m:r>
                          <a:rPr lang="et-EE" sz="2000" b="0" i="1" smtClean="0">
                            <a:latin typeface="Cambria Math"/>
                          </a:rPr>
                          <m:t>𝑥</m:t>
                        </m:r>
                        <m:r>
                          <a:rPr lang="et-EE" sz="2000" b="0" i="1" smtClean="0">
                            <a:latin typeface="Cambria Math"/>
                          </a:rPr>
                          <m:t>,</m:t>
                        </m:r>
                        <m:r>
                          <a:rPr lang="et-EE" sz="2000" b="0" i="1" smtClean="0">
                            <a:latin typeface="Cambria Math"/>
                          </a:rPr>
                          <m:t>𝑦</m:t>
                        </m:r>
                      </m:e>
                    </m:d>
                    <m:r>
                      <a:rPr lang="et-EE" sz="2000" b="0" i="1" smtClean="0">
                        <a:latin typeface="Cambria Math"/>
                      </a:rPr>
                      <m:t>=6</m:t>
                    </m:r>
                    <m:r>
                      <a:rPr lang="et-EE" sz="2000" b="0" i="1" smtClean="0">
                        <a:latin typeface="Cambria Math"/>
                      </a:rPr>
                      <m:t>𝑥𝑦</m:t>
                    </m:r>
                    <m:r>
                      <a:rPr lang="et-EE" sz="2000" b="0" i="1" smtClean="0">
                        <a:latin typeface="Cambria Math"/>
                      </a:rPr>
                      <m:t>+</m:t>
                    </m:r>
                    <m:sSup>
                      <m:sSupPr>
                        <m:ctrlPr>
                          <a:rPr lang="et-EE" sz="2000" b="0" i="1" smtClean="0">
                            <a:latin typeface="Cambria Math"/>
                          </a:rPr>
                        </m:ctrlPr>
                      </m:sSupPr>
                      <m:e>
                        <m:r>
                          <a:rPr lang="et-EE" sz="2000" b="0" i="1" smtClean="0">
                            <a:latin typeface="Cambria Math"/>
                          </a:rPr>
                          <m:t>𝑥</m:t>
                        </m:r>
                      </m:e>
                      <m:sup>
                        <m:r>
                          <a:rPr lang="et-EE" sz="2000" b="0" i="1" smtClean="0">
                            <a:latin typeface="Cambria Math"/>
                          </a:rPr>
                          <m:t>3</m:t>
                        </m:r>
                      </m:sup>
                    </m:sSup>
                    <m:r>
                      <a:rPr lang="et-EE" sz="2000" b="0" i="1" smtClean="0">
                        <a:latin typeface="Cambria Math"/>
                      </a:rPr>
                      <m:t>+</m:t>
                    </m:r>
                    <m:r>
                      <a:rPr lang="et-EE" sz="2000" b="0" i="1" smtClean="0">
                        <a:latin typeface="Cambria Math"/>
                      </a:rPr>
                      <m:t>𝑥</m:t>
                    </m:r>
                    <m:sSup>
                      <m:sSupPr>
                        <m:ctrlPr>
                          <a:rPr lang="et-EE" sz="2000" b="0" i="1" smtClean="0">
                            <a:latin typeface="Cambria Math"/>
                          </a:rPr>
                        </m:ctrlPr>
                      </m:sSupPr>
                      <m:e>
                        <m:r>
                          <a:rPr lang="et-EE" sz="2000" b="0" i="1" smtClean="0">
                            <a:latin typeface="Cambria Math"/>
                          </a:rPr>
                          <m:t>𝑦</m:t>
                        </m:r>
                      </m:e>
                      <m:sup>
                        <m:r>
                          <a:rPr lang="et-EE" sz="2000" b="0" i="1" smtClean="0">
                            <a:latin typeface="Cambria Math"/>
                          </a:rPr>
                          <m:t>2</m:t>
                        </m:r>
                      </m:sup>
                    </m:sSup>
                    <m:r>
                      <a:rPr lang="et-EE" sz="2000" b="0" i="1" smtClean="0">
                        <a:latin typeface="Cambria Math"/>
                      </a:rPr>
                      <m:t>,</m:t>
                    </m:r>
                  </m:oMath>
                </a14:m>
                <a:endParaRPr lang="et-EE" sz="2000" dirty="0" smtClean="0"/>
              </a:p>
              <a:p>
                <a:r>
                  <a:rPr lang="et-EE" sz="2000" dirty="0" smtClean="0"/>
                  <a:t>c) </a:t>
                </a:r>
                <a14:m>
                  <m:oMath xmlns:m="http://schemas.openxmlformats.org/officeDocument/2006/math">
                    <m:r>
                      <a:rPr lang="et-EE" sz="2000" i="1">
                        <a:latin typeface="Cambria Math"/>
                      </a:rPr>
                      <m:t>𝑧</m:t>
                    </m:r>
                    <m:d>
                      <m:dPr>
                        <m:ctrlPr>
                          <a:rPr lang="et-EE" sz="2000" i="1">
                            <a:latin typeface="Cambria Math"/>
                          </a:rPr>
                        </m:ctrlPr>
                      </m:dPr>
                      <m:e>
                        <m:r>
                          <a:rPr lang="et-EE" sz="2000" i="1">
                            <a:latin typeface="Cambria Math"/>
                          </a:rPr>
                          <m:t>𝑥</m:t>
                        </m:r>
                        <m:r>
                          <a:rPr lang="et-EE" sz="2000" i="1">
                            <a:latin typeface="Cambria Math"/>
                          </a:rPr>
                          <m:t>,</m:t>
                        </m:r>
                        <m:r>
                          <a:rPr lang="et-EE" sz="2000" i="1">
                            <a:latin typeface="Cambria Math"/>
                          </a:rPr>
                          <m:t>𝑦</m:t>
                        </m:r>
                      </m:e>
                    </m:d>
                    <m:r>
                      <a:rPr lang="et-EE" sz="2000" i="1">
                        <a:latin typeface="Cambria Math"/>
                      </a:rPr>
                      <m:t>=</m:t>
                    </m:r>
                    <m:r>
                      <a:rPr lang="et-EE" sz="2000" b="0" i="0" smtClean="0">
                        <a:latin typeface="Cambria Math"/>
                      </a:rPr>
                      <m:t>2</m:t>
                    </m:r>
                    <m:sSup>
                      <m:sSupPr>
                        <m:ctrlPr>
                          <a:rPr lang="et-EE" sz="2000" b="0" i="1" smtClean="0">
                            <a:latin typeface="Cambria Math"/>
                          </a:rPr>
                        </m:ctrlPr>
                      </m:sSupPr>
                      <m:e>
                        <m:r>
                          <a:rPr lang="et-EE" sz="2000" b="0" i="1" smtClean="0">
                            <a:latin typeface="Cambria Math"/>
                          </a:rPr>
                          <m:t>𝑥</m:t>
                        </m:r>
                      </m:e>
                      <m:sup>
                        <m:r>
                          <a:rPr lang="et-EE" sz="2000" b="0" i="1" smtClean="0">
                            <a:latin typeface="Cambria Math"/>
                          </a:rPr>
                          <m:t>2</m:t>
                        </m:r>
                      </m:sup>
                    </m:sSup>
                    <m:rad>
                      <m:radPr>
                        <m:degHide m:val="on"/>
                        <m:ctrlPr>
                          <a:rPr lang="et-EE" sz="2000" b="0" i="1" smtClean="0">
                            <a:latin typeface="Cambria Math"/>
                          </a:rPr>
                        </m:ctrlPr>
                      </m:radPr>
                      <m:deg/>
                      <m:e>
                        <m:r>
                          <a:rPr lang="et-EE" sz="2000" b="0" i="1" smtClean="0">
                            <a:latin typeface="Cambria Math"/>
                          </a:rPr>
                          <m:t>𝑦</m:t>
                        </m:r>
                      </m:e>
                    </m:rad>
                    <m:r>
                      <a:rPr lang="et-EE" sz="2000" b="0" i="1" smtClean="0">
                        <a:latin typeface="Cambria Math"/>
                      </a:rPr>
                      <m:t>−4</m:t>
                    </m:r>
                    <m:r>
                      <a:rPr lang="et-EE" sz="2000" b="0" i="1" smtClean="0">
                        <a:latin typeface="Cambria Math"/>
                      </a:rPr>
                      <m:t>𝑥</m:t>
                    </m:r>
                    <m:r>
                      <a:rPr lang="et-EE" sz="2000" b="0" i="1" smtClean="0">
                        <a:latin typeface="Cambria Math"/>
                      </a:rPr>
                      <m:t>−6</m:t>
                    </m:r>
                    <m:r>
                      <a:rPr lang="et-EE" sz="2000" b="0" i="1" smtClean="0">
                        <a:latin typeface="Cambria Math"/>
                      </a:rPr>
                      <m:t>𝑦</m:t>
                    </m:r>
                    <m:r>
                      <a:rPr lang="et-EE" sz="2000" b="0" i="1" smtClean="0">
                        <a:latin typeface="Cambria Math"/>
                      </a:rPr>
                      <m:t>.</m:t>
                    </m:r>
                  </m:oMath>
                </a14:m>
                <a:endParaRPr lang="et-EE" sz="2000" dirty="0"/>
              </a:p>
            </p:txBody>
          </p:sp>
        </mc:Choice>
        <mc:Fallback xmlns="">
          <p:sp>
            <p:nvSpPr>
              <p:cNvPr id="5" name="Rectangle 4"/>
              <p:cNvSpPr>
                <a:spLocks noRot="1" noChangeAspect="1" noMove="1" noResize="1" noEditPoints="1" noAdjustHandles="1" noChangeArrowheads="1" noChangeShapeType="1" noTextEdit="1"/>
              </p:cNvSpPr>
              <p:nvPr/>
            </p:nvSpPr>
            <p:spPr>
              <a:xfrm>
                <a:off x="0" y="3284984"/>
                <a:ext cx="9144000" cy="1362937"/>
              </a:xfrm>
              <a:prstGeom prst="rect">
                <a:avLst/>
              </a:prstGeom>
              <a:blipFill rotWithShape="1">
                <a:blip r:embed="rId4"/>
                <a:stretch>
                  <a:fillRect l="-667" t="-1794" b="-7175"/>
                </a:stretch>
              </a:blipFill>
            </p:spPr>
            <p:txBody>
              <a:bodyPr/>
              <a:lstStyle/>
              <a:p>
                <a:r>
                  <a:rPr lang="et-EE">
                    <a:noFill/>
                  </a:rPr>
                  <a:t> </a:t>
                </a:r>
              </a:p>
            </p:txBody>
          </p:sp>
        </mc:Fallback>
      </mc:AlternateContent>
    </p:spTree>
    <p:extLst>
      <p:ext uri="{BB962C8B-B14F-4D97-AF65-F5344CB8AC3E}">
        <p14:creationId xmlns:p14="http://schemas.microsoft.com/office/powerpoint/2010/main" val="378550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bg1">
              <a:lumMod val="85000"/>
            </a:schemeClr>
          </a:solidFill>
        </p:spPr>
        <p:txBody>
          <a:bodyPr/>
          <a:lstStyle/>
          <a:p>
            <a:r>
              <a:rPr lang="et-EE" dirty="0"/>
              <a:t>Ülesannete </a:t>
            </a:r>
            <a:r>
              <a:rPr lang="et-EE" dirty="0" smtClean="0"/>
              <a:t>liigitus:</a:t>
            </a:r>
            <a:endParaRPr lang="et-EE" dirty="0"/>
          </a:p>
        </p:txBody>
      </p:sp>
      <p:sp>
        <p:nvSpPr>
          <p:cNvPr id="3" name="Content Placeholder 2"/>
          <p:cNvSpPr>
            <a:spLocks noGrp="1"/>
          </p:cNvSpPr>
          <p:nvPr>
            <p:ph idx="1"/>
          </p:nvPr>
        </p:nvSpPr>
        <p:spPr>
          <a:xfrm>
            <a:off x="0" y="1052736"/>
            <a:ext cx="9144000" cy="5688632"/>
          </a:xfrm>
        </p:spPr>
        <p:txBody>
          <a:bodyPr>
            <a:normAutofit fontScale="92500" lnSpcReduction="20000"/>
          </a:bodyPr>
          <a:lstStyle/>
          <a:p>
            <a:pPr lvl="0"/>
            <a:r>
              <a:rPr lang="et-EE" b="1" dirty="0" smtClean="0"/>
              <a:t>Optimeerimisülesanded</a:t>
            </a:r>
            <a:r>
              <a:rPr lang="et-EE" b="1" dirty="0"/>
              <a:t>. </a:t>
            </a:r>
            <a:r>
              <a:rPr lang="et-EE" dirty="0"/>
              <a:t> </a:t>
            </a:r>
            <a:endParaRPr lang="et-EE" dirty="0" smtClean="0"/>
          </a:p>
          <a:p>
            <a:pPr marL="0" lvl="0" indent="0">
              <a:buNone/>
            </a:pPr>
            <a:r>
              <a:rPr lang="et-EE" sz="2800" dirty="0" smtClean="0"/>
              <a:t>Majandusalases </a:t>
            </a:r>
            <a:r>
              <a:rPr lang="et-EE" sz="2800" dirty="0"/>
              <a:t>tegevuses tuleb tihti analüüsida, millal on tootlikkus maksimaalne, kasum maksimaalne, kulud minimaalsed jne. Maksimumi ja miinimumi leidmist nimetatakse </a:t>
            </a:r>
            <a:r>
              <a:rPr lang="et-EE" sz="2800" b="1" dirty="0" err="1"/>
              <a:t>optimiseerimiseks</a:t>
            </a:r>
            <a:r>
              <a:rPr lang="et-EE" sz="2800" b="1" dirty="0"/>
              <a:t>.</a:t>
            </a:r>
            <a:r>
              <a:rPr lang="et-EE" sz="2800" dirty="0"/>
              <a:t> Tihti lisanduvad </a:t>
            </a:r>
            <a:r>
              <a:rPr lang="et-EE" sz="2800" dirty="0" err="1"/>
              <a:t>optimeerimisülesandedele</a:t>
            </a:r>
            <a:r>
              <a:rPr lang="et-EE" sz="2800" dirty="0"/>
              <a:t> teatud kitsendused ressursside piiratuse tõttu</a:t>
            </a:r>
            <a:r>
              <a:rPr lang="et-EE" sz="2800" dirty="0" smtClean="0"/>
              <a:t>.</a:t>
            </a:r>
          </a:p>
          <a:p>
            <a:pPr lvl="0"/>
            <a:endParaRPr lang="et-EE" sz="1200" dirty="0"/>
          </a:p>
          <a:p>
            <a:pPr lvl="0"/>
            <a:r>
              <a:rPr lang="et-EE" b="1" dirty="0"/>
              <a:t>Marginaalanalüüs.</a:t>
            </a:r>
            <a:r>
              <a:rPr lang="et-EE" dirty="0"/>
              <a:t> </a:t>
            </a:r>
            <a:endParaRPr lang="et-EE" dirty="0" smtClean="0"/>
          </a:p>
          <a:p>
            <a:pPr marL="0" lvl="0" indent="0">
              <a:buNone/>
            </a:pPr>
            <a:r>
              <a:rPr lang="et-EE" sz="2800" dirty="0" smtClean="0"/>
              <a:t>Kui </a:t>
            </a:r>
            <a:r>
              <a:rPr lang="et-EE" sz="2800" dirty="0"/>
              <a:t>meid huvitab, kuidas muutub kogutulu või kulu tootmismahtu suurendades (vähendades), tuleb kasutada marginaalanalüüsi (piirväärtusanalüüsi), mis uurib funktsiooni muutumist argumendi ühikulise muutuse korral. </a:t>
            </a:r>
            <a:r>
              <a:rPr lang="et-EE" sz="2800" dirty="0" err="1"/>
              <a:t>Δ</a:t>
            </a:r>
            <a:r>
              <a:rPr lang="et-EE" sz="2800" i="1" dirty="0" err="1"/>
              <a:t>x</a:t>
            </a:r>
            <a:r>
              <a:rPr lang="et-EE" sz="2800" dirty="0"/>
              <a:t> → </a:t>
            </a:r>
            <a:r>
              <a:rPr lang="et-EE" sz="2800" dirty="0" err="1" smtClean="0"/>
              <a:t>Δ</a:t>
            </a:r>
            <a:r>
              <a:rPr lang="et-EE" sz="2800" i="1" dirty="0" err="1" smtClean="0"/>
              <a:t>y</a:t>
            </a:r>
            <a:endParaRPr lang="et-EE" sz="2800" i="1" dirty="0" smtClean="0"/>
          </a:p>
          <a:p>
            <a:pPr marL="0" lvl="0" indent="0">
              <a:buNone/>
            </a:pPr>
            <a:endParaRPr lang="et-EE" sz="1200" dirty="0"/>
          </a:p>
          <a:p>
            <a:pPr lvl="0"/>
            <a:r>
              <a:rPr lang="et-EE" b="1" dirty="0"/>
              <a:t>Elastsusanalüüs.</a:t>
            </a:r>
            <a:r>
              <a:rPr lang="et-EE" dirty="0"/>
              <a:t> </a:t>
            </a:r>
            <a:endParaRPr lang="et-EE" dirty="0" smtClean="0"/>
          </a:p>
          <a:p>
            <a:pPr marL="0" lvl="0" indent="0">
              <a:buNone/>
            </a:pPr>
            <a:r>
              <a:rPr lang="et-EE" sz="3000" dirty="0" smtClean="0"/>
              <a:t>Uurib </a:t>
            </a:r>
            <a:r>
              <a:rPr lang="et-EE" sz="3000" dirty="0"/>
              <a:t>suhtelisi muutusi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5519999"/>
            <a:ext cx="192021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221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 y="1000742"/>
                <a:ext cx="9144000" cy="1347613"/>
              </a:xfrm>
              <a:prstGeom prst="rect">
                <a:avLst/>
              </a:prstGeom>
            </p:spPr>
            <p:txBody>
              <a:bodyPr wrap="square">
                <a:spAutoFit/>
              </a:bodyPr>
              <a:lstStyle/>
              <a:p>
                <a:r>
                  <a:rPr lang="et-EE" sz="2000" dirty="0" smtClean="0"/>
                  <a:t>Kahe </a:t>
                </a:r>
                <a:r>
                  <a:rPr lang="et-EE" sz="2000" dirty="0"/>
                  <a:t>muutuja liitfunktsiooni</a:t>
                </a:r>
              </a:p>
              <a:p>
                <a:pPr/>
                <a14:m>
                  <m:oMathPara xmlns:m="http://schemas.openxmlformats.org/officeDocument/2006/math">
                    <m:oMathParaPr>
                      <m:jc m:val="centerGroup"/>
                    </m:oMathParaPr>
                    <m:oMath xmlns:m="http://schemas.openxmlformats.org/officeDocument/2006/math">
                      <m:r>
                        <a:rPr lang="et-EE" sz="2000" i="1" dirty="0" smtClean="0">
                          <a:latin typeface="Cambria Math"/>
                        </a:rPr>
                        <m:t>𝑧</m:t>
                      </m:r>
                      <m:r>
                        <a:rPr lang="et-EE" sz="2000" i="1" dirty="0" smtClean="0">
                          <a:latin typeface="Cambria Math"/>
                        </a:rPr>
                        <m:t> = </m:t>
                      </m:r>
                      <m:r>
                        <a:rPr lang="et-EE" sz="2000" i="1" dirty="0" smtClean="0">
                          <a:latin typeface="Cambria Math"/>
                        </a:rPr>
                        <m:t>𝑓</m:t>
                      </m:r>
                      <m:r>
                        <a:rPr lang="et-EE" sz="2000" i="1" dirty="0" smtClean="0">
                          <a:latin typeface="Cambria Math"/>
                        </a:rPr>
                        <m:t> </m:t>
                      </m:r>
                      <m:d>
                        <m:dPr>
                          <m:ctrlPr>
                            <a:rPr lang="et-EE" sz="2000" i="1" dirty="0">
                              <a:latin typeface="Cambria Math"/>
                            </a:rPr>
                          </m:ctrlPr>
                        </m:dPr>
                        <m:e>
                          <m:r>
                            <a:rPr lang="et-EE" sz="2000" i="1" dirty="0">
                              <a:latin typeface="Cambria Math"/>
                            </a:rPr>
                            <m:t>𝑥</m:t>
                          </m:r>
                          <m:r>
                            <a:rPr lang="et-EE" sz="2000" i="1" dirty="0">
                              <a:latin typeface="Cambria Math"/>
                            </a:rPr>
                            <m:t>, </m:t>
                          </m:r>
                          <m:r>
                            <a:rPr lang="et-EE" sz="2000" i="1" dirty="0">
                              <a:latin typeface="Cambria Math"/>
                            </a:rPr>
                            <m:t>𝑦</m:t>
                          </m:r>
                        </m:e>
                      </m:d>
                      <m:r>
                        <a:rPr lang="et-EE" sz="2000" i="1" dirty="0">
                          <a:latin typeface="Cambria Math"/>
                        </a:rPr>
                        <m:t>, </m:t>
                      </m:r>
                      <m:r>
                        <a:rPr lang="et-EE" sz="2000" b="0" i="1" dirty="0" smtClean="0">
                          <a:latin typeface="Cambria Math"/>
                        </a:rPr>
                        <m:t>  </m:t>
                      </m:r>
                      <m:r>
                        <a:rPr lang="et-EE" sz="2000" i="1" dirty="0">
                          <a:latin typeface="Cambria Math"/>
                        </a:rPr>
                        <m:t>𝑘𝑢𝑠</m:t>
                      </m:r>
                      <m:r>
                        <a:rPr lang="et-EE" sz="2000" i="1" dirty="0">
                          <a:latin typeface="Cambria Math"/>
                        </a:rPr>
                        <m:t>   </m:t>
                      </m:r>
                      <m:r>
                        <a:rPr lang="et-EE" sz="2000" i="1" dirty="0">
                          <a:latin typeface="Cambria Math"/>
                        </a:rPr>
                        <m:t>𝑥</m:t>
                      </m:r>
                      <m:r>
                        <a:rPr lang="et-EE" sz="2000" i="1" dirty="0">
                          <a:latin typeface="Cambria Math"/>
                        </a:rPr>
                        <m:t> = </m:t>
                      </m:r>
                      <m:r>
                        <a:rPr lang="et-EE" sz="2000" i="1" dirty="0" err="1">
                          <a:latin typeface="Cambria Math"/>
                        </a:rPr>
                        <m:t>𝑥</m:t>
                      </m:r>
                      <m:d>
                        <m:dPr>
                          <m:ctrlPr>
                            <a:rPr lang="et-EE" sz="2000" i="1" dirty="0" err="1">
                              <a:latin typeface="Cambria Math"/>
                            </a:rPr>
                          </m:ctrlPr>
                        </m:dPr>
                        <m:e>
                          <m:r>
                            <a:rPr lang="et-EE" sz="2000" i="1" dirty="0" err="1">
                              <a:latin typeface="Cambria Math"/>
                            </a:rPr>
                            <m:t>𝑡</m:t>
                          </m:r>
                        </m:e>
                      </m:d>
                      <m:r>
                        <a:rPr lang="et-EE" sz="2000" b="0" i="1" dirty="0" smtClean="0">
                          <a:latin typeface="Cambria Math"/>
                        </a:rPr>
                        <m:t> </m:t>
                      </m:r>
                      <m:r>
                        <a:rPr lang="et-EE" sz="2000" i="1" dirty="0">
                          <a:latin typeface="Cambria Math"/>
                        </a:rPr>
                        <m:t> </m:t>
                      </m:r>
                      <m:r>
                        <a:rPr lang="et-EE" sz="2000" i="1" dirty="0">
                          <a:latin typeface="Cambria Math"/>
                        </a:rPr>
                        <m:t>𝑗𝑎</m:t>
                      </m:r>
                      <m:r>
                        <a:rPr lang="et-EE" sz="2000" i="1" dirty="0">
                          <a:latin typeface="Cambria Math"/>
                        </a:rPr>
                        <m:t>    </m:t>
                      </m:r>
                      <m:r>
                        <a:rPr lang="et-EE" sz="2000" i="1" dirty="0">
                          <a:latin typeface="Cambria Math"/>
                        </a:rPr>
                        <m:t>𝑦</m:t>
                      </m:r>
                      <m:r>
                        <a:rPr lang="et-EE" sz="2000" i="1" dirty="0">
                          <a:latin typeface="Cambria Math"/>
                        </a:rPr>
                        <m:t> = </m:t>
                      </m:r>
                      <m:r>
                        <a:rPr lang="et-EE" sz="2000" i="1" dirty="0" err="1">
                          <a:latin typeface="Cambria Math"/>
                        </a:rPr>
                        <m:t>𝑦</m:t>
                      </m:r>
                      <m:r>
                        <a:rPr lang="et-EE" sz="2000" i="1" dirty="0" err="1">
                          <a:latin typeface="Cambria Math"/>
                        </a:rPr>
                        <m:t>(</m:t>
                      </m:r>
                      <m:r>
                        <a:rPr lang="et-EE" sz="2000" i="1" dirty="0" err="1">
                          <a:latin typeface="Cambria Math"/>
                        </a:rPr>
                        <m:t>𝑡</m:t>
                      </m:r>
                      <m:r>
                        <a:rPr lang="et-EE" sz="2000" i="1" dirty="0">
                          <a:latin typeface="Cambria Math"/>
                        </a:rPr>
                        <m:t>)</m:t>
                      </m:r>
                    </m:oMath>
                  </m:oMathPara>
                </a14:m>
                <a:endParaRPr lang="et-EE" sz="2000" dirty="0"/>
              </a:p>
              <a:p>
                <a:r>
                  <a:rPr lang="fi-FI" sz="2000" i="1" dirty="0" err="1">
                    <a:solidFill>
                      <a:srgbClr val="C00000"/>
                    </a:solidFill>
                  </a:rPr>
                  <a:t>täistuletis</a:t>
                </a:r>
                <a:r>
                  <a:rPr lang="fi-FI" sz="2000" b="1" i="1" dirty="0"/>
                  <a:t> </a:t>
                </a:r>
                <a:r>
                  <a:rPr lang="fi-FI" sz="2000" dirty="0"/>
                  <a:t>(</a:t>
                </a:r>
                <a:r>
                  <a:rPr lang="fi-FI" sz="2000" dirty="0" err="1"/>
                  <a:t>ehk</a:t>
                </a:r>
                <a:r>
                  <a:rPr lang="fi-FI" sz="2000" dirty="0"/>
                  <a:t> </a:t>
                </a:r>
                <a:r>
                  <a:rPr lang="fi-FI" sz="2000" dirty="0" err="1"/>
                  <a:t>tuletis</a:t>
                </a:r>
                <a:r>
                  <a:rPr lang="fi-FI" sz="2000" dirty="0"/>
                  <a:t> </a:t>
                </a:r>
                <a:r>
                  <a:rPr lang="fi-FI" sz="2000" dirty="0" err="1"/>
                  <a:t>muutuja</a:t>
                </a:r>
                <a:r>
                  <a:rPr lang="fi-FI" sz="2000" dirty="0"/>
                  <a:t> </a:t>
                </a:r>
                <a:r>
                  <a:rPr lang="fi-FI" sz="2000" i="1" dirty="0"/>
                  <a:t>t </a:t>
                </a:r>
                <a:r>
                  <a:rPr lang="fi-FI" sz="2000" dirty="0" err="1"/>
                  <a:t>järgi</a:t>
                </a:r>
                <a:r>
                  <a:rPr lang="fi-FI" sz="2000" dirty="0"/>
                  <a:t>) </a:t>
                </a:r>
                <a:r>
                  <a:rPr lang="fi-FI" sz="2000" dirty="0" err="1"/>
                  <a:t>avaldub</a:t>
                </a:r>
                <a:r>
                  <a:rPr lang="fi-FI" sz="2000" dirty="0"/>
                  <a:t> </a:t>
                </a:r>
                <a:r>
                  <a:rPr lang="fi-FI" sz="2000" dirty="0" err="1" smtClean="0"/>
                  <a:t>valemiga</a:t>
                </a:r>
                <a:endParaRPr lang="et-EE" sz="2000" dirty="0" smtClean="0"/>
              </a:p>
              <a:p>
                <a:pPr/>
                <a14:m>
                  <m:oMathPara xmlns:m="http://schemas.openxmlformats.org/officeDocument/2006/math">
                    <m:oMathParaPr>
                      <m:jc m:val="centerGroup"/>
                    </m:oMathParaPr>
                    <m:oMath xmlns:m="http://schemas.openxmlformats.org/officeDocument/2006/math">
                      <m:sSup>
                        <m:sSupPr>
                          <m:ctrlPr>
                            <a:rPr lang="fi-FI" sz="2000" i="1" smtClean="0">
                              <a:latin typeface="Cambria Math"/>
                            </a:rPr>
                          </m:ctrlPr>
                        </m:sSupPr>
                        <m:e>
                          <m:r>
                            <a:rPr lang="et-EE" sz="2000" b="0" i="1" smtClean="0">
                              <a:latin typeface="Cambria Math"/>
                            </a:rPr>
                            <m:t>𝑓</m:t>
                          </m:r>
                        </m:e>
                        <m:sup>
                          <m:r>
                            <a:rPr lang="et-EE" sz="2000" b="0" i="1" smtClean="0">
                              <a:latin typeface="Cambria Math"/>
                            </a:rPr>
                            <m:t>′</m:t>
                          </m:r>
                        </m:sup>
                      </m:sSup>
                      <m:d>
                        <m:dPr>
                          <m:ctrlPr>
                            <a:rPr lang="et-EE" sz="2000" b="0" i="1" smtClean="0">
                              <a:latin typeface="Cambria Math"/>
                            </a:rPr>
                          </m:ctrlPr>
                        </m:dPr>
                        <m:e>
                          <m:r>
                            <a:rPr lang="et-EE" sz="2000" b="0" i="1" smtClean="0">
                              <a:latin typeface="Cambria Math"/>
                            </a:rPr>
                            <m:t>𝑡</m:t>
                          </m:r>
                        </m:e>
                      </m:d>
                      <m:r>
                        <a:rPr lang="et-EE" sz="2000" b="0" i="1" smtClean="0">
                          <a:latin typeface="Cambria Math"/>
                        </a:rPr>
                        <m:t>=</m:t>
                      </m:r>
                      <m:sSub>
                        <m:sSubPr>
                          <m:ctrlPr>
                            <a:rPr lang="et-EE" sz="2000" b="0" i="1" smtClean="0">
                              <a:latin typeface="Cambria Math"/>
                            </a:rPr>
                          </m:ctrlPr>
                        </m:sSubPr>
                        <m:e>
                          <m:r>
                            <a:rPr lang="et-EE" sz="2000" b="0" i="1" smtClean="0">
                              <a:latin typeface="Cambria Math"/>
                            </a:rPr>
                            <m:t>𝑓</m:t>
                          </m:r>
                        </m:e>
                        <m:sub>
                          <m:r>
                            <a:rPr lang="et-EE" sz="2000" b="0" i="1" smtClean="0">
                              <a:latin typeface="Cambria Math"/>
                            </a:rPr>
                            <m:t>𝑥</m:t>
                          </m:r>
                        </m:sub>
                      </m:sSub>
                      <m:r>
                        <a:rPr lang="et-EE" sz="2000" b="0" i="1" smtClean="0">
                          <a:latin typeface="Cambria Math"/>
                        </a:rPr>
                        <m:t>′</m:t>
                      </m:r>
                      <m:d>
                        <m:dPr>
                          <m:ctrlPr>
                            <a:rPr lang="et-EE" sz="2000" b="0" i="1" smtClean="0">
                              <a:latin typeface="Cambria Math"/>
                            </a:rPr>
                          </m:ctrlPr>
                        </m:dPr>
                        <m:e>
                          <m:r>
                            <a:rPr lang="et-EE" sz="2000" b="0" i="1" smtClean="0">
                              <a:latin typeface="Cambria Math"/>
                            </a:rPr>
                            <m:t>𝑥</m:t>
                          </m:r>
                          <m:r>
                            <a:rPr lang="et-EE" sz="2000" b="0" i="1" smtClean="0">
                              <a:latin typeface="Cambria Math"/>
                            </a:rPr>
                            <m:t>,</m:t>
                          </m:r>
                          <m:r>
                            <a:rPr lang="et-EE" sz="2000" b="0" i="1" smtClean="0">
                              <a:latin typeface="Cambria Math"/>
                            </a:rPr>
                            <m:t>𝑦</m:t>
                          </m:r>
                        </m:e>
                      </m:d>
                      <m:sSup>
                        <m:sSupPr>
                          <m:ctrlPr>
                            <a:rPr lang="et-EE" sz="2000" b="0" i="1" smtClean="0">
                              <a:latin typeface="Cambria Math"/>
                            </a:rPr>
                          </m:ctrlPr>
                        </m:sSupPr>
                        <m:e>
                          <m:r>
                            <a:rPr lang="et-EE" sz="2000" b="0" i="1" smtClean="0">
                              <a:latin typeface="Cambria Math"/>
                            </a:rPr>
                            <m:t>𝑥</m:t>
                          </m:r>
                        </m:e>
                        <m:sup>
                          <m:r>
                            <a:rPr lang="et-EE" sz="2000" b="0" i="1" smtClean="0">
                              <a:latin typeface="Cambria Math"/>
                            </a:rPr>
                            <m:t>′</m:t>
                          </m:r>
                        </m:sup>
                      </m:sSup>
                      <m:d>
                        <m:dPr>
                          <m:ctrlPr>
                            <a:rPr lang="et-EE" sz="2000" b="0" i="1" smtClean="0">
                              <a:latin typeface="Cambria Math"/>
                            </a:rPr>
                          </m:ctrlPr>
                        </m:dPr>
                        <m:e>
                          <m:r>
                            <a:rPr lang="et-EE" sz="2000" b="0" i="1" smtClean="0">
                              <a:latin typeface="Cambria Math"/>
                            </a:rPr>
                            <m:t>𝑡</m:t>
                          </m:r>
                        </m:e>
                      </m:d>
                      <m:r>
                        <a:rPr lang="et-EE" sz="2000" b="0" i="1" smtClean="0">
                          <a:latin typeface="Cambria Math"/>
                        </a:rPr>
                        <m:t>+</m:t>
                      </m:r>
                      <m:sSub>
                        <m:sSubPr>
                          <m:ctrlPr>
                            <a:rPr lang="et-EE" sz="2000" b="0" i="1" smtClean="0">
                              <a:latin typeface="Cambria Math"/>
                            </a:rPr>
                          </m:ctrlPr>
                        </m:sSubPr>
                        <m:e>
                          <m:r>
                            <a:rPr lang="et-EE" sz="2000" b="0" i="1" smtClean="0">
                              <a:latin typeface="Cambria Math"/>
                            </a:rPr>
                            <m:t>𝑓</m:t>
                          </m:r>
                        </m:e>
                        <m:sub>
                          <m:r>
                            <a:rPr lang="et-EE" sz="2000" b="0" i="1" smtClean="0">
                              <a:latin typeface="Cambria Math"/>
                            </a:rPr>
                            <m:t>𝑦</m:t>
                          </m:r>
                        </m:sub>
                      </m:sSub>
                      <m:r>
                        <a:rPr lang="et-EE" sz="2000" b="0" i="1" smtClean="0">
                          <a:latin typeface="Cambria Math"/>
                        </a:rPr>
                        <m:t>′</m:t>
                      </m:r>
                      <m:d>
                        <m:dPr>
                          <m:ctrlPr>
                            <a:rPr lang="et-EE" sz="2000" b="0" i="1" smtClean="0">
                              <a:latin typeface="Cambria Math"/>
                            </a:rPr>
                          </m:ctrlPr>
                        </m:dPr>
                        <m:e>
                          <m:r>
                            <a:rPr lang="et-EE" sz="2000" b="0" i="1" smtClean="0">
                              <a:latin typeface="Cambria Math"/>
                            </a:rPr>
                            <m:t>𝑥</m:t>
                          </m:r>
                          <m:r>
                            <a:rPr lang="et-EE" sz="2000" b="0" i="1" smtClean="0">
                              <a:latin typeface="Cambria Math"/>
                            </a:rPr>
                            <m:t>,</m:t>
                          </m:r>
                          <m:r>
                            <a:rPr lang="et-EE" sz="2000" b="0" i="1" smtClean="0">
                              <a:latin typeface="Cambria Math"/>
                            </a:rPr>
                            <m:t>𝑦</m:t>
                          </m:r>
                        </m:e>
                      </m:d>
                      <m:sSup>
                        <m:sSupPr>
                          <m:ctrlPr>
                            <a:rPr lang="et-EE" sz="2000" b="0" i="1" smtClean="0">
                              <a:latin typeface="Cambria Math"/>
                            </a:rPr>
                          </m:ctrlPr>
                        </m:sSupPr>
                        <m:e>
                          <m:r>
                            <a:rPr lang="et-EE" sz="2000" b="0" i="1" smtClean="0">
                              <a:latin typeface="Cambria Math"/>
                            </a:rPr>
                            <m:t>𝑦</m:t>
                          </m:r>
                        </m:e>
                        <m:sup>
                          <m:r>
                            <a:rPr lang="et-EE" sz="2000" b="0" i="1" smtClean="0">
                              <a:latin typeface="Cambria Math"/>
                            </a:rPr>
                            <m:t>′</m:t>
                          </m:r>
                        </m:sup>
                      </m:sSup>
                      <m:d>
                        <m:dPr>
                          <m:ctrlPr>
                            <a:rPr lang="et-EE" sz="2000" b="0" i="1" smtClean="0">
                              <a:latin typeface="Cambria Math"/>
                            </a:rPr>
                          </m:ctrlPr>
                        </m:dPr>
                        <m:e>
                          <m:r>
                            <a:rPr lang="et-EE" sz="2000" b="0" i="1" smtClean="0">
                              <a:latin typeface="Cambria Math"/>
                            </a:rPr>
                            <m:t>𝑡</m:t>
                          </m:r>
                        </m:e>
                      </m:d>
                      <m:r>
                        <a:rPr lang="et-EE" sz="2000" b="0" i="1" smtClean="0">
                          <a:latin typeface="Cambria Math"/>
                        </a:rPr>
                        <m:t>.</m:t>
                      </m:r>
                    </m:oMath>
                  </m:oMathPara>
                </a14:m>
                <a:endParaRPr lang="fi-FI" sz="2000" dirty="0"/>
              </a:p>
            </p:txBody>
          </p:sp>
        </mc:Choice>
        <mc:Fallback xmlns="">
          <p:sp>
            <p:nvSpPr>
              <p:cNvPr id="2" name="Rectangle 1"/>
              <p:cNvSpPr>
                <a:spLocks noRot="1" noChangeAspect="1" noMove="1" noResize="1" noEditPoints="1" noAdjustHandles="1" noChangeArrowheads="1" noChangeShapeType="1" noTextEdit="1"/>
              </p:cNvSpPr>
              <p:nvPr/>
            </p:nvSpPr>
            <p:spPr>
              <a:xfrm>
                <a:off x="-1" y="1000742"/>
                <a:ext cx="9144000" cy="1347613"/>
              </a:xfrm>
              <a:prstGeom prst="rect">
                <a:avLst/>
              </a:prstGeom>
              <a:blipFill rotWithShape="1">
                <a:blip r:embed="rId2"/>
                <a:stretch>
                  <a:fillRect l="-667" t="-2262" b="-2262"/>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3" name="Rounded Rectangle 2"/>
              <p:cNvSpPr/>
              <p:nvPr/>
            </p:nvSpPr>
            <p:spPr>
              <a:xfrm>
                <a:off x="172361" y="0"/>
                <a:ext cx="8815001"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3200" dirty="0" smtClean="0"/>
                  <a:t>Funktsiooni  </a:t>
                </a:r>
                <a14:m>
                  <m:oMath xmlns:m="http://schemas.openxmlformats.org/officeDocument/2006/math">
                    <m:r>
                      <a:rPr lang="et-EE" sz="3200" i="1" dirty="0" smtClean="0">
                        <a:latin typeface="Cambria Math"/>
                      </a:rPr>
                      <m:t>𝑧</m:t>
                    </m:r>
                    <m:r>
                      <a:rPr lang="et-EE" sz="3200" i="1" dirty="0" smtClean="0">
                        <a:latin typeface="Cambria Math"/>
                      </a:rPr>
                      <m:t>=</m:t>
                    </m:r>
                    <m:r>
                      <a:rPr lang="et-EE" sz="3200" i="1" dirty="0" smtClean="0">
                        <a:latin typeface="Cambria Math"/>
                      </a:rPr>
                      <m:t>𝑓</m:t>
                    </m:r>
                    <m:d>
                      <m:dPr>
                        <m:ctrlPr>
                          <a:rPr lang="et-EE" sz="3200" i="1" dirty="0" smtClean="0">
                            <a:latin typeface="Cambria Math"/>
                          </a:rPr>
                        </m:ctrlPr>
                      </m:dPr>
                      <m:e>
                        <m:r>
                          <a:rPr lang="et-EE" sz="3200" i="1" dirty="0" smtClean="0">
                            <a:latin typeface="Cambria Math"/>
                          </a:rPr>
                          <m:t>𝑥</m:t>
                        </m:r>
                        <m:r>
                          <a:rPr lang="et-EE" sz="3200" i="1" dirty="0" smtClean="0">
                            <a:latin typeface="Cambria Math"/>
                          </a:rPr>
                          <m:t>,</m:t>
                        </m:r>
                        <m:r>
                          <a:rPr lang="et-EE" sz="3200" i="1" dirty="0" smtClean="0">
                            <a:latin typeface="Cambria Math"/>
                          </a:rPr>
                          <m:t>𝑦</m:t>
                        </m:r>
                      </m:e>
                    </m:d>
                  </m:oMath>
                </a14:m>
                <a:r>
                  <a:rPr lang="et-EE" sz="3200" dirty="0" smtClean="0"/>
                  <a:t> täistuletis</a:t>
                </a:r>
                <a:endParaRPr lang="et-EE" sz="3200" dirty="0"/>
              </a:p>
            </p:txBody>
          </p:sp>
        </mc:Choice>
        <mc:Fallback xmlns="">
          <p:sp>
            <p:nvSpPr>
              <p:cNvPr id="3" name="Rounded Rectangle 2"/>
              <p:cNvSpPr>
                <a:spLocks noRot="1" noChangeAspect="1" noMove="1" noResize="1" noEditPoints="1" noAdjustHandles="1" noChangeArrowheads="1" noChangeShapeType="1" noTextEdit="1"/>
              </p:cNvSpPr>
              <p:nvPr/>
            </p:nvSpPr>
            <p:spPr>
              <a:xfrm>
                <a:off x="172361" y="0"/>
                <a:ext cx="8815001" cy="936104"/>
              </a:xfrm>
              <a:prstGeom prst="roundRect">
                <a:avLst/>
              </a:prstGeom>
              <a:blipFill rotWithShape="1">
                <a:blip r:embed="rId3"/>
                <a:stretch>
                  <a:fillRect/>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03" y="3731561"/>
                <a:ext cx="8979500" cy="2981842"/>
              </a:xfrm>
              <a:prstGeom prst="rect">
                <a:avLst/>
              </a:prstGeom>
            </p:spPr>
            <p:txBody>
              <a:bodyPr wrap="square">
                <a:spAutoFit/>
              </a:bodyPr>
              <a:lstStyle/>
              <a:p>
                <a:r>
                  <a:rPr lang="et-EE" sz="2000" dirty="0" smtClean="0"/>
                  <a:t>Lahendus. </a:t>
                </a:r>
                <a:endParaRPr lang="et-EE" sz="2000" i="1" dirty="0"/>
              </a:p>
              <a:p>
                <a:r>
                  <a:rPr lang="et-EE" sz="2000" dirty="0"/>
                  <a:t>Leiame </a:t>
                </a:r>
                <a:r>
                  <a:rPr lang="et-EE" sz="2000" dirty="0" smtClean="0"/>
                  <a:t>tuletised </a:t>
                </a:r>
              </a:p>
              <a:p>
                <a:pPr/>
                <a14:m>
                  <m:oMathPara xmlns:m="http://schemas.openxmlformats.org/officeDocument/2006/math">
                    <m:oMathParaPr>
                      <m:jc m:val="centerGroup"/>
                    </m:oMathParaPr>
                    <m:oMath xmlns:m="http://schemas.openxmlformats.org/officeDocument/2006/math">
                      <m:sSubSup>
                        <m:sSubSupPr>
                          <m:ctrlPr>
                            <a:rPr lang="et-EE" sz="2000" b="0" i="1" smtClean="0">
                              <a:latin typeface="Cambria Math"/>
                            </a:rPr>
                          </m:ctrlPr>
                        </m:sSubSupPr>
                        <m:e>
                          <m:r>
                            <a:rPr lang="et-EE" sz="2000" b="0" i="1" smtClean="0">
                              <a:latin typeface="Cambria Math"/>
                            </a:rPr>
                            <m:t>𝑞</m:t>
                          </m:r>
                        </m:e>
                        <m:sub>
                          <m:r>
                            <a:rPr lang="et-EE" sz="2000" b="0" i="1" smtClean="0">
                              <a:latin typeface="Cambria Math"/>
                            </a:rPr>
                            <m:t>𝐿</m:t>
                          </m:r>
                        </m:sub>
                        <m:sup>
                          <m:r>
                            <a:rPr lang="et-EE" sz="2000" b="0" i="1" smtClean="0">
                              <a:latin typeface="Cambria Math"/>
                            </a:rPr>
                            <m:t>′</m:t>
                          </m:r>
                        </m:sup>
                      </m:sSubSup>
                      <m:r>
                        <a:rPr lang="et-EE" sz="2000" b="0" i="1" smtClean="0">
                          <a:latin typeface="Cambria Math"/>
                        </a:rPr>
                        <m:t>=</m:t>
                      </m:r>
                      <m:r>
                        <a:rPr lang="et-EE" sz="2000" i="1" dirty="0">
                          <a:latin typeface="Cambria Math"/>
                        </a:rPr>
                        <m:t>0,3</m:t>
                      </m:r>
                      <m:r>
                        <a:rPr lang="et-EE" sz="2000" i="1" dirty="0">
                          <a:latin typeface="Cambria Math"/>
                        </a:rPr>
                        <m:t>𝐿</m:t>
                      </m:r>
                      <m:r>
                        <a:rPr lang="et-EE" sz="2000" i="1" dirty="0">
                          <a:latin typeface="Cambria Math"/>
                        </a:rPr>
                        <m:t> </m:t>
                      </m:r>
                      <m:rad>
                        <m:radPr>
                          <m:ctrlPr>
                            <a:rPr lang="et-EE" sz="2000" i="1" dirty="0">
                              <a:latin typeface="Cambria Math"/>
                            </a:rPr>
                          </m:ctrlPr>
                        </m:radPr>
                        <m:deg>
                          <m:r>
                            <a:rPr lang="et-EE" sz="2000" i="1" dirty="0">
                              <a:latin typeface="Cambria Math"/>
                            </a:rPr>
                            <m:t>3</m:t>
                          </m:r>
                        </m:deg>
                        <m:e>
                          <m:r>
                            <a:rPr lang="et-EE" sz="2000" i="1" dirty="0">
                              <a:latin typeface="Cambria Math"/>
                            </a:rPr>
                            <m:t>𝐾</m:t>
                          </m:r>
                        </m:e>
                      </m:rad>
                      <m:r>
                        <a:rPr lang="et-EE" sz="2000" b="0" i="1" smtClean="0">
                          <a:latin typeface="Cambria Math"/>
                        </a:rPr>
                        <m:t>, </m:t>
                      </m:r>
                      <m:sSubSup>
                        <m:sSubSupPr>
                          <m:ctrlPr>
                            <a:rPr lang="et-EE" sz="2000" b="0" i="1" smtClean="0">
                              <a:latin typeface="Cambria Math"/>
                            </a:rPr>
                          </m:ctrlPr>
                        </m:sSubSupPr>
                        <m:e>
                          <m:r>
                            <a:rPr lang="et-EE" sz="2000" b="0" i="1" smtClean="0">
                              <a:latin typeface="Cambria Math"/>
                            </a:rPr>
                            <m:t>  </m:t>
                          </m:r>
                          <m:r>
                            <a:rPr lang="et-EE" sz="2000" b="0" i="1" smtClean="0">
                              <a:latin typeface="Cambria Math"/>
                            </a:rPr>
                            <m:t>𝑞</m:t>
                          </m:r>
                        </m:e>
                        <m:sub>
                          <m:r>
                            <a:rPr lang="et-EE" sz="2000" b="0" i="1" smtClean="0">
                              <a:latin typeface="Cambria Math"/>
                            </a:rPr>
                            <m:t>𝐾</m:t>
                          </m:r>
                        </m:sub>
                        <m:sup>
                          <m:r>
                            <a:rPr lang="et-EE" sz="2000" b="0" i="1" smtClean="0">
                              <a:latin typeface="Cambria Math"/>
                            </a:rPr>
                            <m:t>′</m:t>
                          </m:r>
                        </m:sup>
                      </m:sSubSup>
                      <m:r>
                        <a:rPr lang="et-EE" sz="2000" b="0" i="1" smtClean="0">
                          <a:latin typeface="Cambria Math"/>
                        </a:rPr>
                        <m:t>=</m:t>
                      </m:r>
                      <m:f>
                        <m:fPr>
                          <m:ctrlPr>
                            <a:rPr lang="et-EE" sz="2000" b="0" i="1" smtClean="0">
                              <a:latin typeface="Cambria Math"/>
                            </a:rPr>
                          </m:ctrlPr>
                        </m:fPr>
                        <m:num>
                          <m:r>
                            <a:rPr lang="et-EE" sz="2000" b="0" i="1" smtClean="0">
                              <a:latin typeface="Cambria Math"/>
                            </a:rPr>
                            <m:t>0,1</m:t>
                          </m:r>
                          <m:r>
                            <a:rPr lang="et-EE" sz="2000" b="0" i="1" smtClean="0">
                              <a:latin typeface="Cambria Math"/>
                            </a:rPr>
                            <m:t>𝐿</m:t>
                          </m:r>
                        </m:num>
                        <m:den>
                          <m:rad>
                            <m:radPr>
                              <m:ctrlPr>
                                <a:rPr lang="et-EE" sz="2000" b="0" i="1" smtClean="0">
                                  <a:latin typeface="Cambria Math"/>
                                </a:rPr>
                              </m:ctrlPr>
                            </m:radPr>
                            <m:deg>
                              <m:r>
                                <m:rPr>
                                  <m:brk m:alnAt="7"/>
                                </m:rPr>
                                <a:rPr lang="et-EE" sz="2000" b="0" i="1" smtClean="0">
                                  <a:latin typeface="Cambria Math"/>
                                </a:rPr>
                                <m:t>3</m:t>
                              </m:r>
                            </m:deg>
                            <m:e>
                              <m:sSup>
                                <m:sSupPr>
                                  <m:ctrlPr>
                                    <a:rPr lang="et-EE" sz="2000" b="0" i="1" smtClean="0">
                                      <a:latin typeface="Cambria Math"/>
                                    </a:rPr>
                                  </m:ctrlPr>
                                </m:sSupPr>
                                <m:e>
                                  <m:r>
                                    <a:rPr lang="et-EE" sz="2000" b="0" i="1" smtClean="0">
                                      <a:latin typeface="Cambria Math"/>
                                    </a:rPr>
                                    <m:t>𝐾</m:t>
                                  </m:r>
                                </m:e>
                                <m:sup>
                                  <m:r>
                                    <a:rPr lang="et-EE" sz="2000" b="0" i="1" smtClean="0">
                                      <a:latin typeface="Cambria Math"/>
                                    </a:rPr>
                                    <m:t>2</m:t>
                                  </m:r>
                                </m:sup>
                              </m:sSup>
                            </m:e>
                          </m:rad>
                        </m:den>
                      </m:f>
                      <m:r>
                        <a:rPr lang="et-EE" sz="2000" b="0" i="1" smtClean="0">
                          <a:latin typeface="Cambria Math"/>
                        </a:rPr>
                        <m:t>,  </m:t>
                      </m:r>
                      <m:sSup>
                        <m:sSupPr>
                          <m:ctrlPr>
                            <a:rPr lang="et-EE" sz="2000" b="0" i="1" smtClean="0">
                              <a:latin typeface="Cambria Math"/>
                            </a:rPr>
                          </m:ctrlPr>
                        </m:sSupPr>
                        <m:e>
                          <m:r>
                            <a:rPr lang="et-EE" sz="2000" b="0" i="1" smtClean="0">
                              <a:latin typeface="Cambria Math"/>
                            </a:rPr>
                            <m:t>     </m:t>
                          </m:r>
                          <m:r>
                            <a:rPr lang="et-EE" sz="2000" b="0" i="1" smtClean="0">
                              <a:latin typeface="Cambria Math"/>
                            </a:rPr>
                            <m:t>𝐿</m:t>
                          </m:r>
                        </m:e>
                        <m:sup>
                          <m:r>
                            <a:rPr lang="et-EE" sz="2000" b="0" i="1" smtClean="0">
                              <a:latin typeface="Cambria Math"/>
                            </a:rPr>
                            <m:t>′</m:t>
                          </m:r>
                        </m:sup>
                      </m:sSup>
                      <m:r>
                        <a:rPr lang="et-EE" sz="2000" b="0" i="1" smtClean="0">
                          <a:latin typeface="Cambria Math"/>
                        </a:rPr>
                        <m:t>= </m:t>
                      </m:r>
                      <m:f>
                        <m:fPr>
                          <m:ctrlPr>
                            <a:rPr lang="et-EE" sz="2000" b="0" i="1" smtClean="0">
                              <a:latin typeface="Cambria Math"/>
                            </a:rPr>
                          </m:ctrlPr>
                        </m:fPr>
                        <m:num>
                          <m:r>
                            <a:rPr lang="et-EE" sz="2000" b="0" i="1" smtClean="0">
                              <a:latin typeface="Cambria Math"/>
                            </a:rPr>
                            <m:t>1</m:t>
                          </m:r>
                        </m:num>
                        <m:den>
                          <m:r>
                            <a:rPr lang="et-EE" sz="2000" b="0" i="1" smtClean="0">
                              <a:latin typeface="Cambria Math"/>
                            </a:rPr>
                            <m:t>2</m:t>
                          </m:r>
                          <m:rad>
                            <m:radPr>
                              <m:degHide m:val="on"/>
                              <m:ctrlPr>
                                <a:rPr lang="et-EE" sz="2000" b="0" i="1" smtClean="0">
                                  <a:latin typeface="Cambria Math"/>
                                </a:rPr>
                              </m:ctrlPr>
                            </m:radPr>
                            <m:deg/>
                            <m:e>
                              <m:r>
                                <a:rPr lang="et-EE" sz="2000" b="0" i="1" smtClean="0">
                                  <a:latin typeface="Cambria Math"/>
                                </a:rPr>
                                <m:t>𝑡</m:t>
                              </m:r>
                            </m:e>
                          </m:rad>
                        </m:den>
                      </m:f>
                      <m:r>
                        <a:rPr lang="et-EE" sz="2000" b="0" i="1" smtClean="0">
                          <a:latin typeface="Cambria Math"/>
                        </a:rPr>
                        <m:t>, </m:t>
                      </m:r>
                      <m:sSup>
                        <m:sSupPr>
                          <m:ctrlPr>
                            <a:rPr lang="et-EE" sz="2000" b="0" i="1" smtClean="0">
                              <a:latin typeface="Cambria Math"/>
                            </a:rPr>
                          </m:ctrlPr>
                        </m:sSupPr>
                        <m:e>
                          <m:r>
                            <a:rPr lang="et-EE" sz="2000" b="0" i="1" smtClean="0">
                              <a:latin typeface="Cambria Math"/>
                            </a:rPr>
                            <m:t> </m:t>
                          </m:r>
                          <m:r>
                            <a:rPr lang="et-EE" sz="2000" b="0" i="1" smtClean="0">
                              <a:latin typeface="Cambria Math"/>
                            </a:rPr>
                            <m:t>𝐾</m:t>
                          </m:r>
                        </m:e>
                        <m:sup>
                          <m:r>
                            <a:rPr lang="et-EE" sz="2000" b="0" i="1" smtClean="0">
                              <a:latin typeface="Cambria Math"/>
                            </a:rPr>
                            <m:t>′</m:t>
                          </m:r>
                        </m:sup>
                      </m:sSup>
                      <m:r>
                        <a:rPr lang="et-EE" sz="2000" b="0" i="1" smtClean="0">
                          <a:latin typeface="Cambria Math"/>
                        </a:rPr>
                        <m:t>=0,3</m:t>
                      </m:r>
                      <m:sSup>
                        <m:sSupPr>
                          <m:ctrlPr>
                            <a:rPr lang="et-EE" sz="2000" b="0" i="1" smtClean="0">
                              <a:latin typeface="Cambria Math"/>
                            </a:rPr>
                          </m:ctrlPr>
                        </m:sSupPr>
                        <m:e>
                          <m:r>
                            <a:rPr lang="et-EE" sz="2000" b="0" i="1" smtClean="0">
                              <a:latin typeface="Cambria Math"/>
                            </a:rPr>
                            <m:t>𝑡</m:t>
                          </m:r>
                        </m:e>
                        <m:sup>
                          <m:r>
                            <a:rPr lang="et-EE" sz="2000" b="0" i="1" smtClean="0">
                              <a:latin typeface="Cambria Math"/>
                            </a:rPr>
                            <m:t>2</m:t>
                          </m:r>
                        </m:sup>
                      </m:sSup>
                      <m:r>
                        <a:rPr lang="et-EE" sz="2000" b="0" i="1" smtClean="0">
                          <a:latin typeface="Cambria Math"/>
                        </a:rPr>
                        <m:t>.</m:t>
                      </m:r>
                    </m:oMath>
                  </m:oMathPara>
                </a14:m>
                <a:endParaRPr lang="et-EE" sz="2000" dirty="0"/>
              </a:p>
              <a:p>
                <a:r>
                  <a:rPr lang="fi-FI" sz="2000" dirty="0"/>
                  <a:t>siis on </a:t>
                </a:r>
                <a:r>
                  <a:rPr lang="fi-FI" sz="2000" dirty="0" err="1"/>
                  <a:t>tootmismahu</a:t>
                </a:r>
                <a:r>
                  <a:rPr lang="fi-FI" sz="2000" dirty="0"/>
                  <a:t> </a:t>
                </a:r>
                <a:r>
                  <a:rPr lang="fi-FI" sz="2000" dirty="0" err="1"/>
                  <a:t>muutumise</a:t>
                </a:r>
                <a:r>
                  <a:rPr lang="fi-FI" sz="2000" dirty="0"/>
                  <a:t> tempo </a:t>
                </a:r>
                <a:r>
                  <a:rPr lang="fi-FI" sz="2000" dirty="0" err="1"/>
                  <a:t>esitatav</a:t>
                </a:r>
                <a:r>
                  <a:rPr lang="fi-FI" sz="2000" dirty="0"/>
                  <a:t> </a:t>
                </a:r>
                <a:r>
                  <a:rPr lang="fi-FI" sz="2000" dirty="0" err="1"/>
                  <a:t>kujul</a:t>
                </a:r>
                <a:endParaRPr lang="fi-FI" sz="2000" dirty="0"/>
              </a:p>
              <a:p>
                <a:pPr/>
                <a14:m>
                  <m:oMathPara xmlns:m="http://schemas.openxmlformats.org/officeDocument/2006/math">
                    <m:oMathParaPr>
                      <m:jc m:val="centerGroup"/>
                    </m:oMathParaPr>
                    <m:oMath xmlns:m="http://schemas.openxmlformats.org/officeDocument/2006/math">
                      <m:sSup>
                        <m:sSupPr>
                          <m:ctrlPr>
                            <a:rPr lang="et-EE" sz="2000" b="0" i="1" smtClean="0">
                              <a:latin typeface="Cambria Math"/>
                            </a:rPr>
                          </m:ctrlPr>
                        </m:sSupPr>
                        <m:e>
                          <m:r>
                            <a:rPr lang="et-EE" sz="2000" b="0" i="1" smtClean="0">
                              <a:latin typeface="Cambria Math"/>
                            </a:rPr>
                            <m:t>𝑞</m:t>
                          </m:r>
                        </m:e>
                        <m:sup>
                          <m:r>
                            <a:rPr lang="et-EE" sz="2000" b="0" i="1" smtClean="0">
                              <a:latin typeface="Cambria Math"/>
                            </a:rPr>
                            <m:t>′</m:t>
                          </m:r>
                        </m:sup>
                      </m:sSup>
                      <m:d>
                        <m:dPr>
                          <m:ctrlPr>
                            <a:rPr lang="et-EE" sz="2000" b="0" i="1" smtClean="0">
                              <a:latin typeface="Cambria Math"/>
                            </a:rPr>
                          </m:ctrlPr>
                        </m:dPr>
                        <m:e>
                          <m:r>
                            <a:rPr lang="et-EE" sz="2000" b="0" i="1" smtClean="0">
                              <a:latin typeface="Cambria Math"/>
                            </a:rPr>
                            <m:t>𝑡</m:t>
                          </m:r>
                        </m:e>
                      </m:d>
                      <m:r>
                        <a:rPr lang="et-EE" sz="2000" b="0" i="1" smtClean="0">
                          <a:latin typeface="Cambria Math"/>
                        </a:rPr>
                        <m:t>=</m:t>
                      </m:r>
                      <m:r>
                        <a:rPr lang="et-EE" sz="2000" i="1" dirty="0">
                          <a:latin typeface="Cambria Math"/>
                        </a:rPr>
                        <m:t>0,3</m:t>
                      </m:r>
                      <m:r>
                        <a:rPr lang="et-EE" sz="2000" i="1" dirty="0">
                          <a:latin typeface="Cambria Math"/>
                        </a:rPr>
                        <m:t>𝐿</m:t>
                      </m:r>
                      <m:r>
                        <a:rPr lang="et-EE" sz="2000" i="1" dirty="0">
                          <a:latin typeface="Cambria Math"/>
                        </a:rPr>
                        <m:t> </m:t>
                      </m:r>
                      <m:rad>
                        <m:radPr>
                          <m:ctrlPr>
                            <a:rPr lang="et-EE" sz="2000" i="1" dirty="0">
                              <a:latin typeface="Cambria Math"/>
                            </a:rPr>
                          </m:ctrlPr>
                        </m:radPr>
                        <m:deg>
                          <m:r>
                            <a:rPr lang="et-EE" sz="2000" i="1" dirty="0">
                              <a:latin typeface="Cambria Math"/>
                            </a:rPr>
                            <m:t>3</m:t>
                          </m:r>
                        </m:deg>
                        <m:e>
                          <m:r>
                            <a:rPr lang="et-EE" sz="2000" i="1" dirty="0">
                              <a:latin typeface="Cambria Math"/>
                            </a:rPr>
                            <m:t>𝐾</m:t>
                          </m:r>
                        </m:e>
                      </m:rad>
                      <m:r>
                        <a:rPr lang="et-EE" sz="2000" i="1" dirty="0" smtClean="0">
                          <a:latin typeface="Cambria Math"/>
                          <a:ea typeface="Cambria Math"/>
                        </a:rPr>
                        <m:t>∙</m:t>
                      </m:r>
                      <m:f>
                        <m:fPr>
                          <m:ctrlPr>
                            <a:rPr lang="et-EE" sz="2000" i="1">
                              <a:latin typeface="Cambria Math"/>
                            </a:rPr>
                          </m:ctrlPr>
                        </m:fPr>
                        <m:num>
                          <m:r>
                            <a:rPr lang="et-EE" sz="2000" i="1">
                              <a:latin typeface="Cambria Math"/>
                            </a:rPr>
                            <m:t>1</m:t>
                          </m:r>
                        </m:num>
                        <m:den>
                          <m:r>
                            <a:rPr lang="et-EE" sz="2000" i="1">
                              <a:latin typeface="Cambria Math"/>
                            </a:rPr>
                            <m:t>2</m:t>
                          </m:r>
                          <m:rad>
                            <m:radPr>
                              <m:degHide m:val="on"/>
                              <m:ctrlPr>
                                <a:rPr lang="et-EE" sz="2000" i="1">
                                  <a:latin typeface="Cambria Math"/>
                                </a:rPr>
                              </m:ctrlPr>
                            </m:radPr>
                            <m:deg/>
                            <m:e>
                              <m:r>
                                <a:rPr lang="et-EE" sz="2000" i="1">
                                  <a:latin typeface="Cambria Math"/>
                                </a:rPr>
                                <m:t>𝑡</m:t>
                              </m:r>
                            </m:e>
                          </m:rad>
                        </m:den>
                      </m:f>
                      <m:r>
                        <a:rPr lang="et-EE" sz="2000" b="0" i="0" smtClean="0">
                          <a:latin typeface="Cambria Math"/>
                        </a:rPr>
                        <m:t>+</m:t>
                      </m:r>
                      <m:f>
                        <m:fPr>
                          <m:ctrlPr>
                            <a:rPr lang="et-EE" sz="2000" i="1">
                              <a:latin typeface="Cambria Math"/>
                            </a:rPr>
                          </m:ctrlPr>
                        </m:fPr>
                        <m:num>
                          <m:r>
                            <a:rPr lang="et-EE" sz="2000" i="1">
                              <a:latin typeface="Cambria Math"/>
                            </a:rPr>
                            <m:t>0,1</m:t>
                          </m:r>
                          <m:r>
                            <a:rPr lang="et-EE" sz="2000" i="1">
                              <a:latin typeface="Cambria Math"/>
                            </a:rPr>
                            <m:t>𝐿</m:t>
                          </m:r>
                        </m:num>
                        <m:den>
                          <m:rad>
                            <m:radPr>
                              <m:ctrlPr>
                                <a:rPr lang="et-EE" sz="2000" i="1">
                                  <a:latin typeface="Cambria Math"/>
                                </a:rPr>
                              </m:ctrlPr>
                            </m:radPr>
                            <m:deg>
                              <m:r>
                                <m:rPr>
                                  <m:brk m:alnAt="7"/>
                                </m:rPr>
                                <a:rPr lang="et-EE" sz="2000" i="1">
                                  <a:latin typeface="Cambria Math"/>
                                </a:rPr>
                                <m:t>3</m:t>
                              </m:r>
                            </m:deg>
                            <m:e>
                              <m:sSup>
                                <m:sSupPr>
                                  <m:ctrlPr>
                                    <a:rPr lang="et-EE" sz="2000" i="1">
                                      <a:latin typeface="Cambria Math"/>
                                    </a:rPr>
                                  </m:ctrlPr>
                                </m:sSupPr>
                                <m:e>
                                  <m:r>
                                    <a:rPr lang="et-EE" sz="2000" i="1">
                                      <a:latin typeface="Cambria Math"/>
                                    </a:rPr>
                                    <m:t>𝐾</m:t>
                                  </m:r>
                                </m:e>
                                <m:sup>
                                  <m:r>
                                    <a:rPr lang="et-EE" sz="2000" i="1">
                                      <a:latin typeface="Cambria Math"/>
                                    </a:rPr>
                                    <m:t>2</m:t>
                                  </m:r>
                                </m:sup>
                              </m:sSup>
                            </m:e>
                          </m:rad>
                        </m:den>
                      </m:f>
                      <m:r>
                        <a:rPr lang="et-EE" sz="2000" i="1" smtClean="0">
                          <a:latin typeface="Cambria Math"/>
                          <a:ea typeface="Cambria Math"/>
                        </a:rPr>
                        <m:t>∙</m:t>
                      </m:r>
                      <m:r>
                        <a:rPr lang="et-EE" sz="2000" i="1">
                          <a:latin typeface="Cambria Math"/>
                        </a:rPr>
                        <m:t>0,3</m:t>
                      </m:r>
                      <m:sSup>
                        <m:sSupPr>
                          <m:ctrlPr>
                            <a:rPr lang="et-EE" sz="2000" i="1">
                              <a:latin typeface="Cambria Math"/>
                            </a:rPr>
                          </m:ctrlPr>
                        </m:sSupPr>
                        <m:e>
                          <m:r>
                            <a:rPr lang="et-EE" sz="2000" i="1">
                              <a:latin typeface="Cambria Math"/>
                            </a:rPr>
                            <m:t>𝑡</m:t>
                          </m:r>
                        </m:e>
                        <m:sup>
                          <m:r>
                            <a:rPr lang="et-EE" sz="2000" i="1">
                              <a:latin typeface="Cambria Math"/>
                            </a:rPr>
                            <m:t>2</m:t>
                          </m:r>
                        </m:sup>
                      </m:sSup>
                    </m:oMath>
                  </m:oMathPara>
                </a14:m>
                <a:endParaRPr lang="et-EE" sz="2000" dirty="0"/>
              </a:p>
              <a:p>
                <a:r>
                  <a:rPr lang="fi-FI" sz="2000" dirty="0" err="1"/>
                  <a:t>Asendame</a:t>
                </a:r>
                <a:r>
                  <a:rPr lang="fi-FI" sz="2000" dirty="0"/>
                  <a:t> </a:t>
                </a:r>
                <a:r>
                  <a:rPr lang="fi-FI" sz="2000" i="1" dirty="0"/>
                  <a:t>L </a:t>
                </a:r>
                <a:r>
                  <a:rPr lang="fi-FI" sz="2000" dirty="0"/>
                  <a:t>ja </a:t>
                </a:r>
                <a:r>
                  <a:rPr lang="fi-FI" sz="2000" i="1" dirty="0"/>
                  <a:t>K </a:t>
                </a:r>
                <a:r>
                  <a:rPr lang="fi-FI" sz="2000" dirty="0"/>
                  <a:t>aja </a:t>
                </a:r>
                <a:r>
                  <a:rPr lang="fi-FI" sz="2000" i="1" dirty="0"/>
                  <a:t>t </a:t>
                </a:r>
                <a:r>
                  <a:rPr lang="fi-FI" sz="2000" dirty="0" err="1"/>
                  <a:t>kaudu</a:t>
                </a:r>
                <a:endParaRPr lang="fi-FI" sz="2000" dirty="0"/>
              </a:p>
              <a:p>
                <a:pPr/>
                <a14:m>
                  <m:oMathPara xmlns:m="http://schemas.openxmlformats.org/officeDocument/2006/math">
                    <m:oMathParaPr>
                      <m:jc m:val="centerGroup"/>
                    </m:oMathParaPr>
                    <m:oMath xmlns:m="http://schemas.openxmlformats.org/officeDocument/2006/math">
                      <m:sSup>
                        <m:sSupPr>
                          <m:ctrlPr>
                            <a:rPr lang="et-EE" sz="2000" i="1">
                              <a:latin typeface="Cambria Math"/>
                            </a:rPr>
                          </m:ctrlPr>
                        </m:sSupPr>
                        <m:e>
                          <m:r>
                            <a:rPr lang="et-EE" sz="2000" b="0" i="1" smtClean="0">
                              <a:latin typeface="Cambria Math"/>
                            </a:rPr>
                            <m:t>𝑞</m:t>
                          </m:r>
                        </m:e>
                        <m:sup>
                          <m:r>
                            <a:rPr lang="et-EE" sz="2000" i="1">
                              <a:latin typeface="Cambria Math"/>
                            </a:rPr>
                            <m:t>′</m:t>
                          </m:r>
                        </m:sup>
                      </m:sSup>
                      <m:d>
                        <m:dPr>
                          <m:ctrlPr>
                            <a:rPr lang="et-EE" sz="2000" i="1">
                              <a:latin typeface="Cambria Math"/>
                            </a:rPr>
                          </m:ctrlPr>
                        </m:dPr>
                        <m:e>
                          <m:r>
                            <a:rPr lang="et-EE" sz="2000" i="1">
                              <a:latin typeface="Cambria Math"/>
                            </a:rPr>
                            <m:t>𝑡</m:t>
                          </m:r>
                        </m:e>
                      </m:d>
                      <m:r>
                        <a:rPr lang="et-EE" sz="2000" i="1" smtClean="0">
                          <a:latin typeface="Cambria Math"/>
                          <a:ea typeface="Cambria Math"/>
                        </a:rPr>
                        <m:t>≈</m:t>
                      </m:r>
                      <m:r>
                        <a:rPr lang="et-EE" sz="2000" b="0" i="1" smtClean="0">
                          <a:latin typeface="Cambria Math"/>
                          <a:ea typeface="Cambria Math"/>
                        </a:rPr>
                        <m:t>0,2</m:t>
                      </m:r>
                      <m:rad>
                        <m:radPr>
                          <m:degHide m:val="on"/>
                          <m:ctrlPr>
                            <a:rPr lang="et-EE" sz="2000" b="0" i="1" smtClean="0">
                              <a:latin typeface="Cambria Math"/>
                              <a:ea typeface="Cambria Math"/>
                            </a:rPr>
                          </m:ctrlPr>
                        </m:radPr>
                        <m:deg/>
                        <m:e>
                          <m:r>
                            <a:rPr lang="et-EE" sz="2000" b="0" i="1" smtClean="0">
                              <a:latin typeface="Cambria Math"/>
                              <a:ea typeface="Cambria Math"/>
                            </a:rPr>
                            <m:t>𝑡</m:t>
                          </m:r>
                        </m:e>
                      </m:rad>
                      <m:r>
                        <a:rPr lang="et-EE" sz="2000" b="0" i="1" smtClean="0">
                          <a:latin typeface="Cambria Math"/>
                          <a:ea typeface="Cambria Math"/>
                        </a:rPr>
                        <m:t>+0,3.</m:t>
                      </m:r>
                    </m:oMath>
                  </m:oMathPara>
                </a14:m>
                <a:endParaRPr lang="et-EE" sz="2000" dirty="0"/>
              </a:p>
            </p:txBody>
          </p:sp>
        </mc:Choice>
        <mc:Fallback xmlns="">
          <p:sp>
            <p:nvSpPr>
              <p:cNvPr id="4" name="Rectangle 3"/>
              <p:cNvSpPr>
                <a:spLocks noRot="1" noChangeAspect="1" noMove="1" noResize="1" noEditPoints="1" noAdjustHandles="1" noChangeArrowheads="1" noChangeShapeType="1" noTextEdit="1"/>
              </p:cNvSpPr>
              <p:nvPr/>
            </p:nvSpPr>
            <p:spPr>
              <a:xfrm>
                <a:off x="403" y="3731561"/>
                <a:ext cx="8979500" cy="2981842"/>
              </a:xfrm>
              <a:prstGeom prst="rect">
                <a:avLst/>
              </a:prstGeom>
              <a:blipFill rotWithShape="1">
                <a:blip r:embed="rId4"/>
                <a:stretch>
                  <a:fillRect l="-679" t="-1022"/>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861" y="2355928"/>
                <a:ext cx="9144000" cy="1375633"/>
              </a:xfrm>
              <a:prstGeom prst="rect">
                <a:avLst/>
              </a:prstGeom>
              <a:solidFill>
                <a:schemeClr val="bg1">
                  <a:lumMod val="95000"/>
                </a:schemeClr>
              </a:solidFill>
            </p:spPr>
            <p:txBody>
              <a:bodyPr wrap="square">
                <a:spAutoFit/>
              </a:bodyPr>
              <a:lstStyle/>
              <a:p>
                <a:r>
                  <a:rPr lang="et-EE" sz="2000" i="1" u="sng" dirty="0" smtClean="0">
                    <a:solidFill>
                      <a:srgbClr val="C00000"/>
                    </a:solidFill>
                  </a:rPr>
                  <a:t>Näide </a:t>
                </a:r>
                <a:r>
                  <a:rPr lang="et-EE" sz="2000" u="sng" dirty="0" smtClean="0">
                    <a:solidFill>
                      <a:srgbClr val="C00000"/>
                    </a:solidFill>
                  </a:rPr>
                  <a:t>23.</a:t>
                </a:r>
                <a:r>
                  <a:rPr lang="et-EE" sz="2000" dirty="0" smtClean="0">
                    <a:solidFill>
                      <a:srgbClr val="C00000"/>
                    </a:solidFill>
                  </a:rPr>
                  <a:t> </a:t>
                </a:r>
                <a:r>
                  <a:rPr lang="et-EE" sz="2000" dirty="0"/>
                  <a:t>Olgu antud </a:t>
                </a:r>
                <a:r>
                  <a:rPr lang="et-EE" sz="2000" dirty="0" err="1"/>
                  <a:t>Cobbi-Douglase</a:t>
                </a:r>
                <a:r>
                  <a:rPr lang="et-EE" sz="2000" dirty="0"/>
                  <a:t> toodangufunktsioon</a:t>
                </a:r>
              </a:p>
              <a:p>
                <a:pPr/>
                <a14:m>
                  <m:oMathPara xmlns:m="http://schemas.openxmlformats.org/officeDocument/2006/math">
                    <m:oMathParaPr>
                      <m:jc m:val="centerGroup"/>
                    </m:oMathParaPr>
                    <m:oMath xmlns:m="http://schemas.openxmlformats.org/officeDocument/2006/math">
                      <m:r>
                        <a:rPr lang="et-EE" sz="2000" b="0" i="1" dirty="0" smtClean="0">
                          <a:latin typeface="Cambria Math"/>
                        </a:rPr>
                        <m:t>𝑞</m:t>
                      </m:r>
                      <m:r>
                        <a:rPr lang="et-EE" sz="2000" i="1" dirty="0" smtClean="0">
                          <a:latin typeface="Cambria Math"/>
                        </a:rPr>
                        <m:t> </m:t>
                      </m:r>
                      <m:r>
                        <a:rPr lang="et-EE" sz="2000" i="1" dirty="0">
                          <a:latin typeface="Cambria Math"/>
                        </a:rPr>
                        <m:t>= 0,3</m:t>
                      </m:r>
                      <m:r>
                        <a:rPr lang="et-EE" sz="2000" i="1" dirty="0">
                          <a:latin typeface="Cambria Math"/>
                        </a:rPr>
                        <m:t>𝐿</m:t>
                      </m:r>
                      <m:r>
                        <a:rPr lang="et-EE" sz="2000" i="1" dirty="0">
                          <a:latin typeface="Cambria Math"/>
                        </a:rPr>
                        <m:t> </m:t>
                      </m:r>
                      <m:rad>
                        <m:radPr>
                          <m:ctrlPr>
                            <a:rPr lang="et-EE" sz="2000" i="1" dirty="0" smtClean="0">
                              <a:latin typeface="Cambria Math"/>
                            </a:rPr>
                          </m:ctrlPr>
                        </m:radPr>
                        <m:deg>
                          <m:r>
                            <a:rPr lang="et-EE" sz="2000" i="1" dirty="0" smtClean="0">
                              <a:latin typeface="Cambria Math"/>
                            </a:rPr>
                            <m:t>3</m:t>
                          </m:r>
                        </m:deg>
                        <m:e>
                          <m:r>
                            <a:rPr lang="et-EE" sz="2000" b="0" i="1" dirty="0" smtClean="0">
                              <a:latin typeface="Cambria Math"/>
                            </a:rPr>
                            <m:t>𝐾</m:t>
                          </m:r>
                        </m:e>
                      </m:rad>
                    </m:oMath>
                  </m:oMathPara>
                </a14:m>
                <a:endParaRPr lang="et-EE" sz="2000" i="1" dirty="0"/>
              </a:p>
              <a:p>
                <a:r>
                  <a:rPr lang="fi-FI" sz="2000" dirty="0" err="1"/>
                  <a:t>Leida</a:t>
                </a:r>
                <a:r>
                  <a:rPr lang="fi-FI" sz="2000" dirty="0"/>
                  <a:t> </a:t>
                </a:r>
                <a:r>
                  <a:rPr lang="fi-FI" sz="2000" dirty="0" err="1"/>
                  <a:t>tootmismahu</a:t>
                </a:r>
                <a:r>
                  <a:rPr lang="fi-FI" sz="2000" dirty="0"/>
                  <a:t> </a:t>
                </a:r>
                <a:r>
                  <a:rPr lang="fi-FI" sz="2000" dirty="0" err="1"/>
                  <a:t>muutumise</a:t>
                </a:r>
                <a:r>
                  <a:rPr lang="fi-FI" sz="2000" dirty="0"/>
                  <a:t> tempo </a:t>
                </a:r>
                <a:r>
                  <a:rPr lang="fi-FI" sz="2000" dirty="0" err="1"/>
                  <a:t>ajas</a:t>
                </a:r>
                <a:r>
                  <a:rPr lang="fi-FI" sz="2000" dirty="0"/>
                  <a:t>, </a:t>
                </a:r>
                <a:r>
                  <a:rPr lang="fi-FI" sz="2000" dirty="0" err="1" smtClean="0"/>
                  <a:t>kui</a:t>
                </a:r>
                <a:r>
                  <a:rPr lang="et-EE" sz="2000" dirty="0" smtClean="0"/>
                  <a:t> </a:t>
                </a:r>
                <a14:m>
                  <m:oMath xmlns:m="http://schemas.openxmlformats.org/officeDocument/2006/math">
                    <m:r>
                      <a:rPr lang="fi-FI" sz="2000" i="1" dirty="0" smtClean="0">
                        <a:latin typeface="Cambria Math"/>
                      </a:rPr>
                      <m:t>𝐿</m:t>
                    </m:r>
                    <m:r>
                      <a:rPr lang="fi-FI" sz="2000" i="1" dirty="0">
                        <a:latin typeface="Cambria Math"/>
                      </a:rPr>
                      <m:t>=2</m:t>
                    </m:r>
                    <m:r>
                      <a:rPr lang="et-EE" sz="2000" b="0" i="1" dirty="0" smtClean="0">
                        <a:latin typeface="Cambria Math"/>
                      </a:rPr>
                      <m:t>+</m:t>
                    </m:r>
                    <m:rad>
                      <m:radPr>
                        <m:degHide m:val="on"/>
                        <m:ctrlPr>
                          <a:rPr lang="fi-FI" sz="2000" i="1" dirty="0" smtClean="0">
                            <a:latin typeface="Cambria Math"/>
                          </a:rPr>
                        </m:ctrlPr>
                      </m:radPr>
                      <m:deg/>
                      <m:e>
                        <m:r>
                          <a:rPr lang="et-EE" sz="2000" b="0" i="1" dirty="0" smtClean="0">
                            <a:latin typeface="Cambria Math"/>
                          </a:rPr>
                          <m:t>𝑡</m:t>
                        </m:r>
                      </m:e>
                    </m:rad>
                    <m:r>
                      <a:rPr lang="et-EE" sz="2000" b="0" i="1" dirty="0" smtClean="0">
                        <a:latin typeface="Cambria Math"/>
                      </a:rPr>
                      <m:t>   </m:t>
                    </m:r>
                  </m:oMath>
                </a14:m>
                <a:r>
                  <a:rPr lang="fi-FI" sz="2000" dirty="0" smtClean="0"/>
                  <a:t>ja </a:t>
                </a:r>
                <a14:m>
                  <m:oMath xmlns:m="http://schemas.openxmlformats.org/officeDocument/2006/math">
                    <m:r>
                      <a:rPr lang="fi-FI" sz="2000" i="1" dirty="0" smtClean="0">
                        <a:latin typeface="Cambria Math"/>
                      </a:rPr>
                      <m:t>𝐾</m:t>
                    </m:r>
                    <m:r>
                      <a:rPr lang="fi-FI" sz="2000" i="1" dirty="0" smtClean="0">
                        <a:latin typeface="Cambria Math"/>
                      </a:rPr>
                      <m:t> = 0,1</m:t>
                    </m:r>
                    <m:sSup>
                      <m:sSupPr>
                        <m:ctrlPr>
                          <a:rPr lang="fi-FI" sz="2000" i="1" dirty="0" smtClean="0">
                            <a:latin typeface="Cambria Math"/>
                          </a:rPr>
                        </m:ctrlPr>
                      </m:sSupPr>
                      <m:e>
                        <m:r>
                          <a:rPr lang="et-EE" sz="2000" b="0" i="1" dirty="0" smtClean="0">
                            <a:latin typeface="Cambria Math"/>
                          </a:rPr>
                          <m:t>𝑡</m:t>
                        </m:r>
                      </m:e>
                      <m:sup>
                        <m:r>
                          <a:rPr lang="et-EE" sz="2000" b="0" i="1" dirty="0" smtClean="0">
                            <a:latin typeface="Cambria Math"/>
                          </a:rPr>
                          <m:t>3</m:t>
                        </m:r>
                      </m:sup>
                    </m:sSup>
                    <m:r>
                      <a:rPr lang="et-EE" sz="2000" b="0" i="1" dirty="0" smtClean="0">
                        <a:latin typeface="Cambria Math"/>
                      </a:rPr>
                      <m:t>  </m:t>
                    </m:r>
                    <m:r>
                      <a:rPr lang="fi-FI" sz="2000" i="1" dirty="0" smtClean="0">
                        <a:latin typeface="Cambria Math"/>
                      </a:rPr>
                      <m:t> </m:t>
                    </m:r>
                  </m:oMath>
                </a14:m>
                <a:r>
                  <a:rPr lang="fi-FI" sz="2000" dirty="0" err="1"/>
                  <a:t>kus</a:t>
                </a:r>
                <a:r>
                  <a:rPr lang="fi-FI" sz="2000" dirty="0"/>
                  <a:t> </a:t>
                </a:r>
                <a14:m>
                  <m:oMath xmlns:m="http://schemas.openxmlformats.org/officeDocument/2006/math">
                    <m:r>
                      <a:rPr lang="fi-FI" sz="2000" i="1" dirty="0" smtClean="0">
                        <a:latin typeface="Cambria Math"/>
                      </a:rPr>
                      <m:t>𝑡</m:t>
                    </m:r>
                  </m:oMath>
                </a14:m>
                <a:r>
                  <a:rPr lang="fi-FI" sz="2000" i="1" dirty="0"/>
                  <a:t> </a:t>
                </a:r>
                <a:r>
                  <a:rPr lang="fi-FI" sz="2000" dirty="0"/>
                  <a:t>on </a:t>
                </a:r>
                <a:r>
                  <a:rPr lang="fi-FI" sz="2000" dirty="0" err="1"/>
                  <a:t>aeg</a:t>
                </a:r>
                <a:r>
                  <a:rPr lang="fi-FI" sz="2000" dirty="0" smtClean="0"/>
                  <a:t>.</a:t>
                </a:r>
                <a:endParaRPr lang="fi-FI" sz="2000" dirty="0"/>
              </a:p>
            </p:txBody>
          </p:sp>
        </mc:Choice>
        <mc:Fallback xmlns="">
          <p:sp>
            <p:nvSpPr>
              <p:cNvPr id="5" name="Rectangle 4"/>
              <p:cNvSpPr>
                <a:spLocks noRot="1" noChangeAspect="1" noMove="1" noResize="1" noEditPoints="1" noAdjustHandles="1" noChangeArrowheads="1" noChangeShapeType="1" noTextEdit="1"/>
              </p:cNvSpPr>
              <p:nvPr/>
            </p:nvSpPr>
            <p:spPr>
              <a:xfrm>
                <a:off x="7861" y="2355928"/>
                <a:ext cx="9144000" cy="1375633"/>
              </a:xfrm>
              <a:prstGeom prst="rect">
                <a:avLst/>
              </a:prstGeom>
              <a:blipFill rotWithShape="1">
                <a:blip r:embed="rId5"/>
                <a:stretch>
                  <a:fillRect l="-667" t="-2212" b="-6637"/>
                </a:stretch>
              </a:blipFill>
            </p:spPr>
            <p:txBody>
              <a:bodyPr/>
              <a:lstStyle/>
              <a:p>
                <a:r>
                  <a:rPr lang="et-EE">
                    <a:noFill/>
                  </a:rPr>
                  <a:t> </a:t>
                </a:r>
              </a:p>
            </p:txBody>
          </p:sp>
        </mc:Fallback>
      </mc:AlternateContent>
    </p:spTree>
    <p:extLst>
      <p:ext uri="{BB962C8B-B14F-4D97-AF65-F5344CB8AC3E}">
        <p14:creationId xmlns:p14="http://schemas.microsoft.com/office/powerpoint/2010/main" val="312656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p:cNvSpPr/>
              <p:nvPr/>
            </p:nvSpPr>
            <p:spPr>
              <a:xfrm>
                <a:off x="107504" y="116632"/>
                <a:ext cx="8815001"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3200" dirty="0" smtClean="0"/>
                  <a:t>Funktsiooni  </a:t>
                </a:r>
                <a14:m>
                  <m:oMath xmlns:m="http://schemas.openxmlformats.org/officeDocument/2006/math">
                    <m:r>
                      <a:rPr lang="et-EE" sz="3200" i="1" dirty="0" smtClean="0">
                        <a:latin typeface="Cambria Math"/>
                      </a:rPr>
                      <m:t>𝑧</m:t>
                    </m:r>
                    <m:r>
                      <a:rPr lang="et-EE" sz="3200" i="1" dirty="0" smtClean="0">
                        <a:latin typeface="Cambria Math"/>
                      </a:rPr>
                      <m:t>=</m:t>
                    </m:r>
                    <m:r>
                      <a:rPr lang="et-EE" sz="3200" i="1" dirty="0" smtClean="0">
                        <a:latin typeface="Cambria Math"/>
                      </a:rPr>
                      <m:t>𝑓</m:t>
                    </m:r>
                    <m:r>
                      <a:rPr lang="et-EE" sz="3200" i="1" dirty="0" smtClean="0">
                        <a:latin typeface="Cambria Math"/>
                      </a:rPr>
                      <m:t>(</m:t>
                    </m:r>
                    <m:r>
                      <a:rPr lang="et-EE" sz="3200" i="1" dirty="0" smtClean="0">
                        <a:latin typeface="Cambria Math"/>
                      </a:rPr>
                      <m:t>𝑥</m:t>
                    </m:r>
                    <m:r>
                      <a:rPr lang="et-EE" sz="3200" i="1" dirty="0" smtClean="0">
                        <a:latin typeface="Cambria Math"/>
                      </a:rPr>
                      <m:t>,</m:t>
                    </m:r>
                    <m:r>
                      <a:rPr lang="et-EE" sz="3200" i="1" dirty="0" smtClean="0">
                        <a:latin typeface="Cambria Math"/>
                      </a:rPr>
                      <m:t>𝑦</m:t>
                    </m:r>
                    <m:r>
                      <a:rPr lang="et-EE" sz="3200" i="1" dirty="0" smtClean="0">
                        <a:latin typeface="Cambria Math"/>
                      </a:rPr>
                      <m:t>) </m:t>
                    </m:r>
                  </m:oMath>
                </a14:m>
                <a:r>
                  <a:rPr lang="et-EE" sz="3200" dirty="0" smtClean="0"/>
                  <a:t>kõrgemat järku osatuletised</a:t>
                </a:r>
                <a:endParaRPr lang="et-EE" sz="3200" dirty="0"/>
              </a:p>
            </p:txBody>
          </p:sp>
        </mc:Choice>
        <mc:Fallback xmlns="">
          <p:sp>
            <p:nvSpPr>
              <p:cNvPr id="2" name="Rounded Rectangle 1"/>
              <p:cNvSpPr>
                <a:spLocks noRot="1" noChangeAspect="1" noMove="1" noResize="1" noEditPoints="1" noAdjustHandles="1" noChangeArrowheads="1" noChangeShapeType="1" noTextEdit="1"/>
              </p:cNvSpPr>
              <p:nvPr/>
            </p:nvSpPr>
            <p:spPr>
              <a:xfrm>
                <a:off x="107504" y="116632"/>
                <a:ext cx="8815001" cy="936104"/>
              </a:xfrm>
              <a:prstGeom prst="roundRect">
                <a:avLst/>
              </a:prstGeom>
              <a:blipFill rotWithShape="1">
                <a:blip r:embed="rId2"/>
                <a:stretch>
                  <a:fillRect/>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81427" y="1772816"/>
                <a:ext cx="9036496" cy="4013599"/>
              </a:xfrm>
              <a:prstGeom prst="rect">
                <a:avLst/>
              </a:prstGeom>
            </p:spPr>
            <p:txBody>
              <a:bodyPr wrap="square">
                <a:spAutoFit/>
              </a:bodyPr>
              <a:lstStyle/>
              <a:p>
                <a:r>
                  <a:rPr lang="et-EE" sz="2000" b="0" dirty="0" smtClean="0"/>
                  <a:t>II järku osatuletis </a:t>
                </a:r>
                <a14:m>
                  <m:oMath xmlns:m="http://schemas.openxmlformats.org/officeDocument/2006/math">
                    <m:r>
                      <a:rPr lang="et-EE" sz="2000" b="0" i="1" dirty="0" smtClean="0">
                        <a:latin typeface="Cambria Math"/>
                      </a:rPr>
                      <m:t>𝑥</m:t>
                    </m:r>
                  </m:oMath>
                </a14:m>
                <a:r>
                  <a:rPr lang="et-EE" sz="2000" b="0" dirty="0" smtClean="0"/>
                  <a:t> järgi  </a:t>
                </a:r>
              </a:p>
              <a:p>
                <a:pPr/>
                <a14:m>
                  <m:oMathPara xmlns:m="http://schemas.openxmlformats.org/officeDocument/2006/math">
                    <m:oMathParaPr>
                      <m:jc m:val="centerGroup"/>
                    </m:oMathParaPr>
                    <m:oMath xmlns:m="http://schemas.openxmlformats.org/officeDocument/2006/math">
                      <m:sSubSup>
                        <m:sSubSupPr>
                          <m:ctrlPr>
                            <a:rPr lang="et-EE" sz="2000" i="1" smtClean="0">
                              <a:latin typeface="Cambria Math"/>
                            </a:rPr>
                          </m:ctrlPr>
                        </m:sSubSupPr>
                        <m:e>
                          <m:r>
                            <a:rPr lang="et-EE" sz="2000" i="1">
                              <a:latin typeface="Cambria Math"/>
                            </a:rPr>
                            <m:t>𝑧</m:t>
                          </m:r>
                        </m:e>
                        <m:sub>
                          <m:r>
                            <a:rPr lang="et-EE" sz="2000" b="0" i="1" smtClean="0">
                              <a:latin typeface="Cambria Math"/>
                            </a:rPr>
                            <m:t>𝑥</m:t>
                          </m:r>
                          <m:r>
                            <a:rPr lang="et-EE" sz="2000" i="1">
                              <a:latin typeface="Cambria Math"/>
                            </a:rPr>
                            <m:t>𝑥</m:t>
                          </m:r>
                        </m:sub>
                        <m:sup/>
                      </m:sSubSup>
                      <m:r>
                        <a:rPr lang="et-EE" sz="2000" b="0" i="0" smtClean="0">
                          <a:latin typeface="Cambria Math"/>
                        </a:rPr>
                        <m:t>=</m:t>
                      </m:r>
                      <m:f>
                        <m:fPr>
                          <m:ctrlPr>
                            <a:rPr lang="et-EE" sz="2000" b="0" i="1" smtClean="0">
                              <a:latin typeface="Cambria Math"/>
                            </a:rPr>
                          </m:ctrlPr>
                        </m:fPr>
                        <m:num>
                          <m:r>
                            <a:rPr lang="et-EE" sz="2000" b="0" i="1" smtClean="0">
                              <a:latin typeface="Cambria Math"/>
                              <a:ea typeface="Cambria Math"/>
                            </a:rPr>
                            <m:t>𝜕</m:t>
                          </m:r>
                        </m:num>
                        <m:den>
                          <m:r>
                            <a:rPr lang="et-EE" sz="2000" b="0" i="1" smtClean="0">
                              <a:latin typeface="Cambria Math"/>
                              <a:ea typeface="Cambria Math"/>
                            </a:rPr>
                            <m:t>𝜕</m:t>
                          </m:r>
                          <m:r>
                            <a:rPr lang="et-EE" sz="2000" b="0" i="1" smtClean="0">
                              <a:latin typeface="Cambria Math"/>
                              <a:ea typeface="Cambria Math"/>
                            </a:rPr>
                            <m:t>𝑥</m:t>
                          </m:r>
                        </m:den>
                      </m:f>
                      <m:d>
                        <m:dPr>
                          <m:ctrlPr>
                            <a:rPr lang="et-EE" sz="2000" b="0" i="1" smtClean="0">
                              <a:latin typeface="Cambria Math"/>
                            </a:rPr>
                          </m:ctrlPr>
                        </m:dPr>
                        <m:e>
                          <m:f>
                            <m:fPr>
                              <m:ctrlPr>
                                <a:rPr lang="et-EE" sz="2000" b="0" i="1" smtClean="0">
                                  <a:latin typeface="Cambria Math"/>
                                </a:rPr>
                              </m:ctrlPr>
                            </m:fPr>
                            <m:num>
                              <m:r>
                                <a:rPr lang="et-EE" sz="2000" b="0" i="1" smtClean="0">
                                  <a:latin typeface="Cambria Math"/>
                                  <a:ea typeface="Cambria Math"/>
                                </a:rPr>
                                <m:t>𝜕</m:t>
                              </m:r>
                              <m:r>
                                <a:rPr lang="et-EE" sz="2000" b="0" i="1" smtClean="0">
                                  <a:latin typeface="Cambria Math"/>
                                  <a:ea typeface="Cambria Math"/>
                                </a:rPr>
                                <m:t>𝑧</m:t>
                              </m:r>
                            </m:num>
                            <m:den>
                              <m:r>
                                <a:rPr lang="et-EE" sz="2000" b="0" i="1" smtClean="0">
                                  <a:latin typeface="Cambria Math"/>
                                  <a:ea typeface="Cambria Math"/>
                                </a:rPr>
                                <m:t>𝜕</m:t>
                              </m:r>
                              <m:r>
                                <a:rPr lang="et-EE" sz="2000" b="0" i="1" smtClean="0">
                                  <a:latin typeface="Cambria Math"/>
                                  <a:ea typeface="Cambria Math"/>
                                </a:rPr>
                                <m:t>𝑥</m:t>
                              </m:r>
                            </m:den>
                          </m:f>
                        </m:e>
                      </m:d>
                      <m:r>
                        <a:rPr lang="et-EE" sz="2000" smtClean="0">
                          <a:latin typeface="Cambria Math"/>
                        </a:rPr>
                        <m:t> </m:t>
                      </m:r>
                    </m:oMath>
                  </m:oMathPara>
                </a14:m>
                <a:endParaRPr lang="et-EE" sz="2000" dirty="0" smtClean="0"/>
              </a:p>
              <a:p>
                <a:r>
                  <a:rPr lang="et-EE" sz="2000" dirty="0"/>
                  <a:t>II järku osatuletis </a:t>
                </a:r>
                <a14:m>
                  <m:oMath xmlns:m="http://schemas.openxmlformats.org/officeDocument/2006/math">
                    <m:r>
                      <a:rPr lang="et-EE" sz="2000" b="0" i="1" smtClean="0">
                        <a:latin typeface="Cambria Math"/>
                      </a:rPr>
                      <m:t>𝑦</m:t>
                    </m:r>
                  </m:oMath>
                </a14:m>
                <a:r>
                  <a:rPr lang="et-EE" sz="2000" dirty="0" smtClean="0"/>
                  <a:t> </a:t>
                </a:r>
                <a:r>
                  <a:rPr lang="et-EE" sz="2000" dirty="0"/>
                  <a:t>järgi  </a:t>
                </a:r>
              </a:p>
              <a:p>
                <a:pPr/>
                <a14:m>
                  <m:oMathPara xmlns:m="http://schemas.openxmlformats.org/officeDocument/2006/math">
                    <m:oMathParaPr>
                      <m:jc m:val="centerGroup"/>
                    </m:oMathParaPr>
                    <m:oMath xmlns:m="http://schemas.openxmlformats.org/officeDocument/2006/math">
                      <m:sSubSup>
                        <m:sSubSupPr>
                          <m:ctrlPr>
                            <a:rPr lang="et-EE" sz="2000" i="1">
                              <a:latin typeface="Cambria Math"/>
                            </a:rPr>
                          </m:ctrlPr>
                        </m:sSubSupPr>
                        <m:e>
                          <m:r>
                            <a:rPr lang="et-EE" sz="2000" i="1">
                              <a:latin typeface="Cambria Math"/>
                            </a:rPr>
                            <m:t>𝑧</m:t>
                          </m:r>
                        </m:e>
                        <m:sub>
                          <m:r>
                            <a:rPr lang="et-EE" sz="2000" b="0" i="1" smtClean="0">
                              <a:latin typeface="Cambria Math"/>
                            </a:rPr>
                            <m:t>𝑦𝑦</m:t>
                          </m:r>
                        </m:sub>
                        <m:sup/>
                      </m:sSubSup>
                      <m:r>
                        <a:rPr lang="et-EE" sz="2000">
                          <a:latin typeface="Cambria Math"/>
                        </a:rPr>
                        <m:t>=</m:t>
                      </m:r>
                      <m:f>
                        <m:fPr>
                          <m:ctrlPr>
                            <a:rPr lang="et-EE" sz="2000" i="1">
                              <a:latin typeface="Cambria Math"/>
                            </a:rPr>
                          </m:ctrlPr>
                        </m:fPr>
                        <m:num>
                          <m:r>
                            <a:rPr lang="et-EE" sz="2000" i="1">
                              <a:latin typeface="Cambria Math"/>
                              <a:ea typeface="Cambria Math"/>
                            </a:rPr>
                            <m:t>𝜕</m:t>
                          </m:r>
                        </m:num>
                        <m:den>
                          <m:r>
                            <a:rPr lang="et-EE" sz="2000" i="1">
                              <a:latin typeface="Cambria Math"/>
                              <a:ea typeface="Cambria Math"/>
                            </a:rPr>
                            <m:t>𝜕</m:t>
                          </m:r>
                          <m:r>
                            <a:rPr lang="et-EE" sz="2000" b="0" i="1" smtClean="0">
                              <a:latin typeface="Cambria Math"/>
                              <a:ea typeface="Cambria Math"/>
                            </a:rPr>
                            <m:t>𝑦</m:t>
                          </m:r>
                        </m:den>
                      </m:f>
                      <m:d>
                        <m:dPr>
                          <m:ctrlPr>
                            <a:rPr lang="et-EE" sz="2000" i="1">
                              <a:latin typeface="Cambria Math"/>
                            </a:rPr>
                          </m:ctrlPr>
                        </m:dPr>
                        <m:e>
                          <m:f>
                            <m:fPr>
                              <m:ctrlPr>
                                <a:rPr lang="et-EE" sz="2000" i="1">
                                  <a:latin typeface="Cambria Math"/>
                                </a:rPr>
                              </m:ctrlPr>
                            </m:fPr>
                            <m:num>
                              <m:r>
                                <a:rPr lang="et-EE" sz="2000" i="1">
                                  <a:latin typeface="Cambria Math"/>
                                  <a:ea typeface="Cambria Math"/>
                                </a:rPr>
                                <m:t>𝜕</m:t>
                              </m:r>
                              <m:r>
                                <a:rPr lang="et-EE" sz="2000" i="1">
                                  <a:latin typeface="Cambria Math"/>
                                  <a:ea typeface="Cambria Math"/>
                                </a:rPr>
                                <m:t>𝑧</m:t>
                              </m:r>
                            </m:num>
                            <m:den>
                              <m:r>
                                <a:rPr lang="et-EE" sz="2000" i="1">
                                  <a:latin typeface="Cambria Math"/>
                                  <a:ea typeface="Cambria Math"/>
                                </a:rPr>
                                <m:t>𝜕</m:t>
                              </m:r>
                              <m:r>
                                <a:rPr lang="et-EE" sz="2000" b="0" i="1" smtClean="0">
                                  <a:latin typeface="Cambria Math"/>
                                  <a:ea typeface="Cambria Math"/>
                                </a:rPr>
                                <m:t>𝑦</m:t>
                              </m:r>
                            </m:den>
                          </m:f>
                        </m:e>
                      </m:d>
                      <m:r>
                        <a:rPr lang="et-EE" sz="2000">
                          <a:latin typeface="Cambria Math"/>
                        </a:rPr>
                        <m:t> </m:t>
                      </m:r>
                    </m:oMath>
                  </m:oMathPara>
                </a14:m>
                <a:endParaRPr lang="et-EE" sz="2000" dirty="0"/>
              </a:p>
              <a:p>
                <a:endParaRPr lang="et-EE" sz="2000" dirty="0" smtClean="0"/>
              </a:p>
              <a:p>
                <a:r>
                  <a:rPr lang="et-EE" sz="2000" dirty="0"/>
                  <a:t>II järku </a:t>
                </a:r>
                <a:r>
                  <a:rPr lang="et-EE" sz="2000" dirty="0" smtClean="0">
                    <a:solidFill>
                      <a:srgbClr val="C00000"/>
                    </a:solidFill>
                  </a:rPr>
                  <a:t>segatuletis</a:t>
                </a:r>
                <a:r>
                  <a:rPr lang="et-EE" sz="2000" dirty="0" smtClean="0"/>
                  <a:t> </a:t>
                </a:r>
                <a14:m>
                  <m:oMath xmlns:m="http://schemas.openxmlformats.org/officeDocument/2006/math">
                    <m:r>
                      <a:rPr lang="et-EE" sz="2000" i="1" dirty="0">
                        <a:latin typeface="Cambria Math"/>
                      </a:rPr>
                      <m:t>𝑥</m:t>
                    </m:r>
                  </m:oMath>
                </a14:m>
                <a:r>
                  <a:rPr lang="et-EE" sz="2000" dirty="0"/>
                  <a:t> </a:t>
                </a:r>
                <a:r>
                  <a:rPr lang="et-EE" sz="2000" dirty="0" smtClean="0"/>
                  <a:t>ja </a:t>
                </a:r>
                <a14:m>
                  <m:oMath xmlns:m="http://schemas.openxmlformats.org/officeDocument/2006/math">
                    <m:r>
                      <a:rPr lang="et-EE" sz="2000" i="1" dirty="0" smtClean="0">
                        <a:latin typeface="Cambria Math"/>
                      </a:rPr>
                      <m:t>𝑦</m:t>
                    </m:r>
                  </m:oMath>
                </a14:m>
                <a:r>
                  <a:rPr lang="et-EE" sz="2000" dirty="0" smtClean="0"/>
                  <a:t> järgi  </a:t>
                </a:r>
                <a:endParaRPr lang="et-EE" sz="2000" dirty="0"/>
              </a:p>
              <a:p>
                <a:pPr/>
                <a14:m>
                  <m:oMathPara xmlns:m="http://schemas.openxmlformats.org/officeDocument/2006/math">
                    <m:oMathParaPr>
                      <m:jc m:val="centerGroup"/>
                    </m:oMathParaPr>
                    <m:oMath xmlns:m="http://schemas.openxmlformats.org/officeDocument/2006/math">
                      <m:sSubSup>
                        <m:sSubSupPr>
                          <m:ctrlPr>
                            <a:rPr lang="et-EE" sz="2000" i="1">
                              <a:latin typeface="Cambria Math"/>
                            </a:rPr>
                          </m:ctrlPr>
                        </m:sSubSupPr>
                        <m:e>
                          <m:r>
                            <a:rPr lang="et-EE" sz="2000" i="1">
                              <a:latin typeface="Cambria Math"/>
                            </a:rPr>
                            <m:t>𝑧</m:t>
                          </m:r>
                        </m:e>
                        <m:sub>
                          <m:r>
                            <a:rPr lang="et-EE" sz="2000" i="1">
                              <a:latin typeface="Cambria Math"/>
                            </a:rPr>
                            <m:t>𝑥</m:t>
                          </m:r>
                          <m:r>
                            <a:rPr lang="et-EE" sz="2000" b="0" i="1" smtClean="0">
                              <a:latin typeface="Cambria Math"/>
                            </a:rPr>
                            <m:t>𝑦</m:t>
                          </m:r>
                        </m:sub>
                        <m:sup/>
                      </m:sSubSup>
                      <m:r>
                        <a:rPr lang="et-EE" sz="2000">
                          <a:latin typeface="Cambria Math"/>
                        </a:rPr>
                        <m:t>=</m:t>
                      </m:r>
                      <m:f>
                        <m:fPr>
                          <m:ctrlPr>
                            <a:rPr lang="et-EE" sz="2000" i="1">
                              <a:latin typeface="Cambria Math"/>
                            </a:rPr>
                          </m:ctrlPr>
                        </m:fPr>
                        <m:num>
                          <m:r>
                            <a:rPr lang="et-EE" sz="2000" i="1">
                              <a:latin typeface="Cambria Math"/>
                              <a:ea typeface="Cambria Math"/>
                            </a:rPr>
                            <m:t>𝜕</m:t>
                          </m:r>
                        </m:num>
                        <m:den>
                          <m:r>
                            <a:rPr lang="et-EE" sz="2000" i="1">
                              <a:latin typeface="Cambria Math"/>
                              <a:ea typeface="Cambria Math"/>
                            </a:rPr>
                            <m:t>𝜕</m:t>
                          </m:r>
                          <m:r>
                            <a:rPr lang="et-EE" sz="2000" b="0" i="1" smtClean="0">
                              <a:latin typeface="Cambria Math"/>
                              <a:ea typeface="Cambria Math"/>
                            </a:rPr>
                            <m:t>𝑦</m:t>
                          </m:r>
                        </m:den>
                      </m:f>
                      <m:d>
                        <m:dPr>
                          <m:ctrlPr>
                            <a:rPr lang="et-EE" sz="2000" i="1">
                              <a:latin typeface="Cambria Math"/>
                            </a:rPr>
                          </m:ctrlPr>
                        </m:dPr>
                        <m:e>
                          <m:f>
                            <m:fPr>
                              <m:ctrlPr>
                                <a:rPr lang="et-EE" sz="2000" i="1">
                                  <a:latin typeface="Cambria Math"/>
                                </a:rPr>
                              </m:ctrlPr>
                            </m:fPr>
                            <m:num>
                              <m:r>
                                <a:rPr lang="et-EE" sz="2000" i="1">
                                  <a:latin typeface="Cambria Math"/>
                                  <a:ea typeface="Cambria Math"/>
                                </a:rPr>
                                <m:t>𝜕</m:t>
                              </m:r>
                              <m:r>
                                <a:rPr lang="et-EE" sz="2000" i="1">
                                  <a:latin typeface="Cambria Math"/>
                                  <a:ea typeface="Cambria Math"/>
                                </a:rPr>
                                <m:t>𝑧</m:t>
                              </m:r>
                            </m:num>
                            <m:den>
                              <m:r>
                                <a:rPr lang="et-EE" sz="2000" i="1">
                                  <a:latin typeface="Cambria Math"/>
                                  <a:ea typeface="Cambria Math"/>
                                </a:rPr>
                                <m:t>𝜕</m:t>
                              </m:r>
                              <m:r>
                                <a:rPr lang="et-EE" sz="2000" i="1">
                                  <a:latin typeface="Cambria Math"/>
                                  <a:ea typeface="Cambria Math"/>
                                </a:rPr>
                                <m:t>𝑥</m:t>
                              </m:r>
                            </m:den>
                          </m:f>
                        </m:e>
                      </m:d>
                      <m:r>
                        <a:rPr lang="et-EE" sz="2000">
                          <a:latin typeface="Cambria Math"/>
                        </a:rPr>
                        <m:t> </m:t>
                      </m:r>
                      <m:r>
                        <a:rPr lang="et-EE" sz="2000" b="0" i="0" smtClean="0">
                          <a:latin typeface="Cambria Math"/>
                        </a:rPr>
                        <m:t>,</m:t>
                      </m:r>
                      <m:sSubSup>
                        <m:sSubSupPr>
                          <m:ctrlPr>
                            <a:rPr lang="et-EE" sz="2000" i="1">
                              <a:latin typeface="Cambria Math"/>
                            </a:rPr>
                          </m:ctrlPr>
                        </m:sSubSupPr>
                        <m:e>
                          <m:r>
                            <a:rPr lang="et-EE" sz="2000" b="0" i="1" smtClean="0">
                              <a:latin typeface="Cambria Math"/>
                            </a:rPr>
                            <m:t>                         </m:t>
                          </m:r>
                          <m:r>
                            <a:rPr lang="et-EE" sz="2000" i="1">
                              <a:latin typeface="Cambria Math"/>
                            </a:rPr>
                            <m:t>𝑧</m:t>
                          </m:r>
                        </m:e>
                        <m:sub>
                          <m:r>
                            <a:rPr lang="et-EE" sz="2000" i="1">
                              <a:latin typeface="Cambria Math"/>
                            </a:rPr>
                            <m:t>𝑦</m:t>
                          </m:r>
                          <m:r>
                            <a:rPr lang="et-EE" sz="2000" b="0" i="1" smtClean="0">
                              <a:latin typeface="Cambria Math"/>
                            </a:rPr>
                            <m:t>𝑥</m:t>
                          </m:r>
                        </m:sub>
                        <m:sup/>
                      </m:sSubSup>
                      <m:r>
                        <a:rPr lang="et-EE" sz="2000">
                          <a:latin typeface="Cambria Math"/>
                        </a:rPr>
                        <m:t>=</m:t>
                      </m:r>
                      <m:f>
                        <m:fPr>
                          <m:ctrlPr>
                            <a:rPr lang="et-EE" sz="2000" i="1">
                              <a:latin typeface="Cambria Math"/>
                            </a:rPr>
                          </m:ctrlPr>
                        </m:fPr>
                        <m:num>
                          <m:r>
                            <a:rPr lang="et-EE" sz="2000" i="1">
                              <a:latin typeface="Cambria Math"/>
                              <a:ea typeface="Cambria Math"/>
                            </a:rPr>
                            <m:t>𝜕</m:t>
                          </m:r>
                        </m:num>
                        <m:den>
                          <m:r>
                            <a:rPr lang="et-EE" sz="2000" i="1">
                              <a:latin typeface="Cambria Math"/>
                              <a:ea typeface="Cambria Math"/>
                            </a:rPr>
                            <m:t>𝜕</m:t>
                          </m:r>
                          <m:r>
                            <a:rPr lang="et-EE" sz="2000" b="0" i="1" smtClean="0">
                              <a:latin typeface="Cambria Math"/>
                              <a:ea typeface="Cambria Math"/>
                            </a:rPr>
                            <m:t>𝑥</m:t>
                          </m:r>
                        </m:den>
                      </m:f>
                      <m:d>
                        <m:dPr>
                          <m:ctrlPr>
                            <a:rPr lang="et-EE" sz="2000" i="1">
                              <a:latin typeface="Cambria Math"/>
                            </a:rPr>
                          </m:ctrlPr>
                        </m:dPr>
                        <m:e>
                          <m:f>
                            <m:fPr>
                              <m:ctrlPr>
                                <a:rPr lang="et-EE" sz="2000" i="1">
                                  <a:latin typeface="Cambria Math"/>
                                </a:rPr>
                              </m:ctrlPr>
                            </m:fPr>
                            <m:num>
                              <m:r>
                                <a:rPr lang="et-EE" sz="2000" i="1">
                                  <a:latin typeface="Cambria Math"/>
                                  <a:ea typeface="Cambria Math"/>
                                </a:rPr>
                                <m:t>𝜕</m:t>
                              </m:r>
                              <m:r>
                                <a:rPr lang="et-EE" sz="2000" i="1">
                                  <a:latin typeface="Cambria Math"/>
                                  <a:ea typeface="Cambria Math"/>
                                </a:rPr>
                                <m:t>𝑧</m:t>
                              </m:r>
                            </m:num>
                            <m:den>
                              <m:r>
                                <a:rPr lang="et-EE" sz="2000" i="1">
                                  <a:latin typeface="Cambria Math"/>
                                  <a:ea typeface="Cambria Math"/>
                                </a:rPr>
                                <m:t>𝜕</m:t>
                              </m:r>
                              <m:r>
                                <a:rPr lang="et-EE" sz="2000" b="0" i="1" smtClean="0">
                                  <a:latin typeface="Cambria Math"/>
                                  <a:ea typeface="Cambria Math"/>
                                </a:rPr>
                                <m:t>𝑦</m:t>
                              </m:r>
                            </m:den>
                          </m:f>
                        </m:e>
                      </m:d>
                      <m:r>
                        <a:rPr lang="et-EE" sz="2000">
                          <a:latin typeface="Cambria Math"/>
                        </a:rPr>
                        <m:t> </m:t>
                      </m:r>
                    </m:oMath>
                  </m:oMathPara>
                </a14:m>
                <a:endParaRPr lang="et-EE" sz="2000" dirty="0" smtClean="0"/>
              </a:p>
              <a:p>
                <a:endParaRPr lang="et-EE" sz="2000" dirty="0"/>
              </a:p>
              <a:p>
                <a:pPr/>
                <a14:m>
                  <m:oMathPara xmlns:m="http://schemas.openxmlformats.org/officeDocument/2006/math">
                    <m:oMathParaPr>
                      <m:jc m:val="centerGroup"/>
                    </m:oMathParaPr>
                    <m:oMath xmlns:m="http://schemas.openxmlformats.org/officeDocument/2006/math">
                      <m:sSubSup>
                        <m:sSubSupPr>
                          <m:ctrlPr>
                            <a:rPr lang="et-EE" sz="2000" i="1">
                              <a:latin typeface="Cambria Math"/>
                            </a:rPr>
                          </m:ctrlPr>
                        </m:sSubSupPr>
                        <m:e>
                          <m:r>
                            <a:rPr lang="et-EE" sz="2000" i="1">
                              <a:latin typeface="Cambria Math"/>
                            </a:rPr>
                            <m:t>𝑧</m:t>
                          </m:r>
                        </m:e>
                        <m:sub>
                          <m:r>
                            <a:rPr lang="et-EE" sz="2000" i="1">
                              <a:latin typeface="Cambria Math"/>
                            </a:rPr>
                            <m:t>𝑥𝑦</m:t>
                          </m:r>
                        </m:sub>
                        <m:sup/>
                      </m:sSubSup>
                      <m:r>
                        <a:rPr lang="et-EE" sz="2000" b="0" i="0" smtClean="0">
                          <a:latin typeface="Cambria Math"/>
                        </a:rPr>
                        <m:t>=</m:t>
                      </m:r>
                      <m:sSubSup>
                        <m:sSubSupPr>
                          <m:ctrlPr>
                            <a:rPr lang="et-EE" sz="2000" i="1">
                              <a:latin typeface="Cambria Math"/>
                            </a:rPr>
                          </m:ctrlPr>
                        </m:sSubSupPr>
                        <m:e>
                          <m:r>
                            <a:rPr lang="et-EE" sz="2000" i="1">
                              <a:latin typeface="Cambria Math"/>
                            </a:rPr>
                            <m:t>𝑧</m:t>
                          </m:r>
                        </m:e>
                        <m:sub>
                          <m:r>
                            <a:rPr lang="et-EE" sz="2000" i="1">
                              <a:latin typeface="Cambria Math"/>
                            </a:rPr>
                            <m:t>𝑦𝑥</m:t>
                          </m:r>
                        </m:sub>
                        <m:sup/>
                      </m:sSubSup>
                    </m:oMath>
                  </m:oMathPara>
                </a14:m>
                <a:endParaRPr lang="et-EE" sz="2000" dirty="0"/>
              </a:p>
            </p:txBody>
          </p:sp>
        </mc:Choice>
        <mc:Fallback xmlns="">
          <p:sp>
            <p:nvSpPr>
              <p:cNvPr id="3" name="Rectangle 2"/>
              <p:cNvSpPr>
                <a:spLocks noRot="1" noChangeAspect="1" noMove="1" noResize="1" noEditPoints="1" noAdjustHandles="1" noChangeArrowheads="1" noChangeShapeType="1" noTextEdit="1"/>
              </p:cNvSpPr>
              <p:nvPr/>
            </p:nvSpPr>
            <p:spPr>
              <a:xfrm>
                <a:off x="81427" y="1772816"/>
                <a:ext cx="9036496" cy="4013599"/>
              </a:xfrm>
              <a:prstGeom prst="rect">
                <a:avLst/>
              </a:prstGeom>
              <a:blipFill rotWithShape="1">
                <a:blip r:embed="rId3"/>
                <a:stretch>
                  <a:fillRect l="-674" t="-760" b="-304"/>
                </a:stretch>
              </a:blipFill>
            </p:spPr>
            <p:txBody>
              <a:bodyPr/>
              <a:lstStyle/>
              <a:p>
                <a:r>
                  <a:rPr lang="et-EE">
                    <a:noFill/>
                  </a:rPr>
                  <a:t> </a:t>
                </a:r>
              </a:p>
            </p:txBody>
          </p:sp>
        </mc:Fallback>
      </mc:AlternateContent>
    </p:spTree>
    <p:extLst>
      <p:ext uri="{BB962C8B-B14F-4D97-AF65-F5344CB8AC3E}">
        <p14:creationId xmlns:p14="http://schemas.microsoft.com/office/powerpoint/2010/main" val="3310774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204022"/>
                <a:ext cx="9144000" cy="400110"/>
              </a:xfrm>
              <a:prstGeom prst="rect">
                <a:avLst/>
              </a:prstGeom>
              <a:solidFill>
                <a:schemeClr val="bg1">
                  <a:lumMod val="95000"/>
                </a:schemeClr>
              </a:solidFill>
            </p:spPr>
            <p:txBody>
              <a:bodyPr wrap="square">
                <a:spAutoFit/>
              </a:bodyPr>
              <a:lstStyle/>
              <a:p>
                <a:r>
                  <a:rPr lang="et-EE" sz="2000" i="1" u="sng" dirty="0" smtClean="0">
                    <a:solidFill>
                      <a:srgbClr val="C00000"/>
                    </a:solidFill>
                  </a:rPr>
                  <a:t>Näide </a:t>
                </a:r>
                <a:r>
                  <a:rPr lang="et-EE" sz="2000" u="sng" dirty="0" smtClean="0">
                    <a:solidFill>
                      <a:srgbClr val="C00000"/>
                    </a:solidFill>
                  </a:rPr>
                  <a:t>24.</a:t>
                </a:r>
                <a:r>
                  <a:rPr lang="et-EE" sz="2000" dirty="0" smtClean="0">
                    <a:solidFill>
                      <a:srgbClr val="C00000"/>
                    </a:solidFill>
                  </a:rPr>
                  <a:t> </a:t>
                </a:r>
                <a:r>
                  <a:rPr lang="et-EE" sz="2000" dirty="0" smtClean="0"/>
                  <a:t> Leida funktsiooni</a:t>
                </a:r>
                <a14:m>
                  <m:oMath xmlns:m="http://schemas.openxmlformats.org/officeDocument/2006/math">
                    <m:r>
                      <a:rPr lang="et-EE" sz="2000" b="0" i="0" smtClean="0">
                        <a:latin typeface="Cambria Math"/>
                      </a:rPr>
                      <m:t> </m:t>
                    </m:r>
                    <m:r>
                      <a:rPr lang="et-EE" sz="2000" b="0" i="1" smtClean="0">
                        <a:latin typeface="Cambria Math"/>
                      </a:rPr>
                      <m:t>𝑧</m:t>
                    </m:r>
                    <m:d>
                      <m:dPr>
                        <m:ctrlPr>
                          <a:rPr lang="et-EE" sz="2000" i="1">
                            <a:latin typeface="Cambria Math"/>
                          </a:rPr>
                        </m:ctrlPr>
                      </m:dPr>
                      <m:e>
                        <m:r>
                          <a:rPr lang="et-EE" sz="2000" b="0" i="1" smtClean="0">
                            <a:latin typeface="Cambria Math"/>
                          </a:rPr>
                          <m:t>𝑥</m:t>
                        </m:r>
                        <m:r>
                          <a:rPr lang="et-EE" sz="2000" b="0" i="1" smtClean="0">
                            <a:latin typeface="Cambria Math"/>
                          </a:rPr>
                          <m:t>,</m:t>
                        </m:r>
                        <m:r>
                          <a:rPr lang="et-EE" sz="2000" b="0" i="1" smtClean="0">
                            <a:latin typeface="Cambria Math"/>
                          </a:rPr>
                          <m:t>𝑦</m:t>
                        </m:r>
                      </m:e>
                    </m:d>
                    <m:r>
                      <a:rPr lang="et-EE" sz="2000" i="1">
                        <a:latin typeface="Cambria Math"/>
                      </a:rPr>
                      <m:t>=</m:t>
                    </m:r>
                    <m:sSup>
                      <m:sSupPr>
                        <m:ctrlPr>
                          <a:rPr lang="et-EE" sz="2000" i="1" smtClean="0">
                            <a:latin typeface="Cambria Math"/>
                          </a:rPr>
                        </m:ctrlPr>
                      </m:sSupPr>
                      <m:e>
                        <m:r>
                          <a:rPr lang="et-EE" sz="2000" b="0" i="1" smtClean="0">
                            <a:latin typeface="Cambria Math"/>
                          </a:rPr>
                          <m:t>𝑥</m:t>
                        </m:r>
                      </m:e>
                      <m:sup>
                        <m:r>
                          <a:rPr lang="et-EE" sz="2000" b="0" i="1" smtClean="0">
                            <a:latin typeface="Cambria Math"/>
                          </a:rPr>
                          <m:t>2</m:t>
                        </m:r>
                      </m:sup>
                    </m:sSup>
                    <m:r>
                      <a:rPr lang="et-EE" sz="2000" b="0" i="1" smtClean="0">
                        <a:latin typeface="Cambria Math"/>
                      </a:rPr>
                      <m:t>+</m:t>
                    </m:r>
                    <m:func>
                      <m:funcPr>
                        <m:ctrlPr>
                          <a:rPr lang="et-EE" sz="2000" b="0" i="1" smtClean="0">
                            <a:latin typeface="Cambria Math"/>
                          </a:rPr>
                        </m:ctrlPr>
                      </m:funcPr>
                      <m:fName>
                        <m:r>
                          <m:rPr>
                            <m:sty m:val="p"/>
                          </m:rPr>
                          <a:rPr lang="et-EE" sz="2000" b="0" i="0" smtClean="0">
                            <a:latin typeface="Cambria Math"/>
                          </a:rPr>
                          <m:t>sin</m:t>
                        </m:r>
                      </m:fName>
                      <m:e>
                        <m:r>
                          <a:rPr lang="et-EE" sz="2000" b="0" i="1" smtClean="0">
                            <a:latin typeface="Cambria Math"/>
                          </a:rPr>
                          <m:t>3</m:t>
                        </m:r>
                        <m:r>
                          <a:rPr lang="et-EE" sz="2000" b="0" i="1" smtClean="0">
                            <a:latin typeface="Cambria Math"/>
                          </a:rPr>
                          <m:t>𝑦</m:t>
                        </m:r>
                      </m:e>
                    </m:func>
                  </m:oMath>
                </a14:m>
                <a:r>
                  <a:rPr lang="et-EE" sz="2000" dirty="0" smtClean="0"/>
                  <a:t> teist järku osatuletised.</a:t>
                </a:r>
                <a:endParaRPr lang="et-EE" sz="2000" dirty="0"/>
              </a:p>
            </p:txBody>
          </p:sp>
        </mc:Choice>
        <mc:Fallback xmlns="">
          <p:sp>
            <p:nvSpPr>
              <p:cNvPr id="2" name="Rectangle 1"/>
              <p:cNvSpPr>
                <a:spLocks noRot="1" noChangeAspect="1" noMove="1" noResize="1" noEditPoints="1" noAdjustHandles="1" noChangeArrowheads="1" noChangeShapeType="1" noTextEdit="1"/>
              </p:cNvSpPr>
              <p:nvPr/>
            </p:nvSpPr>
            <p:spPr>
              <a:xfrm>
                <a:off x="0" y="204022"/>
                <a:ext cx="9144000" cy="400110"/>
              </a:xfrm>
              <a:prstGeom prst="rect">
                <a:avLst/>
              </a:prstGeom>
              <a:blipFill rotWithShape="1">
                <a:blip r:embed="rId2"/>
                <a:stretch>
                  <a:fillRect l="-667" t="-7576" b="-25758"/>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214" y="641995"/>
                <a:ext cx="9144000" cy="2317494"/>
              </a:xfrm>
              <a:prstGeom prst="rect">
                <a:avLst/>
              </a:prstGeom>
            </p:spPr>
            <p:txBody>
              <a:bodyPr wrap="square">
                <a:spAutoFit/>
              </a:bodyPr>
              <a:lstStyle/>
              <a:p>
                <a:r>
                  <a:rPr lang="et-EE" sz="2000" i="1" dirty="0" smtClean="0"/>
                  <a:t>Lahendus. </a:t>
                </a:r>
              </a:p>
              <a:p>
                <a:r>
                  <a:rPr lang="et-EE" sz="2000" dirty="0" smtClean="0"/>
                  <a:t>Leidsime, et </a:t>
                </a:r>
                <a14:m>
                  <m:oMath xmlns:m="http://schemas.openxmlformats.org/officeDocument/2006/math">
                    <m:r>
                      <a:rPr lang="et-EE" sz="2000" b="0" i="0" smtClean="0">
                        <a:latin typeface="Cambria Math"/>
                      </a:rPr>
                      <m:t> </m:t>
                    </m:r>
                    <m:sSubSup>
                      <m:sSubSupPr>
                        <m:ctrlPr>
                          <a:rPr lang="et-EE" sz="2000" i="1">
                            <a:latin typeface="Cambria Math"/>
                          </a:rPr>
                        </m:ctrlPr>
                      </m:sSubSupPr>
                      <m:e>
                        <m:r>
                          <a:rPr lang="et-EE" sz="2000" i="1">
                            <a:latin typeface="Cambria Math"/>
                          </a:rPr>
                          <m:t>𝑧</m:t>
                        </m:r>
                      </m:e>
                      <m:sub>
                        <m:r>
                          <a:rPr lang="et-EE" sz="2000" i="1">
                            <a:latin typeface="Cambria Math"/>
                          </a:rPr>
                          <m:t>𝑥</m:t>
                        </m:r>
                      </m:sub>
                      <m:sup/>
                    </m:sSubSup>
                    <m:r>
                      <a:rPr lang="et-EE" sz="2000" i="1">
                        <a:latin typeface="Cambria Math"/>
                      </a:rPr>
                      <m:t>=2</m:t>
                    </m:r>
                    <m:r>
                      <a:rPr lang="et-EE" sz="2000" i="1">
                        <a:latin typeface="Cambria Math"/>
                      </a:rPr>
                      <m:t>𝑥</m:t>
                    </m:r>
                  </m:oMath>
                </a14:m>
                <a:r>
                  <a:rPr lang="et-EE" sz="2000" dirty="0" smtClean="0"/>
                  <a:t> ja </a:t>
                </a:r>
                <a:r>
                  <a:rPr lang="et-EE" sz="2000" dirty="0"/>
                  <a:t> </a:t>
                </a:r>
                <a:r>
                  <a:rPr lang="et-EE" sz="2000" dirty="0" smtClean="0"/>
                  <a:t> </a:t>
                </a:r>
                <a14:m>
                  <m:oMath xmlns:m="http://schemas.openxmlformats.org/officeDocument/2006/math">
                    <m:sSubSup>
                      <m:sSubSupPr>
                        <m:ctrlPr>
                          <a:rPr lang="et-EE" sz="2000" i="1">
                            <a:latin typeface="Cambria Math"/>
                          </a:rPr>
                        </m:ctrlPr>
                      </m:sSubSupPr>
                      <m:e>
                        <m:r>
                          <a:rPr lang="et-EE" sz="2000" i="1">
                            <a:latin typeface="Cambria Math"/>
                          </a:rPr>
                          <m:t>𝑧</m:t>
                        </m:r>
                      </m:e>
                      <m:sub>
                        <m:r>
                          <a:rPr lang="et-EE" sz="2000" i="1">
                            <a:latin typeface="Cambria Math"/>
                          </a:rPr>
                          <m:t>𝑦</m:t>
                        </m:r>
                      </m:sub>
                      <m:sup/>
                    </m:sSubSup>
                    <m:r>
                      <a:rPr lang="et-EE" sz="2000" i="1">
                        <a:latin typeface="Cambria Math"/>
                      </a:rPr>
                      <m:t>=3</m:t>
                    </m:r>
                    <m:r>
                      <a:rPr lang="et-EE" sz="2000" i="1">
                        <a:latin typeface="Cambria Math"/>
                      </a:rPr>
                      <m:t>𝑐𝑜𝑠</m:t>
                    </m:r>
                    <m:r>
                      <a:rPr lang="et-EE" sz="2000" i="1">
                        <a:latin typeface="Cambria Math"/>
                      </a:rPr>
                      <m:t>3</m:t>
                    </m:r>
                    <m:r>
                      <a:rPr lang="et-EE" sz="2000" i="1">
                        <a:latin typeface="Cambria Math"/>
                      </a:rPr>
                      <m:t>𝑦</m:t>
                    </m:r>
                    <m:r>
                      <a:rPr lang="et-EE" sz="2000" b="0" i="1" smtClean="0">
                        <a:latin typeface="Cambria Math"/>
                      </a:rPr>
                      <m:t>, </m:t>
                    </m:r>
                  </m:oMath>
                </a14:m>
                <a:r>
                  <a:rPr lang="et-EE" sz="2000" i="1" dirty="0" smtClean="0"/>
                  <a:t>siis</a:t>
                </a:r>
              </a:p>
              <a:p>
                <a:endParaRPr lang="et-EE" sz="2000" i="1" dirty="0" smtClean="0"/>
              </a:p>
              <a:p>
                <a:pPr/>
                <a14:m>
                  <m:oMathPara xmlns:m="http://schemas.openxmlformats.org/officeDocument/2006/math">
                    <m:oMathParaPr>
                      <m:jc m:val="centerGroup"/>
                    </m:oMathParaPr>
                    <m:oMath xmlns:m="http://schemas.openxmlformats.org/officeDocument/2006/math">
                      <m:sSubSup>
                        <m:sSubSupPr>
                          <m:ctrlPr>
                            <a:rPr lang="et-EE" sz="2000" i="1">
                              <a:latin typeface="Cambria Math"/>
                            </a:rPr>
                          </m:ctrlPr>
                        </m:sSubSupPr>
                        <m:e>
                          <m:r>
                            <a:rPr lang="et-EE" sz="2000" i="1">
                              <a:latin typeface="Cambria Math"/>
                            </a:rPr>
                            <m:t>𝑧</m:t>
                          </m:r>
                        </m:e>
                        <m:sub>
                          <m:r>
                            <a:rPr lang="et-EE" sz="2000" i="1">
                              <a:latin typeface="Cambria Math"/>
                            </a:rPr>
                            <m:t>𝑥</m:t>
                          </m:r>
                          <m:r>
                            <a:rPr lang="et-EE" sz="2000" b="0" i="1" smtClean="0">
                              <a:latin typeface="Cambria Math"/>
                            </a:rPr>
                            <m:t>𝑥</m:t>
                          </m:r>
                        </m:sub>
                        <m:sup/>
                      </m:sSubSup>
                      <m:r>
                        <a:rPr lang="et-EE" sz="2000" i="1">
                          <a:latin typeface="Cambria Math"/>
                        </a:rPr>
                        <m:t>=</m:t>
                      </m:r>
                      <m:f>
                        <m:fPr>
                          <m:ctrlPr>
                            <a:rPr lang="et-EE" sz="2000" i="1" smtClean="0">
                              <a:latin typeface="Cambria Math"/>
                            </a:rPr>
                          </m:ctrlPr>
                        </m:fPr>
                        <m:num>
                          <m:r>
                            <a:rPr lang="et-EE" sz="2000" i="1" smtClean="0">
                              <a:latin typeface="Cambria Math"/>
                              <a:ea typeface="Cambria Math"/>
                            </a:rPr>
                            <m:t>𝜕</m:t>
                          </m:r>
                          <m:r>
                            <a:rPr lang="et-EE" sz="2000" b="0" i="1" smtClean="0">
                              <a:latin typeface="Cambria Math"/>
                              <a:ea typeface="Cambria Math"/>
                            </a:rPr>
                            <m:t>(2</m:t>
                          </m:r>
                          <m:r>
                            <a:rPr lang="et-EE" sz="2000" b="0" i="1" smtClean="0">
                              <a:latin typeface="Cambria Math"/>
                              <a:ea typeface="Cambria Math"/>
                            </a:rPr>
                            <m:t>𝑥</m:t>
                          </m:r>
                          <m:r>
                            <a:rPr lang="et-EE" sz="2000" b="0" i="1" smtClean="0">
                              <a:latin typeface="Cambria Math"/>
                              <a:ea typeface="Cambria Math"/>
                            </a:rPr>
                            <m:t>)</m:t>
                          </m:r>
                        </m:num>
                        <m:den>
                          <m:r>
                            <a:rPr lang="et-EE" sz="2000" i="1" smtClean="0">
                              <a:latin typeface="Cambria Math"/>
                              <a:ea typeface="Cambria Math"/>
                            </a:rPr>
                            <m:t>𝜕</m:t>
                          </m:r>
                          <m:r>
                            <a:rPr lang="et-EE" sz="2000" b="0" i="1" smtClean="0">
                              <a:latin typeface="Cambria Math"/>
                              <a:ea typeface="Cambria Math"/>
                            </a:rPr>
                            <m:t>𝑥</m:t>
                          </m:r>
                        </m:den>
                      </m:f>
                      <m:r>
                        <a:rPr lang="et-EE" sz="2000" b="0" i="1" smtClean="0">
                          <a:latin typeface="Cambria Math"/>
                        </a:rPr>
                        <m:t>=2,    </m:t>
                      </m:r>
                      <m:sSubSup>
                        <m:sSubSupPr>
                          <m:ctrlPr>
                            <a:rPr lang="et-EE" sz="2000" i="1">
                              <a:latin typeface="Cambria Math"/>
                            </a:rPr>
                          </m:ctrlPr>
                        </m:sSubSupPr>
                        <m:e>
                          <m:r>
                            <a:rPr lang="et-EE" sz="2000" i="1">
                              <a:latin typeface="Cambria Math"/>
                            </a:rPr>
                            <m:t>𝑧</m:t>
                          </m:r>
                        </m:e>
                        <m:sub>
                          <m:r>
                            <a:rPr lang="et-EE" sz="2000" b="0" i="1" smtClean="0">
                              <a:latin typeface="Cambria Math"/>
                            </a:rPr>
                            <m:t>𝑦𝑦</m:t>
                          </m:r>
                        </m:sub>
                        <m:sup/>
                      </m:sSubSup>
                      <m:r>
                        <a:rPr lang="et-EE" sz="2000" i="1">
                          <a:latin typeface="Cambria Math"/>
                        </a:rPr>
                        <m:t>=</m:t>
                      </m:r>
                      <m:f>
                        <m:fPr>
                          <m:ctrlPr>
                            <a:rPr lang="et-EE" sz="2000" i="1">
                              <a:latin typeface="Cambria Math"/>
                            </a:rPr>
                          </m:ctrlPr>
                        </m:fPr>
                        <m:num>
                          <m:r>
                            <a:rPr lang="et-EE" sz="2000" i="1">
                              <a:latin typeface="Cambria Math"/>
                              <a:ea typeface="Cambria Math"/>
                            </a:rPr>
                            <m:t>𝜕</m:t>
                          </m:r>
                          <m:r>
                            <a:rPr lang="et-EE" sz="2000" i="1">
                              <a:latin typeface="Cambria Math"/>
                              <a:ea typeface="Cambria Math"/>
                            </a:rPr>
                            <m:t>(3</m:t>
                          </m:r>
                          <m:r>
                            <a:rPr lang="et-EE" sz="2000" b="0" i="1" smtClean="0">
                              <a:latin typeface="Cambria Math"/>
                              <a:ea typeface="Cambria Math"/>
                            </a:rPr>
                            <m:t>𝑐𝑜𝑠</m:t>
                          </m:r>
                          <m:r>
                            <a:rPr lang="et-EE" sz="2000" b="0" i="1" smtClean="0">
                              <a:latin typeface="Cambria Math"/>
                              <a:ea typeface="Cambria Math"/>
                            </a:rPr>
                            <m:t>3</m:t>
                          </m:r>
                          <m:r>
                            <a:rPr lang="et-EE" sz="2000" b="0" i="1" smtClean="0">
                              <a:latin typeface="Cambria Math"/>
                              <a:ea typeface="Cambria Math"/>
                            </a:rPr>
                            <m:t>𝑦</m:t>
                          </m:r>
                          <m:r>
                            <a:rPr lang="et-EE" sz="2000" i="1">
                              <a:latin typeface="Cambria Math"/>
                              <a:ea typeface="Cambria Math"/>
                            </a:rPr>
                            <m:t>)</m:t>
                          </m:r>
                        </m:num>
                        <m:den>
                          <m:r>
                            <a:rPr lang="et-EE" sz="2000" i="1">
                              <a:latin typeface="Cambria Math"/>
                              <a:ea typeface="Cambria Math"/>
                            </a:rPr>
                            <m:t>𝜕</m:t>
                          </m:r>
                          <m:r>
                            <a:rPr lang="et-EE" sz="2000" b="0" i="1" smtClean="0">
                              <a:latin typeface="Cambria Math"/>
                              <a:ea typeface="Cambria Math"/>
                            </a:rPr>
                            <m:t>𝑦</m:t>
                          </m:r>
                        </m:den>
                      </m:f>
                      <m:r>
                        <a:rPr lang="et-EE" sz="2000" b="0" i="1" smtClean="0">
                          <a:latin typeface="Cambria Math"/>
                          <a:ea typeface="Cambria Math"/>
                        </a:rPr>
                        <m:t>=−9</m:t>
                      </m:r>
                      <m:func>
                        <m:funcPr>
                          <m:ctrlPr>
                            <a:rPr lang="et-EE" sz="2000" b="0" i="1" smtClean="0">
                              <a:latin typeface="Cambria Math"/>
                              <a:ea typeface="Cambria Math"/>
                            </a:rPr>
                          </m:ctrlPr>
                        </m:funcPr>
                        <m:fName>
                          <m:r>
                            <m:rPr>
                              <m:sty m:val="p"/>
                            </m:rPr>
                            <a:rPr lang="et-EE" sz="2000" b="0" i="0" smtClean="0">
                              <a:latin typeface="Cambria Math"/>
                              <a:ea typeface="Cambria Math"/>
                            </a:rPr>
                            <m:t>sin</m:t>
                          </m:r>
                        </m:fName>
                        <m:e>
                          <m:r>
                            <a:rPr lang="et-EE" sz="2000" b="0" i="1" smtClean="0">
                              <a:latin typeface="Cambria Math"/>
                              <a:ea typeface="Cambria Math"/>
                            </a:rPr>
                            <m:t>3</m:t>
                          </m:r>
                          <m:r>
                            <a:rPr lang="et-EE" sz="2000" b="0" i="1" smtClean="0">
                              <a:latin typeface="Cambria Math"/>
                              <a:ea typeface="Cambria Math"/>
                            </a:rPr>
                            <m:t>𝑦</m:t>
                          </m:r>
                          <m:r>
                            <a:rPr lang="et-EE" sz="2000" b="0" i="1" smtClean="0">
                              <a:latin typeface="Cambria Math"/>
                              <a:ea typeface="Cambria Math"/>
                            </a:rPr>
                            <m:t>,</m:t>
                          </m:r>
                        </m:e>
                      </m:func>
                    </m:oMath>
                  </m:oMathPara>
                </a14:m>
                <a:endParaRPr lang="et-EE" sz="2000" b="0" i="1" dirty="0" smtClean="0">
                  <a:ea typeface="Cambria Math"/>
                </a:endParaRPr>
              </a:p>
              <a:p>
                <a:pPr/>
                <a14:m>
                  <m:oMathPara xmlns:m="http://schemas.openxmlformats.org/officeDocument/2006/math">
                    <m:oMathParaPr>
                      <m:jc m:val="centerGroup"/>
                    </m:oMathParaPr>
                    <m:oMath xmlns:m="http://schemas.openxmlformats.org/officeDocument/2006/math">
                      <m:sSubSup>
                        <m:sSubSupPr>
                          <m:ctrlPr>
                            <a:rPr lang="et-EE" sz="2000" i="1">
                              <a:latin typeface="Cambria Math"/>
                            </a:rPr>
                          </m:ctrlPr>
                        </m:sSubSupPr>
                        <m:e>
                          <m:r>
                            <a:rPr lang="et-EE" sz="2000" i="1">
                              <a:latin typeface="Cambria Math"/>
                            </a:rPr>
                            <m:t>𝑧</m:t>
                          </m:r>
                        </m:e>
                        <m:sub>
                          <m:r>
                            <a:rPr lang="et-EE" sz="2000" i="1">
                              <a:latin typeface="Cambria Math"/>
                            </a:rPr>
                            <m:t>𝑥</m:t>
                          </m:r>
                          <m:r>
                            <a:rPr lang="et-EE" sz="2000" b="0" i="1" smtClean="0">
                              <a:latin typeface="Cambria Math"/>
                            </a:rPr>
                            <m:t>𝑦</m:t>
                          </m:r>
                        </m:sub>
                        <m:sup/>
                      </m:sSubSup>
                      <m:r>
                        <a:rPr lang="et-EE" sz="2000" b="0" i="1" smtClean="0">
                          <a:latin typeface="Cambria Math"/>
                        </a:rPr>
                        <m:t>=</m:t>
                      </m:r>
                      <m:f>
                        <m:fPr>
                          <m:ctrlPr>
                            <a:rPr lang="et-EE" sz="2000" i="1">
                              <a:latin typeface="Cambria Math"/>
                            </a:rPr>
                          </m:ctrlPr>
                        </m:fPr>
                        <m:num>
                          <m:r>
                            <a:rPr lang="et-EE" sz="2000" i="1">
                              <a:latin typeface="Cambria Math"/>
                              <a:ea typeface="Cambria Math"/>
                            </a:rPr>
                            <m:t>𝜕</m:t>
                          </m:r>
                          <m:r>
                            <a:rPr lang="et-EE" sz="2000" i="1">
                              <a:latin typeface="Cambria Math"/>
                              <a:ea typeface="Cambria Math"/>
                            </a:rPr>
                            <m:t>(2</m:t>
                          </m:r>
                          <m:r>
                            <a:rPr lang="et-EE" sz="2000" i="1">
                              <a:latin typeface="Cambria Math"/>
                              <a:ea typeface="Cambria Math"/>
                            </a:rPr>
                            <m:t>𝑥</m:t>
                          </m:r>
                          <m:r>
                            <a:rPr lang="et-EE" sz="2000" i="1">
                              <a:latin typeface="Cambria Math"/>
                              <a:ea typeface="Cambria Math"/>
                            </a:rPr>
                            <m:t>)</m:t>
                          </m:r>
                        </m:num>
                        <m:den>
                          <m:r>
                            <a:rPr lang="et-EE" sz="2000" i="1">
                              <a:latin typeface="Cambria Math"/>
                              <a:ea typeface="Cambria Math"/>
                            </a:rPr>
                            <m:t>𝜕</m:t>
                          </m:r>
                          <m:r>
                            <a:rPr lang="et-EE" sz="2000" b="0" i="1" smtClean="0">
                              <a:latin typeface="Cambria Math"/>
                              <a:ea typeface="Cambria Math"/>
                            </a:rPr>
                            <m:t>𝑦</m:t>
                          </m:r>
                        </m:den>
                      </m:f>
                      <m:r>
                        <a:rPr lang="et-EE" sz="2000" b="0" i="1" smtClean="0">
                          <a:latin typeface="Cambria Math"/>
                          <a:ea typeface="Cambria Math"/>
                        </a:rPr>
                        <m:t>=0,      </m:t>
                      </m:r>
                      <m:sSubSup>
                        <m:sSubSupPr>
                          <m:ctrlPr>
                            <a:rPr lang="et-EE" sz="2000" i="1">
                              <a:latin typeface="Cambria Math"/>
                            </a:rPr>
                          </m:ctrlPr>
                        </m:sSubSupPr>
                        <m:e>
                          <m:r>
                            <a:rPr lang="et-EE" sz="2000" i="1">
                              <a:latin typeface="Cambria Math"/>
                            </a:rPr>
                            <m:t>𝑧</m:t>
                          </m:r>
                        </m:e>
                        <m:sub>
                          <m:r>
                            <a:rPr lang="et-EE" sz="2000" b="0" i="1" smtClean="0">
                              <a:latin typeface="Cambria Math"/>
                            </a:rPr>
                            <m:t>𝑦</m:t>
                          </m:r>
                          <m:r>
                            <a:rPr lang="et-EE" sz="2000" i="1">
                              <a:latin typeface="Cambria Math"/>
                            </a:rPr>
                            <m:t>𝑥</m:t>
                          </m:r>
                        </m:sub>
                        <m:sup/>
                      </m:sSubSup>
                      <m:r>
                        <a:rPr lang="et-EE" sz="2000" b="0" i="1" smtClean="0">
                          <a:latin typeface="Cambria Math"/>
                        </a:rPr>
                        <m:t>=</m:t>
                      </m:r>
                      <m:f>
                        <m:fPr>
                          <m:ctrlPr>
                            <a:rPr lang="et-EE" sz="2000" i="1">
                              <a:latin typeface="Cambria Math"/>
                            </a:rPr>
                          </m:ctrlPr>
                        </m:fPr>
                        <m:num>
                          <m:r>
                            <a:rPr lang="et-EE" sz="2000" i="1">
                              <a:latin typeface="Cambria Math"/>
                              <a:ea typeface="Cambria Math"/>
                            </a:rPr>
                            <m:t>𝜕</m:t>
                          </m:r>
                          <m:r>
                            <a:rPr lang="et-EE" sz="2000" i="1">
                              <a:latin typeface="Cambria Math"/>
                              <a:ea typeface="Cambria Math"/>
                            </a:rPr>
                            <m:t>(3</m:t>
                          </m:r>
                          <m:r>
                            <a:rPr lang="et-EE" sz="2000" i="1">
                              <a:latin typeface="Cambria Math"/>
                              <a:ea typeface="Cambria Math"/>
                            </a:rPr>
                            <m:t>𝑐𝑜𝑠</m:t>
                          </m:r>
                          <m:r>
                            <a:rPr lang="et-EE" sz="2000" i="1">
                              <a:latin typeface="Cambria Math"/>
                              <a:ea typeface="Cambria Math"/>
                            </a:rPr>
                            <m:t>3</m:t>
                          </m:r>
                          <m:r>
                            <a:rPr lang="et-EE" sz="2000" i="1">
                              <a:latin typeface="Cambria Math"/>
                              <a:ea typeface="Cambria Math"/>
                            </a:rPr>
                            <m:t>𝑦</m:t>
                          </m:r>
                          <m:r>
                            <a:rPr lang="et-EE" sz="2000" i="1">
                              <a:latin typeface="Cambria Math"/>
                              <a:ea typeface="Cambria Math"/>
                            </a:rPr>
                            <m:t>)</m:t>
                          </m:r>
                        </m:num>
                        <m:den>
                          <m:r>
                            <a:rPr lang="et-EE" sz="2000" i="1">
                              <a:latin typeface="Cambria Math"/>
                              <a:ea typeface="Cambria Math"/>
                            </a:rPr>
                            <m:t>𝜕</m:t>
                          </m:r>
                          <m:r>
                            <a:rPr lang="et-EE" sz="2000" b="0" i="1" smtClean="0">
                              <a:latin typeface="Cambria Math"/>
                              <a:ea typeface="Cambria Math"/>
                            </a:rPr>
                            <m:t>𝑥</m:t>
                          </m:r>
                        </m:den>
                      </m:f>
                      <m:r>
                        <a:rPr lang="et-EE" sz="2000" b="0" i="1" smtClean="0">
                          <a:latin typeface="Cambria Math"/>
                          <a:ea typeface="Cambria Math"/>
                        </a:rPr>
                        <m:t>=0.</m:t>
                      </m:r>
                    </m:oMath>
                  </m:oMathPara>
                </a14:m>
                <a:endParaRPr lang="et-EE" sz="2000" i="1" dirty="0"/>
              </a:p>
            </p:txBody>
          </p:sp>
        </mc:Choice>
        <mc:Fallback xmlns="">
          <p:sp>
            <p:nvSpPr>
              <p:cNvPr id="3" name="Rectangle 2"/>
              <p:cNvSpPr>
                <a:spLocks noRot="1" noChangeAspect="1" noMove="1" noResize="1" noEditPoints="1" noAdjustHandles="1" noChangeArrowheads="1" noChangeShapeType="1" noTextEdit="1"/>
              </p:cNvSpPr>
              <p:nvPr/>
            </p:nvSpPr>
            <p:spPr>
              <a:xfrm>
                <a:off x="4214" y="641995"/>
                <a:ext cx="9144000" cy="2317494"/>
              </a:xfrm>
              <a:prstGeom prst="rect">
                <a:avLst/>
              </a:prstGeom>
              <a:blipFill rotWithShape="1">
                <a:blip r:embed="rId3"/>
                <a:stretch>
                  <a:fillRect l="-733" t="-1316"/>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6640" y="3089920"/>
                <a:ext cx="9144000" cy="3633431"/>
              </a:xfrm>
              <a:prstGeom prst="rect">
                <a:avLst/>
              </a:prstGeom>
              <a:solidFill>
                <a:schemeClr val="bg1">
                  <a:lumMod val="95000"/>
                </a:schemeClr>
              </a:solidFill>
            </p:spPr>
            <p:txBody>
              <a:bodyPr wrap="square">
                <a:spAutoFit/>
              </a:bodyPr>
              <a:lstStyle/>
              <a:p>
                <a:r>
                  <a:rPr lang="et-EE" sz="2000" i="1" u="sng" dirty="0" smtClean="0">
                    <a:solidFill>
                      <a:srgbClr val="C00000"/>
                    </a:solidFill>
                  </a:rPr>
                  <a:t>Ülesanne </a:t>
                </a:r>
                <a:r>
                  <a:rPr lang="et-EE" sz="2000" u="sng" dirty="0" smtClean="0">
                    <a:solidFill>
                      <a:srgbClr val="C00000"/>
                    </a:solidFill>
                  </a:rPr>
                  <a:t>71.</a:t>
                </a:r>
                <a:r>
                  <a:rPr lang="et-EE" sz="2000" dirty="0" smtClean="0">
                    <a:solidFill>
                      <a:srgbClr val="C00000"/>
                    </a:solidFill>
                  </a:rPr>
                  <a:t> </a:t>
                </a:r>
                <a:r>
                  <a:rPr lang="et-EE" sz="2000" dirty="0" smtClean="0"/>
                  <a:t> Leida funktsioonide teist järku osatuletised:</a:t>
                </a:r>
              </a:p>
              <a:p>
                <a:r>
                  <a:rPr lang="et-EE" sz="2000" dirty="0" smtClean="0"/>
                  <a:t>a) </a:t>
                </a:r>
                <a14:m>
                  <m:oMath xmlns:m="http://schemas.openxmlformats.org/officeDocument/2006/math">
                    <m:r>
                      <a:rPr lang="et-EE" sz="2000" b="0" i="1" smtClean="0">
                        <a:latin typeface="Cambria Math"/>
                      </a:rPr>
                      <m:t>𝑧</m:t>
                    </m:r>
                    <m:d>
                      <m:dPr>
                        <m:ctrlPr>
                          <a:rPr lang="et-EE" sz="2000" b="0" i="1" smtClean="0">
                            <a:latin typeface="Cambria Math"/>
                          </a:rPr>
                        </m:ctrlPr>
                      </m:dPr>
                      <m:e>
                        <m:r>
                          <a:rPr lang="et-EE" sz="2000" b="0" i="1" smtClean="0">
                            <a:latin typeface="Cambria Math"/>
                          </a:rPr>
                          <m:t>𝑥</m:t>
                        </m:r>
                        <m:r>
                          <a:rPr lang="et-EE" sz="2000" b="0" i="1" smtClean="0">
                            <a:latin typeface="Cambria Math"/>
                          </a:rPr>
                          <m:t>,</m:t>
                        </m:r>
                        <m:r>
                          <a:rPr lang="et-EE" sz="2000" b="0" i="1" smtClean="0">
                            <a:latin typeface="Cambria Math"/>
                          </a:rPr>
                          <m:t>𝑦</m:t>
                        </m:r>
                      </m:e>
                    </m:d>
                    <m:r>
                      <a:rPr lang="et-EE" sz="2000" b="0" i="1" smtClean="0">
                        <a:latin typeface="Cambria Math"/>
                      </a:rPr>
                      <m:t>=</m:t>
                    </m:r>
                    <m:sSup>
                      <m:sSupPr>
                        <m:ctrlPr>
                          <a:rPr lang="et-EE" sz="2000" b="0" i="1" smtClean="0">
                            <a:latin typeface="Cambria Math"/>
                          </a:rPr>
                        </m:ctrlPr>
                      </m:sSupPr>
                      <m:e>
                        <m:r>
                          <a:rPr lang="et-EE" sz="2000" b="0" i="1" smtClean="0">
                            <a:latin typeface="Cambria Math"/>
                          </a:rPr>
                          <m:t>𝑒</m:t>
                        </m:r>
                      </m:e>
                      <m:sup>
                        <m:r>
                          <a:rPr lang="et-EE" sz="2000" b="0" i="1" smtClean="0">
                            <a:latin typeface="Cambria Math"/>
                          </a:rPr>
                          <m:t>𝑥</m:t>
                        </m:r>
                      </m:sup>
                    </m:sSup>
                    <m:d>
                      <m:dPr>
                        <m:ctrlPr>
                          <a:rPr lang="et-EE" sz="2000" b="0" i="1" smtClean="0">
                            <a:latin typeface="Cambria Math"/>
                          </a:rPr>
                        </m:ctrlPr>
                      </m:dPr>
                      <m:e>
                        <m:sSup>
                          <m:sSupPr>
                            <m:ctrlPr>
                              <a:rPr lang="et-EE" sz="2000" b="0" i="1" smtClean="0">
                                <a:latin typeface="Cambria Math"/>
                              </a:rPr>
                            </m:ctrlPr>
                          </m:sSupPr>
                          <m:e>
                            <m:r>
                              <a:rPr lang="et-EE" sz="2000" b="0" i="1" smtClean="0">
                                <a:latin typeface="Cambria Math"/>
                              </a:rPr>
                              <m:t>𝑥</m:t>
                            </m:r>
                          </m:e>
                          <m:sup>
                            <m:r>
                              <a:rPr lang="et-EE" sz="2000" b="0" i="1" smtClean="0">
                                <a:latin typeface="Cambria Math"/>
                              </a:rPr>
                              <m:t>2</m:t>
                            </m:r>
                          </m:sup>
                        </m:sSup>
                        <m:r>
                          <a:rPr lang="et-EE" sz="2000" b="0" i="1" smtClean="0">
                            <a:latin typeface="Cambria Math"/>
                          </a:rPr>
                          <m:t>+</m:t>
                        </m:r>
                        <m:sSup>
                          <m:sSupPr>
                            <m:ctrlPr>
                              <a:rPr lang="et-EE" sz="2000" b="0" i="1" smtClean="0">
                                <a:latin typeface="Cambria Math"/>
                              </a:rPr>
                            </m:ctrlPr>
                          </m:sSupPr>
                          <m:e>
                            <m:r>
                              <a:rPr lang="et-EE" sz="2000" b="0" i="1" smtClean="0">
                                <a:latin typeface="Cambria Math"/>
                              </a:rPr>
                              <m:t>𝑦</m:t>
                            </m:r>
                          </m:e>
                          <m:sup>
                            <m:r>
                              <a:rPr lang="et-EE" sz="2000" b="0" i="1" smtClean="0">
                                <a:latin typeface="Cambria Math"/>
                              </a:rPr>
                              <m:t>2</m:t>
                            </m:r>
                          </m:sup>
                        </m:sSup>
                      </m:e>
                    </m:d>
                  </m:oMath>
                </a14:m>
                <a:endParaRPr lang="et-EE" sz="2000" dirty="0" smtClean="0"/>
              </a:p>
              <a:p>
                <a:r>
                  <a:rPr lang="et-EE" sz="2000" dirty="0" smtClean="0"/>
                  <a:t>b) </a:t>
                </a:r>
                <a14:m>
                  <m:oMath xmlns:m="http://schemas.openxmlformats.org/officeDocument/2006/math">
                    <m:r>
                      <a:rPr lang="et-EE" sz="2000" b="0" i="1" smtClean="0">
                        <a:latin typeface="Cambria Math"/>
                      </a:rPr>
                      <m:t>𝑧</m:t>
                    </m:r>
                    <m:d>
                      <m:dPr>
                        <m:ctrlPr>
                          <a:rPr lang="et-EE" sz="2000" b="0" i="1" smtClean="0">
                            <a:latin typeface="Cambria Math"/>
                          </a:rPr>
                        </m:ctrlPr>
                      </m:dPr>
                      <m:e>
                        <m:r>
                          <a:rPr lang="et-EE" sz="2000" b="0" i="1" smtClean="0">
                            <a:latin typeface="Cambria Math"/>
                          </a:rPr>
                          <m:t>𝑥</m:t>
                        </m:r>
                        <m:r>
                          <a:rPr lang="et-EE" sz="2000" b="0" i="1" smtClean="0">
                            <a:latin typeface="Cambria Math"/>
                          </a:rPr>
                          <m:t>,</m:t>
                        </m:r>
                        <m:r>
                          <a:rPr lang="et-EE" sz="2000" b="0" i="1" smtClean="0">
                            <a:latin typeface="Cambria Math"/>
                          </a:rPr>
                          <m:t>𝑦</m:t>
                        </m:r>
                      </m:e>
                    </m:d>
                    <m:r>
                      <a:rPr lang="et-EE" sz="2000" b="0" i="1" smtClean="0">
                        <a:latin typeface="Cambria Math"/>
                      </a:rPr>
                      <m:t>=6</m:t>
                    </m:r>
                    <m:r>
                      <a:rPr lang="et-EE" sz="2000" b="0" i="1" smtClean="0">
                        <a:latin typeface="Cambria Math"/>
                      </a:rPr>
                      <m:t>𝑥𝑦</m:t>
                    </m:r>
                    <m:r>
                      <a:rPr lang="et-EE" sz="2000" b="0" i="1" smtClean="0">
                        <a:latin typeface="Cambria Math"/>
                      </a:rPr>
                      <m:t>+</m:t>
                    </m:r>
                    <m:sSup>
                      <m:sSupPr>
                        <m:ctrlPr>
                          <a:rPr lang="et-EE" sz="2000" b="0" i="1" smtClean="0">
                            <a:latin typeface="Cambria Math"/>
                          </a:rPr>
                        </m:ctrlPr>
                      </m:sSupPr>
                      <m:e>
                        <m:r>
                          <a:rPr lang="et-EE" sz="2000" b="0" i="1" smtClean="0">
                            <a:latin typeface="Cambria Math"/>
                          </a:rPr>
                          <m:t>𝑥</m:t>
                        </m:r>
                      </m:e>
                      <m:sup>
                        <m:r>
                          <a:rPr lang="et-EE" sz="2000" b="0" i="1" smtClean="0">
                            <a:latin typeface="Cambria Math"/>
                          </a:rPr>
                          <m:t>3</m:t>
                        </m:r>
                      </m:sup>
                    </m:sSup>
                    <m:r>
                      <a:rPr lang="et-EE" sz="2000" b="0" i="1" smtClean="0">
                        <a:latin typeface="Cambria Math"/>
                      </a:rPr>
                      <m:t>+</m:t>
                    </m:r>
                    <m:r>
                      <a:rPr lang="et-EE" sz="2000" b="0" i="1" smtClean="0">
                        <a:latin typeface="Cambria Math"/>
                      </a:rPr>
                      <m:t>𝑥</m:t>
                    </m:r>
                    <m:sSup>
                      <m:sSupPr>
                        <m:ctrlPr>
                          <a:rPr lang="et-EE" sz="2000" b="0" i="1" smtClean="0">
                            <a:latin typeface="Cambria Math"/>
                          </a:rPr>
                        </m:ctrlPr>
                      </m:sSupPr>
                      <m:e>
                        <m:r>
                          <a:rPr lang="et-EE" sz="2000" b="0" i="1" smtClean="0">
                            <a:latin typeface="Cambria Math"/>
                          </a:rPr>
                          <m:t>𝑦</m:t>
                        </m:r>
                      </m:e>
                      <m:sup>
                        <m:r>
                          <a:rPr lang="et-EE" sz="2000" b="0" i="1" smtClean="0">
                            <a:latin typeface="Cambria Math"/>
                          </a:rPr>
                          <m:t>2</m:t>
                        </m:r>
                      </m:sup>
                    </m:sSup>
                    <m:r>
                      <a:rPr lang="et-EE" sz="2000" b="0" i="1" smtClean="0">
                        <a:latin typeface="Cambria Math"/>
                      </a:rPr>
                      <m:t>,</m:t>
                    </m:r>
                  </m:oMath>
                </a14:m>
                <a:endParaRPr lang="et-EE" sz="2000" dirty="0" smtClean="0"/>
              </a:p>
              <a:p>
                <a:r>
                  <a:rPr lang="et-EE" sz="2000" dirty="0" smtClean="0"/>
                  <a:t>c) </a:t>
                </a:r>
                <a14:m>
                  <m:oMath xmlns:m="http://schemas.openxmlformats.org/officeDocument/2006/math">
                    <m:r>
                      <a:rPr lang="et-EE" sz="2000" i="1">
                        <a:latin typeface="Cambria Math"/>
                      </a:rPr>
                      <m:t>𝑧</m:t>
                    </m:r>
                    <m:d>
                      <m:dPr>
                        <m:ctrlPr>
                          <a:rPr lang="et-EE" sz="2000" i="1">
                            <a:latin typeface="Cambria Math"/>
                          </a:rPr>
                        </m:ctrlPr>
                      </m:dPr>
                      <m:e>
                        <m:r>
                          <a:rPr lang="et-EE" sz="2000" i="1">
                            <a:latin typeface="Cambria Math"/>
                          </a:rPr>
                          <m:t>𝑥</m:t>
                        </m:r>
                        <m:r>
                          <a:rPr lang="et-EE" sz="2000" i="1">
                            <a:latin typeface="Cambria Math"/>
                          </a:rPr>
                          <m:t>,</m:t>
                        </m:r>
                        <m:r>
                          <a:rPr lang="et-EE" sz="2000" i="1">
                            <a:latin typeface="Cambria Math"/>
                          </a:rPr>
                          <m:t>𝑦</m:t>
                        </m:r>
                      </m:e>
                    </m:d>
                    <m:r>
                      <a:rPr lang="et-EE" sz="2000" i="1">
                        <a:latin typeface="Cambria Math"/>
                      </a:rPr>
                      <m:t>=</m:t>
                    </m:r>
                    <m:r>
                      <a:rPr lang="et-EE" sz="2000" b="0" i="0" smtClean="0">
                        <a:latin typeface="Cambria Math"/>
                      </a:rPr>
                      <m:t>2</m:t>
                    </m:r>
                    <m:sSup>
                      <m:sSupPr>
                        <m:ctrlPr>
                          <a:rPr lang="et-EE" sz="2000" b="0" i="1" smtClean="0">
                            <a:latin typeface="Cambria Math"/>
                          </a:rPr>
                        </m:ctrlPr>
                      </m:sSupPr>
                      <m:e>
                        <m:r>
                          <a:rPr lang="et-EE" sz="2000" b="0" i="1" smtClean="0">
                            <a:latin typeface="Cambria Math"/>
                          </a:rPr>
                          <m:t>𝑥</m:t>
                        </m:r>
                      </m:e>
                      <m:sup>
                        <m:r>
                          <a:rPr lang="et-EE" sz="2000" b="0" i="1" smtClean="0">
                            <a:latin typeface="Cambria Math"/>
                          </a:rPr>
                          <m:t>2</m:t>
                        </m:r>
                      </m:sup>
                    </m:sSup>
                    <m:rad>
                      <m:radPr>
                        <m:degHide m:val="on"/>
                        <m:ctrlPr>
                          <a:rPr lang="et-EE" sz="2000" b="0" i="1" smtClean="0">
                            <a:latin typeface="Cambria Math"/>
                          </a:rPr>
                        </m:ctrlPr>
                      </m:radPr>
                      <m:deg/>
                      <m:e>
                        <m:r>
                          <a:rPr lang="et-EE" sz="2000" b="0" i="1" smtClean="0">
                            <a:latin typeface="Cambria Math"/>
                          </a:rPr>
                          <m:t>𝑦</m:t>
                        </m:r>
                      </m:e>
                    </m:rad>
                    <m:r>
                      <a:rPr lang="et-EE" sz="2000" b="0" i="1" smtClean="0">
                        <a:latin typeface="Cambria Math"/>
                      </a:rPr>
                      <m:t>−4</m:t>
                    </m:r>
                    <m:r>
                      <a:rPr lang="et-EE" sz="2000" b="0" i="1" smtClean="0">
                        <a:latin typeface="Cambria Math"/>
                      </a:rPr>
                      <m:t>𝑥</m:t>
                    </m:r>
                    <m:r>
                      <a:rPr lang="et-EE" sz="2000" b="0" i="1" smtClean="0">
                        <a:latin typeface="Cambria Math"/>
                      </a:rPr>
                      <m:t>−6</m:t>
                    </m:r>
                    <m:r>
                      <a:rPr lang="et-EE" sz="2000" b="0" i="1" smtClean="0">
                        <a:latin typeface="Cambria Math"/>
                      </a:rPr>
                      <m:t>𝑦</m:t>
                    </m:r>
                    <m:r>
                      <a:rPr lang="et-EE" sz="2000" b="0" i="1" smtClean="0">
                        <a:latin typeface="Cambria Math"/>
                      </a:rPr>
                      <m:t>.</m:t>
                    </m:r>
                  </m:oMath>
                </a14:m>
                <a:endParaRPr lang="et-EE" sz="2000" dirty="0" smtClean="0"/>
              </a:p>
              <a:p>
                <a:endParaRPr lang="et-EE" sz="1000" dirty="0" smtClean="0"/>
              </a:p>
              <a:p>
                <a:r>
                  <a:rPr lang="et-EE" sz="2000" i="1" u="sng" dirty="0" smtClean="0">
                    <a:solidFill>
                      <a:srgbClr val="C00000"/>
                    </a:solidFill>
                  </a:rPr>
                  <a:t>Ülesanne 72. </a:t>
                </a:r>
                <a:r>
                  <a:rPr lang="et-EE" sz="2000" dirty="0"/>
                  <a:t>Firma toodangufunktsioon avaldub kujul </a:t>
                </a:r>
                <a14:m>
                  <m:oMath xmlns:m="http://schemas.openxmlformats.org/officeDocument/2006/math">
                    <m:r>
                      <a:rPr lang="et-EE" sz="2000" i="1" dirty="0" smtClean="0">
                        <a:latin typeface="Cambria Math"/>
                      </a:rPr>
                      <m:t>𝑄</m:t>
                    </m:r>
                    <m:r>
                      <a:rPr lang="et-EE" sz="2000" i="1" dirty="0" smtClean="0">
                        <a:latin typeface="Cambria Math"/>
                      </a:rPr>
                      <m:t> = (100– </m:t>
                    </m:r>
                    <m:r>
                      <a:rPr lang="et-EE" sz="2000" i="1" dirty="0" smtClean="0">
                        <a:latin typeface="Cambria Math"/>
                      </a:rPr>
                      <m:t>𝑝</m:t>
                    </m:r>
                    <m:r>
                      <a:rPr lang="et-EE" sz="2000" i="1" dirty="0" smtClean="0">
                        <a:latin typeface="Cambria Math"/>
                      </a:rPr>
                      <m:t>) </m:t>
                    </m:r>
                    <m:rad>
                      <m:radPr>
                        <m:degHide m:val="on"/>
                        <m:ctrlPr>
                          <a:rPr lang="et-EE" sz="2000" i="1" dirty="0" smtClean="0">
                            <a:latin typeface="Cambria Math"/>
                          </a:rPr>
                        </m:ctrlPr>
                      </m:radPr>
                      <m:deg/>
                      <m:e>
                        <m:r>
                          <a:rPr lang="et-EE" sz="2000" b="0" i="1" dirty="0" smtClean="0">
                            <a:latin typeface="Cambria Math"/>
                          </a:rPr>
                          <m:t>𝐴</m:t>
                        </m:r>
                      </m:e>
                    </m:rad>
                  </m:oMath>
                </a14:m>
                <a:r>
                  <a:rPr lang="et-EE" sz="2000" dirty="0"/>
                  <a:t>, kus </a:t>
                </a:r>
                <a:r>
                  <a:rPr lang="et-EE" sz="2000" i="1" dirty="0"/>
                  <a:t>p </a:t>
                </a:r>
                <a:r>
                  <a:rPr lang="et-EE" sz="2000" dirty="0"/>
                  <a:t>on toote ühe </a:t>
                </a:r>
                <a:r>
                  <a:rPr lang="et-EE" sz="2000" dirty="0" smtClean="0"/>
                  <a:t>ühiku </a:t>
                </a:r>
                <a:r>
                  <a:rPr lang="fi-FI" sz="2000" dirty="0" err="1" smtClean="0"/>
                  <a:t>hind</a:t>
                </a:r>
                <a:r>
                  <a:rPr lang="fi-FI" sz="2000" dirty="0" smtClean="0"/>
                  <a:t> </a:t>
                </a:r>
                <a:r>
                  <a:rPr lang="fi-FI" sz="2000" dirty="0"/>
                  <a:t>ja </a:t>
                </a:r>
                <a:r>
                  <a:rPr lang="fi-FI" sz="2000" i="1" dirty="0"/>
                  <a:t>A </a:t>
                </a:r>
                <a:r>
                  <a:rPr lang="fi-FI" sz="2000" dirty="0"/>
                  <a:t>on </a:t>
                </a:r>
                <a:r>
                  <a:rPr lang="fi-FI" sz="2000" dirty="0" err="1"/>
                  <a:t>reklaamikulud</a:t>
                </a:r>
                <a:r>
                  <a:rPr lang="fi-FI" sz="2000" dirty="0" smtClean="0"/>
                  <a:t>.</a:t>
                </a:r>
                <a:r>
                  <a:rPr lang="et-EE" sz="2000" dirty="0" smtClean="0"/>
                  <a:t> Leida funktsiooni teist järku tuletised.</a:t>
                </a:r>
              </a:p>
              <a:p>
                <a:endParaRPr lang="et-EE" sz="1000" dirty="0" smtClean="0"/>
              </a:p>
              <a:p>
                <a:r>
                  <a:rPr lang="et-EE" sz="2000" i="1" u="sng" dirty="0" smtClean="0">
                    <a:solidFill>
                      <a:srgbClr val="C00000"/>
                    </a:solidFill>
                  </a:rPr>
                  <a:t>Ülesanne 73. </a:t>
                </a:r>
                <a:r>
                  <a:rPr lang="et-EE" sz="2000" dirty="0" smtClean="0"/>
                  <a:t>On </a:t>
                </a:r>
                <a:r>
                  <a:rPr lang="et-EE" sz="2000" dirty="0"/>
                  <a:t>antud </a:t>
                </a:r>
                <a:r>
                  <a:rPr lang="et-EE" sz="2000" dirty="0" err="1"/>
                  <a:t>Cobb-Douglase</a:t>
                </a:r>
                <a:r>
                  <a:rPr lang="et-EE" sz="2000" dirty="0"/>
                  <a:t> toodangufunktsioon</a:t>
                </a:r>
              </a:p>
              <a:p>
                <a:pPr/>
                <a14:m>
                  <m:oMathPara xmlns:m="http://schemas.openxmlformats.org/officeDocument/2006/math">
                    <m:oMathParaPr>
                      <m:jc m:val="centerGroup"/>
                    </m:oMathParaPr>
                    <m:oMath xmlns:m="http://schemas.openxmlformats.org/officeDocument/2006/math">
                      <m:r>
                        <a:rPr lang="et-EE" sz="2400" i="1">
                          <a:latin typeface="Cambria Math"/>
                        </a:rPr>
                        <m:t>𝑞</m:t>
                      </m:r>
                      <m:d>
                        <m:dPr>
                          <m:ctrlPr>
                            <a:rPr lang="et-EE" sz="2400" i="1">
                              <a:latin typeface="Cambria Math"/>
                            </a:rPr>
                          </m:ctrlPr>
                        </m:dPr>
                        <m:e>
                          <m:r>
                            <a:rPr lang="et-EE" sz="2400" i="1">
                              <a:latin typeface="Cambria Math"/>
                            </a:rPr>
                            <m:t>𝐾</m:t>
                          </m:r>
                          <m:r>
                            <a:rPr lang="et-EE" sz="2400" i="1">
                              <a:latin typeface="Cambria Math"/>
                            </a:rPr>
                            <m:t>;</m:t>
                          </m:r>
                          <m:r>
                            <a:rPr lang="et-EE" sz="2400" i="1">
                              <a:latin typeface="Cambria Math"/>
                            </a:rPr>
                            <m:t>𝐿</m:t>
                          </m:r>
                        </m:e>
                      </m:d>
                      <m:r>
                        <a:rPr lang="et-EE" sz="2400" i="1">
                          <a:latin typeface="Cambria Math"/>
                        </a:rPr>
                        <m:t>=0,5</m:t>
                      </m:r>
                      <m:rad>
                        <m:radPr>
                          <m:degHide m:val="on"/>
                          <m:ctrlPr>
                            <a:rPr lang="et-EE" sz="2400" i="1">
                              <a:latin typeface="Cambria Math"/>
                            </a:rPr>
                          </m:ctrlPr>
                        </m:radPr>
                        <m:deg/>
                        <m:e>
                          <m:r>
                            <a:rPr lang="et-EE" sz="2400" i="1">
                              <a:latin typeface="Cambria Math"/>
                            </a:rPr>
                            <m:t>𝐿</m:t>
                          </m:r>
                        </m:e>
                      </m:rad>
                      <m:rad>
                        <m:radPr>
                          <m:ctrlPr>
                            <a:rPr lang="et-EE" sz="2400" i="1">
                              <a:latin typeface="Cambria Math"/>
                            </a:rPr>
                          </m:ctrlPr>
                        </m:radPr>
                        <m:deg>
                          <m:r>
                            <m:rPr>
                              <m:brk m:alnAt="7"/>
                            </m:rPr>
                            <a:rPr lang="et-EE" sz="2400" i="1">
                              <a:latin typeface="Cambria Math"/>
                            </a:rPr>
                            <m:t>4</m:t>
                          </m:r>
                        </m:deg>
                        <m:e>
                          <m:r>
                            <a:rPr lang="et-EE" sz="2400" i="1">
                              <a:latin typeface="Cambria Math"/>
                            </a:rPr>
                            <m:t>𝐾</m:t>
                          </m:r>
                        </m:e>
                      </m:rad>
                      <m:r>
                        <a:rPr lang="et-EE" sz="2400" i="1">
                          <a:latin typeface="Cambria Math"/>
                        </a:rPr>
                        <m:t>.</m:t>
                      </m:r>
                    </m:oMath>
                  </m:oMathPara>
                </a14:m>
                <a:endParaRPr lang="et-EE" sz="2400" dirty="0"/>
              </a:p>
              <a:p>
                <a:r>
                  <a:rPr lang="et-EE" sz="2000" dirty="0"/>
                  <a:t>Toote ühe ühikuhind on 80, tööjõu ühiku hind on 2 ja kapitaliühiku hind on 6.  Leida </a:t>
                </a:r>
                <a:r>
                  <a:rPr lang="et-EE" sz="2000" dirty="0" smtClean="0"/>
                  <a:t>kasumifunktsiooni esimest ja </a:t>
                </a:r>
                <a:r>
                  <a:rPr lang="et-EE" sz="2000" smtClean="0"/>
                  <a:t>teist järku osatuletised</a:t>
                </a:r>
                <a:r>
                  <a:rPr lang="et-EE" sz="2000" dirty="0" smtClean="0"/>
                  <a:t>.</a:t>
                </a:r>
                <a:endParaRPr lang="et-EE" sz="2000" dirty="0"/>
              </a:p>
            </p:txBody>
          </p:sp>
        </mc:Choice>
        <mc:Fallback xmlns="">
          <p:sp>
            <p:nvSpPr>
              <p:cNvPr id="4" name="Rectangle 3"/>
              <p:cNvSpPr>
                <a:spLocks noRot="1" noChangeAspect="1" noMove="1" noResize="1" noEditPoints="1" noAdjustHandles="1" noChangeArrowheads="1" noChangeShapeType="1" noTextEdit="1"/>
              </p:cNvSpPr>
              <p:nvPr/>
            </p:nvSpPr>
            <p:spPr>
              <a:xfrm>
                <a:off x="-26640" y="3089920"/>
                <a:ext cx="9144000" cy="3633431"/>
              </a:xfrm>
              <a:prstGeom prst="rect">
                <a:avLst/>
              </a:prstGeom>
              <a:blipFill rotWithShape="1">
                <a:blip r:embed="rId4"/>
                <a:stretch>
                  <a:fillRect l="-733" t="-839" b="-2013"/>
                </a:stretch>
              </a:blipFill>
            </p:spPr>
            <p:txBody>
              <a:bodyPr/>
              <a:lstStyle/>
              <a:p>
                <a:r>
                  <a:rPr lang="et-EE">
                    <a:noFill/>
                  </a:rPr>
                  <a:t> </a:t>
                </a:r>
              </a:p>
            </p:txBody>
          </p:sp>
        </mc:Fallback>
      </mc:AlternateContent>
    </p:spTree>
    <p:extLst>
      <p:ext uri="{BB962C8B-B14F-4D97-AF65-F5344CB8AC3E}">
        <p14:creationId xmlns:p14="http://schemas.microsoft.com/office/powerpoint/2010/main" val="1441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2361" y="0"/>
            <a:ext cx="8815001"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t-EE" sz="3200" dirty="0" smtClean="0"/>
              <a:t>Kahe muutuja funktsiooni ekstreemumid</a:t>
            </a:r>
            <a:endParaRPr lang="et-EE" sz="3200" dirty="0"/>
          </a:p>
        </p:txBody>
      </p:sp>
      <mc:AlternateContent xmlns:mc="http://schemas.openxmlformats.org/markup-compatibility/2006" xmlns:a14="http://schemas.microsoft.com/office/drawing/2010/main">
        <mc:Choice Requires="a14">
          <p:sp>
            <p:nvSpPr>
              <p:cNvPr id="3" name="Rectangle 2"/>
              <p:cNvSpPr/>
              <p:nvPr/>
            </p:nvSpPr>
            <p:spPr>
              <a:xfrm>
                <a:off x="0" y="964952"/>
                <a:ext cx="9144000" cy="1502527"/>
              </a:xfrm>
              <a:prstGeom prst="rect">
                <a:avLst/>
              </a:prstGeom>
            </p:spPr>
            <p:txBody>
              <a:bodyPr wrap="square">
                <a:spAutoFit/>
              </a:bodyPr>
              <a:lstStyle/>
              <a:p>
                <a:r>
                  <a:rPr lang="et-EE" sz="2000" i="1" u="sng" dirty="0" smtClean="0">
                    <a:solidFill>
                      <a:srgbClr val="C00000"/>
                    </a:solidFill>
                  </a:rPr>
                  <a:t>Ekstreemumi tarvilik tingimus:  </a:t>
                </a:r>
                <a:r>
                  <a:rPr lang="et-EE" sz="2000" dirty="0" smtClean="0"/>
                  <a:t>Kui funktsioonil </a:t>
                </a:r>
                <a14:m>
                  <m:oMath xmlns:m="http://schemas.openxmlformats.org/officeDocument/2006/math">
                    <m:r>
                      <a:rPr lang="et-EE" sz="2000" i="1" dirty="0" smtClean="0">
                        <a:latin typeface="Cambria Math"/>
                      </a:rPr>
                      <m:t>𝑧</m:t>
                    </m:r>
                    <m:r>
                      <a:rPr lang="et-EE" sz="2000" i="1" dirty="0" smtClean="0">
                        <a:latin typeface="Cambria Math"/>
                      </a:rPr>
                      <m:t>=</m:t>
                    </m:r>
                    <m:r>
                      <a:rPr lang="et-EE" sz="2000" i="1" dirty="0" smtClean="0">
                        <a:latin typeface="Cambria Math"/>
                      </a:rPr>
                      <m:t>𝑓</m:t>
                    </m:r>
                    <m:r>
                      <a:rPr lang="et-EE" sz="2000" i="1" dirty="0" smtClean="0">
                        <a:latin typeface="Cambria Math"/>
                      </a:rPr>
                      <m:t>(</m:t>
                    </m:r>
                    <m:r>
                      <a:rPr lang="et-EE" sz="2000" i="1" dirty="0" smtClean="0">
                        <a:latin typeface="Cambria Math"/>
                      </a:rPr>
                      <m:t>𝑥</m:t>
                    </m:r>
                    <m:r>
                      <a:rPr lang="et-EE" sz="2000" i="1" dirty="0" smtClean="0">
                        <a:latin typeface="Cambria Math"/>
                      </a:rPr>
                      <m:t>,</m:t>
                    </m:r>
                    <m:r>
                      <a:rPr lang="et-EE" sz="2000" i="1" dirty="0" smtClean="0">
                        <a:latin typeface="Cambria Math"/>
                      </a:rPr>
                      <m:t>𝑦</m:t>
                    </m:r>
                    <m:r>
                      <a:rPr lang="et-EE" sz="2000" i="1" dirty="0" smtClean="0">
                        <a:latin typeface="Cambria Math"/>
                      </a:rPr>
                      <m:t>)</m:t>
                    </m:r>
                  </m:oMath>
                </a14:m>
                <a:r>
                  <a:rPr lang="et-EE" sz="2000" dirty="0" smtClean="0"/>
                  <a:t> on </a:t>
                </a:r>
                <a14:m>
                  <m:oMath xmlns:m="http://schemas.openxmlformats.org/officeDocument/2006/math">
                    <m:r>
                      <a:rPr lang="et-EE" sz="2000" b="0" i="1" smtClean="0">
                        <a:latin typeface="Cambria Math"/>
                      </a:rPr>
                      <m:t>𝑥</m:t>
                    </m:r>
                    <m:r>
                      <a:rPr lang="et-EE" sz="2000" b="0" i="1" smtClean="0">
                        <a:latin typeface="Cambria Math"/>
                      </a:rPr>
                      <m:t>=</m:t>
                    </m:r>
                    <m:sSub>
                      <m:sSubPr>
                        <m:ctrlPr>
                          <a:rPr lang="et-EE" sz="2000" b="0" i="1" smtClean="0">
                            <a:latin typeface="Cambria Math"/>
                          </a:rPr>
                        </m:ctrlPr>
                      </m:sSubPr>
                      <m:e>
                        <m:r>
                          <a:rPr lang="et-EE" sz="2000" b="0" i="1" smtClean="0">
                            <a:latin typeface="Cambria Math"/>
                          </a:rPr>
                          <m:t>𝑥</m:t>
                        </m:r>
                      </m:e>
                      <m:sub>
                        <m:r>
                          <a:rPr lang="et-EE" sz="2000" b="0" i="1" smtClean="0">
                            <a:latin typeface="Cambria Math"/>
                          </a:rPr>
                          <m:t>0</m:t>
                        </m:r>
                      </m:sub>
                    </m:sSub>
                  </m:oMath>
                </a14:m>
                <a:r>
                  <a:rPr lang="et-EE" sz="2000" dirty="0" smtClean="0"/>
                  <a:t> ja </a:t>
                </a:r>
                <a14:m>
                  <m:oMath xmlns:m="http://schemas.openxmlformats.org/officeDocument/2006/math">
                    <m:r>
                      <a:rPr lang="et-EE" sz="2000" b="0" i="1" smtClean="0">
                        <a:latin typeface="Cambria Math"/>
                      </a:rPr>
                      <m:t>𝑦</m:t>
                    </m:r>
                    <m:r>
                      <a:rPr lang="et-EE" sz="2000" b="0" i="1" smtClean="0">
                        <a:latin typeface="Cambria Math"/>
                      </a:rPr>
                      <m:t>=</m:t>
                    </m:r>
                    <m:sSub>
                      <m:sSubPr>
                        <m:ctrlPr>
                          <a:rPr lang="et-EE" sz="2000" b="0" i="1" smtClean="0">
                            <a:latin typeface="Cambria Math"/>
                          </a:rPr>
                        </m:ctrlPr>
                      </m:sSubPr>
                      <m:e>
                        <m:r>
                          <a:rPr lang="et-EE" sz="2000" b="0" i="1" smtClean="0">
                            <a:latin typeface="Cambria Math"/>
                          </a:rPr>
                          <m:t>𝑦</m:t>
                        </m:r>
                      </m:e>
                      <m:sub>
                        <m:r>
                          <a:rPr lang="et-EE" sz="2000" b="0" i="1" smtClean="0">
                            <a:latin typeface="Cambria Math"/>
                          </a:rPr>
                          <m:t>0</m:t>
                        </m:r>
                      </m:sub>
                    </m:sSub>
                  </m:oMath>
                </a14:m>
                <a:r>
                  <a:rPr lang="et-EE" sz="2000" dirty="0" smtClean="0"/>
                  <a:t> puhul lokaalne ekstreemum, siis argumentide nende väärtuse korral </a:t>
                </a:r>
                <a14:m>
                  <m:oMath xmlns:m="http://schemas.openxmlformats.org/officeDocument/2006/math">
                    <m:r>
                      <a:rPr lang="et-EE" sz="2000" i="1" dirty="0" smtClean="0">
                        <a:latin typeface="Cambria Math"/>
                      </a:rPr>
                      <m:t>𝑧</m:t>
                    </m:r>
                  </m:oMath>
                </a14:m>
                <a:r>
                  <a:rPr lang="et-EE" sz="2000" dirty="0" smtClean="0"/>
                  <a:t> iga esimest järku tuletis võrdub nulliga või puudub.</a:t>
                </a:r>
              </a:p>
              <a:p>
                <a:pPr algn="ctr"/>
                <a14:m>
                  <m:oMath xmlns:m="http://schemas.openxmlformats.org/officeDocument/2006/math">
                    <m:sSubSup>
                      <m:sSubSupPr>
                        <m:ctrlPr>
                          <a:rPr lang="et-EE" sz="2000" i="1" smtClean="0">
                            <a:latin typeface="Cambria Math"/>
                          </a:rPr>
                        </m:ctrlPr>
                      </m:sSubSupPr>
                      <m:e>
                        <m:r>
                          <a:rPr lang="et-EE" sz="2000" i="1">
                            <a:latin typeface="Cambria Math"/>
                          </a:rPr>
                          <m:t>𝑧</m:t>
                        </m:r>
                      </m:e>
                      <m:sub>
                        <m:r>
                          <a:rPr lang="et-EE" sz="2000" i="1">
                            <a:latin typeface="Cambria Math"/>
                          </a:rPr>
                          <m:t>𝑥</m:t>
                        </m:r>
                      </m:sub>
                      <m:sup/>
                    </m:sSubSup>
                    <m:r>
                      <a:rPr lang="et-EE" sz="2000" i="1" smtClean="0">
                        <a:latin typeface="Cambria Math"/>
                      </a:rPr>
                      <m:t>=</m:t>
                    </m:r>
                    <m:f>
                      <m:fPr>
                        <m:ctrlPr>
                          <a:rPr lang="et-EE" sz="2000" i="1" smtClean="0">
                            <a:latin typeface="Cambria Math"/>
                          </a:rPr>
                        </m:ctrlPr>
                      </m:fPr>
                      <m:num>
                        <m:r>
                          <a:rPr lang="et-EE" sz="2000" i="1">
                            <a:latin typeface="Cambria Math"/>
                            <a:ea typeface="Cambria Math"/>
                          </a:rPr>
                          <m:t>𝜕</m:t>
                        </m:r>
                        <m:r>
                          <a:rPr lang="et-EE" sz="2000" i="1">
                            <a:latin typeface="Cambria Math"/>
                            <a:ea typeface="Cambria Math"/>
                          </a:rPr>
                          <m:t>𝑧</m:t>
                        </m:r>
                      </m:num>
                      <m:den>
                        <m:r>
                          <a:rPr lang="et-EE" sz="2000" i="1">
                            <a:latin typeface="Cambria Math"/>
                            <a:ea typeface="Cambria Math"/>
                          </a:rPr>
                          <m:t>𝜕</m:t>
                        </m:r>
                        <m:r>
                          <a:rPr lang="et-EE" sz="2000" i="1">
                            <a:latin typeface="Cambria Math"/>
                            <a:ea typeface="Cambria Math"/>
                          </a:rPr>
                          <m:t>𝑥</m:t>
                        </m:r>
                      </m:den>
                    </m:f>
                    <m:r>
                      <a:rPr lang="et-EE" sz="2000" b="0" i="1" smtClean="0">
                        <a:latin typeface="Cambria Math"/>
                        <a:ea typeface="Cambria Math"/>
                      </a:rPr>
                      <m:t>=0, </m:t>
                    </m:r>
                    <m:sSubSup>
                      <m:sSubSupPr>
                        <m:ctrlPr>
                          <a:rPr lang="et-EE" sz="2000" i="1" smtClean="0">
                            <a:latin typeface="Cambria Math"/>
                          </a:rPr>
                        </m:ctrlPr>
                      </m:sSubSupPr>
                      <m:e>
                        <m:r>
                          <a:rPr lang="et-EE" sz="2000" b="0" i="1" smtClean="0">
                            <a:latin typeface="Cambria Math"/>
                          </a:rPr>
                          <m:t>  </m:t>
                        </m:r>
                        <m:r>
                          <a:rPr lang="et-EE" sz="2000" i="1">
                            <a:latin typeface="Cambria Math"/>
                          </a:rPr>
                          <m:t>𝑧</m:t>
                        </m:r>
                      </m:e>
                      <m:sub>
                        <m:r>
                          <a:rPr lang="et-EE" sz="2000" b="0" i="1" smtClean="0">
                            <a:latin typeface="Cambria Math"/>
                          </a:rPr>
                          <m:t>𝑦</m:t>
                        </m:r>
                      </m:sub>
                      <m:sup/>
                    </m:sSubSup>
                    <m:r>
                      <a:rPr lang="et-EE" sz="2000" i="1" smtClean="0">
                        <a:latin typeface="Cambria Math"/>
                      </a:rPr>
                      <m:t>=</m:t>
                    </m:r>
                    <m:f>
                      <m:fPr>
                        <m:ctrlPr>
                          <a:rPr lang="et-EE" sz="2000" i="1" smtClean="0">
                            <a:latin typeface="Cambria Math"/>
                          </a:rPr>
                        </m:ctrlPr>
                      </m:fPr>
                      <m:num>
                        <m:r>
                          <a:rPr lang="et-EE" sz="2000" i="1">
                            <a:latin typeface="Cambria Math"/>
                            <a:ea typeface="Cambria Math"/>
                          </a:rPr>
                          <m:t>𝜕</m:t>
                        </m:r>
                        <m:r>
                          <a:rPr lang="et-EE" sz="2000" i="1">
                            <a:latin typeface="Cambria Math"/>
                            <a:ea typeface="Cambria Math"/>
                          </a:rPr>
                          <m:t>𝑧</m:t>
                        </m:r>
                      </m:num>
                      <m:den>
                        <m:r>
                          <a:rPr lang="et-EE" sz="2000" i="1">
                            <a:latin typeface="Cambria Math"/>
                            <a:ea typeface="Cambria Math"/>
                          </a:rPr>
                          <m:t>𝜕</m:t>
                        </m:r>
                        <m:r>
                          <a:rPr lang="et-EE" sz="2000" b="0" i="1" smtClean="0">
                            <a:latin typeface="Cambria Math"/>
                            <a:ea typeface="Cambria Math"/>
                          </a:rPr>
                          <m:t>𝑦</m:t>
                        </m:r>
                      </m:den>
                    </m:f>
                    <m:r>
                      <a:rPr lang="et-EE" sz="2000" i="1" smtClean="0">
                        <a:latin typeface="Cambria Math"/>
                        <a:ea typeface="Cambria Math"/>
                      </a:rPr>
                      <m:t>=0</m:t>
                    </m:r>
                    <m:r>
                      <a:rPr lang="et-EE" sz="2000" b="0" i="1" smtClean="0">
                        <a:latin typeface="Cambria Math"/>
                        <a:ea typeface="Cambria Math"/>
                      </a:rPr>
                      <m:t>  </m:t>
                    </m:r>
                  </m:oMath>
                </a14:m>
                <a:r>
                  <a:rPr lang="et-EE" sz="2000" dirty="0" smtClean="0"/>
                  <a:t>või</a:t>
                </a:r>
                <a14:m>
                  <m:oMath xmlns:m="http://schemas.openxmlformats.org/officeDocument/2006/math">
                    <m:r>
                      <a:rPr lang="et-EE" sz="2000" b="0" i="0" smtClean="0">
                        <a:latin typeface="Cambria Math"/>
                      </a:rPr>
                      <m:t>   </m:t>
                    </m:r>
                    <m:sSubSup>
                      <m:sSubSupPr>
                        <m:ctrlPr>
                          <a:rPr lang="et-EE" sz="2000" i="1" smtClean="0">
                            <a:latin typeface="Cambria Math"/>
                          </a:rPr>
                        </m:ctrlPr>
                      </m:sSubSupPr>
                      <m:e>
                        <m:r>
                          <a:rPr lang="et-EE" sz="2000" i="1">
                            <a:latin typeface="Cambria Math"/>
                          </a:rPr>
                          <m:t>𝑧</m:t>
                        </m:r>
                      </m:e>
                      <m:sub>
                        <m:r>
                          <a:rPr lang="et-EE" sz="2000" i="1">
                            <a:latin typeface="Cambria Math"/>
                          </a:rPr>
                          <m:t>𝑥</m:t>
                        </m:r>
                      </m:sub>
                      <m:sup/>
                    </m:sSubSup>
                    <m:r>
                      <a:rPr lang="et-EE" sz="2000" i="1" smtClean="0">
                        <a:latin typeface="Cambria Math"/>
                      </a:rPr>
                      <m:t>=</m:t>
                    </m:r>
                    <m:f>
                      <m:fPr>
                        <m:ctrlPr>
                          <a:rPr lang="et-EE" sz="2000" i="1" smtClean="0">
                            <a:latin typeface="Cambria Math"/>
                          </a:rPr>
                        </m:ctrlPr>
                      </m:fPr>
                      <m:num>
                        <m:r>
                          <a:rPr lang="et-EE" sz="2000" i="1">
                            <a:latin typeface="Cambria Math"/>
                            <a:ea typeface="Cambria Math"/>
                          </a:rPr>
                          <m:t>𝜕</m:t>
                        </m:r>
                        <m:r>
                          <a:rPr lang="et-EE" sz="2000" i="1">
                            <a:latin typeface="Cambria Math"/>
                            <a:ea typeface="Cambria Math"/>
                          </a:rPr>
                          <m:t>𝑧</m:t>
                        </m:r>
                      </m:num>
                      <m:den>
                        <m:r>
                          <a:rPr lang="et-EE" sz="2000" i="1">
                            <a:latin typeface="Cambria Math"/>
                            <a:ea typeface="Cambria Math"/>
                          </a:rPr>
                          <m:t>𝜕</m:t>
                        </m:r>
                        <m:r>
                          <a:rPr lang="et-EE" sz="2000" i="1">
                            <a:latin typeface="Cambria Math"/>
                            <a:ea typeface="Cambria Math"/>
                          </a:rPr>
                          <m:t>𝑥</m:t>
                        </m:r>
                      </m:den>
                    </m:f>
                    <m:r>
                      <a:rPr lang="et-EE" sz="2000" i="1" smtClean="0">
                        <a:latin typeface="Cambria Math"/>
                        <a:ea typeface="Cambria Math"/>
                      </a:rPr>
                      <m:t>, </m:t>
                    </m:r>
                    <m:sSubSup>
                      <m:sSubSupPr>
                        <m:ctrlPr>
                          <a:rPr lang="et-EE" sz="2000" i="1" smtClean="0">
                            <a:latin typeface="Cambria Math"/>
                          </a:rPr>
                        </m:ctrlPr>
                      </m:sSubSupPr>
                      <m:e>
                        <m:r>
                          <a:rPr lang="et-EE" sz="2000" i="1">
                            <a:latin typeface="Cambria Math"/>
                          </a:rPr>
                          <m:t>  </m:t>
                        </m:r>
                        <m:r>
                          <a:rPr lang="et-EE" sz="2000" i="1">
                            <a:latin typeface="Cambria Math"/>
                          </a:rPr>
                          <m:t>𝑧</m:t>
                        </m:r>
                      </m:e>
                      <m:sub>
                        <m:r>
                          <a:rPr lang="et-EE" sz="2000" i="1">
                            <a:latin typeface="Cambria Math"/>
                          </a:rPr>
                          <m:t>𝑦</m:t>
                        </m:r>
                      </m:sub>
                      <m:sup/>
                    </m:sSubSup>
                    <m:r>
                      <a:rPr lang="et-EE" sz="2000" i="1" smtClean="0">
                        <a:latin typeface="Cambria Math"/>
                      </a:rPr>
                      <m:t>=</m:t>
                    </m:r>
                    <m:f>
                      <m:fPr>
                        <m:ctrlPr>
                          <a:rPr lang="et-EE" sz="2000" i="1" smtClean="0">
                            <a:latin typeface="Cambria Math"/>
                          </a:rPr>
                        </m:ctrlPr>
                      </m:fPr>
                      <m:num>
                        <m:r>
                          <a:rPr lang="et-EE" sz="2000" i="1">
                            <a:latin typeface="Cambria Math"/>
                            <a:ea typeface="Cambria Math"/>
                          </a:rPr>
                          <m:t>𝜕</m:t>
                        </m:r>
                        <m:r>
                          <a:rPr lang="et-EE" sz="2000" i="1">
                            <a:latin typeface="Cambria Math"/>
                            <a:ea typeface="Cambria Math"/>
                          </a:rPr>
                          <m:t>𝑧</m:t>
                        </m:r>
                      </m:num>
                      <m:den>
                        <m:r>
                          <a:rPr lang="et-EE" sz="2000" i="1">
                            <a:latin typeface="Cambria Math"/>
                            <a:ea typeface="Cambria Math"/>
                          </a:rPr>
                          <m:t>𝜕</m:t>
                        </m:r>
                        <m:r>
                          <a:rPr lang="et-EE" sz="2000" i="1">
                            <a:latin typeface="Cambria Math"/>
                            <a:ea typeface="Cambria Math"/>
                          </a:rPr>
                          <m:t>𝑦</m:t>
                        </m:r>
                      </m:den>
                    </m:f>
                    <m:r>
                      <a:rPr lang="et-EE" sz="2000" b="0" i="1" smtClean="0">
                        <a:latin typeface="Cambria Math"/>
                        <a:ea typeface="Cambria Math"/>
                      </a:rPr>
                      <m:t>  </m:t>
                    </m:r>
                  </m:oMath>
                </a14:m>
                <a:r>
                  <a:rPr lang="et-EE" sz="2000" dirty="0" smtClean="0"/>
                  <a:t>puuduvad</a:t>
                </a:r>
                <a:endParaRPr lang="et-EE" sz="2000" i="1" u="sng" dirty="0" smtClean="0">
                  <a:solidFill>
                    <a:srgbClr val="C0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0" y="964952"/>
                <a:ext cx="9144000" cy="1502527"/>
              </a:xfrm>
              <a:prstGeom prst="rect">
                <a:avLst/>
              </a:prstGeom>
              <a:blipFill rotWithShape="1">
                <a:blip r:embed="rId2"/>
                <a:stretch>
                  <a:fillRect l="-667" t="-2024" r="-400"/>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0" y="2575294"/>
                <a:ext cx="9144000" cy="1015663"/>
              </a:xfrm>
              <a:prstGeom prst="rect">
                <a:avLst/>
              </a:prstGeom>
              <a:solidFill>
                <a:schemeClr val="bg1">
                  <a:lumMod val="95000"/>
                </a:schemeClr>
              </a:solidFill>
            </p:spPr>
            <p:txBody>
              <a:bodyPr wrap="square">
                <a:spAutoFit/>
              </a:bodyPr>
              <a:lstStyle/>
              <a:p>
                <a:r>
                  <a:rPr lang="et-EE" sz="2000" i="1" u="sng" dirty="0" smtClean="0">
                    <a:solidFill>
                      <a:srgbClr val="C00000"/>
                    </a:solidFill>
                  </a:rPr>
                  <a:t>Näide </a:t>
                </a:r>
                <a:r>
                  <a:rPr lang="et-EE" sz="2000" u="sng" dirty="0" smtClean="0">
                    <a:solidFill>
                      <a:srgbClr val="C00000"/>
                    </a:solidFill>
                  </a:rPr>
                  <a:t>25.</a:t>
                </a:r>
                <a:r>
                  <a:rPr lang="et-EE" sz="2000" dirty="0" smtClean="0">
                    <a:solidFill>
                      <a:srgbClr val="C00000"/>
                    </a:solidFill>
                  </a:rPr>
                  <a:t> </a:t>
                </a:r>
                <a:r>
                  <a:rPr lang="et-EE" sz="2000" dirty="0" smtClean="0"/>
                  <a:t> Olgu monopoolse firma nõudlusfunktsioon </a:t>
                </a:r>
                <a14:m>
                  <m:oMath xmlns:m="http://schemas.openxmlformats.org/officeDocument/2006/math">
                    <m:r>
                      <m:rPr>
                        <m:sty m:val="p"/>
                      </m:rPr>
                      <a:rPr lang="et-EE" sz="2000" b="0" i="0" smtClean="0">
                        <a:latin typeface="Cambria Math"/>
                      </a:rPr>
                      <m:t>q</m:t>
                    </m:r>
                    <m:r>
                      <a:rPr lang="et-EE" sz="2000" b="0" i="1" smtClean="0">
                        <a:latin typeface="Cambria Math"/>
                      </a:rPr>
                      <m:t>=(100−</m:t>
                    </m:r>
                    <m:r>
                      <a:rPr lang="et-EE" sz="2000" b="0" i="1" smtClean="0">
                        <a:latin typeface="Cambria Math"/>
                      </a:rPr>
                      <m:t>𝑝</m:t>
                    </m:r>
                    <m:r>
                      <a:rPr lang="et-EE" sz="2000" b="0" i="1" smtClean="0">
                        <a:latin typeface="Cambria Math"/>
                      </a:rPr>
                      <m:t>)</m:t>
                    </m:r>
                    <m:sSup>
                      <m:sSupPr>
                        <m:ctrlPr>
                          <a:rPr lang="et-EE" sz="2000" b="0" i="1" smtClean="0">
                            <a:latin typeface="Cambria Math"/>
                          </a:rPr>
                        </m:ctrlPr>
                      </m:sSupPr>
                      <m:e>
                        <m:r>
                          <a:rPr lang="et-EE" sz="2000" b="0" i="1" smtClean="0">
                            <a:latin typeface="Cambria Math"/>
                          </a:rPr>
                          <m:t>𝐴</m:t>
                        </m:r>
                      </m:e>
                      <m:sup>
                        <m:r>
                          <a:rPr lang="et-EE" sz="2000" b="0" i="1" smtClean="0">
                            <a:latin typeface="Cambria Math"/>
                          </a:rPr>
                          <m:t>2</m:t>
                        </m:r>
                      </m:sup>
                    </m:sSup>
                  </m:oMath>
                </a14:m>
                <a:r>
                  <a:rPr lang="et-EE" sz="2000" dirty="0" smtClean="0"/>
                  <a:t>, kus </a:t>
                </a:r>
                <a14:m>
                  <m:oMath xmlns:m="http://schemas.openxmlformats.org/officeDocument/2006/math">
                    <m:r>
                      <a:rPr lang="et-EE" sz="2000" i="1" dirty="0" smtClean="0">
                        <a:latin typeface="Cambria Math"/>
                      </a:rPr>
                      <m:t>𝑝</m:t>
                    </m:r>
                  </m:oMath>
                </a14:m>
                <a:r>
                  <a:rPr lang="et-EE" sz="2000" dirty="0" smtClean="0"/>
                  <a:t> on toote ühikuhind ja </a:t>
                </a:r>
                <a14:m>
                  <m:oMath xmlns:m="http://schemas.openxmlformats.org/officeDocument/2006/math">
                    <m:r>
                      <a:rPr lang="et-EE" sz="2000" i="1" dirty="0" smtClean="0">
                        <a:latin typeface="Cambria Math"/>
                      </a:rPr>
                      <m:t>𝐴</m:t>
                    </m:r>
                  </m:oMath>
                </a14:m>
                <a:r>
                  <a:rPr lang="et-EE" sz="2000" dirty="0" smtClean="0"/>
                  <a:t> tähendab reklaamikulu. Millise </a:t>
                </a:r>
                <a14:m>
                  <m:oMath xmlns:m="http://schemas.openxmlformats.org/officeDocument/2006/math">
                    <m:r>
                      <a:rPr lang="et-EE" sz="2000" i="1" dirty="0" smtClean="0">
                        <a:latin typeface="Cambria Math"/>
                      </a:rPr>
                      <m:t>𝐴</m:t>
                    </m:r>
                  </m:oMath>
                </a14:m>
                <a:r>
                  <a:rPr lang="et-EE" sz="2000" dirty="0" smtClean="0"/>
                  <a:t> ja </a:t>
                </a:r>
                <a14:m>
                  <m:oMath xmlns:m="http://schemas.openxmlformats.org/officeDocument/2006/math">
                    <m:r>
                      <a:rPr lang="et-EE" sz="2000" i="1" dirty="0" smtClean="0">
                        <a:latin typeface="Cambria Math"/>
                      </a:rPr>
                      <m:t>𝑝</m:t>
                    </m:r>
                  </m:oMath>
                </a14:m>
                <a:r>
                  <a:rPr lang="et-EE" sz="2000" dirty="0" smtClean="0"/>
                  <a:t> väärtuse korral on firma kasum suurim, kui kulufunktsioon on </a:t>
                </a:r>
                <a14:m>
                  <m:oMath xmlns:m="http://schemas.openxmlformats.org/officeDocument/2006/math">
                    <m:r>
                      <a:rPr lang="et-EE" sz="2000" i="1" dirty="0" smtClean="0">
                        <a:latin typeface="Cambria Math"/>
                      </a:rPr>
                      <m:t>𝐶</m:t>
                    </m:r>
                    <m:r>
                      <a:rPr lang="et-EE" sz="2000" i="1" dirty="0" smtClean="0">
                        <a:latin typeface="Cambria Math"/>
                      </a:rPr>
                      <m:t>=0,5</m:t>
                    </m:r>
                    <m:r>
                      <a:rPr lang="et-EE" sz="2000" b="0" i="1" dirty="0" smtClean="0">
                        <a:latin typeface="Cambria Math"/>
                      </a:rPr>
                      <m:t>𝑞</m:t>
                    </m:r>
                    <m:r>
                      <a:rPr lang="et-EE" sz="2000" i="1" dirty="0" smtClean="0">
                        <a:latin typeface="Cambria Math"/>
                      </a:rPr>
                      <m:t>+</m:t>
                    </m:r>
                    <m:r>
                      <a:rPr lang="et-EE" sz="2000" i="1" dirty="0" smtClean="0">
                        <a:latin typeface="Cambria Math"/>
                      </a:rPr>
                      <m:t>𝐴</m:t>
                    </m:r>
                    <m:r>
                      <a:rPr lang="et-EE" sz="2000" i="1" dirty="0" smtClean="0">
                        <a:latin typeface="Cambria Math"/>
                      </a:rPr>
                      <m:t>.</m:t>
                    </m:r>
                  </m:oMath>
                </a14:m>
                <a:endParaRPr lang="et-EE" sz="2000" dirty="0"/>
              </a:p>
            </p:txBody>
          </p:sp>
        </mc:Choice>
        <mc:Fallback xmlns="">
          <p:sp>
            <p:nvSpPr>
              <p:cNvPr id="4" name="Rectangle 3"/>
              <p:cNvSpPr>
                <a:spLocks noRot="1" noChangeAspect="1" noMove="1" noResize="1" noEditPoints="1" noAdjustHandles="1" noChangeArrowheads="1" noChangeShapeType="1" noTextEdit="1"/>
              </p:cNvSpPr>
              <p:nvPr/>
            </p:nvSpPr>
            <p:spPr>
              <a:xfrm>
                <a:off x="0" y="2575294"/>
                <a:ext cx="9144000" cy="1015663"/>
              </a:xfrm>
              <a:prstGeom prst="rect">
                <a:avLst/>
              </a:prstGeom>
              <a:blipFill rotWithShape="1">
                <a:blip r:embed="rId3"/>
                <a:stretch>
                  <a:fillRect l="-667" t="-2994" b="-9581"/>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0" y="3721157"/>
                <a:ext cx="9144000" cy="2920415"/>
              </a:xfrm>
              <a:prstGeom prst="rect">
                <a:avLst/>
              </a:prstGeom>
            </p:spPr>
            <p:txBody>
              <a:bodyPr wrap="square">
                <a:spAutoFit/>
              </a:bodyPr>
              <a:lstStyle/>
              <a:p>
                <a:r>
                  <a:rPr lang="et-EE" sz="2000" i="1" u="sng" dirty="0" smtClean="0">
                    <a:solidFill>
                      <a:srgbClr val="C00000"/>
                    </a:solidFill>
                  </a:rPr>
                  <a:t>Ülesanne 74.</a:t>
                </a:r>
                <a:r>
                  <a:rPr lang="fi-FI" sz="2000" dirty="0" smtClean="0"/>
                  <a:t> </a:t>
                </a:r>
                <a:r>
                  <a:rPr lang="et-EE" sz="2000" i="1" dirty="0" smtClean="0"/>
                  <a:t>TK-</a:t>
                </a:r>
                <a:r>
                  <a:rPr lang="et-EE" sz="2000" dirty="0" smtClean="0"/>
                  <a:t>firma </a:t>
                </a:r>
                <a:r>
                  <a:rPr lang="et-EE" sz="2000" dirty="0"/>
                  <a:t>müüb toodetud kaupa hinnaga 10 eurot ühiku eest ning maksab </a:t>
                </a:r>
                <a:r>
                  <a:rPr lang="et-EE" sz="2000" dirty="0" smtClean="0"/>
                  <a:t>kasutatud </a:t>
                </a:r>
                <a:r>
                  <a:rPr lang="fi-FI" sz="2000" dirty="0" smtClean="0"/>
                  <a:t>kapitali </a:t>
                </a:r>
                <a:r>
                  <a:rPr lang="fi-FI" sz="2000" i="1" dirty="0"/>
                  <a:t>K </a:t>
                </a:r>
                <a:r>
                  <a:rPr lang="fi-FI" sz="2000" dirty="0"/>
                  <a:t>ja </a:t>
                </a:r>
                <a:r>
                  <a:rPr lang="fi-FI" sz="2000" dirty="0" err="1"/>
                  <a:t>tööjõu</a:t>
                </a:r>
                <a:r>
                  <a:rPr lang="fi-FI" sz="2000" dirty="0"/>
                  <a:t> </a:t>
                </a:r>
                <a:r>
                  <a:rPr lang="fi-FI" sz="2000" i="1" dirty="0"/>
                  <a:t>L </a:t>
                </a:r>
                <a:r>
                  <a:rPr lang="fi-FI" sz="2000" dirty="0" err="1"/>
                  <a:t>ühikute</a:t>
                </a:r>
                <a:r>
                  <a:rPr lang="fi-FI" sz="2000" dirty="0"/>
                  <a:t> </a:t>
                </a:r>
                <a:r>
                  <a:rPr lang="fi-FI" sz="2000" dirty="0" err="1"/>
                  <a:t>eest</a:t>
                </a:r>
                <a:r>
                  <a:rPr lang="fi-FI" sz="2000" dirty="0"/>
                  <a:t> </a:t>
                </a:r>
                <a:r>
                  <a:rPr lang="fi-FI" sz="2000" dirty="0" err="1"/>
                  <a:t>vastavalt</a:t>
                </a:r>
                <a:r>
                  <a:rPr lang="fi-FI" sz="2000" dirty="0"/>
                  <a:t> 12 ja 8 eurot. </a:t>
                </a:r>
                <a:r>
                  <a:rPr lang="fi-FI" sz="2000" dirty="0" err="1"/>
                  <a:t>Leida</a:t>
                </a:r>
                <a:r>
                  <a:rPr lang="fi-FI" sz="2000" dirty="0"/>
                  <a:t> firma </a:t>
                </a:r>
                <a:r>
                  <a:rPr lang="fi-FI" sz="2000" dirty="0" err="1" smtClean="0"/>
                  <a:t>kasumit</a:t>
                </a:r>
                <a:r>
                  <a:rPr lang="et-EE" sz="2000" dirty="0" smtClean="0"/>
                  <a:t> maksimeerivad </a:t>
                </a:r>
                <a:r>
                  <a:rPr lang="et-EE" sz="2000" i="1" dirty="0"/>
                  <a:t>K </a:t>
                </a:r>
                <a:r>
                  <a:rPr lang="et-EE" sz="2000" dirty="0"/>
                  <a:t>ja </a:t>
                </a:r>
                <a:r>
                  <a:rPr lang="et-EE" sz="2000" i="1" dirty="0"/>
                  <a:t>L </a:t>
                </a:r>
                <a:r>
                  <a:rPr lang="et-EE" sz="2000" dirty="0"/>
                  <a:t>väärtused ning neile vastav toodang, kui toodangufunktsioon </a:t>
                </a:r>
                <a:r>
                  <a:rPr lang="et-EE" sz="2000" dirty="0" smtClean="0"/>
                  <a:t>on </a:t>
                </a:r>
                <a14:m>
                  <m:oMath xmlns:m="http://schemas.openxmlformats.org/officeDocument/2006/math">
                    <m:r>
                      <m:rPr>
                        <m:sty m:val="p"/>
                      </m:rPr>
                      <a:rPr lang="et-EE" sz="2000" b="0" i="0" dirty="0" smtClean="0">
                        <a:latin typeface="Cambria Math"/>
                      </a:rPr>
                      <m:t>q</m:t>
                    </m:r>
                    <m:r>
                      <a:rPr lang="fr-FR" sz="2000" i="1" dirty="0">
                        <a:latin typeface="Cambria Math"/>
                      </a:rPr>
                      <m:t>=</m:t>
                    </m:r>
                    <m:r>
                      <a:rPr lang="et-EE" sz="2000" i="1" dirty="0">
                        <a:latin typeface="Cambria Math"/>
                      </a:rPr>
                      <m:t>4</m:t>
                    </m:r>
                    <m:rad>
                      <m:radPr>
                        <m:degHide m:val="on"/>
                        <m:ctrlPr>
                          <a:rPr lang="et-EE" sz="2000" i="1" dirty="0" smtClean="0">
                            <a:latin typeface="Cambria Math"/>
                          </a:rPr>
                        </m:ctrlPr>
                      </m:radPr>
                      <m:deg/>
                      <m:e>
                        <m:r>
                          <a:rPr lang="et-EE" sz="2000" b="0" i="1" dirty="0" smtClean="0">
                            <a:latin typeface="Cambria Math"/>
                          </a:rPr>
                          <m:t>𝐾</m:t>
                        </m:r>
                      </m:e>
                    </m:rad>
                    <m:rad>
                      <m:radPr>
                        <m:ctrlPr>
                          <a:rPr lang="et-EE" sz="2000" i="1" dirty="0" smtClean="0">
                            <a:latin typeface="Cambria Math"/>
                          </a:rPr>
                        </m:ctrlPr>
                      </m:radPr>
                      <m:deg>
                        <m:r>
                          <a:rPr lang="et-EE" sz="2000" i="1" dirty="0" smtClean="0">
                            <a:latin typeface="Cambria Math"/>
                          </a:rPr>
                          <m:t>3</m:t>
                        </m:r>
                      </m:deg>
                      <m:e>
                        <m:r>
                          <a:rPr lang="et-EE" sz="2000" b="0" i="1" dirty="0" smtClean="0">
                            <a:latin typeface="Cambria Math"/>
                          </a:rPr>
                          <m:t>𝐿</m:t>
                        </m:r>
                      </m:e>
                    </m:rad>
                  </m:oMath>
                </a14:m>
                <a:r>
                  <a:rPr lang="fr-FR" sz="2000" dirty="0"/>
                  <a:t>.</a:t>
                </a:r>
              </a:p>
              <a:p>
                <a:endParaRPr lang="et-EE" sz="2000" dirty="0" smtClean="0"/>
              </a:p>
              <a:p>
                <a:r>
                  <a:rPr lang="et-EE" sz="2000" i="1" u="sng" dirty="0" smtClean="0">
                    <a:solidFill>
                      <a:srgbClr val="C00000"/>
                    </a:solidFill>
                  </a:rPr>
                  <a:t>Ülesanne 75 . (kolme muutuja funktsioon!).</a:t>
                </a:r>
                <a:r>
                  <a:rPr lang="et-EE" sz="2000" dirty="0" smtClean="0"/>
                  <a:t> </a:t>
                </a:r>
                <a:r>
                  <a:rPr lang="et-EE" sz="2000" dirty="0"/>
                  <a:t>Firma toodangufunktsioon on </a:t>
                </a:r>
                <a14:m>
                  <m:oMath xmlns:m="http://schemas.openxmlformats.org/officeDocument/2006/math">
                    <m:r>
                      <m:rPr>
                        <m:sty m:val="p"/>
                      </m:rPr>
                      <a:rPr lang="et-EE" sz="2000" b="0" i="0" dirty="0" smtClean="0">
                        <a:latin typeface="Cambria Math"/>
                      </a:rPr>
                      <m:t>q</m:t>
                    </m:r>
                    <m:d>
                      <m:dPr>
                        <m:ctrlPr>
                          <a:rPr lang="et-EE" sz="2000" i="1" dirty="0" smtClean="0">
                            <a:latin typeface="Cambria Math"/>
                          </a:rPr>
                        </m:ctrlPr>
                      </m:dPr>
                      <m:e>
                        <m:r>
                          <a:rPr lang="et-EE" sz="2000" i="1" dirty="0" smtClean="0">
                            <a:latin typeface="Cambria Math"/>
                          </a:rPr>
                          <m:t>𝐾</m:t>
                        </m:r>
                        <m:r>
                          <a:rPr lang="et-EE" sz="2000" i="1" dirty="0" smtClean="0">
                            <a:latin typeface="Cambria Math"/>
                          </a:rPr>
                          <m:t>, </m:t>
                        </m:r>
                        <m:r>
                          <a:rPr lang="et-EE" sz="2000" i="1" dirty="0" smtClean="0">
                            <a:latin typeface="Cambria Math"/>
                          </a:rPr>
                          <m:t>𝐿</m:t>
                        </m:r>
                        <m:r>
                          <a:rPr lang="et-EE" sz="2000" i="1" dirty="0" smtClean="0">
                            <a:latin typeface="Cambria Math"/>
                          </a:rPr>
                          <m:t>,</m:t>
                        </m:r>
                        <m:r>
                          <a:rPr lang="et-EE" sz="2000" i="1" dirty="0" smtClean="0">
                            <a:latin typeface="Cambria Math"/>
                          </a:rPr>
                          <m:t>𝑇</m:t>
                        </m:r>
                      </m:e>
                    </m:d>
                    <m:r>
                      <a:rPr lang="et-EE" sz="2000" b="0" i="1" dirty="0" smtClean="0">
                        <a:latin typeface="Cambria Math"/>
                      </a:rPr>
                      <m:t>=</m:t>
                    </m:r>
                    <m:r>
                      <a:rPr lang="et-EE" sz="2000" i="1" dirty="0">
                        <a:latin typeface="Cambria Math"/>
                      </a:rPr>
                      <m:t>3</m:t>
                    </m:r>
                    <m:rad>
                      <m:radPr>
                        <m:ctrlPr>
                          <a:rPr lang="et-EE" sz="2000" i="1" dirty="0" smtClean="0">
                            <a:latin typeface="Cambria Math"/>
                          </a:rPr>
                        </m:ctrlPr>
                      </m:radPr>
                      <m:deg>
                        <m:r>
                          <a:rPr lang="et-EE" sz="2000" i="1" dirty="0" smtClean="0">
                            <a:latin typeface="Cambria Math"/>
                          </a:rPr>
                          <m:t>3</m:t>
                        </m:r>
                      </m:deg>
                      <m:e>
                        <m:r>
                          <a:rPr lang="et-EE" sz="2000" b="0" i="1" dirty="0" smtClean="0">
                            <a:latin typeface="Cambria Math"/>
                          </a:rPr>
                          <m:t>𝐿𝐾</m:t>
                        </m:r>
                      </m:e>
                    </m:rad>
                    <m:r>
                      <a:rPr lang="et-EE" sz="2000" b="0" i="1" dirty="0" smtClean="0">
                        <a:latin typeface="Cambria Math"/>
                      </a:rPr>
                      <m:t>+</m:t>
                    </m:r>
                    <m:r>
                      <m:rPr>
                        <m:sty m:val="p"/>
                      </m:rPr>
                      <a:rPr lang="et-EE" sz="2000" i="1" dirty="0" err="1">
                        <a:latin typeface="Cambria Math"/>
                      </a:rPr>
                      <m:t>ln</m:t>
                    </m:r>
                    <m:r>
                      <a:rPr lang="et-EE" sz="2000" i="1" dirty="0">
                        <a:latin typeface="Cambria Math"/>
                      </a:rPr>
                      <m:t>⁡(</m:t>
                    </m:r>
                    <m:r>
                      <a:rPr lang="et-EE" sz="2000" b="0" i="1" dirty="0" smtClean="0">
                        <a:latin typeface="Cambria Math"/>
                      </a:rPr>
                      <m:t>𝑇</m:t>
                    </m:r>
                    <m:r>
                      <a:rPr lang="et-EE" sz="2000" b="0" i="1" dirty="0" smtClean="0">
                        <a:latin typeface="Cambria Math"/>
                      </a:rPr>
                      <m:t>− 1)</m:t>
                    </m:r>
                  </m:oMath>
                </a14:m>
                <a:r>
                  <a:rPr lang="et-EE" sz="2000" dirty="0"/>
                  <a:t>, kus </a:t>
                </a:r>
                <a:r>
                  <a:rPr lang="et-EE" sz="2000" i="1" dirty="0"/>
                  <a:t>K, L </a:t>
                </a:r>
                <a:r>
                  <a:rPr lang="et-EE" sz="2000" dirty="0"/>
                  <a:t>ja </a:t>
                </a:r>
                <a:r>
                  <a:rPr lang="et-EE" sz="2000" i="1" dirty="0"/>
                  <a:t>T </a:t>
                </a:r>
                <a:r>
                  <a:rPr lang="et-EE" sz="2000" dirty="0"/>
                  <a:t>on </a:t>
                </a:r>
                <a:r>
                  <a:rPr lang="et-EE" sz="2000" dirty="0" smtClean="0"/>
                  <a:t>kapital, tööjõud </a:t>
                </a:r>
                <a:r>
                  <a:rPr lang="et-EE" sz="2000" dirty="0"/>
                  <a:t>ja tooraine. Leida kasumit maksimeerivad </a:t>
                </a:r>
                <a:r>
                  <a:rPr lang="et-EE" sz="2000" i="1" dirty="0"/>
                  <a:t>K, L </a:t>
                </a:r>
                <a:r>
                  <a:rPr lang="et-EE" sz="2000" dirty="0"/>
                  <a:t>ja </a:t>
                </a:r>
                <a:r>
                  <a:rPr lang="et-EE" sz="2000" i="1" dirty="0"/>
                  <a:t>T </a:t>
                </a:r>
                <a:r>
                  <a:rPr lang="et-EE" sz="2000" dirty="0"/>
                  <a:t>väärtused, kui kapitali, </a:t>
                </a:r>
                <a:r>
                  <a:rPr lang="et-EE" sz="2000" dirty="0" smtClean="0"/>
                  <a:t>tööjõu </a:t>
                </a:r>
                <a:r>
                  <a:rPr lang="fi-FI" sz="2000" dirty="0" smtClean="0"/>
                  <a:t>ja </a:t>
                </a:r>
                <a:r>
                  <a:rPr lang="fi-FI" sz="2000" dirty="0" err="1"/>
                  <a:t>tooraine</a:t>
                </a:r>
                <a:r>
                  <a:rPr lang="fi-FI" sz="2000" dirty="0"/>
                  <a:t> </a:t>
                </a:r>
                <a:r>
                  <a:rPr lang="fi-FI" sz="2000" dirty="0" err="1"/>
                  <a:t>ühikuhinnad</a:t>
                </a:r>
                <a:r>
                  <a:rPr lang="fi-FI" sz="2000" dirty="0"/>
                  <a:t> on 6, 4 ja 3 </a:t>
                </a:r>
                <a:r>
                  <a:rPr lang="fi-FI" sz="2000" dirty="0" err="1"/>
                  <a:t>ning</a:t>
                </a:r>
                <a:r>
                  <a:rPr lang="fi-FI" sz="2000" dirty="0"/>
                  <a:t> firma </a:t>
                </a:r>
                <a:r>
                  <a:rPr lang="fi-FI" sz="2000" dirty="0" err="1"/>
                  <a:t>realiseerib</a:t>
                </a:r>
                <a:r>
                  <a:rPr lang="fi-FI" sz="2000" dirty="0"/>
                  <a:t> </a:t>
                </a:r>
                <a:r>
                  <a:rPr lang="fi-FI" sz="2000" dirty="0" err="1"/>
                  <a:t>toodangut</a:t>
                </a:r>
                <a:r>
                  <a:rPr lang="fi-FI" sz="2000" dirty="0"/>
                  <a:t> </a:t>
                </a:r>
                <a:r>
                  <a:rPr lang="fi-FI" sz="2000" dirty="0" err="1"/>
                  <a:t>hinnaga</a:t>
                </a:r>
                <a:r>
                  <a:rPr lang="fi-FI" sz="2000" dirty="0"/>
                  <a:t> 10.</a:t>
                </a:r>
                <a:endParaRPr lang="et-EE" sz="2000" dirty="0"/>
              </a:p>
            </p:txBody>
          </p:sp>
        </mc:Choice>
        <mc:Fallback xmlns="">
          <p:sp>
            <p:nvSpPr>
              <p:cNvPr id="6" name="Rectangle 5"/>
              <p:cNvSpPr>
                <a:spLocks noRot="1" noChangeAspect="1" noMove="1" noResize="1" noEditPoints="1" noAdjustHandles="1" noChangeArrowheads="1" noChangeShapeType="1" noTextEdit="1"/>
              </p:cNvSpPr>
              <p:nvPr/>
            </p:nvSpPr>
            <p:spPr>
              <a:xfrm>
                <a:off x="0" y="3721157"/>
                <a:ext cx="9144000" cy="2920415"/>
              </a:xfrm>
              <a:prstGeom prst="rect">
                <a:avLst/>
              </a:prstGeom>
              <a:blipFill rotWithShape="1">
                <a:blip r:embed="rId4"/>
                <a:stretch>
                  <a:fillRect l="-667" t="-1044" r="-800" b="-2714"/>
                </a:stretch>
              </a:blipFill>
            </p:spPr>
            <p:txBody>
              <a:bodyPr/>
              <a:lstStyle/>
              <a:p>
                <a:r>
                  <a:rPr lang="et-EE">
                    <a:noFill/>
                  </a:rPr>
                  <a:t> </a:t>
                </a:r>
              </a:p>
            </p:txBody>
          </p:sp>
        </mc:Fallback>
      </mc:AlternateContent>
    </p:spTree>
    <p:extLst>
      <p:ext uri="{BB962C8B-B14F-4D97-AF65-F5344CB8AC3E}">
        <p14:creationId xmlns:p14="http://schemas.microsoft.com/office/powerpoint/2010/main" val="37778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0"/>
                <a:ext cx="9144000" cy="4373505"/>
              </a:xfrm>
              <a:prstGeom prst="rect">
                <a:avLst/>
              </a:prstGeom>
            </p:spPr>
            <p:txBody>
              <a:bodyPr wrap="square">
                <a:spAutoFit/>
              </a:bodyPr>
              <a:lstStyle/>
              <a:p>
                <a:r>
                  <a:rPr lang="et-EE" sz="2000" i="1" u="sng" dirty="0" smtClean="0">
                    <a:solidFill>
                      <a:srgbClr val="C00000"/>
                    </a:solidFill>
                  </a:rPr>
                  <a:t>Ekstreemumi piisavad tingimused punktis </a:t>
                </a:r>
                <a14:m>
                  <m:oMath xmlns:m="http://schemas.openxmlformats.org/officeDocument/2006/math">
                    <m:r>
                      <a:rPr lang="et-EE" sz="2000" i="1" u="sng">
                        <a:solidFill>
                          <a:srgbClr val="C00000"/>
                        </a:solidFill>
                        <a:latin typeface="Cambria Math"/>
                      </a:rPr>
                      <m:t>𝑥</m:t>
                    </m:r>
                    <m:r>
                      <a:rPr lang="et-EE" sz="2000" i="1" u="sng">
                        <a:solidFill>
                          <a:srgbClr val="C00000"/>
                        </a:solidFill>
                        <a:latin typeface="Cambria Math"/>
                      </a:rPr>
                      <m:t>=</m:t>
                    </m:r>
                    <m:sSub>
                      <m:sSubPr>
                        <m:ctrlPr>
                          <a:rPr lang="et-EE" sz="2000" i="1" u="sng">
                            <a:solidFill>
                              <a:srgbClr val="C00000"/>
                            </a:solidFill>
                            <a:latin typeface="Cambria Math"/>
                          </a:rPr>
                        </m:ctrlPr>
                      </m:sSubPr>
                      <m:e>
                        <m:r>
                          <a:rPr lang="et-EE" sz="2000" i="1" u="sng">
                            <a:solidFill>
                              <a:srgbClr val="C00000"/>
                            </a:solidFill>
                            <a:latin typeface="Cambria Math"/>
                          </a:rPr>
                          <m:t>𝑥</m:t>
                        </m:r>
                      </m:e>
                      <m:sub>
                        <m:r>
                          <a:rPr lang="et-EE" sz="2000" i="1" u="sng">
                            <a:solidFill>
                              <a:srgbClr val="C00000"/>
                            </a:solidFill>
                            <a:latin typeface="Cambria Math"/>
                          </a:rPr>
                          <m:t>0</m:t>
                        </m:r>
                      </m:sub>
                    </m:sSub>
                  </m:oMath>
                </a14:m>
                <a:r>
                  <a:rPr lang="et-EE" sz="2000" u="sng" dirty="0">
                    <a:solidFill>
                      <a:srgbClr val="C00000"/>
                    </a:solidFill>
                  </a:rPr>
                  <a:t> ja </a:t>
                </a:r>
                <a14:m>
                  <m:oMath xmlns:m="http://schemas.openxmlformats.org/officeDocument/2006/math">
                    <m:r>
                      <a:rPr lang="et-EE" sz="2000" i="1" u="sng">
                        <a:solidFill>
                          <a:srgbClr val="C00000"/>
                        </a:solidFill>
                        <a:latin typeface="Cambria Math"/>
                      </a:rPr>
                      <m:t>𝑦</m:t>
                    </m:r>
                    <m:r>
                      <a:rPr lang="et-EE" sz="2000" i="1" u="sng">
                        <a:solidFill>
                          <a:srgbClr val="C00000"/>
                        </a:solidFill>
                        <a:latin typeface="Cambria Math"/>
                      </a:rPr>
                      <m:t>=</m:t>
                    </m:r>
                    <m:sSub>
                      <m:sSubPr>
                        <m:ctrlPr>
                          <a:rPr lang="et-EE" sz="2000" i="1" u="sng">
                            <a:solidFill>
                              <a:srgbClr val="C00000"/>
                            </a:solidFill>
                            <a:latin typeface="Cambria Math"/>
                          </a:rPr>
                        </m:ctrlPr>
                      </m:sSubPr>
                      <m:e>
                        <m:r>
                          <a:rPr lang="et-EE" sz="2000" i="1" u="sng">
                            <a:solidFill>
                              <a:srgbClr val="C00000"/>
                            </a:solidFill>
                            <a:latin typeface="Cambria Math"/>
                          </a:rPr>
                          <m:t>𝑦</m:t>
                        </m:r>
                      </m:e>
                      <m:sub>
                        <m:r>
                          <a:rPr lang="et-EE" sz="2000" i="1" u="sng">
                            <a:solidFill>
                              <a:srgbClr val="C00000"/>
                            </a:solidFill>
                            <a:latin typeface="Cambria Math"/>
                          </a:rPr>
                          <m:t>0</m:t>
                        </m:r>
                      </m:sub>
                    </m:sSub>
                  </m:oMath>
                </a14:m>
                <a:r>
                  <a:rPr lang="et-EE" sz="2000" i="1" u="sng" dirty="0">
                    <a:solidFill>
                      <a:srgbClr val="C00000"/>
                    </a:solidFill>
                  </a:rPr>
                  <a:t>.</a:t>
                </a:r>
              </a:p>
              <a:p>
                <a:pPr marL="457200" indent="-457200">
                  <a:buAutoNum type="arabicPeriod"/>
                </a:pPr>
                <a:r>
                  <a:rPr lang="et-EE" sz="2000" dirty="0"/>
                  <a:t>Leiame teist järku tuletiste väärtused punktis </a:t>
                </a:r>
                <a14:m>
                  <m:oMath xmlns:m="http://schemas.openxmlformats.org/officeDocument/2006/math">
                    <m:r>
                      <a:rPr lang="et-EE" sz="2000" i="1">
                        <a:latin typeface="Cambria Math"/>
                      </a:rPr>
                      <m:t>𝑥</m:t>
                    </m:r>
                    <m:r>
                      <a:rPr lang="et-EE" sz="2000" i="1">
                        <a:latin typeface="Cambria Math"/>
                      </a:rPr>
                      <m:t>=</m:t>
                    </m:r>
                    <m:sSub>
                      <m:sSubPr>
                        <m:ctrlPr>
                          <a:rPr lang="et-EE" sz="2000" i="1">
                            <a:latin typeface="Cambria Math"/>
                          </a:rPr>
                        </m:ctrlPr>
                      </m:sSubPr>
                      <m:e>
                        <m:r>
                          <a:rPr lang="et-EE" sz="2000" i="1">
                            <a:latin typeface="Cambria Math"/>
                          </a:rPr>
                          <m:t>𝑥</m:t>
                        </m:r>
                      </m:e>
                      <m:sub>
                        <m:r>
                          <a:rPr lang="et-EE" sz="2000" i="1">
                            <a:latin typeface="Cambria Math"/>
                          </a:rPr>
                          <m:t>0</m:t>
                        </m:r>
                      </m:sub>
                    </m:sSub>
                  </m:oMath>
                </a14:m>
                <a:r>
                  <a:rPr lang="et-EE" sz="2000" dirty="0"/>
                  <a:t> ja </a:t>
                </a:r>
                <a14:m>
                  <m:oMath xmlns:m="http://schemas.openxmlformats.org/officeDocument/2006/math">
                    <m:r>
                      <a:rPr lang="et-EE" sz="2000" i="1">
                        <a:latin typeface="Cambria Math"/>
                      </a:rPr>
                      <m:t>𝑦</m:t>
                    </m:r>
                    <m:r>
                      <a:rPr lang="et-EE" sz="2000" i="1">
                        <a:latin typeface="Cambria Math"/>
                      </a:rPr>
                      <m:t>=</m:t>
                    </m:r>
                    <m:sSub>
                      <m:sSubPr>
                        <m:ctrlPr>
                          <a:rPr lang="et-EE" sz="2000" i="1">
                            <a:latin typeface="Cambria Math"/>
                          </a:rPr>
                        </m:ctrlPr>
                      </m:sSubPr>
                      <m:e>
                        <m:r>
                          <a:rPr lang="et-EE" sz="2000" i="1">
                            <a:latin typeface="Cambria Math"/>
                          </a:rPr>
                          <m:t>𝑦</m:t>
                        </m:r>
                      </m:e>
                      <m:sub>
                        <m:r>
                          <a:rPr lang="et-EE" sz="2000" i="1">
                            <a:latin typeface="Cambria Math"/>
                          </a:rPr>
                          <m:t>0 </m:t>
                        </m:r>
                      </m:sub>
                    </m:sSub>
                  </m:oMath>
                </a14:m>
                <a:r>
                  <a:rPr lang="et-EE" sz="2000" i="1" dirty="0"/>
                  <a:t>, so.</a:t>
                </a:r>
              </a:p>
              <a:p>
                <a:pPr algn="ctr"/>
                <a14:m>
                  <m:oMath xmlns:m="http://schemas.openxmlformats.org/officeDocument/2006/math">
                    <m:sSubSup>
                      <m:sSubSupPr>
                        <m:ctrlPr>
                          <a:rPr lang="et-EE" sz="2000" i="1">
                            <a:latin typeface="Cambria Math"/>
                          </a:rPr>
                        </m:ctrlPr>
                      </m:sSubSupPr>
                      <m:e>
                        <m:r>
                          <a:rPr lang="et-EE" sz="2000" i="1">
                            <a:latin typeface="Cambria Math"/>
                          </a:rPr>
                          <m:t>𝑧</m:t>
                        </m:r>
                      </m:e>
                      <m:sub>
                        <m:r>
                          <a:rPr lang="et-EE" sz="2000" i="1">
                            <a:latin typeface="Cambria Math"/>
                          </a:rPr>
                          <m:t>𝑥𝑥</m:t>
                        </m:r>
                      </m:sub>
                      <m:sup/>
                    </m:sSubSup>
                    <m:r>
                      <a:rPr lang="et-EE" sz="2000" i="1">
                        <a:latin typeface="Cambria Math"/>
                      </a:rPr>
                      <m:t>(</m:t>
                    </m:r>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oMath>
                </a14:m>
                <a:r>
                  <a:rPr lang="et-EE" sz="2000" dirty="0"/>
                  <a:t> </a:t>
                </a:r>
                <a14:m>
                  <m:oMath xmlns:m="http://schemas.openxmlformats.org/officeDocument/2006/math">
                    <m:sSub>
                      <m:sSubPr>
                        <m:ctrlPr>
                          <a:rPr lang="et-EE" sz="2000" i="1">
                            <a:latin typeface="Cambria Math"/>
                          </a:rPr>
                        </m:ctrlPr>
                      </m:sSubPr>
                      <m:e>
                        <m:r>
                          <a:rPr lang="et-EE" sz="2000" i="1">
                            <a:latin typeface="Cambria Math"/>
                          </a:rPr>
                          <m:t>𝑦</m:t>
                        </m:r>
                      </m:e>
                      <m:sub>
                        <m:r>
                          <a:rPr lang="et-EE" sz="2000" i="1">
                            <a:latin typeface="Cambria Math"/>
                          </a:rPr>
                          <m:t>0 </m:t>
                        </m:r>
                      </m:sub>
                    </m:sSub>
                    <m:r>
                      <a:rPr lang="et-EE" sz="2000" i="1">
                        <a:latin typeface="Cambria Math"/>
                      </a:rPr>
                      <m:t>), </m:t>
                    </m:r>
                    <m:sSubSup>
                      <m:sSubSupPr>
                        <m:ctrlPr>
                          <a:rPr lang="et-EE" sz="2000" i="1">
                            <a:latin typeface="Cambria Math"/>
                          </a:rPr>
                        </m:ctrlPr>
                      </m:sSubSupPr>
                      <m:e>
                        <m:r>
                          <a:rPr lang="et-EE" sz="2000" i="1">
                            <a:latin typeface="Cambria Math"/>
                          </a:rPr>
                          <m:t>  </m:t>
                        </m:r>
                        <m:r>
                          <a:rPr lang="et-EE" sz="2000" i="1">
                            <a:latin typeface="Cambria Math"/>
                          </a:rPr>
                          <m:t>𝑧</m:t>
                        </m:r>
                      </m:e>
                      <m:sub>
                        <m:r>
                          <a:rPr lang="et-EE" sz="2000" i="1">
                            <a:latin typeface="Cambria Math"/>
                          </a:rPr>
                          <m:t>𝑥𝑦</m:t>
                        </m:r>
                      </m:sub>
                      <m:sup/>
                    </m:sSubSup>
                    <m:r>
                      <a:rPr lang="et-EE" sz="2000" i="1">
                        <a:latin typeface="Cambria Math"/>
                      </a:rPr>
                      <m:t>(</m:t>
                    </m:r>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oMath>
                </a14:m>
                <a:r>
                  <a:rPr lang="et-EE" sz="2000" dirty="0"/>
                  <a:t> </a:t>
                </a:r>
                <a14:m>
                  <m:oMath xmlns:m="http://schemas.openxmlformats.org/officeDocument/2006/math">
                    <m:sSub>
                      <m:sSubPr>
                        <m:ctrlPr>
                          <a:rPr lang="et-EE" sz="2000" i="1">
                            <a:latin typeface="Cambria Math"/>
                          </a:rPr>
                        </m:ctrlPr>
                      </m:sSubPr>
                      <m:e>
                        <m:r>
                          <a:rPr lang="et-EE" sz="2000" i="1">
                            <a:latin typeface="Cambria Math"/>
                          </a:rPr>
                          <m:t>𝑦</m:t>
                        </m:r>
                      </m:e>
                      <m:sub>
                        <m:r>
                          <a:rPr lang="et-EE" sz="2000" i="1">
                            <a:latin typeface="Cambria Math"/>
                          </a:rPr>
                          <m:t>0 </m:t>
                        </m:r>
                      </m:sub>
                    </m:sSub>
                    <m:r>
                      <a:rPr lang="et-EE" sz="2000" i="1">
                        <a:latin typeface="Cambria Math"/>
                      </a:rPr>
                      <m:t>) </m:t>
                    </m:r>
                    <m:r>
                      <a:rPr lang="et-EE" sz="2000" i="1">
                        <a:latin typeface="Cambria Math"/>
                      </a:rPr>
                      <m:t>𝑗𝑎</m:t>
                    </m:r>
                    <m:r>
                      <a:rPr lang="et-EE" sz="2000" i="1">
                        <a:latin typeface="Cambria Math"/>
                      </a:rPr>
                      <m:t>    </m:t>
                    </m:r>
                    <m:sSubSup>
                      <m:sSubSupPr>
                        <m:ctrlPr>
                          <a:rPr lang="et-EE" sz="2000" i="1">
                            <a:latin typeface="Cambria Math"/>
                          </a:rPr>
                        </m:ctrlPr>
                      </m:sSubSupPr>
                      <m:e>
                        <m:r>
                          <a:rPr lang="et-EE" sz="2000" i="1">
                            <a:latin typeface="Cambria Math"/>
                          </a:rPr>
                          <m:t>𝑧</m:t>
                        </m:r>
                      </m:e>
                      <m:sub>
                        <m:r>
                          <a:rPr lang="et-EE" sz="2000" i="1">
                            <a:latin typeface="Cambria Math"/>
                          </a:rPr>
                          <m:t>𝑦𝑦</m:t>
                        </m:r>
                      </m:sub>
                      <m:sup/>
                    </m:sSubSup>
                    <m:r>
                      <a:rPr lang="et-EE" sz="2000" i="1">
                        <a:latin typeface="Cambria Math"/>
                      </a:rPr>
                      <m:t>(</m:t>
                    </m:r>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r>
                      <m:rPr>
                        <m:nor/>
                      </m:rPr>
                      <a:rPr lang="et-EE" sz="2000" dirty="0"/>
                      <m:t> </m:t>
                    </m:r>
                    <m:sSub>
                      <m:sSubPr>
                        <m:ctrlPr>
                          <a:rPr lang="et-EE" sz="2000" i="1">
                            <a:latin typeface="Cambria Math"/>
                          </a:rPr>
                        </m:ctrlPr>
                      </m:sSubPr>
                      <m:e>
                        <m:r>
                          <a:rPr lang="et-EE" sz="2000" i="1">
                            <a:latin typeface="Cambria Math"/>
                          </a:rPr>
                          <m:t>𝑦</m:t>
                        </m:r>
                      </m:e>
                      <m:sub>
                        <m:r>
                          <a:rPr lang="et-EE" sz="2000" i="1">
                            <a:latin typeface="Cambria Math"/>
                          </a:rPr>
                          <m:t>0 </m:t>
                        </m:r>
                      </m:sub>
                    </m:sSub>
                    <m:r>
                      <a:rPr lang="et-EE" sz="2000" i="1">
                        <a:latin typeface="Cambria Math"/>
                      </a:rPr>
                      <m:t>)</m:t>
                    </m:r>
                  </m:oMath>
                </a14:m>
                <a:endParaRPr lang="et-EE" sz="2000" i="1" dirty="0"/>
              </a:p>
              <a:p>
                <a:pPr algn="ctr"/>
                <a:endParaRPr lang="et-EE" sz="2000" i="1" dirty="0"/>
              </a:p>
              <a:p>
                <a:r>
                  <a:rPr lang="et-EE" sz="2000" i="1" dirty="0"/>
                  <a:t>2. H=</a:t>
                </a:r>
                <a14:m>
                  <m:oMath xmlns:m="http://schemas.openxmlformats.org/officeDocument/2006/math">
                    <m:d>
                      <m:dPr>
                        <m:begChr m:val="|"/>
                        <m:endChr m:val="|"/>
                        <m:ctrlPr>
                          <a:rPr lang="et-EE" sz="2000" i="1">
                            <a:latin typeface="Cambria Math"/>
                          </a:rPr>
                        </m:ctrlPr>
                      </m:dPr>
                      <m:e>
                        <m:m>
                          <m:mPr>
                            <m:mcs>
                              <m:mc>
                                <m:mcPr>
                                  <m:count m:val="2"/>
                                  <m:mcJc m:val="center"/>
                                </m:mcPr>
                              </m:mc>
                            </m:mcs>
                            <m:ctrlPr>
                              <a:rPr lang="et-EE" sz="2000" i="1">
                                <a:latin typeface="Cambria Math"/>
                              </a:rPr>
                            </m:ctrlPr>
                          </m:mPr>
                          <m:mr>
                            <m:e>
                              <m:sSubSup>
                                <m:sSubSupPr>
                                  <m:ctrlPr>
                                    <a:rPr lang="et-EE" sz="2000" i="1">
                                      <a:latin typeface="Cambria Math"/>
                                    </a:rPr>
                                  </m:ctrlPr>
                                </m:sSubSupPr>
                                <m:e>
                                  <m:r>
                                    <a:rPr lang="et-EE" sz="2000" i="1">
                                      <a:latin typeface="Cambria Math"/>
                                    </a:rPr>
                                    <m:t>𝑧</m:t>
                                  </m:r>
                                </m:e>
                                <m:sub>
                                  <m:r>
                                    <a:rPr lang="et-EE" sz="2000" i="1">
                                      <a:latin typeface="Cambria Math"/>
                                    </a:rPr>
                                    <m:t>𝑥𝑥</m:t>
                                  </m:r>
                                </m:sub>
                                <m:sup/>
                              </m:sSubSup>
                              <m:r>
                                <a:rPr lang="et-EE" sz="2000" i="1">
                                  <a:latin typeface="Cambria Math"/>
                                </a:rPr>
                                <m:t>(</m:t>
                              </m:r>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r>
                                <m:rPr>
                                  <m:nor/>
                                </m:rPr>
                                <a:rPr lang="et-EE" sz="2000" dirty="0"/>
                                <m:t> </m:t>
                              </m:r>
                              <m:sSub>
                                <m:sSubPr>
                                  <m:ctrlPr>
                                    <a:rPr lang="et-EE" sz="2000" i="1">
                                      <a:latin typeface="Cambria Math"/>
                                    </a:rPr>
                                  </m:ctrlPr>
                                </m:sSubPr>
                                <m:e>
                                  <m:r>
                                    <a:rPr lang="et-EE" sz="2000" i="1">
                                      <a:latin typeface="Cambria Math"/>
                                    </a:rPr>
                                    <m:t>𝑦</m:t>
                                  </m:r>
                                </m:e>
                                <m:sub>
                                  <m:r>
                                    <a:rPr lang="et-EE" sz="2000" i="1">
                                      <a:latin typeface="Cambria Math"/>
                                    </a:rPr>
                                    <m:t>0 </m:t>
                                  </m:r>
                                </m:sub>
                              </m:sSub>
                              <m:r>
                                <a:rPr lang="et-EE" sz="2000" i="1">
                                  <a:latin typeface="Cambria Math"/>
                                </a:rPr>
                                <m:t>)</m:t>
                              </m:r>
                            </m:e>
                            <m:e>
                              <m:sSubSup>
                                <m:sSubSupPr>
                                  <m:ctrlPr>
                                    <a:rPr lang="et-EE" sz="2000" i="1">
                                      <a:latin typeface="Cambria Math"/>
                                    </a:rPr>
                                  </m:ctrlPr>
                                </m:sSubSupPr>
                                <m:e>
                                  <m:r>
                                    <a:rPr lang="et-EE" sz="2000" i="1">
                                      <a:latin typeface="Cambria Math"/>
                                    </a:rPr>
                                    <m:t>𝑧</m:t>
                                  </m:r>
                                </m:e>
                                <m:sub>
                                  <m:r>
                                    <a:rPr lang="et-EE" sz="2000" i="1">
                                      <a:latin typeface="Cambria Math"/>
                                    </a:rPr>
                                    <m:t>𝑥𝑥</m:t>
                                  </m:r>
                                </m:sub>
                                <m:sup/>
                              </m:sSubSup>
                              <m:r>
                                <a:rPr lang="et-EE" sz="2000" i="1">
                                  <a:latin typeface="Cambria Math"/>
                                </a:rPr>
                                <m:t>(</m:t>
                              </m:r>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r>
                                <m:rPr>
                                  <m:nor/>
                                </m:rPr>
                                <a:rPr lang="et-EE" sz="2000" dirty="0"/>
                                <m:t> </m:t>
                              </m:r>
                              <m:sSub>
                                <m:sSubPr>
                                  <m:ctrlPr>
                                    <a:rPr lang="et-EE" sz="2000" i="1">
                                      <a:latin typeface="Cambria Math"/>
                                    </a:rPr>
                                  </m:ctrlPr>
                                </m:sSubPr>
                                <m:e>
                                  <m:r>
                                    <a:rPr lang="et-EE" sz="2000" i="1">
                                      <a:latin typeface="Cambria Math"/>
                                    </a:rPr>
                                    <m:t>𝑦</m:t>
                                  </m:r>
                                </m:e>
                                <m:sub>
                                  <m:r>
                                    <a:rPr lang="et-EE" sz="2000" i="1">
                                      <a:latin typeface="Cambria Math"/>
                                    </a:rPr>
                                    <m:t>0 </m:t>
                                  </m:r>
                                </m:sub>
                              </m:sSub>
                              <m:r>
                                <a:rPr lang="et-EE" sz="2000" i="1">
                                  <a:latin typeface="Cambria Math"/>
                                </a:rPr>
                                <m:t>)</m:t>
                              </m:r>
                            </m:e>
                          </m:mr>
                          <m:mr>
                            <m:e>
                              <m:sSubSup>
                                <m:sSubSupPr>
                                  <m:ctrlPr>
                                    <a:rPr lang="et-EE" sz="2000" i="1">
                                      <a:latin typeface="Cambria Math"/>
                                    </a:rPr>
                                  </m:ctrlPr>
                                </m:sSubSupPr>
                                <m:e>
                                  <m:r>
                                    <a:rPr lang="et-EE" sz="2000" i="1">
                                      <a:latin typeface="Cambria Math"/>
                                    </a:rPr>
                                    <m:t>𝑧</m:t>
                                  </m:r>
                                </m:e>
                                <m:sub>
                                  <m:r>
                                    <a:rPr lang="et-EE" sz="2000" i="1">
                                      <a:latin typeface="Cambria Math"/>
                                    </a:rPr>
                                    <m:t>𝑥𝑥</m:t>
                                  </m:r>
                                </m:sub>
                                <m:sup/>
                              </m:sSubSup>
                              <m:r>
                                <a:rPr lang="et-EE" sz="2000" i="1">
                                  <a:latin typeface="Cambria Math"/>
                                </a:rPr>
                                <m:t>(</m:t>
                              </m:r>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r>
                                <m:rPr>
                                  <m:nor/>
                                </m:rPr>
                                <a:rPr lang="et-EE" sz="2000" dirty="0"/>
                                <m:t> </m:t>
                              </m:r>
                              <m:sSub>
                                <m:sSubPr>
                                  <m:ctrlPr>
                                    <a:rPr lang="et-EE" sz="2000" i="1">
                                      <a:latin typeface="Cambria Math"/>
                                    </a:rPr>
                                  </m:ctrlPr>
                                </m:sSubPr>
                                <m:e>
                                  <m:r>
                                    <a:rPr lang="et-EE" sz="2000" i="1">
                                      <a:latin typeface="Cambria Math"/>
                                    </a:rPr>
                                    <m:t>𝑦</m:t>
                                  </m:r>
                                </m:e>
                                <m:sub>
                                  <m:r>
                                    <a:rPr lang="et-EE" sz="2000" i="1">
                                      <a:latin typeface="Cambria Math"/>
                                    </a:rPr>
                                    <m:t>0 </m:t>
                                  </m:r>
                                </m:sub>
                              </m:sSub>
                              <m:r>
                                <a:rPr lang="et-EE" sz="2000" i="1">
                                  <a:latin typeface="Cambria Math"/>
                                </a:rPr>
                                <m:t>)</m:t>
                              </m:r>
                            </m:e>
                            <m:e>
                              <m:sSubSup>
                                <m:sSubSupPr>
                                  <m:ctrlPr>
                                    <a:rPr lang="et-EE" sz="2000" i="1">
                                      <a:latin typeface="Cambria Math"/>
                                    </a:rPr>
                                  </m:ctrlPr>
                                </m:sSubSupPr>
                                <m:e>
                                  <m:r>
                                    <a:rPr lang="et-EE" sz="2000" i="1">
                                      <a:latin typeface="Cambria Math"/>
                                    </a:rPr>
                                    <m:t>𝑧</m:t>
                                  </m:r>
                                </m:e>
                                <m:sub>
                                  <m:r>
                                    <a:rPr lang="et-EE" sz="2000" i="1">
                                      <a:latin typeface="Cambria Math"/>
                                    </a:rPr>
                                    <m:t>𝑥𝑥</m:t>
                                  </m:r>
                                </m:sub>
                                <m:sup/>
                              </m:sSubSup>
                              <m:r>
                                <a:rPr lang="et-EE" sz="2000" i="1">
                                  <a:latin typeface="Cambria Math"/>
                                </a:rPr>
                                <m:t>(</m:t>
                              </m:r>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r>
                                <m:rPr>
                                  <m:nor/>
                                </m:rPr>
                                <a:rPr lang="et-EE" sz="2000" dirty="0"/>
                                <m:t> </m:t>
                              </m:r>
                              <m:sSub>
                                <m:sSubPr>
                                  <m:ctrlPr>
                                    <a:rPr lang="et-EE" sz="2000" i="1">
                                      <a:latin typeface="Cambria Math"/>
                                    </a:rPr>
                                  </m:ctrlPr>
                                </m:sSubPr>
                                <m:e>
                                  <m:r>
                                    <a:rPr lang="et-EE" sz="2000" i="1">
                                      <a:latin typeface="Cambria Math"/>
                                    </a:rPr>
                                    <m:t>𝑦</m:t>
                                  </m:r>
                                </m:e>
                                <m:sub>
                                  <m:r>
                                    <a:rPr lang="et-EE" sz="2000" i="1">
                                      <a:latin typeface="Cambria Math"/>
                                    </a:rPr>
                                    <m:t>0 </m:t>
                                  </m:r>
                                </m:sub>
                              </m:sSub>
                              <m:r>
                                <a:rPr lang="et-EE" sz="2000" i="1">
                                  <a:latin typeface="Cambria Math"/>
                                </a:rPr>
                                <m:t>)</m:t>
                              </m:r>
                            </m:e>
                          </m:mr>
                        </m:m>
                      </m:e>
                    </m:d>
                  </m:oMath>
                </a14:m>
                <a:r>
                  <a:rPr lang="et-EE" sz="2000" i="1" dirty="0"/>
                  <a:t>.</a:t>
                </a:r>
              </a:p>
              <a:p>
                <a:endParaRPr lang="et-EE" sz="2000" i="1" dirty="0"/>
              </a:p>
              <a:p>
                <a:r>
                  <a:rPr lang="et-EE" sz="2000" i="1" dirty="0"/>
                  <a:t>3. Kui </a:t>
                </a:r>
                <a14:m>
                  <m:oMath xmlns:m="http://schemas.openxmlformats.org/officeDocument/2006/math">
                    <m:r>
                      <a:rPr lang="et-EE" sz="2000" i="1" dirty="0">
                        <a:latin typeface="Cambria Math"/>
                      </a:rPr>
                      <m:t>𝐻</m:t>
                    </m:r>
                    <m:r>
                      <a:rPr lang="et-EE" sz="2000" i="1" dirty="0">
                        <a:latin typeface="Cambria Math"/>
                      </a:rPr>
                      <m:t>&gt;0</m:t>
                    </m:r>
                  </m:oMath>
                </a14:m>
                <a:r>
                  <a:rPr lang="et-EE" sz="2000" i="1" dirty="0"/>
                  <a:t> ja </a:t>
                </a:r>
                <a14:m>
                  <m:oMath xmlns:m="http://schemas.openxmlformats.org/officeDocument/2006/math">
                    <m:sSubSup>
                      <m:sSubSupPr>
                        <m:ctrlPr>
                          <a:rPr lang="et-EE" sz="2000" i="1">
                            <a:latin typeface="Cambria Math"/>
                          </a:rPr>
                        </m:ctrlPr>
                      </m:sSubSupPr>
                      <m:e>
                        <m:r>
                          <a:rPr lang="et-EE" sz="2000" i="1">
                            <a:latin typeface="Cambria Math"/>
                          </a:rPr>
                          <m:t>𝑧</m:t>
                        </m:r>
                      </m:e>
                      <m:sub>
                        <m:r>
                          <a:rPr lang="et-EE" sz="2000" i="1">
                            <a:latin typeface="Cambria Math"/>
                          </a:rPr>
                          <m:t>𝑥𝑥</m:t>
                        </m:r>
                      </m:sub>
                      <m:sup/>
                    </m:sSubSup>
                    <m:r>
                      <a:rPr lang="et-EE" sz="2000" i="1">
                        <a:latin typeface="Cambria Math"/>
                      </a:rPr>
                      <m:t>(</m:t>
                    </m:r>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oMath>
                </a14:m>
                <a:r>
                  <a:rPr lang="et-EE" sz="2000" dirty="0"/>
                  <a:t> </a:t>
                </a:r>
                <a14:m>
                  <m:oMath xmlns:m="http://schemas.openxmlformats.org/officeDocument/2006/math">
                    <m:sSub>
                      <m:sSubPr>
                        <m:ctrlPr>
                          <a:rPr lang="et-EE" sz="2000" i="1">
                            <a:latin typeface="Cambria Math"/>
                          </a:rPr>
                        </m:ctrlPr>
                      </m:sSubPr>
                      <m:e>
                        <m:r>
                          <a:rPr lang="et-EE" sz="2000" i="1">
                            <a:latin typeface="Cambria Math"/>
                          </a:rPr>
                          <m:t>𝑦</m:t>
                        </m:r>
                      </m:e>
                      <m:sub>
                        <m:r>
                          <a:rPr lang="et-EE" sz="2000" i="1">
                            <a:latin typeface="Cambria Math"/>
                          </a:rPr>
                          <m:t>0 </m:t>
                        </m:r>
                      </m:sub>
                    </m:sSub>
                    <m:r>
                      <a:rPr lang="et-EE" sz="2000" i="1">
                        <a:latin typeface="Cambria Math"/>
                      </a:rPr>
                      <m:t>)</m:t>
                    </m:r>
                    <m:r>
                      <a:rPr lang="et-EE" sz="2000" b="0" i="1" smtClean="0">
                        <a:latin typeface="Cambria Math"/>
                      </a:rPr>
                      <m:t>&lt;</m:t>
                    </m:r>
                    <m:r>
                      <a:rPr lang="et-EE" sz="2000" i="1">
                        <a:latin typeface="Cambria Math"/>
                      </a:rPr>
                      <m:t>0</m:t>
                    </m:r>
                  </m:oMath>
                </a14:m>
                <a:r>
                  <a:rPr lang="et-EE" sz="2000" i="1" dirty="0"/>
                  <a:t>, siis funktsioonil </a:t>
                </a:r>
                <a14:m>
                  <m:oMath xmlns:m="http://schemas.openxmlformats.org/officeDocument/2006/math">
                    <m:r>
                      <a:rPr lang="et-EE" sz="2000" i="1" dirty="0">
                        <a:latin typeface="Cambria Math"/>
                      </a:rPr>
                      <m:t>𝑧</m:t>
                    </m:r>
                    <m:r>
                      <a:rPr lang="et-EE" sz="2000" i="1" dirty="0">
                        <a:latin typeface="Cambria Math"/>
                      </a:rPr>
                      <m:t>=</m:t>
                    </m:r>
                    <m:r>
                      <a:rPr lang="et-EE" sz="2000" i="1" dirty="0">
                        <a:latin typeface="Cambria Math"/>
                      </a:rPr>
                      <m:t>𝑓</m:t>
                    </m:r>
                    <m:r>
                      <a:rPr lang="et-EE" sz="2000" i="1" dirty="0">
                        <a:latin typeface="Cambria Math"/>
                      </a:rPr>
                      <m:t>(</m:t>
                    </m:r>
                    <m:r>
                      <a:rPr lang="et-EE" sz="2000" i="1" dirty="0">
                        <a:latin typeface="Cambria Math"/>
                      </a:rPr>
                      <m:t>𝑥</m:t>
                    </m:r>
                    <m:r>
                      <a:rPr lang="et-EE" sz="2000" i="1" dirty="0">
                        <a:latin typeface="Cambria Math"/>
                      </a:rPr>
                      <m:t>,</m:t>
                    </m:r>
                    <m:r>
                      <a:rPr lang="et-EE" sz="2000" i="1" dirty="0">
                        <a:latin typeface="Cambria Math"/>
                      </a:rPr>
                      <m:t>𝑦</m:t>
                    </m:r>
                    <m:r>
                      <a:rPr lang="et-EE" sz="2000" i="1" dirty="0">
                        <a:latin typeface="Cambria Math"/>
                      </a:rPr>
                      <m:t>)</m:t>
                    </m:r>
                  </m:oMath>
                </a14:m>
                <a:r>
                  <a:rPr lang="et-EE" sz="2000" dirty="0"/>
                  <a:t>  on  (</a:t>
                </a:r>
                <a14:m>
                  <m:oMath xmlns:m="http://schemas.openxmlformats.org/officeDocument/2006/math">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oMath>
                </a14:m>
                <a:r>
                  <a:rPr lang="et-EE" sz="2000" dirty="0"/>
                  <a:t> </a:t>
                </a:r>
                <a14:m>
                  <m:oMath xmlns:m="http://schemas.openxmlformats.org/officeDocument/2006/math">
                    <m:sSub>
                      <m:sSubPr>
                        <m:ctrlPr>
                          <a:rPr lang="et-EE" sz="2000" i="1">
                            <a:latin typeface="Cambria Math"/>
                          </a:rPr>
                        </m:ctrlPr>
                      </m:sSubPr>
                      <m:e>
                        <m:r>
                          <a:rPr lang="et-EE" sz="2000" i="1">
                            <a:latin typeface="Cambria Math"/>
                          </a:rPr>
                          <m:t>𝑦</m:t>
                        </m:r>
                      </m:e>
                      <m:sub>
                        <m:r>
                          <a:rPr lang="et-EE" sz="2000" i="1">
                            <a:latin typeface="Cambria Math"/>
                          </a:rPr>
                          <m:t>0 </m:t>
                        </m:r>
                      </m:sub>
                    </m:sSub>
                  </m:oMath>
                </a14:m>
                <a:r>
                  <a:rPr lang="et-EE" sz="2000" dirty="0"/>
                  <a:t>) </a:t>
                </a:r>
                <a:r>
                  <a:rPr lang="et-EE" sz="2000" i="1" dirty="0"/>
                  <a:t>punktis lokaalne maksimum;</a:t>
                </a:r>
              </a:p>
              <a:p>
                <a:r>
                  <a:rPr lang="et-EE" sz="2000" i="1" dirty="0"/>
                  <a:t>    Kui </a:t>
                </a:r>
                <a14:m>
                  <m:oMath xmlns:m="http://schemas.openxmlformats.org/officeDocument/2006/math">
                    <m:r>
                      <a:rPr lang="et-EE" sz="2000" i="1" dirty="0">
                        <a:latin typeface="Cambria Math"/>
                      </a:rPr>
                      <m:t>𝐻</m:t>
                    </m:r>
                    <m:r>
                      <a:rPr lang="et-EE" sz="2000" i="1" dirty="0">
                        <a:latin typeface="Cambria Math"/>
                      </a:rPr>
                      <m:t>&gt;0</m:t>
                    </m:r>
                  </m:oMath>
                </a14:m>
                <a:r>
                  <a:rPr lang="et-EE" sz="2000" i="1" dirty="0"/>
                  <a:t> ja </a:t>
                </a:r>
                <a14:m>
                  <m:oMath xmlns:m="http://schemas.openxmlformats.org/officeDocument/2006/math">
                    <m:sSubSup>
                      <m:sSubSupPr>
                        <m:ctrlPr>
                          <a:rPr lang="et-EE" sz="2000" i="1">
                            <a:latin typeface="Cambria Math"/>
                          </a:rPr>
                        </m:ctrlPr>
                      </m:sSubSupPr>
                      <m:e>
                        <m:r>
                          <a:rPr lang="et-EE" sz="2000" i="1">
                            <a:latin typeface="Cambria Math"/>
                          </a:rPr>
                          <m:t>𝑧</m:t>
                        </m:r>
                      </m:e>
                      <m:sub>
                        <m:r>
                          <a:rPr lang="et-EE" sz="2000" i="1">
                            <a:latin typeface="Cambria Math"/>
                          </a:rPr>
                          <m:t>𝑥𝑥</m:t>
                        </m:r>
                      </m:sub>
                      <m:sup/>
                    </m:sSubSup>
                    <m:r>
                      <a:rPr lang="et-EE" sz="2000" i="1">
                        <a:latin typeface="Cambria Math"/>
                      </a:rPr>
                      <m:t>(</m:t>
                    </m:r>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oMath>
                </a14:m>
                <a:r>
                  <a:rPr lang="et-EE" sz="2000" dirty="0"/>
                  <a:t> </a:t>
                </a:r>
                <a14:m>
                  <m:oMath xmlns:m="http://schemas.openxmlformats.org/officeDocument/2006/math">
                    <m:sSub>
                      <m:sSubPr>
                        <m:ctrlPr>
                          <a:rPr lang="et-EE" sz="2000" i="1">
                            <a:latin typeface="Cambria Math"/>
                          </a:rPr>
                        </m:ctrlPr>
                      </m:sSubPr>
                      <m:e>
                        <m:r>
                          <a:rPr lang="et-EE" sz="2000" i="1">
                            <a:latin typeface="Cambria Math"/>
                          </a:rPr>
                          <m:t>𝑦</m:t>
                        </m:r>
                      </m:e>
                      <m:sub>
                        <m:r>
                          <a:rPr lang="et-EE" sz="2000" i="1">
                            <a:latin typeface="Cambria Math"/>
                          </a:rPr>
                          <m:t>0 </m:t>
                        </m:r>
                      </m:sub>
                    </m:sSub>
                    <m:r>
                      <a:rPr lang="et-EE" sz="2000" i="1">
                        <a:latin typeface="Cambria Math"/>
                      </a:rPr>
                      <m:t>)</m:t>
                    </m:r>
                    <m:r>
                      <a:rPr lang="et-EE" sz="2000" b="0" i="1" smtClean="0">
                        <a:latin typeface="Cambria Math"/>
                      </a:rPr>
                      <m:t>&gt;</m:t>
                    </m:r>
                    <m:r>
                      <a:rPr lang="et-EE" sz="2000" i="1">
                        <a:latin typeface="Cambria Math"/>
                      </a:rPr>
                      <m:t>0</m:t>
                    </m:r>
                  </m:oMath>
                </a14:m>
                <a:r>
                  <a:rPr lang="et-EE" sz="2000" i="1" dirty="0"/>
                  <a:t>, siis funktsioonil </a:t>
                </a:r>
                <a14:m>
                  <m:oMath xmlns:m="http://schemas.openxmlformats.org/officeDocument/2006/math">
                    <m:r>
                      <a:rPr lang="et-EE" sz="2000" i="1" dirty="0">
                        <a:latin typeface="Cambria Math"/>
                      </a:rPr>
                      <m:t>𝑧</m:t>
                    </m:r>
                    <m:r>
                      <a:rPr lang="et-EE" sz="2000" i="1" dirty="0">
                        <a:latin typeface="Cambria Math"/>
                      </a:rPr>
                      <m:t>=</m:t>
                    </m:r>
                    <m:r>
                      <a:rPr lang="et-EE" sz="2000" i="1" dirty="0">
                        <a:latin typeface="Cambria Math"/>
                      </a:rPr>
                      <m:t>𝑓</m:t>
                    </m:r>
                    <m:r>
                      <a:rPr lang="et-EE" sz="2000" i="1" dirty="0">
                        <a:latin typeface="Cambria Math"/>
                      </a:rPr>
                      <m:t>(</m:t>
                    </m:r>
                    <m:r>
                      <a:rPr lang="et-EE" sz="2000" i="1" dirty="0">
                        <a:latin typeface="Cambria Math"/>
                      </a:rPr>
                      <m:t>𝑥</m:t>
                    </m:r>
                    <m:r>
                      <a:rPr lang="et-EE" sz="2000" i="1" dirty="0">
                        <a:latin typeface="Cambria Math"/>
                      </a:rPr>
                      <m:t>,</m:t>
                    </m:r>
                    <m:r>
                      <a:rPr lang="et-EE" sz="2000" i="1" dirty="0">
                        <a:latin typeface="Cambria Math"/>
                      </a:rPr>
                      <m:t>𝑦</m:t>
                    </m:r>
                    <m:r>
                      <a:rPr lang="et-EE" sz="2000" i="1" dirty="0">
                        <a:latin typeface="Cambria Math"/>
                      </a:rPr>
                      <m:t>)</m:t>
                    </m:r>
                  </m:oMath>
                </a14:m>
                <a:r>
                  <a:rPr lang="et-EE" sz="2000" dirty="0"/>
                  <a:t>  on  (</a:t>
                </a:r>
                <a14:m>
                  <m:oMath xmlns:m="http://schemas.openxmlformats.org/officeDocument/2006/math">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oMath>
                </a14:m>
                <a:r>
                  <a:rPr lang="et-EE" sz="2000" dirty="0"/>
                  <a:t> </a:t>
                </a:r>
                <a14:m>
                  <m:oMath xmlns:m="http://schemas.openxmlformats.org/officeDocument/2006/math">
                    <m:sSub>
                      <m:sSubPr>
                        <m:ctrlPr>
                          <a:rPr lang="et-EE" sz="2000" i="1">
                            <a:latin typeface="Cambria Math"/>
                          </a:rPr>
                        </m:ctrlPr>
                      </m:sSubPr>
                      <m:e>
                        <m:r>
                          <a:rPr lang="et-EE" sz="2000" i="1">
                            <a:latin typeface="Cambria Math"/>
                          </a:rPr>
                          <m:t>𝑦</m:t>
                        </m:r>
                      </m:e>
                      <m:sub>
                        <m:r>
                          <a:rPr lang="et-EE" sz="2000" i="1">
                            <a:latin typeface="Cambria Math"/>
                          </a:rPr>
                          <m:t>0 </m:t>
                        </m:r>
                      </m:sub>
                    </m:sSub>
                  </m:oMath>
                </a14:m>
                <a:r>
                  <a:rPr lang="et-EE" sz="2000" dirty="0"/>
                  <a:t>) </a:t>
                </a:r>
                <a:r>
                  <a:rPr lang="et-EE" sz="2000" i="1" dirty="0"/>
                  <a:t>punktis lokaalne miinimum;</a:t>
                </a:r>
              </a:p>
              <a:p>
                <a:r>
                  <a:rPr lang="et-EE" sz="2000" i="1" dirty="0"/>
                  <a:t>    Kui </a:t>
                </a:r>
                <a14:m>
                  <m:oMath xmlns:m="http://schemas.openxmlformats.org/officeDocument/2006/math">
                    <m:r>
                      <a:rPr lang="et-EE" sz="2000" i="1" dirty="0">
                        <a:latin typeface="Cambria Math"/>
                      </a:rPr>
                      <m:t>𝐻</m:t>
                    </m:r>
                    <m:r>
                      <a:rPr lang="et-EE" sz="2000" i="1" dirty="0">
                        <a:latin typeface="Cambria Math"/>
                      </a:rPr>
                      <m:t>&lt;0</m:t>
                    </m:r>
                  </m:oMath>
                </a14:m>
                <a:r>
                  <a:rPr lang="et-EE" sz="2000" i="1" dirty="0"/>
                  <a:t>, siis funktsioonil </a:t>
                </a:r>
                <a14:m>
                  <m:oMath xmlns:m="http://schemas.openxmlformats.org/officeDocument/2006/math">
                    <m:r>
                      <a:rPr lang="et-EE" sz="2000" i="1" dirty="0">
                        <a:latin typeface="Cambria Math"/>
                      </a:rPr>
                      <m:t>𝑧</m:t>
                    </m:r>
                    <m:r>
                      <a:rPr lang="et-EE" sz="2000" i="1" dirty="0">
                        <a:latin typeface="Cambria Math"/>
                      </a:rPr>
                      <m:t>=</m:t>
                    </m:r>
                    <m:r>
                      <a:rPr lang="et-EE" sz="2000" i="1" dirty="0">
                        <a:latin typeface="Cambria Math"/>
                      </a:rPr>
                      <m:t>𝑓</m:t>
                    </m:r>
                    <m:r>
                      <a:rPr lang="et-EE" sz="2000" i="1" dirty="0">
                        <a:latin typeface="Cambria Math"/>
                      </a:rPr>
                      <m:t>(</m:t>
                    </m:r>
                    <m:r>
                      <a:rPr lang="et-EE" sz="2000" i="1" dirty="0">
                        <a:latin typeface="Cambria Math"/>
                      </a:rPr>
                      <m:t>𝑥</m:t>
                    </m:r>
                    <m:r>
                      <a:rPr lang="et-EE" sz="2000" i="1" dirty="0">
                        <a:latin typeface="Cambria Math"/>
                      </a:rPr>
                      <m:t>,</m:t>
                    </m:r>
                    <m:r>
                      <a:rPr lang="et-EE" sz="2000" i="1" dirty="0">
                        <a:latin typeface="Cambria Math"/>
                      </a:rPr>
                      <m:t>𝑦</m:t>
                    </m:r>
                    <m:r>
                      <a:rPr lang="et-EE" sz="2000" i="1" dirty="0">
                        <a:latin typeface="Cambria Math"/>
                      </a:rPr>
                      <m:t>)</m:t>
                    </m:r>
                  </m:oMath>
                </a14:m>
                <a:r>
                  <a:rPr lang="et-EE" sz="2000" dirty="0"/>
                  <a:t>  punktis (</a:t>
                </a:r>
                <a14:m>
                  <m:oMath xmlns:m="http://schemas.openxmlformats.org/officeDocument/2006/math">
                    <m:sSub>
                      <m:sSubPr>
                        <m:ctrlPr>
                          <a:rPr lang="et-EE" sz="2000" i="1">
                            <a:latin typeface="Cambria Math"/>
                          </a:rPr>
                        </m:ctrlPr>
                      </m:sSubPr>
                      <m:e>
                        <m:r>
                          <a:rPr lang="et-EE" sz="2000" i="1">
                            <a:latin typeface="Cambria Math"/>
                          </a:rPr>
                          <m:t>𝑥</m:t>
                        </m:r>
                      </m:e>
                      <m:sub>
                        <m:r>
                          <a:rPr lang="et-EE" sz="2000" i="1">
                            <a:latin typeface="Cambria Math"/>
                          </a:rPr>
                          <m:t>0</m:t>
                        </m:r>
                      </m:sub>
                    </m:sSub>
                    <m:r>
                      <a:rPr lang="et-EE" sz="2000" i="1">
                        <a:latin typeface="Cambria Math"/>
                      </a:rPr>
                      <m:t>,</m:t>
                    </m:r>
                  </m:oMath>
                </a14:m>
                <a:r>
                  <a:rPr lang="et-EE" sz="2000" dirty="0"/>
                  <a:t> </a:t>
                </a:r>
                <a14:m>
                  <m:oMath xmlns:m="http://schemas.openxmlformats.org/officeDocument/2006/math">
                    <m:sSub>
                      <m:sSubPr>
                        <m:ctrlPr>
                          <a:rPr lang="et-EE" sz="2000" i="1">
                            <a:latin typeface="Cambria Math"/>
                          </a:rPr>
                        </m:ctrlPr>
                      </m:sSubPr>
                      <m:e>
                        <m:r>
                          <a:rPr lang="et-EE" sz="2000" i="1">
                            <a:latin typeface="Cambria Math"/>
                          </a:rPr>
                          <m:t>𝑦</m:t>
                        </m:r>
                      </m:e>
                      <m:sub>
                        <m:r>
                          <a:rPr lang="et-EE" sz="2000" i="1">
                            <a:latin typeface="Cambria Math"/>
                          </a:rPr>
                          <m:t>0 </m:t>
                        </m:r>
                      </m:sub>
                    </m:sSub>
                  </m:oMath>
                </a14:m>
                <a:r>
                  <a:rPr lang="et-EE" sz="2000" dirty="0"/>
                  <a:t>) </a:t>
                </a:r>
                <a:r>
                  <a:rPr lang="et-EE" sz="2000" i="1" dirty="0"/>
                  <a:t>ei ole ei maksimumi aga miinimumi.</a:t>
                </a:r>
              </a:p>
              <a:p>
                <a:r>
                  <a:rPr lang="et-EE" sz="2000" i="1" dirty="0"/>
                  <a:t>    Kui </a:t>
                </a:r>
                <a14:m>
                  <m:oMath xmlns:m="http://schemas.openxmlformats.org/officeDocument/2006/math">
                    <m:r>
                      <a:rPr lang="et-EE" sz="2000" i="1" dirty="0">
                        <a:latin typeface="Cambria Math"/>
                      </a:rPr>
                      <m:t>𝐻</m:t>
                    </m:r>
                    <m:r>
                      <a:rPr lang="et-EE" sz="2000" i="1" dirty="0">
                        <a:latin typeface="Cambria Math"/>
                      </a:rPr>
                      <m:t>=0</m:t>
                    </m:r>
                  </m:oMath>
                </a14:m>
                <a:r>
                  <a:rPr lang="et-EE" sz="2000" i="1" dirty="0"/>
                  <a:t>, siis küsimus jääb lahtiseks.</a:t>
                </a:r>
                <a:endParaRPr lang="et-EE" sz="2000" dirty="0"/>
              </a:p>
            </p:txBody>
          </p:sp>
        </mc:Choice>
        <mc:Fallback xmlns="">
          <p:sp>
            <p:nvSpPr>
              <p:cNvPr id="2" name="Rectangle 1"/>
              <p:cNvSpPr>
                <a:spLocks noRot="1" noChangeAspect="1" noMove="1" noResize="1" noEditPoints="1" noAdjustHandles="1" noChangeArrowheads="1" noChangeShapeType="1" noTextEdit="1"/>
              </p:cNvSpPr>
              <p:nvPr/>
            </p:nvSpPr>
            <p:spPr>
              <a:xfrm>
                <a:off x="0" y="0"/>
                <a:ext cx="9144000" cy="4373505"/>
              </a:xfrm>
              <a:prstGeom prst="rect">
                <a:avLst/>
              </a:prstGeom>
              <a:blipFill rotWithShape="1">
                <a:blip r:embed="rId2"/>
                <a:stretch>
                  <a:fillRect l="-667" t="-697" b="-2371"/>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0" y="4509120"/>
                <a:ext cx="9144000" cy="707886"/>
              </a:xfrm>
              <a:prstGeom prst="rect">
                <a:avLst/>
              </a:prstGeom>
              <a:solidFill>
                <a:schemeClr val="bg1">
                  <a:lumMod val="95000"/>
                </a:schemeClr>
              </a:solidFill>
            </p:spPr>
            <p:txBody>
              <a:bodyPr wrap="square">
                <a:spAutoFit/>
              </a:bodyPr>
              <a:lstStyle/>
              <a:p>
                <a:r>
                  <a:rPr lang="et-EE" sz="2000" i="1" u="sng" dirty="0" smtClean="0">
                    <a:solidFill>
                      <a:srgbClr val="C00000"/>
                    </a:solidFill>
                  </a:rPr>
                  <a:t>Näide </a:t>
                </a:r>
                <a:r>
                  <a:rPr lang="et-EE" sz="2000" u="sng" dirty="0" smtClean="0">
                    <a:solidFill>
                      <a:srgbClr val="C00000"/>
                    </a:solidFill>
                  </a:rPr>
                  <a:t>26.</a:t>
                </a:r>
                <a:r>
                  <a:rPr lang="et-EE" sz="2000" dirty="0" smtClean="0">
                    <a:solidFill>
                      <a:srgbClr val="C00000"/>
                    </a:solidFill>
                  </a:rPr>
                  <a:t> </a:t>
                </a:r>
                <a:r>
                  <a:rPr lang="et-EE" sz="2000" dirty="0" smtClean="0"/>
                  <a:t> Leida funktsiooni</a:t>
                </a:r>
                <a14:m>
                  <m:oMath xmlns:m="http://schemas.openxmlformats.org/officeDocument/2006/math">
                    <m:r>
                      <a:rPr lang="et-EE" sz="2000" b="0" i="0" smtClean="0">
                        <a:latin typeface="Cambria Math"/>
                      </a:rPr>
                      <m:t> </m:t>
                    </m:r>
                    <m:r>
                      <a:rPr lang="et-EE" sz="2000" b="0" i="1" smtClean="0">
                        <a:latin typeface="Cambria Math"/>
                      </a:rPr>
                      <m:t>𝑧</m:t>
                    </m:r>
                    <m:d>
                      <m:dPr>
                        <m:ctrlPr>
                          <a:rPr lang="et-EE" sz="2000" i="1">
                            <a:latin typeface="Cambria Math"/>
                          </a:rPr>
                        </m:ctrlPr>
                      </m:dPr>
                      <m:e>
                        <m:r>
                          <a:rPr lang="et-EE" sz="2000" b="0" i="1" smtClean="0">
                            <a:latin typeface="Cambria Math"/>
                          </a:rPr>
                          <m:t>𝑥</m:t>
                        </m:r>
                        <m:r>
                          <a:rPr lang="et-EE" sz="2000" b="0" i="1" smtClean="0">
                            <a:latin typeface="Cambria Math"/>
                          </a:rPr>
                          <m:t>,</m:t>
                        </m:r>
                        <m:r>
                          <a:rPr lang="et-EE" sz="2000" b="0" i="1" smtClean="0">
                            <a:latin typeface="Cambria Math"/>
                          </a:rPr>
                          <m:t>𝑦</m:t>
                        </m:r>
                      </m:e>
                    </m:d>
                    <m:r>
                      <a:rPr lang="et-EE" sz="2000" i="1">
                        <a:latin typeface="Cambria Math"/>
                      </a:rPr>
                      <m:t>=</m:t>
                    </m:r>
                    <m:sSup>
                      <m:sSupPr>
                        <m:ctrlPr>
                          <a:rPr lang="et-EE" sz="2000" i="1" smtClean="0">
                            <a:latin typeface="Cambria Math"/>
                          </a:rPr>
                        </m:ctrlPr>
                      </m:sSupPr>
                      <m:e>
                        <m:r>
                          <a:rPr lang="et-EE" sz="2000" b="0" i="1" smtClean="0">
                            <a:latin typeface="Cambria Math"/>
                          </a:rPr>
                          <m:t>𝑥</m:t>
                        </m:r>
                      </m:e>
                      <m:sup>
                        <m:r>
                          <a:rPr lang="et-EE" sz="2000" b="0" i="1" smtClean="0">
                            <a:latin typeface="Cambria Math"/>
                          </a:rPr>
                          <m:t>2</m:t>
                        </m:r>
                      </m:sup>
                    </m:sSup>
                    <m:r>
                      <a:rPr lang="et-EE" sz="2000" b="0" i="1" smtClean="0">
                        <a:latin typeface="Cambria Math"/>
                      </a:rPr>
                      <m:t>+</m:t>
                    </m:r>
                    <m:func>
                      <m:funcPr>
                        <m:ctrlPr>
                          <a:rPr lang="et-EE" sz="2000" b="0" i="1" smtClean="0">
                            <a:latin typeface="Cambria Math"/>
                          </a:rPr>
                        </m:ctrlPr>
                      </m:funcPr>
                      <m:fName>
                        <m:r>
                          <m:rPr>
                            <m:sty m:val="p"/>
                          </m:rPr>
                          <a:rPr lang="et-EE" sz="2000" b="0" i="0" smtClean="0">
                            <a:latin typeface="Cambria Math"/>
                          </a:rPr>
                          <m:t>sin</m:t>
                        </m:r>
                      </m:fName>
                      <m:e>
                        <m:r>
                          <a:rPr lang="et-EE" sz="2000" b="0" i="1" smtClean="0">
                            <a:latin typeface="Cambria Math"/>
                          </a:rPr>
                          <m:t>3</m:t>
                        </m:r>
                        <m:r>
                          <a:rPr lang="et-EE" sz="2000" b="0" i="1" smtClean="0">
                            <a:latin typeface="Cambria Math"/>
                          </a:rPr>
                          <m:t>𝑦</m:t>
                        </m:r>
                      </m:e>
                    </m:func>
                    <m:r>
                      <a:rPr lang="et-EE" sz="2000" b="0" i="0" smtClean="0">
                        <a:latin typeface="Cambria Math"/>
                      </a:rPr>
                      <m:t> </m:t>
                    </m:r>
                  </m:oMath>
                </a14:m>
                <a:r>
                  <a:rPr lang="et-EE" sz="2000" dirty="0" smtClean="0"/>
                  <a:t> ekstreemumid ja määrata nende liik.</a:t>
                </a:r>
                <a:endParaRPr lang="et-EE" sz="2000" dirty="0"/>
              </a:p>
            </p:txBody>
          </p:sp>
        </mc:Choice>
        <mc:Fallback xmlns="">
          <p:sp>
            <p:nvSpPr>
              <p:cNvPr id="3" name="Rectangle 2"/>
              <p:cNvSpPr>
                <a:spLocks noRot="1" noChangeAspect="1" noMove="1" noResize="1" noEditPoints="1" noAdjustHandles="1" noChangeArrowheads="1" noChangeShapeType="1" noTextEdit="1"/>
              </p:cNvSpPr>
              <p:nvPr/>
            </p:nvSpPr>
            <p:spPr>
              <a:xfrm>
                <a:off x="0" y="4509120"/>
                <a:ext cx="9144000" cy="707886"/>
              </a:xfrm>
              <a:prstGeom prst="rect">
                <a:avLst/>
              </a:prstGeom>
              <a:blipFill rotWithShape="1">
                <a:blip r:embed="rId3"/>
                <a:stretch>
                  <a:fillRect l="-667" t="-4310" b="-14655"/>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0" y="5373216"/>
                <a:ext cx="9144000" cy="1338764"/>
              </a:xfrm>
              <a:prstGeom prst="rect">
                <a:avLst/>
              </a:prstGeom>
            </p:spPr>
            <p:txBody>
              <a:bodyPr wrap="square">
                <a:spAutoFit/>
              </a:bodyPr>
              <a:lstStyle/>
              <a:p>
                <a:r>
                  <a:rPr lang="et-EE" sz="2000" i="1" u="sng" dirty="0" smtClean="0">
                    <a:solidFill>
                      <a:srgbClr val="C00000"/>
                    </a:solidFill>
                  </a:rPr>
                  <a:t>Ülesanne 76.</a:t>
                </a:r>
                <a:r>
                  <a:rPr lang="fi-FI" sz="2000" dirty="0" smtClean="0"/>
                  <a:t> </a:t>
                </a:r>
                <a:r>
                  <a:rPr lang="fi-FI" sz="2000" dirty="0" err="1"/>
                  <a:t>Leida</a:t>
                </a:r>
                <a:r>
                  <a:rPr lang="fi-FI" sz="2000" dirty="0"/>
                  <a:t> </a:t>
                </a:r>
                <a:r>
                  <a:rPr lang="fi-FI" sz="2000" dirty="0" err="1" smtClean="0"/>
                  <a:t>ekstreemumid</a:t>
                </a:r>
                <a:r>
                  <a:rPr lang="fi-FI" sz="2000" dirty="0" smtClean="0"/>
                  <a:t> </a:t>
                </a:r>
                <a:r>
                  <a:rPr lang="fi-FI" sz="2000" dirty="0"/>
                  <a:t>ja </a:t>
                </a:r>
                <a:r>
                  <a:rPr lang="fi-FI" sz="2000" dirty="0" err="1" smtClean="0"/>
                  <a:t>kontrollida</a:t>
                </a:r>
                <a:r>
                  <a:rPr lang="et-EE" sz="2000" dirty="0" smtClean="0"/>
                  <a:t> piisavus:</a:t>
                </a:r>
              </a:p>
              <a:p>
                <a:r>
                  <a:rPr lang="et-EE" sz="2000" dirty="0"/>
                  <a:t>a) </a:t>
                </a:r>
                <a14:m>
                  <m:oMath xmlns:m="http://schemas.openxmlformats.org/officeDocument/2006/math">
                    <m:r>
                      <a:rPr lang="et-EE" sz="2000" i="1">
                        <a:latin typeface="Cambria Math"/>
                      </a:rPr>
                      <m:t>𝑧</m:t>
                    </m:r>
                    <m:d>
                      <m:dPr>
                        <m:ctrlPr>
                          <a:rPr lang="et-EE" sz="2000" i="1">
                            <a:latin typeface="Cambria Math"/>
                          </a:rPr>
                        </m:ctrlPr>
                      </m:dPr>
                      <m:e>
                        <m:r>
                          <a:rPr lang="et-EE" sz="2000" i="1">
                            <a:latin typeface="Cambria Math"/>
                          </a:rPr>
                          <m:t>𝑥</m:t>
                        </m:r>
                        <m:r>
                          <a:rPr lang="et-EE" sz="2000" i="1">
                            <a:latin typeface="Cambria Math"/>
                          </a:rPr>
                          <m:t>,</m:t>
                        </m:r>
                        <m:r>
                          <a:rPr lang="et-EE" sz="2000" i="1">
                            <a:latin typeface="Cambria Math"/>
                          </a:rPr>
                          <m:t>𝑦</m:t>
                        </m:r>
                      </m:e>
                    </m:d>
                    <m:r>
                      <a:rPr lang="et-EE" sz="2000" i="1">
                        <a:latin typeface="Cambria Math"/>
                      </a:rPr>
                      <m:t>=</m:t>
                    </m:r>
                    <m:sSup>
                      <m:sSupPr>
                        <m:ctrlPr>
                          <a:rPr lang="et-EE" sz="2000" i="1">
                            <a:latin typeface="Cambria Math"/>
                          </a:rPr>
                        </m:ctrlPr>
                      </m:sSupPr>
                      <m:e>
                        <m:r>
                          <a:rPr lang="et-EE" sz="2000" i="1">
                            <a:latin typeface="Cambria Math"/>
                          </a:rPr>
                          <m:t>𝑒</m:t>
                        </m:r>
                      </m:e>
                      <m:sup>
                        <m:r>
                          <a:rPr lang="et-EE" sz="2000" i="1">
                            <a:latin typeface="Cambria Math"/>
                          </a:rPr>
                          <m:t>𝑥</m:t>
                        </m:r>
                      </m:sup>
                    </m:sSup>
                    <m:d>
                      <m:dPr>
                        <m:ctrlPr>
                          <a:rPr lang="et-EE" sz="2000" i="1">
                            <a:latin typeface="Cambria Math"/>
                          </a:rPr>
                        </m:ctrlPr>
                      </m:dPr>
                      <m:e>
                        <m:sSup>
                          <m:sSupPr>
                            <m:ctrlPr>
                              <a:rPr lang="et-EE" sz="2000" i="1">
                                <a:latin typeface="Cambria Math"/>
                              </a:rPr>
                            </m:ctrlPr>
                          </m:sSupPr>
                          <m:e>
                            <m:r>
                              <a:rPr lang="et-EE" sz="2000" i="1">
                                <a:latin typeface="Cambria Math"/>
                              </a:rPr>
                              <m:t>𝑥</m:t>
                            </m:r>
                          </m:e>
                          <m:sup>
                            <m:r>
                              <a:rPr lang="et-EE" sz="2000" i="1">
                                <a:latin typeface="Cambria Math"/>
                              </a:rPr>
                              <m:t>2</m:t>
                            </m:r>
                          </m:sup>
                        </m:sSup>
                        <m:r>
                          <a:rPr lang="et-EE" sz="2000" i="1">
                            <a:latin typeface="Cambria Math"/>
                          </a:rPr>
                          <m:t>+</m:t>
                        </m:r>
                        <m:sSup>
                          <m:sSupPr>
                            <m:ctrlPr>
                              <a:rPr lang="et-EE" sz="2000" i="1">
                                <a:latin typeface="Cambria Math"/>
                              </a:rPr>
                            </m:ctrlPr>
                          </m:sSupPr>
                          <m:e>
                            <m:r>
                              <a:rPr lang="et-EE" sz="2000" i="1">
                                <a:latin typeface="Cambria Math"/>
                              </a:rPr>
                              <m:t>𝑦</m:t>
                            </m:r>
                          </m:e>
                          <m:sup>
                            <m:r>
                              <a:rPr lang="et-EE" sz="2000" i="1">
                                <a:latin typeface="Cambria Math"/>
                              </a:rPr>
                              <m:t>2</m:t>
                            </m:r>
                          </m:sup>
                        </m:sSup>
                      </m:e>
                    </m:d>
                  </m:oMath>
                </a14:m>
                <a:endParaRPr lang="et-EE" sz="2000" dirty="0"/>
              </a:p>
              <a:p>
                <a:r>
                  <a:rPr lang="et-EE" sz="2000" dirty="0"/>
                  <a:t>b) </a:t>
                </a:r>
                <a14:m>
                  <m:oMath xmlns:m="http://schemas.openxmlformats.org/officeDocument/2006/math">
                    <m:r>
                      <a:rPr lang="et-EE" sz="2000" i="1">
                        <a:latin typeface="Cambria Math"/>
                      </a:rPr>
                      <m:t>𝑧</m:t>
                    </m:r>
                    <m:d>
                      <m:dPr>
                        <m:ctrlPr>
                          <a:rPr lang="et-EE" sz="2000" i="1">
                            <a:latin typeface="Cambria Math"/>
                          </a:rPr>
                        </m:ctrlPr>
                      </m:dPr>
                      <m:e>
                        <m:r>
                          <a:rPr lang="et-EE" sz="2000" i="1">
                            <a:latin typeface="Cambria Math"/>
                          </a:rPr>
                          <m:t>𝑥</m:t>
                        </m:r>
                        <m:r>
                          <a:rPr lang="et-EE" sz="2000" i="1">
                            <a:latin typeface="Cambria Math"/>
                          </a:rPr>
                          <m:t>,</m:t>
                        </m:r>
                        <m:r>
                          <a:rPr lang="et-EE" sz="2000" i="1">
                            <a:latin typeface="Cambria Math"/>
                          </a:rPr>
                          <m:t>𝑦</m:t>
                        </m:r>
                      </m:e>
                    </m:d>
                    <m:r>
                      <a:rPr lang="et-EE" sz="2000" i="1">
                        <a:latin typeface="Cambria Math"/>
                      </a:rPr>
                      <m:t>=6</m:t>
                    </m:r>
                    <m:r>
                      <a:rPr lang="et-EE" sz="2000" i="1">
                        <a:latin typeface="Cambria Math"/>
                      </a:rPr>
                      <m:t>𝑥𝑦</m:t>
                    </m:r>
                    <m:r>
                      <a:rPr lang="et-EE" sz="2000" i="1">
                        <a:latin typeface="Cambria Math"/>
                      </a:rPr>
                      <m:t>+</m:t>
                    </m:r>
                    <m:sSup>
                      <m:sSupPr>
                        <m:ctrlPr>
                          <a:rPr lang="et-EE" sz="2000" i="1">
                            <a:latin typeface="Cambria Math"/>
                          </a:rPr>
                        </m:ctrlPr>
                      </m:sSupPr>
                      <m:e>
                        <m:r>
                          <a:rPr lang="et-EE" sz="2000" i="1">
                            <a:latin typeface="Cambria Math"/>
                          </a:rPr>
                          <m:t>𝑥</m:t>
                        </m:r>
                      </m:e>
                      <m:sup>
                        <m:r>
                          <a:rPr lang="et-EE" sz="2000" i="1">
                            <a:latin typeface="Cambria Math"/>
                          </a:rPr>
                          <m:t>3</m:t>
                        </m:r>
                      </m:sup>
                    </m:sSup>
                    <m:r>
                      <a:rPr lang="et-EE" sz="2000" i="1">
                        <a:latin typeface="Cambria Math"/>
                      </a:rPr>
                      <m:t>+</m:t>
                    </m:r>
                    <m:r>
                      <a:rPr lang="et-EE" sz="2000" i="1">
                        <a:latin typeface="Cambria Math"/>
                      </a:rPr>
                      <m:t>𝑥</m:t>
                    </m:r>
                    <m:sSup>
                      <m:sSupPr>
                        <m:ctrlPr>
                          <a:rPr lang="et-EE" sz="2000" i="1">
                            <a:latin typeface="Cambria Math"/>
                          </a:rPr>
                        </m:ctrlPr>
                      </m:sSupPr>
                      <m:e>
                        <m:r>
                          <a:rPr lang="et-EE" sz="2000" i="1">
                            <a:latin typeface="Cambria Math"/>
                          </a:rPr>
                          <m:t>𝑦</m:t>
                        </m:r>
                      </m:e>
                      <m:sup>
                        <m:r>
                          <a:rPr lang="et-EE" sz="2000" i="1">
                            <a:latin typeface="Cambria Math"/>
                          </a:rPr>
                          <m:t>2</m:t>
                        </m:r>
                      </m:sup>
                    </m:sSup>
                    <m:r>
                      <a:rPr lang="et-EE" sz="2000" i="1">
                        <a:latin typeface="Cambria Math"/>
                      </a:rPr>
                      <m:t>,</m:t>
                    </m:r>
                  </m:oMath>
                </a14:m>
                <a:endParaRPr lang="et-EE" sz="2000" dirty="0"/>
              </a:p>
              <a:p>
                <a:r>
                  <a:rPr lang="et-EE" sz="2000" dirty="0"/>
                  <a:t>c) </a:t>
                </a:r>
                <a14:m>
                  <m:oMath xmlns:m="http://schemas.openxmlformats.org/officeDocument/2006/math">
                    <m:r>
                      <a:rPr lang="et-EE" sz="2000" i="1">
                        <a:latin typeface="Cambria Math"/>
                      </a:rPr>
                      <m:t>𝑧</m:t>
                    </m:r>
                    <m:d>
                      <m:dPr>
                        <m:ctrlPr>
                          <a:rPr lang="et-EE" sz="2000" i="1">
                            <a:latin typeface="Cambria Math"/>
                          </a:rPr>
                        </m:ctrlPr>
                      </m:dPr>
                      <m:e>
                        <m:r>
                          <a:rPr lang="et-EE" sz="2000" i="1">
                            <a:latin typeface="Cambria Math"/>
                          </a:rPr>
                          <m:t>𝑥</m:t>
                        </m:r>
                        <m:r>
                          <a:rPr lang="et-EE" sz="2000" i="1">
                            <a:latin typeface="Cambria Math"/>
                          </a:rPr>
                          <m:t>,</m:t>
                        </m:r>
                        <m:r>
                          <a:rPr lang="et-EE" sz="2000" i="1">
                            <a:latin typeface="Cambria Math"/>
                          </a:rPr>
                          <m:t>𝑦</m:t>
                        </m:r>
                      </m:e>
                    </m:d>
                    <m:r>
                      <a:rPr lang="et-EE" sz="2000" i="1">
                        <a:latin typeface="Cambria Math"/>
                      </a:rPr>
                      <m:t>=</m:t>
                    </m:r>
                    <m:r>
                      <a:rPr lang="et-EE" sz="2000">
                        <a:latin typeface="Cambria Math"/>
                      </a:rPr>
                      <m:t>2</m:t>
                    </m:r>
                    <m:sSup>
                      <m:sSupPr>
                        <m:ctrlPr>
                          <a:rPr lang="et-EE" sz="2000" i="1">
                            <a:latin typeface="Cambria Math"/>
                          </a:rPr>
                        </m:ctrlPr>
                      </m:sSupPr>
                      <m:e>
                        <m:r>
                          <a:rPr lang="et-EE" sz="2000" i="1">
                            <a:latin typeface="Cambria Math"/>
                          </a:rPr>
                          <m:t>𝑥</m:t>
                        </m:r>
                      </m:e>
                      <m:sup>
                        <m:r>
                          <a:rPr lang="et-EE" sz="2000" i="1">
                            <a:latin typeface="Cambria Math"/>
                          </a:rPr>
                          <m:t>2</m:t>
                        </m:r>
                      </m:sup>
                    </m:sSup>
                    <m:rad>
                      <m:radPr>
                        <m:degHide m:val="on"/>
                        <m:ctrlPr>
                          <a:rPr lang="et-EE" sz="2000" i="1">
                            <a:latin typeface="Cambria Math"/>
                          </a:rPr>
                        </m:ctrlPr>
                      </m:radPr>
                      <m:deg/>
                      <m:e>
                        <m:r>
                          <a:rPr lang="et-EE" sz="2000" i="1">
                            <a:latin typeface="Cambria Math"/>
                          </a:rPr>
                          <m:t>𝑦</m:t>
                        </m:r>
                      </m:e>
                    </m:rad>
                    <m:r>
                      <a:rPr lang="et-EE" sz="2000" i="1">
                        <a:latin typeface="Cambria Math"/>
                      </a:rPr>
                      <m:t>−4</m:t>
                    </m:r>
                    <m:r>
                      <a:rPr lang="et-EE" sz="2000" i="1">
                        <a:latin typeface="Cambria Math"/>
                      </a:rPr>
                      <m:t>𝑥</m:t>
                    </m:r>
                    <m:r>
                      <a:rPr lang="et-EE" sz="2000" i="1">
                        <a:latin typeface="Cambria Math"/>
                      </a:rPr>
                      <m:t>−6</m:t>
                    </m:r>
                    <m:r>
                      <a:rPr lang="et-EE" sz="2000" i="1">
                        <a:latin typeface="Cambria Math"/>
                      </a:rPr>
                      <m:t>𝑦</m:t>
                    </m:r>
                    <m:r>
                      <a:rPr lang="et-EE" sz="2000" i="1">
                        <a:latin typeface="Cambria Math"/>
                      </a:rPr>
                      <m:t>.</m:t>
                    </m:r>
                  </m:oMath>
                </a14:m>
                <a:endParaRPr lang="et-EE" sz="2000" dirty="0"/>
              </a:p>
            </p:txBody>
          </p:sp>
        </mc:Choice>
        <mc:Fallback xmlns="">
          <p:sp>
            <p:nvSpPr>
              <p:cNvPr id="4" name="Rectangle 3"/>
              <p:cNvSpPr>
                <a:spLocks noRot="1" noChangeAspect="1" noMove="1" noResize="1" noEditPoints="1" noAdjustHandles="1" noChangeArrowheads="1" noChangeShapeType="1" noTextEdit="1"/>
              </p:cNvSpPr>
              <p:nvPr/>
            </p:nvSpPr>
            <p:spPr>
              <a:xfrm>
                <a:off x="0" y="5373216"/>
                <a:ext cx="9144000" cy="1338764"/>
              </a:xfrm>
              <a:prstGeom prst="rect">
                <a:avLst/>
              </a:prstGeom>
              <a:blipFill rotWithShape="1">
                <a:blip r:embed="rId4"/>
                <a:stretch>
                  <a:fillRect l="-667" t="-2273" b="-6818"/>
                </a:stretch>
              </a:blipFill>
            </p:spPr>
            <p:txBody>
              <a:bodyPr/>
              <a:lstStyle/>
              <a:p>
                <a:r>
                  <a:rPr lang="et-EE">
                    <a:noFill/>
                  </a:rPr>
                  <a:t> </a:t>
                </a:r>
              </a:p>
            </p:txBody>
          </p:sp>
        </mc:Fallback>
      </mc:AlternateContent>
    </p:spTree>
    <p:extLst>
      <p:ext uri="{BB962C8B-B14F-4D97-AF65-F5344CB8AC3E}">
        <p14:creationId xmlns:p14="http://schemas.microsoft.com/office/powerpoint/2010/main" val="4268859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338" y="1"/>
                <a:ext cx="9127661" cy="1046569"/>
              </a:xfrm>
              <a:prstGeom prst="rect">
                <a:avLst/>
              </a:prstGeom>
              <a:solidFill>
                <a:schemeClr val="accent3">
                  <a:lumMod val="40000"/>
                  <a:lumOff val="60000"/>
                </a:schemeClr>
              </a:solidFill>
            </p:spPr>
            <p:txBody>
              <a:bodyPr wrap="square">
                <a:spAutoFit/>
              </a:bodyPr>
              <a:lstStyle/>
              <a:p>
                <a:r>
                  <a:rPr lang="et-EE" sz="2000" u="sng" dirty="0" smtClean="0">
                    <a:solidFill>
                      <a:srgbClr val="C00000"/>
                    </a:solidFill>
                  </a:rPr>
                  <a:t>Ülesanne.</a:t>
                </a:r>
                <a:r>
                  <a:rPr lang="et-EE" sz="2000" dirty="0" smtClean="0"/>
                  <a:t> Firma </a:t>
                </a:r>
                <a:r>
                  <a:rPr lang="et-EE" sz="2000" dirty="0"/>
                  <a:t>toodangufunktsioon on </a:t>
                </a:r>
                <a14:m>
                  <m:oMath xmlns:m="http://schemas.openxmlformats.org/officeDocument/2006/math">
                    <m:r>
                      <a:rPr lang="et-EE" sz="2000" i="1">
                        <a:latin typeface="Cambria Math"/>
                      </a:rPr>
                      <m:t>𝑄</m:t>
                    </m:r>
                    <m:r>
                      <a:rPr lang="et-EE" sz="2000" i="1">
                        <a:latin typeface="Cambria Math"/>
                      </a:rPr>
                      <m:t>=19</m:t>
                    </m:r>
                    <m:rad>
                      <m:radPr>
                        <m:ctrlPr>
                          <a:rPr lang="et-EE" sz="2000" i="1">
                            <a:latin typeface="Cambria Math"/>
                          </a:rPr>
                        </m:ctrlPr>
                      </m:radPr>
                      <m:deg>
                        <m:r>
                          <a:rPr lang="et-EE" sz="2000" i="1">
                            <a:latin typeface="Cambria Math"/>
                          </a:rPr>
                          <m:t>3</m:t>
                        </m:r>
                      </m:deg>
                      <m:e>
                        <m:r>
                          <a:rPr lang="et-EE" sz="2000" i="1">
                            <a:latin typeface="Cambria Math"/>
                          </a:rPr>
                          <m:t>𝐾</m:t>
                        </m:r>
                      </m:e>
                    </m:rad>
                    <m:rad>
                      <m:radPr>
                        <m:degHide m:val="on"/>
                        <m:ctrlPr>
                          <a:rPr lang="et-EE" sz="2000" i="1">
                            <a:latin typeface="Cambria Math"/>
                          </a:rPr>
                        </m:ctrlPr>
                      </m:radPr>
                      <m:deg/>
                      <m:e>
                        <m:r>
                          <a:rPr lang="et-EE" sz="2000" i="1">
                            <a:latin typeface="Cambria Math"/>
                          </a:rPr>
                          <m:t>𝐿</m:t>
                        </m:r>
                      </m:e>
                    </m:rad>
                  </m:oMath>
                </a14:m>
                <a:r>
                  <a:rPr lang="et-EE" sz="2000" dirty="0"/>
                  <a:t>, kapitali </a:t>
                </a:r>
                <a14:m>
                  <m:oMath xmlns:m="http://schemas.openxmlformats.org/officeDocument/2006/math">
                    <m:r>
                      <a:rPr lang="et-EE" sz="2000" i="1">
                        <a:latin typeface="Cambria Math"/>
                      </a:rPr>
                      <m:t>𝐾</m:t>
                    </m:r>
                  </m:oMath>
                </a14:m>
                <a:r>
                  <a:rPr lang="et-EE" sz="2000" dirty="0"/>
                  <a:t> ja tööjõudu</a:t>
                </a:r>
                <a14:m>
                  <m:oMath xmlns:m="http://schemas.openxmlformats.org/officeDocument/2006/math">
                    <m:r>
                      <a:rPr lang="et-EE" sz="2000" i="1">
                        <a:latin typeface="Cambria Math"/>
                      </a:rPr>
                      <m:t> </m:t>
                    </m:r>
                    <m:r>
                      <a:rPr lang="et-EE" sz="2000" i="1">
                        <a:latin typeface="Cambria Math"/>
                      </a:rPr>
                      <m:t>𝐿</m:t>
                    </m:r>
                    <m:r>
                      <a:rPr lang="et-EE" sz="2000" i="1">
                        <a:latin typeface="Cambria Math"/>
                      </a:rPr>
                      <m:t> </m:t>
                    </m:r>
                  </m:oMath>
                </a14:m>
                <a:r>
                  <a:rPr lang="et-EE" sz="2000" dirty="0"/>
                  <a:t>ühikute hinnad on vastavalt</a:t>
                </a:r>
                <a14:m>
                  <m:oMath xmlns:m="http://schemas.openxmlformats.org/officeDocument/2006/math">
                    <m:r>
                      <a:rPr lang="et-EE" sz="2000" i="1">
                        <a:latin typeface="Cambria Math"/>
                      </a:rPr>
                      <m:t> </m:t>
                    </m:r>
                    <m:r>
                      <a:rPr lang="et-EE" sz="2000" b="0" i="1" smtClean="0">
                        <a:latin typeface="Cambria Math"/>
                      </a:rPr>
                      <m:t>15</m:t>
                    </m:r>
                  </m:oMath>
                </a14:m>
                <a:r>
                  <a:rPr lang="et-EE" sz="2000" dirty="0" smtClean="0"/>
                  <a:t> </a:t>
                </a:r>
                <a:r>
                  <a:rPr lang="et-EE" sz="2000" dirty="0"/>
                  <a:t>ja </a:t>
                </a:r>
                <a14:m>
                  <m:oMath xmlns:m="http://schemas.openxmlformats.org/officeDocument/2006/math">
                    <m:r>
                      <a:rPr lang="et-EE" sz="2000" b="0" i="1" smtClean="0">
                        <a:latin typeface="Cambria Math"/>
                      </a:rPr>
                      <m:t>5</m:t>
                    </m:r>
                  </m:oMath>
                </a14:m>
                <a:r>
                  <a:rPr lang="et-EE" sz="2000" dirty="0" smtClean="0"/>
                  <a:t>. </a:t>
                </a:r>
                <a:r>
                  <a:rPr lang="et-EE" sz="2000" dirty="0"/>
                  <a:t>Leida firma kasumi maksimeerivad </a:t>
                </a:r>
                <a14:m>
                  <m:oMath xmlns:m="http://schemas.openxmlformats.org/officeDocument/2006/math">
                    <m:r>
                      <a:rPr lang="et-EE" sz="2000" i="1">
                        <a:latin typeface="Cambria Math"/>
                      </a:rPr>
                      <m:t>𝐿</m:t>
                    </m:r>
                  </m:oMath>
                </a14:m>
                <a:r>
                  <a:rPr lang="et-EE" sz="2000" dirty="0"/>
                  <a:t> ja </a:t>
                </a:r>
                <a14:m>
                  <m:oMath xmlns:m="http://schemas.openxmlformats.org/officeDocument/2006/math">
                    <m:r>
                      <a:rPr lang="et-EE" sz="2000" i="1">
                        <a:latin typeface="Cambria Math"/>
                      </a:rPr>
                      <m:t>𝐾</m:t>
                    </m:r>
                  </m:oMath>
                </a14:m>
                <a:r>
                  <a:rPr lang="et-EE" sz="2000" dirty="0"/>
                  <a:t> väärtused, kui firma müüb kaupa hinnaga 30 rahaühikut. Kontrollida piisavus. </a:t>
                </a:r>
              </a:p>
            </p:txBody>
          </p:sp>
        </mc:Choice>
        <mc:Fallback xmlns="">
          <p:sp>
            <p:nvSpPr>
              <p:cNvPr id="2" name="Rectangle 1"/>
              <p:cNvSpPr>
                <a:spLocks noRot="1" noChangeAspect="1" noMove="1" noResize="1" noEditPoints="1" noAdjustHandles="1" noChangeArrowheads="1" noChangeShapeType="1" noTextEdit="1"/>
              </p:cNvSpPr>
              <p:nvPr/>
            </p:nvSpPr>
            <p:spPr>
              <a:xfrm>
                <a:off x="16338" y="1"/>
                <a:ext cx="9127661" cy="1046569"/>
              </a:xfrm>
              <a:prstGeom prst="rect">
                <a:avLst/>
              </a:prstGeom>
              <a:blipFill rotWithShape="1">
                <a:blip r:embed="rId2"/>
                <a:stretch>
                  <a:fillRect l="-735" r="-1069" b="-9302"/>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607" y="1076369"/>
                <a:ext cx="9127391" cy="4938724"/>
              </a:xfrm>
              <a:prstGeom prst="rect">
                <a:avLst/>
              </a:prstGeom>
            </p:spPr>
            <p:txBody>
              <a:bodyPr wrap="square">
                <a:spAutoFit/>
              </a:bodyPr>
              <a:lstStyle/>
              <a:p>
                <a:r>
                  <a:rPr lang="et-EE" dirty="0" smtClean="0"/>
                  <a:t>Lahendus:</a:t>
                </a:r>
              </a:p>
              <a:p>
                <a:r>
                  <a:rPr lang="et-EE" dirty="0" smtClean="0"/>
                  <a:t>Tulufunktsioon</a:t>
                </a:r>
                <a:r>
                  <a:rPr lang="et-EE" dirty="0"/>
                  <a:t>:  </a:t>
                </a:r>
                <a14:m>
                  <m:oMath xmlns:m="http://schemas.openxmlformats.org/officeDocument/2006/math">
                    <m:r>
                      <a:rPr lang="et-EE" i="1">
                        <a:latin typeface="Cambria Math"/>
                      </a:rPr>
                      <m:t>𝑅</m:t>
                    </m:r>
                    <m:d>
                      <m:dPr>
                        <m:ctrlPr>
                          <a:rPr lang="et-EE" i="1">
                            <a:latin typeface="Cambria Math"/>
                          </a:rPr>
                        </m:ctrlPr>
                      </m:dPr>
                      <m:e>
                        <m:r>
                          <a:rPr lang="et-EE" i="1">
                            <a:latin typeface="Cambria Math"/>
                          </a:rPr>
                          <m:t>𝐾</m:t>
                        </m:r>
                        <m:r>
                          <a:rPr lang="et-EE" i="1">
                            <a:latin typeface="Cambria Math"/>
                          </a:rPr>
                          <m:t>,</m:t>
                        </m:r>
                        <m:r>
                          <a:rPr lang="et-EE" i="1">
                            <a:latin typeface="Cambria Math"/>
                          </a:rPr>
                          <m:t>𝐿</m:t>
                        </m:r>
                      </m:e>
                    </m:d>
                    <m:r>
                      <a:rPr lang="et-EE" i="1">
                        <a:latin typeface="Cambria Math"/>
                      </a:rPr>
                      <m:t>=</m:t>
                    </m:r>
                    <m:r>
                      <a:rPr lang="et-EE" i="1">
                        <a:latin typeface="Cambria Math"/>
                      </a:rPr>
                      <m:t>𝑝</m:t>
                    </m:r>
                    <m:r>
                      <a:rPr lang="et-EE" i="1">
                        <a:latin typeface="Cambria Math"/>
                      </a:rPr>
                      <m:t>∙</m:t>
                    </m:r>
                    <m:r>
                      <a:rPr lang="et-EE" i="1">
                        <a:latin typeface="Cambria Math"/>
                      </a:rPr>
                      <m:t>𝑄</m:t>
                    </m:r>
                    <m:r>
                      <a:rPr lang="et-EE" i="1">
                        <a:latin typeface="Cambria Math"/>
                      </a:rPr>
                      <m:t>=30∙19</m:t>
                    </m:r>
                    <m:rad>
                      <m:radPr>
                        <m:ctrlPr>
                          <a:rPr lang="et-EE" i="1">
                            <a:latin typeface="Cambria Math"/>
                          </a:rPr>
                        </m:ctrlPr>
                      </m:radPr>
                      <m:deg>
                        <m:r>
                          <a:rPr lang="et-EE" i="1">
                            <a:latin typeface="Cambria Math"/>
                          </a:rPr>
                          <m:t>3</m:t>
                        </m:r>
                      </m:deg>
                      <m:e>
                        <m:r>
                          <a:rPr lang="et-EE" i="1">
                            <a:latin typeface="Cambria Math"/>
                          </a:rPr>
                          <m:t>𝐾</m:t>
                        </m:r>
                      </m:e>
                    </m:rad>
                    <m:rad>
                      <m:radPr>
                        <m:degHide m:val="on"/>
                        <m:ctrlPr>
                          <a:rPr lang="et-EE" i="1">
                            <a:latin typeface="Cambria Math"/>
                          </a:rPr>
                        </m:ctrlPr>
                      </m:radPr>
                      <m:deg/>
                      <m:e>
                        <m:r>
                          <a:rPr lang="et-EE" i="1">
                            <a:latin typeface="Cambria Math"/>
                          </a:rPr>
                          <m:t>𝐿</m:t>
                        </m:r>
                      </m:e>
                    </m:rad>
                    <m:r>
                      <a:rPr lang="et-EE" i="1">
                        <a:latin typeface="Cambria Math"/>
                      </a:rPr>
                      <m:t>=570</m:t>
                    </m:r>
                    <m:rad>
                      <m:radPr>
                        <m:ctrlPr>
                          <a:rPr lang="et-EE" i="1">
                            <a:latin typeface="Cambria Math"/>
                          </a:rPr>
                        </m:ctrlPr>
                      </m:radPr>
                      <m:deg>
                        <m:r>
                          <a:rPr lang="et-EE" i="1">
                            <a:latin typeface="Cambria Math"/>
                          </a:rPr>
                          <m:t>3</m:t>
                        </m:r>
                      </m:deg>
                      <m:e>
                        <m:r>
                          <a:rPr lang="et-EE" i="1">
                            <a:latin typeface="Cambria Math"/>
                          </a:rPr>
                          <m:t>𝐾</m:t>
                        </m:r>
                      </m:e>
                    </m:rad>
                    <m:rad>
                      <m:radPr>
                        <m:degHide m:val="on"/>
                        <m:ctrlPr>
                          <a:rPr lang="et-EE" i="1">
                            <a:latin typeface="Cambria Math"/>
                          </a:rPr>
                        </m:ctrlPr>
                      </m:radPr>
                      <m:deg/>
                      <m:e>
                        <m:r>
                          <a:rPr lang="et-EE" i="1">
                            <a:latin typeface="Cambria Math"/>
                          </a:rPr>
                          <m:t>𝐿</m:t>
                        </m:r>
                      </m:e>
                    </m:rad>
                  </m:oMath>
                </a14:m>
                <a:endParaRPr lang="et-EE" dirty="0"/>
              </a:p>
              <a:p>
                <a:r>
                  <a:rPr lang="et-EE" dirty="0"/>
                  <a:t>Kulufunktsioon: </a:t>
                </a:r>
                <a14:m>
                  <m:oMath xmlns:m="http://schemas.openxmlformats.org/officeDocument/2006/math">
                    <m:r>
                      <a:rPr lang="et-EE" i="1">
                        <a:latin typeface="Cambria Math"/>
                      </a:rPr>
                      <m:t>𝐶</m:t>
                    </m:r>
                    <m:d>
                      <m:dPr>
                        <m:ctrlPr>
                          <a:rPr lang="et-EE" i="1">
                            <a:latin typeface="Cambria Math"/>
                          </a:rPr>
                        </m:ctrlPr>
                      </m:dPr>
                      <m:e>
                        <m:r>
                          <a:rPr lang="et-EE" i="1">
                            <a:latin typeface="Cambria Math"/>
                          </a:rPr>
                          <m:t>𝐾</m:t>
                        </m:r>
                        <m:r>
                          <a:rPr lang="et-EE" i="1">
                            <a:latin typeface="Cambria Math"/>
                          </a:rPr>
                          <m:t>,</m:t>
                        </m:r>
                        <m:r>
                          <a:rPr lang="et-EE" i="1">
                            <a:latin typeface="Cambria Math"/>
                          </a:rPr>
                          <m:t>𝐿</m:t>
                        </m:r>
                      </m:e>
                    </m:d>
                    <m:r>
                      <a:rPr lang="et-EE" i="1">
                        <a:latin typeface="Cambria Math"/>
                      </a:rPr>
                      <m:t>=</m:t>
                    </m:r>
                    <m:r>
                      <a:rPr lang="et-EE" b="0" i="1" smtClean="0">
                        <a:latin typeface="Cambria Math"/>
                      </a:rPr>
                      <m:t>15</m:t>
                    </m:r>
                    <m:r>
                      <a:rPr lang="et-EE" i="1">
                        <a:latin typeface="Cambria Math"/>
                      </a:rPr>
                      <m:t>𝐾</m:t>
                    </m:r>
                    <m:r>
                      <a:rPr lang="et-EE" i="1">
                        <a:latin typeface="Cambria Math"/>
                      </a:rPr>
                      <m:t>+5</m:t>
                    </m:r>
                    <m:r>
                      <a:rPr lang="et-EE" i="1">
                        <a:latin typeface="Cambria Math"/>
                      </a:rPr>
                      <m:t>𝐿</m:t>
                    </m:r>
                  </m:oMath>
                </a14:m>
                <a:endParaRPr lang="et-EE" dirty="0"/>
              </a:p>
              <a:p>
                <a:r>
                  <a:rPr lang="et-EE" dirty="0"/>
                  <a:t>Kasumifunktsioon: </a:t>
                </a:r>
                <a14:m>
                  <m:oMath xmlns:m="http://schemas.openxmlformats.org/officeDocument/2006/math">
                    <m:r>
                      <a:rPr lang="et-EE" i="1">
                        <a:latin typeface="Cambria Math"/>
                      </a:rPr>
                      <m:t>𝑃</m:t>
                    </m:r>
                    <m:d>
                      <m:dPr>
                        <m:ctrlPr>
                          <a:rPr lang="et-EE" i="1">
                            <a:latin typeface="Cambria Math"/>
                          </a:rPr>
                        </m:ctrlPr>
                      </m:dPr>
                      <m:e>
                        <m:r>
                          <a:rPr lang="et-EE" i="1">
                            <a:latin typeface="Cambria Math"/>
                          </a:rPr>
                          <m:t>𝐾</m:t>
                        </m:r>
                        <m:r>
                          <a:rPr lang="et-EE" i="1">
                            <a:latin typeface="Cambria Math"/>
                          </a:rPr>
                          <m:t>,</m:t>
                        </m:r>
                        <m:r>
                          <a:rPr lang="et-EE" i="1">
                            <a:latin typeface="Cambria Math"/>
                          </a:rPr>
                          <m:t>𝐿</m:t>
                        </m:r>
                      </m:e>
                    </m:d>
                    <m:r>
                      <a:rPr lang="et-EE" i="1">
                        <a:latin typeface="Cambria Math"/>
                      </a:rPr>
                      <m:t>=</m:t>
                    </m:r>
                    <m:r>
                      <a:rPr lang="et-EE" i="1">
                        <a:latin typeface="Cambria Math"/>
                      </a:rPr>
                      <m:t>𝑅</m:t>
                    </m:r>
                    <m:d>
                      <m:dPr>
                        <m:ctrlPr>
                          <a:rPr lang="et-EE" i="1">
                            <a:latin typeface="Cambria Math"/>
                          </a:rPr>
                        </m:ctrlPr>
                      </m:dPr>
                      <m:e>
                        <m:r>
                          <a:rPr lang="et-EE" i="1">
                            <a:latin typeface="Cambria Math"/>
                          </a:rPr>
                          <m:t>𝐾</m:t>
                        </m:r>
                        <m:r>
                          <a:rPr lang="et-EE" i="1">
                            <a:latin typeface="Cambria Math"/>
                          </a:rPr>
                          <m:t>,</m:t>
                        </m:r>
                        <m:r>
                          <a:rPr lang="et-EE" i="1">
                            <a:latin typeface="Cambria Math"/>
                          </a:rPr>
                          <m:t>𝐿</m:t>
                        </m:r>
                      </m:e>
                    </m:d>
                    <m:r>
                      <a:rPr lang="et-EE" i="1">
                        <a:latin typeface="Cambria Math"/>
                      </a:rPr>
                      <m:t>−</m:t>
                    </m:r>
                    <m:r>
                      <a:rPr lang="et-EE" i="1">
                        <a:latin typeface="Cambria Math"/>
                      </a:rPr>
                      <m:t>𝐶</m:t>
                    </m:r>
                    <m:d>
                      <m:dPr>
                        <m:ctrlPr>
                          <a:rPr lang="et-EE" i="1">
                            <a:latin typeface="Cambria Math"/>
                          </a:rPr>
                        </m:ctrlPr>
                      </m:dPr>
                      <m:e>
                        <m:r>
                          <a:rPr lang="et-EE" i="1">
                            <a:latin typeface="Cambria Math"/>
                          </a:rPr>
                          <m:t>𝐾</m:t>
                        </m:r>
                        <m:r>
                          <a:rPr lang="et-EE" i="1">
                            <a:latin typeface="Cambria Math"/>
                          </a:rPr>
                          <m:t>,</m:t>
                        </m:r>
                        <m:r>
                          <a:rPr lang="et-EE" i="1">
                            <a:latin typeface="Cambria Math"/>
                          </a:rPr>
                          <m:t>𝐿</m:t>
                        </m:r>
                      </m:e>
                    </m:d>
                    <m:r>
                      <a:rPr lang="et-EE" i="1">
                        <a:latin typeface="Cambria Math"/>
                      </a:rPr>
                      <m:t>=570</m:t>
                    </m:r>
                    <m:rad>
                      <m:radPr>
                        <m:ctrlPr>
                          <a:rPr lang="et-EE" i="1">
                            <a:latin typeface="Cambria Math"/>
                          </a:rPr>
                        </m:ctrlPr>
                      </m:radPr>
                      <m:deg>
                        <m:r>
                          <a:rPr lang="et-EE" i="1">
                            <a:latin typeface="Cambria Math"/>
                          </a:rPr>
                          <m:t>3</m:t>
                        </m:r>
                      </m:deg>
                      <m:e>
                        <m:r>
                          <a:rPr lang="et-EE" i="1">
                            <a:latin typeface="Cambria Math"/>
                          </a:rPr>
                          <m:t>𝐾</m:t>
                        </m:r>
                      </m:e>
                    </m:rad>
                    <m:rad>
                      <m:radPr>
                        <m:degHide m:val="on"/>
                        <m:ctrlPr>
                          <a:rPr lang="et-EE" i="1">
                            <a:latin typeface="Cambria Math"/>
                          </a:rPr>
                        </m:ctrlPr>
                      </m:radPr>
                      <m:deg/>
                      <m:e>
                        <m:r>
                          <a:rPr lang="et-EE" i="1">
                            <a:latin typeface="Cambria Math"/>
                          </a:rPr>
                          <m:t>𝐿</m:t>
                        </m:r>
                      </m:e>
                    </m:rad>
                    <m:r>
                      <a:rPr lang="et-EE" i="1">
                        <a:latin typeface="Cambria Math"/>
                      </a:rPr>
                      <m:t>−</m:t>
                    </m:r>
                    <m:r>
                      <a:rPr lang="et-EE" b="0" i="1" smtClean="0">
                        <a:latin typeface="Cambria Math"/>
                      </a:rPr>
                      <m:t>15</m:t>
                    </m:r>
                    <m:r>
                      <a:rPr lang="et-EE" i="1">
                        <a:latin typeface="Cambria Math"/>
                      </a:rPr>
                      <m:t>𝐾</m:t>
                    </m:r>
                    <m:r>
                      <a:rPr lang="et-EE" i="1">
                        <a:latin typeface="Cambria Math"/>
                      </a:rPr>
                      <m:t>−5</m:t>
                    </m:r>
                    <m:r>
                      <a:rPr lang="et-EE" i="1">
                        <a:latin typeface="Cambria Math"/>
                      </a:rPr>
                      <m:t>𝐿</m:t>
                    </m:r>
                  </m:oMath>
                </a14:m>
                <a:endParaRPr lang="et-EE" dirty="0"/>
              </a:p>
              <a:p>
                <a:pPr lvl="0"/>
                <a:r>
                  <a:rPr lang="et-EE" dirty="0"/>
                  <a:t>Esimest järku osatuletised:</a:t>
                </a:r>
              </a:p>
              <a:p>
                <a:pPr/>
                <a14:m>
                  <m:oMathPara xmlns:m="http://schemas.openxmlformats.org/officeDocument/2006/math">
                    <m:oMathParaPr>
                      <m:jc m:val="centerGroup"/>
                    </m:oMathParaPr>
                    <m:oMath xmlns:m="http://schemas.openxmlformats.org/officeDocument/2006/math">
                      <m:f>
                        <m:fPr>
                          <m:ctrlPr>
                            <a:rPr lang="et-EE" i="1">
                              <a:latin typeface="Cambria Math"/>
                            </a:rPr>
                          </m:ctrlPr>
                        </m:fPr>
                        <m:num>
                          <m:r>
                            <a:rPr lang="et-EE" i="1">
                              <a:latin typeface="Cambria Math"/>
                            </a:rPr>
                            <m:t>𝜕</m:t>
                          </m:r>
                          <m:r>
                            <a:rPr lang="et-EE" i="1">
                              <a:latin typeface="Cambria Math"/>
                            </a:rPr>
                            <m:t>𝑃</m:t>
                          </m:r>
                          <m:d>
                            <m:dPr>
                              <m:ctrlPr>
                                <a:rPr lang="et-EE" i="1">
                                  <a:latin typeface="Cambria Math"/>
                                </a:rPr>
                              </m:ctrlPr>
                            </m:dPr>
                            <m:e>
                              <m:r>
                                <a:rPr lang="et-EE" i="1">
                                  <a:latin typeface="Cambria Math"/>
                                </a:rPr>
                                <m:t>𝐾</m:t>
                              </m:r>
                              <m:r>
                                <a:rPr lang="et-EE" i="1">
                                  <a:latin typeface="Cambria Math"/>
                                </a:rPr>
                                <m:t>,</m:t>
                              </m:r>
                              <m:r>
                                <a:rPr lang="et-EE" i="1">
                                  <a:latin typeface="Cambria Math"/>
                                </a:rPr>
                                <m:t>𝐿</m:t>
                              </m:r>
                            </m:e>
                          </m:d>
                        </m:num>
                        <m:den>
                          <m:r>
                            <a:rPr lang="et-EE" i="1">
                              <a:latin typeface="Cambria Math"/>
                            </a:rPr>
                            <m:t>𝜕</m:t>
                          </m:r>
                          <m:r>
                            <a:rPr lang="et-EE" i="1">
                              <a:latin typeface="Cambria Math"/>
                            </a:rPr>
                            <m:t>𝐾</m:t>
                          </m:r>
                        </m:den>
                      </m:f>
                      <m:r>
                        <a:rPr lang="et-EE" i="1">
                          <a:latin typeface="Cambria Math"/>
                        </a:rPr>
                        <m:t>=570∙</m:t>
                      </m:r>
                      <m:f>
                        <m:fPr>
                          <m:ctrlPr>
                            <a:rPr lang="et-EE" i="1">
                              <a:latin typeface="Cambria Math"/>
                            </a:rPr>
                          </m:ctrlPr>
                        </m:fPr>
                        <m:num>
                          <m:r>
                            <a:rPr lang="et-EE" i="1">
                              <a:latin typeface="Cambria Math"/>
                            </a:rPr>
                            <m:t>1</m:t>
                          </m:r>
                        </m:num>
                        <m:den>
                          <m:r>
                            <a:rPr lang="et-EE" i="1">
                              <a:latin typeface="Cambria Math"/>
                            </a:rPr>
                            <m:t>3</m:t>
                          </m:r>
                        </m:den>
                      </m:f>
                      <m:sSup>
                        <m:sSupPr>
                          <m:ctrlPr>
                            <a:rPr lang="et-EE" i="1">
                              <a:latin typeface="Cambria Math"/>
                            </a:rPr>
                          </m:ctrlPr>
                        </m:sSupPr>
                        <m:e>
                          <m:r>
                            <a:rPr lang="et-EE" i="1">
                              <a:latin typeface="Cambria Math"/>
                            </a:rPr>
                            <m:t>𝐾</m:t>
                          </m:r>
                        </m:e>
                        <m:sup>
                          <m:r>
                            <a:rPr lang="et-EE" i="1">
                              <a:latin typeface="Cambria Math"/>
                            </a:rPr>
                            <m:t>−</m:t>
                          </m:r>
                          <m:f>
                            <m:fPr>
                              <m:ctrlPr>
                                <a:rPr lang="et-EE" i="1">
                                  <a:latin typeface="Cambria Math"/>
                                </a:rPr>
                              </m:ctrlPr>
                            </m:fPr>
                            <m:num>
                              <m:r>
                                <a:rPr lang="et-EE" i="1">
                                  <a:latin typeface="Cambria Math"/>
                                </a:rPr>
                                <m:t>2</m:t>
                              </m:r>
                            </m:num>
                            <m:den>
                              <m:r>
                                <a:rPr lang="et-EE" i="1">
                                  <a:latin typeface="Cambria Math"/>
                                </a:rPr>
                                <m:t>3</m:t>
                              </m:r>
                            </m:den>
                          </m:f>
                        </m:sup>
                      </m:sSup>
                      <m:rad>
                        <m:radPr>
                          <m:degHide m:val="on"/>
                          <m:ctrlPr>
                            <a:rPr lang="et-EE" i="1">
                              <a:latin typeface="Cambria Math"/>
                            </a:rPr>
                          </m:ctrlPr>
                        </m:radPr>
                        <m:deg/>
                        <m:e>
                          <m:r>
                            <a:rPr lang="et-EE" i="1">
                              <a:latin typeface="Cambria Math"/>
                            </a:rPr>
                            <m:t>𝐿</m:t>
                          </m:r>
                        </m:e>
                      </m:rad>
                      <m:r>
                        <a:rPr lang="et-EE" i="1">
                          <a:latin typeface="Cambria Math"/>
                        </a:rPr>
                        <m:t>−</m:t>
                      </m:r>
                      <m:r>
                        <a:rPr lang="et-EE" b="0" i="1" smtClean="0">
                          <a:latin typeface="Cambria Math"/>
                        </a:rPr>
                        <m:t>15</m:t>
                      </m:r>
                      <m:r>
                        <a:rPr lang="et-EE" i="1">
                          <a:latin typeface="Cambria Math"/>
                        </a:rPr>
                        <m:t>=</m:t>
                      </m:r>
                      <m:f>
                        <m:fPr>
                          <m:ctrlPr>
                            <a:rPr lang="et-EE" i="1">
                              <a:latin typeface="Cambria Math"/>
                            </a:rPr>
                          </m:ctrlPr>
                        </m:fPr>
                        <m:num>
                          <m:r>
                            <a:rPr lang="et-EE" i="1">
                              <a:latin typeface="Cambria Math"/>
                            </a:rPr>
                            <m:t>190</m:t>
                          </m:r>
                          <m:rad>
                            <m:radPr>
                              <m:degHide m:val="on"/>
                              <m:ctrlPr>
                                <a:rPr lang="et-EE" i="1">
                                  <a:latin typeface="Cambria Math"/>
                                </a:rPr>
                              </m:ctrlPr>
                            </m:radPr>
                            <m:deg/>
                            <m:e>
                              <m:r>
                                <a:rPr lang="et-EE" i="1">
                                  <a:latin typeface="Cambria Math"/>
                                </a:rPr>
                                <m:t>𝐿</m:t>
                              </m:r>
                            </m:e>
                          </m:rad>
                        </m:num>
                        <m:den>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2</m:t>
                                  </m:r>
                                </m:sup>
                              </m:sSup>
                            </m:e>
                          </m:rad>
                        </m:den>
                      </m:f>
                      <m:r>
                        <a:rPr lang="et-EE" i="1">
                          <a:latin typeface="Cambria Math"/>
                        </a:rPr>
                        <m:t>−</m:t>
                      </m:r>
                      <m:r>
                        <a:rPr lang="et-EE" b="0" i="1" smtClean="0">
                          <a:latin typeface="Cambria Math"/>
                        </a:rPr>
                        <m:t>15</m:t>
                      </m:r>
                      <m:r>
                        <a:rPr lang="et-EE" i="1">
                          <a:latin typeface="Cambria Math"/>
                        </a:rPr>
                        <m:t>,    </m:t>
                      </m:r>
                    </m:oMath>
                  </m:oMathPara>
                </a14:m>
                <a:endParaRPr lang="et-EE" dirty="0"/>
              </a:p>
              <a:p>
                <a:pPr/>
                <a14:m>
                  <m:oMathPara xmlns:m="http://schemas.openxmlformats.org/officeDocument/2006/math">
                    <m:oMathParaPr>
                      <m:jc m:val="centerGroup"/>
                    </m:oMathParaPr>
                    <m:oMath xmlns:m="http://schemas.openxmlformats.org/officeDocument/2006/math">
                      <m:r>
                        <a:rPr lang="et-EE" i="1">
                          <a:latin typeface="Cambria Math"/>
                        </a:rPr>
                        <m:t> </m:t>
                      </m:r>
                      <m:f>
                        <m:fPr>
                          <m:ctrlPr>
                            <a:rPr lang="et-EE" i="1">
                              <a:latin typeface="Cambria Math"/>
                            </a:rPr>
                          </m:ctrlPr>
                        </m:fPr>
                        <m:num>
                          <m:r>
                            <a:rPr lang="et-EE" i="1">
                              <a:latin typeface="Cambria Math"/>
                            </a:rPr>
                            <m:t>𝜕</m:t>
                          </m:r>
                          <m:r>
                            <a:rPr lang="et-EE" i="1">
                              <a:latin typeface="Cambria Math"/>
                            </a:rPr>
                            <m:t>𝑃</m:t>
                          </m:r>
                          <m:d>
                            <m:dPr>
                              <m:ctrlPr>
                                <a:rPr lang="et-EE" i="1">
                                  <a:latin typeface="Cambria Math"/>
                                </a:rPr>
                              </m:ctrlPr>
                            </m:dPr>
                            <m:e>
                              <m:r>
                                <a:rPr lang="et-EE" i="1">
                                  <a:latin typeface="Cambria Math"/>
                                </a:rPr>
                                <m:t>𝐾</m:t>
                              </m:r>
                              <m:r>
                                <a:rPr lang="et-EE" i="1">
                                  <a:latin typeface="Cambria Math"/>
                                </a:rPr>
                                <m:t>,</m:t>
                              </m:r>
                              <m:r>
                                <a:rPr lang="et-EE" i="1">
                                  <a:latin typeface="Cambria Math"/>
                                </a:rPr>
                                <m:t>𝐿</m:t>
                              </m:r>
                            </m:e>
                          </m:d>
                        </m:num>
                        <m:den>
                          <m:r>
                            <a:rPr lang="et-EE" i="1">
                              <a:latin typeface="Cambria Math"/>
                            </a:rPr>
                            <m:t>𝜕</m:t>
                          </m:r>
                          <m:r>
                            <a:rPr lang="et-EE" i="1">
                              <a:latin typeface="Cambria Math"/>
                            </a:rPr>
                            <m:t>𝐿</m:t>
                          </m:r>
                        </m:den>
                      </m:f>
                      <m:r>
                        <a:rPr lang="et-EE" i="1">
                          <a:latin typeface="Cambria Math"/>
                        </a:rPr>
                        <m:t>=570</m:t>
                      </m:r>
                      <m:rad>
                        <m:radPr>
                          <m:ctrlPr>
                            <a:rPr lang="et-EE" i="1">
                              <a:latin typeface="Cambria Math"/>
                            </a:rPr>
                          </m:ctrlPr>
                        </m:radPr>
                        <m:deg>
                          <m:r>
                            <a:rPr lang="et-EE" i="1">
                              <a:latin typeface="Cambria Math"/>
                            </a:rPr>
                            <m:t>3</m:t>
                          </m:r>
                        </m:deg>
                        <m:e>
                          <m:r>
                            <a:rPr lang="et-EE" i="1">
                              <a:latin typeface="Cambria Math"/>
                            </a:rPr>
                            <m:t>𝐾</m:t>
                          </m:r>
                        </m:e>
                      </m:rad>
                      <m:r>
                        <a:rPr lang="et-EE" i="1">
                          <a:latin typeface="Cambria Math"/>
                        </a:rPr>
                        <m:t>∙</m:t>
                      </m:r>
                      <m:f>
                        <m:fPr>
                          <m:ctrlPr>
                            <a:rPr lang="et-EE" i="1">
                              <a:latin typeface="Cambria Math"/>
                            </a:rPr>
                          </m:ctrlPr>
                        </m:fPr>
                        <m:num>
                          <m:r>
                            <a:rPr lang="et-EE" i="1">
                              <a:latin typeface="Cambria Math"/>
                            </a:rPr>
                            <m:t>1</m:t>
                          </m:r>
                        </m:num>
                        <m:den>
                          <m:r>
                            <a:rPr lang="et-EE" i="1">
                              <a:latin typeface="Cambria Math"/>
                            </a:rPr>
                            <m:t>2</m:t>
                          </m:r>
                        </m:den>
                      </m:f>
                      <m:sSup>
                        <m:sSupPr>
                          <m:ctrlPr>
                            <a:rPr lang="et-EE" i="1">
                              <a:latin typeface="Cambria Math"/>
                            </a:rPr>
                          </m:ctrlPr>
                        </m:sSupPr>
                        <m:e>
                          <m:r>
                            <a:rPr lang="et-EE" i="1">
                              <a:latin typeface="Cambria Math"/>
                            </a:rPr>
                            <m:t>𝐿</m:t>
                          </m:r>
                        </m:e>
                        <m:sup>
                          <m:r>
                            <a:rPr lang="et-EE" i="1">
                              <a:latin typeface="Cambria Math"/>
                            </a:rPr>
                            <m:t>−</m:t>
                          </m:r>
                          <m:f>
                            <m:fPr>
                              <m:ctrlPr>
                                <a:rPr lang="et-EE" i="1">
                                  <a:latin typeface="Cambria Math"/>
                                </a:rPr>
                              </m:ctrlPr>
                            </m:fPr>
                            <m:num>
                              <m:r>
                                <a:rPr lang="et-EE" i="1">
                                  <a:latin typeface="Cambria Math"/>
                                </a:rPr>
                                <m:t>1</m:t>
                              </m:r>
                            </m:num>
                            <m:den>
                              <m:r>
                                <a:rPr lang="et-EE" i="1">
                                  <a:latin typeface="Cambria Math"/>
                                </a:rPr>
                                <m:t>2</m:t>
                              </m:r>
                            </m:den>
                          </m:f>
                        </m:sup>
                      </m:sSup>
                      <m:r>
                        <a:rPr lang="et-EE" i="1">
                          <a:latin typeface="Cambria Math"/>
                        </a:rPr>
                        <m:t>−</m:t>
                      </m:r>
                      <m:r>
                        <a:rPr lang="et-EE" b="0" i="1" smtClean="0">
                          <a:latin typeface="Cambria Math"/>
                        </a:rPr>
                        <m:t>5</m:t>
                      </m:r>
                      <m:r>
                        <a:rPr lang="et-EE" i="1">
                          <a:latin typeface="Cambria Math"/>
                        </a:rPr>
                        <m:t>=</m:t>
                      </m:r>
                      <m:f>
                        <m:fPr>
                          <m:ctrlPr>
                            <a:rPr lang="et-EE" i="1">
                              <a:latin typeface="Cambria Math"/>
                            </a:rPr>
                          </m:ctrlPr>
                        </m:fPr>
                        <m:num>
                          <m:r>
                            <a:rPr lang="et-EE" i="1">
                              <a:latin typeface="Cambria Math"/>
                            </a:rPr>
                            <m:t>285</m:t>
                          </m:r>
                          <m:rad>
                            <m:radPr>
                              <m:ctrlPr>
                                <a:rPr lang="et-EE" i="1">
                                  <a:latin typeface="Cambria Math"/>
                                </a:rPr>
                              </m:ctrlPr>
                            </m:radPr>
                            <m:deg>
                              <m:r>
                                <a:rPr lang="et-EE" i="1">
                                  <a:latin typeface="Cambria Math"/>
                                </a:rPr>
                                <m:t>3</m:t>
                              </m:r>
                            </m:deg>
                            <m:e>
                              <m:r>
                                <a:rPr lang="et-EE" i="1">
                                  <a:latin typeface="Cambria Math"/>
                                </a:rPr>
                                <m:t>𝐾</m:t>
                              </m:r>
                            </m:e>
                          </m:rad>
                        </m:num>
                        <m:den>
                          <m:rad>
                            <m:radPr>
                              <m:degHide m:val="on"/>
                              <m:ctrlPr>
                                <a:rPr lang="et-EE" i="1">
                                  <a:latin typeface="Cambria Math"/>
                                </a:rPr>
                              </m:ctrlPr>
                            </m:radPr>
                            <m:deg/>
                            <m:e>
                              <m:r>
                                <a:rPr lang="et-EE" i="1">
                                  <a:latin typeface="Cambria Math"/>
                                </a:rPr>
                                <m:t>𝐿</m:t>
                              </m:r>
                            </m:e>
                          </m:rad>
                        </m:den>
                      </m:f>
                      <m:r>
                        <a:rPr lang="et-EE" i="1">
                          <a:latin typeface="Cambria Math"/>
                        </a:rPr>
                        <m:t>−</m:t>
                      </m:r>
                      <m:r>
                        <a:rPr lang="et-EE" b="0" i="1" smtClean="0">
                          <a:latin typeface="Cambria Math"/>
                        </a:rPr>
                        <m:t>5</m:t>
                      </m:r>
                      <m:r>
                        <a:rPr lang="et-EE" i="1">
                          <a:latin typeface="Cambria Math"/>
                        </a:rPr>
                        <m:t>.</m:t>
                      </m:r>
                    </m:oMath>
                  </m:oMathPara>
                </a14:m>
                <a:endParaRPr lang="et-EE" dirty="0" smtClean="0"/>
              </a:p>
              <a:p>
                <a:endParaRPr lang="et-EE" dirty="0" smtClean="0"/>
              </a:p>
              <a:p>
                <a:pPr lvl="0"/>
                <a:r>
                  <a:rPr lang="et-EE" dirty="0"/>
                  <a:t>Statsionaarne punkt</a:t>
                </a:r>
              </a:p>
              <a:p>
                <a:pPr/>
                <a14:m>
                  <m:oMathPara xmlns:m="http://schemas.openxmlformats.org/officeDocument/2006/math">
                    <m:oMathParaPr>
                      <m:jc m:val="centerGroup"/>
                    </m:oMathParaPr>
                    <m:oMath xmlns:m="http://schemas.openxmlformats.org/officeDocument/2006/math">
                      <m:d>
                        <m:dPr>
                          <m:begChr m:val="{"/>
                          <m:endChr m:val=""/>
                          <m:ctrlPr>
                            <a:rPr lang="et-EE" i="1">
                              <a:latin typeface="Cambria Math"/>
                            </a:rPr>
                          </m:ctrlPr>
                        </m:dPr>
                        <m:e>
                          <m:eqArr>
                            <m:eqArrPr>
                              <m:ctrlPr>
                                <a:rPr lang="et-EE" i="1">
                                  <a:latin typeface="Cambria Math"/>
                                </a:rPr>
                              </m:ctrlPr>
                            </m:eqArrPr>
                            <m:e>
                              <m:f>
                                <m:fPr>
                                  <m:ctrlPr>
                                    <a:rPr lang="et-EE" i="1">
                                      <a:latin typeface="Cambria Math"/>
                                    </a:rPr>
                                  </m:ctrlPr>
                                </m:fPr>
                                <m:num>
                                  <m:r>
                                    <a:rPr lang="et-EE" i="1">
                                      <a:latin typeface="Cambria Math"/>
                                    </a:rPr>
                                    <m:t>190</m:t>
                                  </m:r>
                                  <m:rad>
                                    <m:radPr>
                                      <m:degHide m:val="on"/>
                                      <m:ctrlPr>
                                        <a:rPr lang="et-EE" i="1">
                                          <a:latin typeface="Cambria Math"/>
                                        </a:rPr>
                                      </m:ctrlPr>
                                    </m:radPr>
                                    <m:deg/>
                                    <m:e>
                                      <m:r>
                                        <a:rPr lang="et-EE" i="1">
                                          <a:latin typeface="Cambria Math"/>
                                        </a:rPr>
                                        <m:t>𝐿</m:t>
                                      </m:r>
                                    </m:e>
                                  </m:rad>
                                </m:num>
                                <m:den>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2</m:t>
                                          </m:r>
                                        </m:sup>
                                      </m:sSup>
                                    </m:e>
                                  </m:rad>
                                </m:den>
                              </m:f>
                              <m:r>
                                <a:rPr lang="et-EE" i="1">
                                  <a:latin typeface="Cambria Math"/>
                                </a:rPr>
                                <m:t>−</m:t>
                              </m:r>
                              <m:r>
                                <a:rPr lang="et-EE" b="0" i="1" smtClean="0">
                                  <a:latin typeface="Cambria Math"/>
                                </a:rPr>
                                <m:t>15</m:t>
                              </m:r>
                              <m:r>
                                <a:rPr lang="et-EE" i="1">
                                  <a:latin typeface="Cambria Math"/>
                                </a:rPr>
                                <m:t>=0</m:t>
                              </m:r>
                            </m:e>
                            <m:e>
                              <m:f>
                                <m:fPr>
                                  <m:ctrlPr>
                                    <a:rPr lang="et-EE" i="1">
                                      <a:latin typeface="Cambria Math"/>
                                    </a:rPr>
                                  </m:ctrlPr>
                                </m:fPr>
                                <m:num>
                                  <m:r>
                                    <a:rPr lang="et-EE" i="1">
                                      <a:latin typeface="Cambria Math"/>
                                    </a:rPr>
                                    <m:t>285</m:t>
                                  </m:r>
                                  <m:rad>
                                    <m:radPr>
                                      <m:ctrlPr>
                                        <a:rPr lang="et-EE" i="1">
                                          <a:latin typeface="Cambria Math"/>
                                        </a:rPr>
                                      </m:ctrlPr>
                                    </m:radPr>
                                    <m:deg>
                                      <m:r>
                                        <a:rPr lang="et-EE" i="1">
                                          <a:latin typeface="Cambria Math"/>
                                        </a:rPr>
                                        <m:t>3</m:t>
                                      </m:r>
                                    </m:deg>
                                    <m:e>
                                      <m:r>
                                        <a:rPr lang="et-EE" i="1">
                                          <a:latin typeface="Cambria Math"/>
                                        </a:rPr>
                                        <m:t>𝐾</m:t>
                                      </m:r>
                                    </m:e>
                                  </m:rad>
                                </m:num>
                                <m:den>
                                  <m:rad>
                                    <m:radPr>
                                      <m:degHide m:val="on"/>
                                      <m:ctrlPr>
                                        <a:rPr lang="et-EE" i="1">
                                          <a:latin typeface="Cambria Math"/>
                                        </a:rPr>
                                      </m:ctrlPr>
                                    </m:radPr>
                                    <m:deg/>
                                    <m:e>
                                      <m:r>
                                        <a:rPr lang="et-EE" i="1">
                                          <a:latin typeface="Cambria Math"/>
                                        </a:rPr>
                                        <m:t>𝐿</m:t>
                                      </m:r>
                                    </m:e>
                                  </m:rad>
                                </m:den>
                              </m:f>
                              <m:r>
                                <a:rPr lang="et-EE" i="1">
                                  <a:latin typeface="Cambria Math"/>
                                </a:rPr>
                                <m:t>−</m:t>
                              </m:r>
                              <m:r>
                                <a:rPr lang="et-EE" b="0" i="1" smtClean="0">
                                  <a:latin typeface="Cambria Math"/>
                                </a:rPr>
                                <m:t>5</m:t>
                              </m:r>
                              <m:r>
                                <a:rPr lang="et-EE" i="1">
                                  <a:latin typeface="Cambria Math"/>
                                </a:rPr>
                                <m:t>=0</m:t>
                              </m:r>
                            </m:e>
                          </m:eqArr>
                        </m:e>
                      </m:d>
                      <m:r>
                        <a:rPr lang="et-EE" i="1">
                          <a:latin typeface="Cambria Math"/>
                        </a:rPr>
                        <m:t>→</m:t>
                      </m:r>
                      <m:d>
                        <m:dPr>
                          <m:begChr m:val="{"/>
                          <m:endChr m:val=""/>
                          <m:ctrlPr>
                            <a:rPr lang="et-EE" i="1">
                              <a:latin typeface="Cambria Math"/>
                            </a:rPr>
                          </m:ctrlPr>
                        </m:dPr>
                        <m:e>
                          <m:eqArr>
                            <m:eqArrPr>
                              <m:ctrlPr>
                                <a:rPr lang="et-EE" i="1">
                                  <a:latin typeface="Cambria Math"/>
                                </a:rPr>
                              </m:ctrlPr>
                            </m:eqArrPr>
                            <m:e>
                              <m:r>
                                <a:rPr lang="et-EE" b="0" i="1" smtClean="0">
                                  <a:latin typeface="Cambria Math"/>
                                </a:rPr>
                                <m:t>38</m:t>
                              </m:r>
                              <m:rad>
                                <m:radPr>
                                  <m:degHide m:val="on"/>
                                  <m:ctrlPr>
                                    <a:rPr lang="et-EE" i="1">
                                      <a:latin typeface="Cambria Math"/>
                                    </a:rPr>
                                  </m:ctrlPr>
                                </m:radPr>
                                <m:deg/>
                                <m:e>
                                  <m:r>
                                    <a:rPr lang="et-EE" i="1">
                                      <a:latin typeface="Cambria Math"/>
                                    </a:rPr>
                                    <m:t>𝐿</m:t>
                                  </m:r>
                                </m:e>
                              </m:rad>
                              <m:r>
                                <a:rPr lang="et-EE" i="1">
                                  <a:latin typeface="Cambria Math"/>
                                </a:rPr>
                                <m:t>=</m:t>
                              </m:r>
                              <m:r>
                                <a:rPr lang="et-EE" b="0" i="1" smtClean="0">
                                  <a:latin typeface="Cambria Math"/>
                                </a:rPr>
                                <m:t>3</m:t>
                              </m:r>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2</m:t>
                                      </m:r>
                                    </m:sup>
                                  </m:sSup>
                                </m:e>
                              </m:rad>
                            </m:e>
                            <m:e>
                              <m:r>
                                <a:rPr lang="et-EE" b="0" i="1" smtClean="0">
                                  <a:latin typeface="Cambria Math"/>
                                </a:rPr>
                                <m:t>57</m:t>
                              </m:r>
                              <m:rad>
                                <m:radPr>
                                  <m:ctrlPr>
                                    <a:rPr lang="et-EE" i="1">
                                      <a:latin typeface="Cambria Math"/>
                                    </a:rPr>
                                  </m:ctrlPr>
                                </m:radPr>
                                <m:deg>
                                  <m:r>
                                    <a:rPr lang="et-EE" i="1">
                                      <a:latin typeface="Cambria Math"/>
                                    </a:rPr>
                                    <m:t>3</m:t>
                                  </m:r>
                                </m:deg>
                                <m:e>
                                  <m:r>
                                    <a:rPr lang="et-EE" i="1">
                                      <a:latin typeface="Cambria Math"/>
                                    </a:rPr>
                                    <m:t>𝐾</m:t>
                                  </m:r>
                                </m:e>
                              </m:rad>
                              <m:r>
                                <a:rPr lang="et-EE" i="1">
                                  <a:latin typeface="Cambria Math"/>
                                </a:rPr>
                                <m:t>=</m:t>
                              </m:r>
                              <m:rad>
                                <m:radPr>
                                  <m:degHide m:val="on"/>
                                  <m:ctrlPr>
                                    <a:rPr lang="et-EE" i="1">
                                      <a:latin typeface="Cambria Math"/>
                                    </a:rPr>
                                  </m:ctrlPr>
                                </m:radPr>
                                <m:deg/>
                                <m:e>
                                  <m:r>
                                    <a:rPr lang="et-EE" i="1">
                                      <a:latin typeface="Cambria Math"/>
                                    </a:rPr>
                                    <m:t>𝐿</m:t>
                                  </m:r>
                                </m:e>
                              </m:rad>
                            </m:e>
                          </m:eqArr>
                        </m:e>
                      </m:d>
                      <m:r>
                        <a:rPr lang="et-EE" i="1">
                          <a:latin typeface="Cambria Math"/>
                        </a:rPr>
                        <m:t>→</m:t>
                      </m:r>
                      <m:d>
                        <m:dPr>
                          <m:begChr m:val="{"/>
                          <m:endChr m:val=""/>
                          <m:ctrlPr>
                            <a:rPr lang="et-EE" i="1">
                              <a:latin typeface="Cambria Math"/>
                            </a:rPr>
                          </m:ctrlPr>
                        </m:dPr>
                        <m:e>
                          <m:eqArr>
                            <m:eqArrPr>
                              <m:ctrlPr>
                                <a:rPr lang="et-EE" i="1">
                                  <a:latin typeface="Cambria Math"/>
                                </a:rPr>
                              </m:ctrlPr>
                            </m:eqArrPr>
                            <m:e>
                              <m:rad>
                                <m:radPr>
                                  <m:degHide m:val="on"/>
                                  <m:ctrlPr>
                                    <a:rPr lang="et-EE" i="1">
                                      <a:latin typeface="Cambria Math"/>
                                    </a:rPr>
                                  </m:ctrlPr>
                                </m:radPr>
                                <m:deg/>
                                <m:e>
                                  <m:r>
                                    <a:rPr lang="et-EE" i="1">
                                      <a:latin typeface="Cambria Math"/>
                                    </a:rPr>
                                    <m:t>𝐿</m:t>
                                  </m:r>
                                </m:e>
                              </m:rad>
                              <m:r>
                                <a:rPr lang="et-EE" i="1">
                                  <a:latin typeface="Cambria Math"/>
                                </a:rPr>
                                <m:t>=38∙19</m:t>
                              </m:r>
                              <m:r>
                                <a:rPr lang="et-EE" i="1">
                                  <a:latin typeface="Cambria Math"/>
                                  <a:ea typeface="Cambria Math"/>
                                </a:rPr>
                                <m:t>∙57</m:t>
                              </m:r>
                            </m:e>
                            <m:e>
                              <m:rad>
                                <m:radPr>
                                  <m:ctrlPr>
                                    <a:rPr lang="et-EE" i="1">
                                      <a:latin typeface="Cambria Math"/>
                                    </a:rPr>
                                  </m:ctrlPr>
                                </m:radPr>
                                <m:deg>
                                  <m:r>
                                    <a:rPr lang="et-EE" i="1">
                                      <a:latin typeface="Cambria Math"/>
                                    </a:rPr>
                                    <m:t>3</m:t>
                                  </m:r>
                                </m:deg>
                                <m:e>
                                  <m:r>
                                    <a:rPr lang="et-EE" i="1">
                                      <a:latin typeface="Cambria Math"/>
                                    </a:rPr>
                                    <m:t>𝐾</m:t>
                                  </m:r>
                                </m:e>
                              </m:rad>
                              <m:r>
                                <a:rPr lang="et-EE" i="1">
                                  <a:latin typeface="Cambria Math"/>
                                </a:rPr>
                                <m:t>=</m:t>
                              </m:r>
                              <m:r>
                                <a:rPr lang="et-EE" i="1" smtClean="0">
                                  <a:latin typeface="Cambria Math"/>
                                </a:rPr>
                                <m:t>3</m:t>
                              </m:r>
                              <m:r>
                                <a:rPr lang="et-EE" b="0" i="1" smtClean="0">
                                  <a:latin typeface="Cambria Math"/>
                                </a:rPr>
                                <m:t>8</m:t>
                              </m:r>
                              <m:r>
                                <a:rPr lang="et-EE" b="0" i="1" smtClean="0">
                                  <a:latin typeface="Cambria Math"/>
                                  <a:ea typeface="Cambria Math"/>
                                </a:rPr>
                                <m:t>∙19</m:t>
                              </m:r>
                            </m:e>
                          </m:eqArr>
                        </m:e>
                      </m:d>
                      <m:r>
                        <a:rPr lang="et-EE" i="1">
                          <a:latin typeface="Cambria Math"/>
                        </a:rPr>
                        <m:t>→</m:t>
                      </m:r>
                      <m:d>
                        <m:dPr>
                          <m:begChr m:val="{"/>
                          <m:endChr m:val=""/>
                          <m:ctrlPr>
                            <a:rPr lang="et-EE" i="1">
                              <a:latin typeface="Cambria Math"/>
                            </a:rPr>
                          </m:ctrlPr>
                        </m:dPr>
                        <m:e>
                          <m:eqArr>
                            <m:eqArrPr>
                              <m:ctrlPr>
                                <a:rPr lang="et-EE" i="1">
                                  <a:latin typeface="Cambria Math"/>
                                </a:rPr>
                              </m:ctrlPr>
                            </m:eqArrPr>
                            <m:e>
                              <m:r>
                                <a:rPr lang="et-EE" i="1">
                                  <a:latin typeface="Cambria Math"/>
                                </a:rPr>
                                <m:t>𝐿</m:t>
                              </m:r>
                              <m:r>
                                <a:rPr lang="et-EE" i="1">
                                  <a:latin typeface="Cambria Math"/>
                                </a:rPr>
                                <m:t>=</m:t>
                              </m:r>
                              <m:sSup>
                                <m:sSupPr>
                                  <m:ctrlPr>
                                    <a:rPr lang="et-EE" i="1">
                                      <a:latin typeface="Cambria Math"/>
                                    </a:rPr>
                                  </m:ctrlPr>
                                </m:sSupPr>
                                <m:e>
                                  <m:d>
                                    <m:dPr>
                                      <m:ctrlPr>
                                        <a:rPr lang="et-EE" i="1">
                                          <a:latin typeface="Cambria Math"/>
                                        </a:rPr>
                                      </m:ctrlPr>
                                    </m:dPr>
                                    <m:e>
                                      <m:r>
                                        <a:rPr lang="et-EE" i="1">
                                          <a:latin typeface="Cambria Math"/>
                                        </a:rPr>
                                        <m:t>38∙19</m:t>
                                      </m:r>
                                      <m:r>
                                        <a:rPr lang="et-EE" i="1">
                                          <a:latin typeface="Cambria Math"/>
                                          <a:ea typeface="Cambria Math"/>
                                        </a:rPr>
                                        <m:t>∙57</m:t>
                                      </m:r>
                                    </m:e>
                                  </m:d>
                                </m:e>
                                <m:sup>
                                  <m:r>
                                    <a:rPr lang="et-EE" i="1">
                                      <a:latin typeface="Cambria Math"/>
                                    </a:rPr>
                                    <m:t>2</m:t>
                                  </m:r>
                                </m:sup>
                              </m:sSup>
                            </m:e>
                            <m:e>
                              <m:r>
                                <a:rPr lang="et-EE" i="1">
                                  <a:latin typeface="Cambria Math"/>
                                </a:rPr>
                                <m:t>𝐾</m:t>
                              </m:r>
                              <m:r>
                                <a:rPr lang="et-EE" i="1">
                                  <a:latin typeface="Cambria Math"/>
                                </a:rPr>
                                <m:t>=</m:t>
                              </m:r>
                              <m:sSup>
                                <m:sSupPr>
                                  <m:ctrlPr>
                                    <a:rPr lang="et-EE" i="1">
                                      <a:latin typeface="Cambria Math"/>
                                    </a:rPr>
                                  </m:ctrlPr>
                                </m:sSupPr>
                                <m:e>
                                  <m:d>
                                    <m:dPr>
                                      <m:ctrlPr>
                                        <a:rPr lang="et-EE" i="1">
                                          <a:latin typeface="Cambria Math"/>
                                        </a:rPr>
                                      </m:ctrlPr>
                                    </m:dPr>
                                    <m:e>
                                      <m:r>
                                        <a:rPr lang="et-EE" i="1">
                                          <a:latin typeface="Cambria Math"/>
                                        </a:rPr>
                                        <m:t>38</m:t>
                                      </m:r>
                                      <m:r>
                                        <a:rPr lang="et-EE" i="1">
                                          <a:latin typeface="Cambria Math"/>
                                          <a:ea typeface="Cambria Math"/>
                                        </a:rPr>
                                        <m:t>∙</m:t>
                                      </m:r>
                                      <m:r>
                                        <a:rPr lang="et-EE" b="0" i="1" smtClean="0">
                                          <a:latin typeface="Cambria Math"/>
                                          <a:ea typeface="Cambria Math"/>
                                        </a:rPr>
                                        <m:t>19</m:t>
                                      </m:r>
                                    </m:e>
                                  </m:d>
                                </m:e>
                                <m:sup>
                                  <m:r>
                                    <a:rPr lang="et-EE" i="1">
                                      <a:latin typeface="Cambria Math"/>
                                    </a:rPr>
                                    <m:t>3</m:t>
                                  </m:r>
                                </m:sup>
                              </m:sSup>
                            </m:e>
                          </m:eqArr>
                        </m:e>
                      </m:d>
                    </m:oMath>
                  </m:oMathPara>
                </a14:m>
                <a:endParaRPr lang="et-EE" dirty="0"/>
              </a:p>
              <a:p>
                <a:endParaRPr lang="et-EE" dirty="0"/>
              </a:p>
            </p:txBody>
          </p:sp>
        </mc:Choice>
        <mc:Fallback xmlns="">
          <p:sp>
            <p:nvSpPr>
              <p:cNvPr id="4" name="Rectangle 3"/>
              <p:cNvSpPr>
                <a:spLocks noRot="1" noChangeAspect="1" noMove="1" noResize="1" noEditPoints="1" noAdjustHandles="1" noChangeArrowheads="1" noChangeShapeType="1" noTextEdit="1"/>
              </p:cNvSpPr>
              <p:nvPr/>
            </p:nvSpPr>
            <p:spPr>
              <a:xfrm>
                <a:off x="16607" y="1076369"/>
                <a:ext cx="9127391" cy="4938724"/>
              </a:xfrm>
              <a:prstGeom prst="rect">
                <a:avLst/>
              </a:prstGeom>
              <a:blipFill rotWithShape="1">
                <a:blip r:embed="rId3"/>
                <a:stretch>
                  <a:fillRect l="-601" t="-617"/>
                </a:stretch>
              </a:blipFill>
            </p:spPr>
            <p:txBody>
              <a:bodyPr/>
              <a:lstStyle/>
              <a:p>
                <a:r>
                  <a:rPr lang="et-EE">
                    <a:noFill/>
                  </a:rPr>
                  <a:t> </a:t>
                </a:r>
              </a:p>
            </p:txBody>
          </p:sp>
        </mc:Fallback>
      </mc:AlternateContent>
    </p:spTree>
    <p:extLst>
      <p:ext uri="{BB962C8B-B14F-4D97-AF65-F5344CB8AC3E}">
        <p14:creationId xmlns:p14="http://schemas.microsoft.com/office/powerpoint/2010/main" val="406256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991" y="-9465"/>
                <a:ext cx="8883330" cy="6788525"/>
              </a:xfrm>
              <a:prstGeom prst="rect">
                <a:avLst/>
              </a:prstGeom>
            </p:spPr>
            <p:txBody>
              <a:bodyPr wrap="square">
                <a:spAutoFit/>
              </a:bodyPr>
              <a:lstStyle/>
              <a:p>
                <a:pPr lvl="0"/>
                <a:r>
                  <a:rPr lang="et-EE" dirty="0" smtClean="0"/>
                  <a:t>Piisavus</a:t>
                </a:r>
                <a:r>
                  <a:rPr lang="et-EE" dirty="0"/>
                  <a:t>.</a:t>
                </a:r>
                <a:r>
                  <a:rPr lang="et-EE" dirty="0" smtClean="0"/>
                  <a:t>    </a:t>
                </a:r>
                <a14:m>
                  <m:oMath xmlns:m="http://schemas.openxmlformats.org/officeDocument/2006/math">
                    <m:r>
                      <a:rPr lang="et-EE" i="1">
                        <a:latin typeface="Cambria Math"/>
                      </a:rPr>
                      <m:t>𝐴</m:t>
                    </m:r>
                    <m:r>
                      <a:rPr lang="et-EE" i="1">
                        <a:latin typeface="Cambria Math"/>
                      </a:rPr>
                      <m:t>=</m:t>
                    </m:r>
                    <m:sSub>
                      <m:sSubPr>
                        <m:ctrlPr>
                          <a:rPr lang="et-EE" i="1">
                            <a:latin typeface="Cambria Math"/>
                          </a:rPr>
                        </m:ctrlPr>
                      </m:sSubPr>
                      <m:e>
                        <m:d>
                          <m:dPr>
                            <m:begChr m:val=""/>
                            <m:endChr m:val="|"/>
                            <m:ctrlPr>
                              <a:rPr lang="et-EE" i="1">
                                <a:latin typeface="Cambria Math"/>
                              </a:rPr>
                            </m:ctrlPr>
                          </m:dPr>
                          <m:e>
                            <m:f>
                              <m:fPr>
                                <m:ctrlPr>
                                  <a:rPr lang="et-EE" i="1">
                                    <a:latin typeface="Cambria Math"/>
                                  </a:rPr>
                                </m:ctrlPr>
                              </m:fPr>
                              <m:num>
                                <m:sSup>
                                  <m:sSupPr>
                                    <m:ctrlPr>
                                      <a:rPr lang="et-EE" i="1">
                                        <a:latin typeface="Cambria Math"/>
                                      </a:rPr>
                                    </m:ctrlPr>
                                  </m:sSupPr>
                                  <m:e>
                                    <m:r>
                                      <a:rPr lang="et-EE" i="1">
                                        <a:latin typeface="Cambria Math"/>
                                      </a:rPr>
                                      <m:t>𝜕</m:t>
                                    </m:r>
                                  </m:e>
                                  <m:sup>
                                    <m:r>
                                      <a:rPr lang="et-EE" i="1">
                                        <a:latin typeface="Cambria Math"/>
                                      </a:rPr>
                                      <m:t>2</m:t>
                                    </m:r>
                                  </m:sup>
                                </m:sSup>
                                <m:r>
                                  <a:rPr lang="et-EE" i="1">
                                    <a:latin typeface="Cambria Math"/>
                                  </a:rPr>
                                  <m:t>𝑃</m:t>
                                </m:r>
                              </m:num>
                              <m:den>
                                <m:r>
                                  <a:rPr lang="et-EE" i="1">
                                    <a:latin typeface="Cambria Math"/>
                                  </a:rPr>
                                  <m:t>𝜕</m:t>
                                </m:r>
                                <m:sSup>
                                  <m:sSupPr>
                                    <m:ctrlPr>
                                      <a:rPr lang="et-EE" i="1">
                                        <a:latin typeface="Cambria Math"/>
                                      </a:rPr>
                                    </m:ctrlPr>
                                  </m:sSupPr>
                                  <m:e>
                                    <m:r>
                                      <a:rPr lang="et-EE" i="1">
                                        <a:latin typeface="Cambria Math"/>
                                      </a:rPr>
                                      <m:t>𝐾</m:t>
                                    </m:r>
                                  </m:e>
                                  <m:sup>
                                    <m:r>
                                      <a:rPr lang="et-EE" i="1">
                                        <a:latin typeface="Cambria Math"/>
                                      </a:rPr>
                                      <m:t>2</m:t>
                                    </m:r>
                                  </m:sup>
                                </m:sSup>
                              </m:den>
                            </m:f>
                          </m:e>
                        </m:d>
                      </m:e>
                      <m:sub>
                        <m:eqArr>
                          <m:eqArrPr>
                            <m:ctrlPr>
                              <a:rPr lang="et-EE" i="1">
                                <a:latin typeface="Cambria Math"/>
                              </a:rPr>
                            </m:ctrlPr>
                          </m:eqArrPr>
                          <m:e>
                            <m:r>
                              <a:rPr lang="et-EE" i="1">
                                <a:latin typeface="Cambria Math"/>
                              </a:rPr>
                              <m:t>𝐿</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m:t>
                                        </m:r>
                                        <m:sSup>
                                          <m:sSupPr>
                                            <m:ctrlPr>
                                              <a:rPr lang="et-EE" i="1">
                                                <a:latin typeface="Cambria Math"/>
                                              </a:rPr>
                                            </m:ctrlPr>
                                          </m:sSupPr>
                                          <m:e>
                                            <m:r>
                                              <a:rPr lang="et-EE" i="1">
                                                <a:latin typeface="Cambria Math"/>
                                              </a:rPr>
                                              <m:t>285</m:t>
                                            </m:r>
                                          </m:e>
                                          <m:sup>
                                            <m:r>
                                              <a:rPr lang="et-EE" i="1">
                                                <a:latin typeface="Cambria Math"/>
                                              </a:rPr>
                                              <m:t>2</m:t>
                                            </m:r>
                                          </m:sup>
                                        </m:sSup>
                                      </m:num>
                                      <m:den>
                                        <m:sSup>
                                          <m:sSupPr>
                                            <m:ctrlPr>
                                              <a:rPr lang="et-EE" i="1">
                                                <a:latin typeface="Cambria Math"/>
                                              </a:rPr>
                                            </m:ctrlPr>
                                          </m:sSupPr>
                                          <m:e>
                                            <m:r>
                                              <a:rPr lang="et-EE" i="1">
                                                <a:latin typeface="Cambria Math"/>
                                              </a:rPr>
                                              <m:t>𝑤</m:t>
                                            </m:r>
                                          </m:e>
                                          <m:sup>
                                            <m:r>
                                              <a:rPr lang="et-EE" i="1">
                                                <a:latin typeface="Cambria Math"/>
                                              </a:rPr>
                                              <m:t>2</m:t>
                                            </m:r>
                                          </m:sup>
                                        </m:sSup>
                                        <m:r>
                                          <a:rPr lang="et-EE" i="1">
                                            <a:latin typeface="Cambria Math"/>
                                          </a:rPr>
                                          <m:t>𝑟</m:t>
                                        </m:r>
                                      </m:den>
                                    </m:f>
                                  </m:e>
                                </m:d>
                              </m:e>
                              <m:sup>
                                <m:r>
                                  <a:rPr lang="et-EE" i="1">
                                    <a:latin typeface="Cambria Math"/>
                                  </a:rPr>
                                  <m:t>2</m:t>
                                </m:r>
                              </m:sup>
                            </m:sSup>
                          </m:e>
                          <m:e>
                            <m:r>
                              <a:rPr lang="et-EE" i="1">
                                <a:latin typeface="Cambria Math"/>
                              </a:rPr>
                              <m:t>𝐾</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190∙285</m:t>
                                        </m:r>
                                      </m:num>
                                      <m:den>
                                        <m:r>
                                          <a:rPr lang="et-EE" i="1">
                                            <a:latin typeface="Cambria Math"/>
                                          </a:rPr>
                                          <m:t>𝑤𝑟</m:t>
                                        </m:r>
                                      </m:den>
                                    </m:f>
                                  </m:e>
                                </m:d>
                              </m:e>
                              <m:sup>
                                <m:r>
                                  <a:rPr lang="et-EE" i="1">
                                    <a:latin typeface="Cambria Math"/>
                                  </a:rPr>
                                  <m:t>3</m:t>
                                </m:r>
                              </m:sup>
                            </m:sSup>
                          </m:e>
                        </m:eqArr>
                      </m:sub>
                    </m:sSub>
                    <m:r>
                      <a:rPr lang="et-EE" i="1">
                        <a:latin typeface="Cambria Math"/>
                      </a:rPr>
                      <m:t>=−</m:t>
                    </m:r>
                    <m:sSub>
                      <m:sSubPr>
                        <m:ctrlPr>
                          <a:rPr lang="et-EE" i="1">
                            <a:latin typeface="Cambria Math"/>
                          </a:rPr>
                        </m:ctrlPr>
                      </m:sSubPr>
                      <m:e>
                        <m:d>
                          <m:dPr>
                            <m:begChr m:val=""/>
                            <m:endChr m:val="|"/>
                            <m:ctrlPr>
                              <a:rPr lang="et-EE" i="1">
                                <a:latin typeface="Cambria Math"/>
                              </a:rPr>
                            </m:ctrlPr>
                          </m:dPr>
                          <m:e>
                            <m:f>
                              <m:fPr>
                                <m:ctrlPr>
                                  <a:rPr lang="et-EE" i="1">
                                    <a:latin typeface="Cambria Math"/>
                                  </a:rPr>
                                </m:ctrlPr>
                              </m:fPr>
                              <m:num>
                                <m:r>
                                  <a:rPr lang="et-EE" i="1">
                                    <a:latin typeface="Cambria Math"/>
                                  </a:rPr>
                                  <m:t>2∙190</m:t>
                                </m:r>
                                <m:rad>
                                  <m:radPr>
                                    <m:degHide m:val="on"/>
                                    <m:ctrlPr>
                                      <a:rPr lang="et-EE" i="1">
                                        <a:latin typeface="Cambria Math"/>
                                      </a:rPr>
                                    </m:ctrlPr>
                                  </m:radPr>
                                  <m:deg/>
                                  <m:e>
                                    <m:r>
                                      <a:rPr lang="et-EE" i="1">
                                        <a:latin typeface="Cambria Math"/>
                                      </a:rPr>
                                      <m:t>𝐿</m:t>
                                    </m:r>
                                  </m:e>
                                </m:rad>
                              </m:num>
                              <m:den>
                                <m:r>
                                  <a:rPr lang="et-EE" i="1">
                                    <a:latin typeface="Cambria Math"/>
                                  </a:rPr>
                                  <m:t>3∙</m:t>
                                </m:r>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5</m:t>
                                        </m:r>
                                      </m:sup>
                                    </m:sSup>
                                  </m:e>
                                </m:rad>
                              </m:den>
                            </m:f>
                          </m:e>
                        </m:d>
                      </m:e>
                      <m:sub>
                        <m:eqArr>
                          <m:eqArrPr>
                            <m:ctrlPr>
                              <a:rPr lang="et-EE" i="1">
                                <a:latin typeface="Cambria Math"/>
                              </a:rPr>
                            </m:ctrlPr>
                          </m:eqArrPr>
                          <m:e>
                            <m:r>
                              <a:rPr lang="et-EE" i="1">
                                <a:latin typeface="Cambria Math"/>
                              </a:rPr>
                              <m:t>𝐿</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m:t>
                                        </m:r>
                                        <m:sSup>
                                          <m:sSupPr>
                                            <m:ctrlPr>
                                              <a:rPr lang="et-EE" i="1">
                                                <a:latin typeface="Cambria Math"/>
                                              </a:rPr>
                                            </m:ctrlPr>
                                          </m:sSupPr>
                                          <m:e>
                                            <m:r>
                                              <a:rPr lang="et-EE" i="1">
                                                <a:latin typeface="Cambria Math"/>
                                              </a:rPr>
                                              <m:t>285</m:t>
                                            </m:r>
                                          </m:e>
                                          <m:sup>
                                            <m:r>
                                              <a:rPr lang="et-EE" i="1">
                                                <a:latin typeface="Cambria Math"/>
                                              </a:rPr>
                                              <m:t>2</m:t>
                                            </m:r>
                                          </m:sup>
                                        </m:sSup>
                                      </m:num>
                                      <m:den>
                                        <m:sSup>
                                          <m:sSupPr>
                                            <m:ctrlPr>
                                              <a:rPr lang="et-EE" i="1">
                                                <a:latin typeface="Cambria Math"/>
                                              </a:rPr>
                                            </m:ctrlPr>
                                          </m:sSupPr>
                                          <m:e>
                                            <m:r>
                                              <a:rPr lang="et-EE" i="1">
                                                <a:latin typeface="Cambria Math"/>
                                              </a:rPr>
                                              <m:t>𝑤</m:t>
                                            </m:r>
                                          </m:e>
                                          <m:sup>
                                            <m:r>
                                              <a:rPr lang="et-EE" i="1">
                                                <a:latin typeface="Cambria Math"/>
                                              </a:rPr>
                                              <m:t>2</m:t>
                                            </m:r>
                                          </m:sup>
                                        </m:sSup>
                                        <m:r>
                                          <a:rPr lang="et-EE" i="1">
                                            <a:latin typeface="Cambria Math"/>
                                          </a:rPr>
                                          <m:t>𝑟</m:t>
                                        </m:r>
                                      </m:den>
                                    </m:f>
                                  </m:e>
                                </m:d>
                              </m:e>
                              <m:sup>
                                <m:r>
                                  <a:rPr lang="et-EE" i="1">
                                    <a:latin typeface="Cambria Math"/>
                                  </a:rPr>
                                  <m:t>2</m:t>
                                </m:r>
                              </m:sup>
                            </m:sSup>
                          </m:e>
                          <m:e>
                            <m:r>
                              <a:rPr lang="et-EE" i="1">
                                <a:latin typeface="Cambria Math"/>
                              </a:rPr>
                              <m:t>𝐾</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190∙285</m:t>
                                        </m:r>
                                      </m:num>
                                      <m:den>
                                        <m:r>
                                          <a:rPr lang="et-EE" i="1">
                                            <a:latin typeface="Cambria Math"/>
                                          </a:rPr>
                                          <m:t>𝑤𝑟</m:t>
                                        </m:r>
                                      </m:den>
                                    </m:f>
                                  </m:e>
                                </m:d>
                              </m:e>
                              <m:sup>
                                <m:r>
                                  <a:rPr lang="et-EE" i="1">
                                    <a:latin typeface="Cambria Math"/>
                                  </a:rPr>
                                  <m:t>3</m:t>
                                </m:r>
                              </m:sup>
                            </m:sSup>
                          </m:e>
                        </m:eqArr>
                      </m:sub>
                    </m:sSub>
                    <m:r>
                      <a:rPr lang="et-EE" i="1">
                        <a:latin typeface="Cambria Math"/>
                      </a:rPr>
                      <m:t>&lt;0,      </m:t>
                    </m:r>
                  </m:oMath>
                </a14:m>
                <a:endParaRPr lang="et-EE" dirty="0"/>
              </a:p>
              <a:p>
                <a:pPr/>
                <a14:m>
                  <m:oMathPara xmlns:m="http://schemas.openxmlformats.org/officeDocument/2006/math">
                    <m:oMathParaPr>
                      <m:jc m:val="centerGroup"/>
                    </m:oMathParaPr>
                    <m:oMath xmlns:m="http://schemas.openxmlformats.org/officeDocument/2006/math">
                      <m:r>
                        <a:rPr lang="et-EE" b="0" i="1" smtClean="0">
                          <a:latin typeface="Cambria Math"/>
                        </a:rPr>
                        <m:t>             </m:t>
                      </m:r>
                      <m:r>
                        <a:rPr lang="et-EE" i="1">
                          <a:latin typeface="Cambria Math"/>
                        </a:rPr>
                        <m:t>𝐵</m:t>
                      </m:r>
                      <m:r>
                        <a:rPr lang="et-EE" i="1">
                          <a:latin typeface="Cambria Math"/>
                        </a:rPr>
                        <m:t>=</m:t>
                      </m:r>
                      <m:sSub>
                        <m:sSubPr>
                          <m:ctrlPr>
                            <a:rPr lang="et-EE" i="1">
                              <a:latin typeface="Cambria Math"/>
                            </a:rPr>
                          </m:ctrlPr>
                        </m:sSubPr>
                        <m:e>
                          <m:d>
                            <m:dPr>
                              <m:begChr m:val=""/>
                              <m:endChr m:val="|"/>
                              <m:ctrlPr>
                                <a:rPr lang="et-EE" i="1">
                                  <a:latin typeface="Cambria Math"/>
                                </a:rPr>
                              </m:ctrlPr>
                            </m:dPr>
                            <m:e>
                              <m:f>
                                <m:fPr>
                                  <m:ctrlPr>
                                    <a:rPr lang="et-EE" i="1">
                                      <a:latin typeface="Cambria Math"/>
                                    </a:rPr>
                                  </m:ctrlPr>
                                </m:fPr>
                                <m:num>
                                  <m:sSup>
                                    <m:sSupPr>
                                      <m:ctrlPr>
                                        <a:rPr lang="et-EE" i="1">
                                          <a:latin typeface="Cambria Math"/>
                                        </a:rPr>
                                      </m:ctrlPr>
                                    </m:sSupPr>
                                    <m:e>
                                      <m:r>
                                        <a:rPr lang="et-EE" i="1">
                                          <a:latin typeface="Cambria Math"/>
                                        </a:rPr>
                                        <m:t>𝜕</m:t>
                                      </m:r>
                                    </m:e>
                                    <m:sup>
                                      <m:r>
                                        <a:rPr lang="et-EE" i="1">
                                          <a:latin typeface="Cambria Math"/>
                                        </a:rPr>
                                        <m:t>2</m:t>
                                      </m:r>
                                    </m:sup>
                                  </m:sSup>
                                  <m:r>
                                    <a:rPr lang="et-EE" i="1">
                                      <a:latin typeface="Cambria Math"/>
                                    </a:rPr>
                                    <m:t>𝑃</m:t>
                                  </m:r>
                                </m:num>
                                <m:den>
                                  <m:r>
                                    <a:rPr lang="et-EE" i="1">
                                      <a:latin typeface="Cambria Math"/>
                                    </a:rPr>
                                    <m:t>𝜕</m:t>
                                  </m:r>
                                  <m:sSup>
                                    <m:sSupPr>
                                      <m:ctrlPr>
                                        <a:rPr lang="et-EE" i="1">
                                          <a:latin typeface="Cambria Math"/>
                                        </a:rPr>
                                      </m:ctrlPr>
                                    </m:sSupPr>
                                    <m:e>
                                      <m:r>
                                        <a:rPr lang="et-EE" i="1">
                                          <a:latin typeface="Cambria Math"/>
                                        </a:rPr>
                                        <m:t>𝐿</m:t>
                                      </m:r>
                                    </m:e>
                                    <m:sup>
                                      <m:r>
                                        <a:rPr lang="et-EE" i="1">
                                          <a:latin typeface="Cambria Math"/>
                                        </a:rPr>
                                        <m:t>2</m:t>
                                      </m:r>
                                    </m:sup>
                                  </m:sSup>
                                </m:den>
                              </m:f>
                            </m:e>
                          </m:d>
                        </m:e>
                        <m:sub>
                          <m:eqArr>
                            <m:eqArrPr>
                              <m:ctrlPr>
                                <a:rPr lang="et-EE" i="1">
                                  <a:latin typeface="Cambria Math"/>
                                </a:rPr>
                              </m:ctrlPr>
                            </m:eqArrPr>
                            <m:e>
                              <m:r>
                                <a:rPr lang="et-EE" i="1">
                                  <a:latin typeface="Cambria Math"/>
                                </a:rPr>
                                <m:t>𝐿</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m:t>
                                          </m:r>
                                          <m:sSup>
                                            <m:sSupPr>
                                              <m:ctrlPr>
                                                <a:rPr lang="et-EE" i="1">
                                                  <a:latin typeface="Cambria Math"/>
                                                </a:rPr>
                                              </m:ctrlPr>
                                            </m:sSupPr>
                                            <m:e>
                                              <m:r>
                                                <a:rPr lang="et-EE" i="1">
                                                  <a:latin typeface="Cambria Math"/>
                                                </a:rPr>
                                                <m:t>285</m:t>
                                              </m:r>
                                            </m:e>
                                            <m:sup>
                                              <m:r>
                                                <a:rPr lang="et-EE" i="1">
                                                  <a:latin typeface="Cambria Math"/>
                                                </a:rPr>
                                                <m:t>2</m:t>
                                              </m:r>
                                            </m:sup>
                                          </m:sSup>
                                        </m:num>
                                        <m:den>
                                          <m:sSup>
                                            <m:sSupPr>
                                              <m:ctrlPr>
                                                <a:rPr lang="et-EE" i="1">
                                                  <a:latin typeface="Cambria Math"/>
                                                </a:rPr>
                                              </m:ctrlPr>
                                            </m:sSupPr>
                                            <m:e>
                                              <m:r>
                                                <a:rPr lang="et-EE" i="1">
                                                  <a:latin typeface="Cambria Math"/>
                                                </a:rPr>
                                                <m:t>𝑤</m:t>
                                              </m:r>
                                            </m:e>
                                            <m:sup>
                                              <m:r>
                                                <a:rPr lang="et-EE" i="1">
                                                  <a:latin typeface="Cambria Math"/>
                                                </a:rPr>
                                                <m:t>2</m:t>
                                              </m:r>
                                            </m:sup>
                                          </m:sSup>
                                          <m:r>
                                            <a:rPr lang="et-EE" i="1">
                                              <a:latin typeface="Cambria Math"/>
                                            </a:rPr>
                                            <m:t>𝑟</m:t>
                                          </m:r>
                                        </m:den>
                                      </m:f>
                                    </m:e>
                                  </m:d>
                                </m:e>
                                <m:sup>
                                  <m:r>
                                    <a:rPr lang="et-EE" i="1">
                                      <a:latin typeface="Cambria Math"/>
                                    </a:rPr>
                                    <m:t>2</m:t>
                                  </m:r>
                                </m:sup>
                              </m:sSup>
                            </m:e>
                            <m:e>
                              <m:r>
                                <a:rPr lang="et-EE" i="1">
                                  <a:latin typeface="Cambria Math"/>
                                </a:rPr>
                                <m:t>𝐾</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190∙285</m:t>
                                          </m:r>
                                        </m:num>
                                        <m:den>
                                          <m:r>
                                            <a:rPr lang="et-EE" i="1">
                                              <a:latin typeface="Cambria Math"/>
                                            </a:rPr>
                                            <m:t>𝑤𝑟</m:t>
                                          </m:r>
                                        </m:den>
                                      </m:f>
                                    </m:e>
                                  </m:d>
                                </m:e>
                                <m:sup>
                                  <m:r>
                                    <a:rPr lang="et-EE" i="1">
                                      <a:latin typeface="Cambria Math"/>
                                    </a:rPr>
                                    <m:t>3</m:t>
                                  </m:r>
                                </m:sup>
                              </m:sSup>
                            </m:e>
                          </m:eqArr>
                        </m:sub>
                      </m:sSub>
                      <m:r>
                        <a:rPr lang="et-EE" i="1">
                          <a:latin typeface="Cambria Math"/>
                        </a:rPr>
                        <m:t>=</m:t>
                      </m:r>
                      <m:sSub>
                        <m:sSubPr>
                          <m:ctrlPr>
                            <a:rPr lang="et-EE" i="1">
                              <a:latin typeface="Cambria Math"/>
                            </a:rPr>
                          </m:ctrlPr>
                        </m:sSubPr>
                        <m:e>
                          <m:d>
                            <m:dPr>
                              <m:begChr m:val=""/>
                              <m:endChr m:val="|"/>
                              <m:ctrlPr>
                                <a:rPr lang="et-EE" i="1">
                                  <a:latin typeface="Cambria Math"/>
                                </a:rPr>
                              </m:ctrlPr>
                            </m:dPr>
                            <m:e>
                              <m:r>
                                <a:rPr lang="et-EE" i="1">
                                  <a:latin typeface="Cambria Math"/>
                                </a:rPr>
                                <m:t>−</m:t>
                              </m:r>
                              <m:f>
                                <m:fPr>
                                  <m:ctrlPr>
                                    <a:rPr lang="et-EE" i="1">
                                      <a:latin typeface="Cambria Math"/>
                                    </a:rPr>
                                  </m:ctrlPr>
                                </m:fPr>
                                <m:num>
                                  <m:r>
                                    <a:rPr lang="et-EE" i="1">
                                      <a:latin typeface="Cambria Math"/>
                                    </a:rPr>
                                    <m:t>285</m:t>
                                  </m:r>
                                  <m:rad>
                                    <m:radPr>
                                      <m:ctrlPr>
                                        <a:rPr lang="et-EE" i="1">
                                          <a:latin typeface="Cambria Math"/>
                                        </a:rPr>
                                      </m:ctrlPr>
                                    </m:radPr>
                                    <m:deg>
                                      <m:r>
                                        <a:rPr lang="et-EE" i="1">
                                          <a:latin typeface="Cambria Math"/>
                                        </a:rPr>
                                        <m:t>3</m:t>
                                      </m:r>
                                    </m:deg>
                                    <m:e>
                                      <m:r>
                                        <a:rPr lang="et-EE" i="1">
                                          <a:latin typeface="Cambria Math"/>
                                        </a:rPr>
                                        <m:t>𝐾</m:t>
                                      </m:r>
                                    </m:e>
                                  </m:rad>
                                </m:num>
                                <m:den>
                                  <m:r>
                                    <a:rPr lang="et-EE" i="1">
                                      <a:latin typeface="Cambria Math"/>
                                    </a:rPr>
                                    <m:t>2</m:t>
                                  </m:r>
                                  <m:rad>
                                    <m:radPr>
                                      <m:degHide m:val="on"/>
                                      <m:ctrlPr>
                                        <a:rPr lang="et-EE" i="1">
                                          <a:latin typeface="Cambria Math"/>
                                        </a:rPr>
                                      </m:ctrlPr>
                                    </m:radPr>
                                    <m:deg/>
                                    <m:e>
                                      <m:r>
                                        <a:rPr lang="et-EE" i="1">
                                          <a:latin typeface="Cambria Math"/>
                                        </a:rPr>
                                        <m:t>𝐿</m:t>
                                      </m:r>
                                    </m:e>
                                  </m:rad>
                                </m:den>
                              </m:f>
                            </m:e>
                          </m:d>
                        </m:e>
                        <m:sub>
                          <m:eqArr>
                            <m:eqArrPr>
                              <m:ctrlPr>
                                <a:rPr lang="et-EE" i="1">
                                  <a:latin typeface="Cambria Math"/>
                                </a:rPr>
                              </m:ctrlPr>
                            </m:eqArrPr>
                            <m:e>
                              <m:r>
                                <a:rPr lang="et-EE" i="1">
                                  <a:latin typeface="Cambria Math"/>
                                </a:rPr>
                                <m:t>𝐿</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m:t>
                                          </m:r>
                                          <m:sSup>
                                            <m:sSupPr>
                                              <m:ctrlPr>
                                                <a:rPr lang="et-EE" i="1">
                                                  <a:latin typeface="Cambria Math"/>
                                                </a:rPr>
                                              </m:ctrlPr>
                                            </m:sSupPr>
                                            <m:e>
                                              <m:r>
                                                <a:rPr lang="et-EE" i="1">
                                                  <a:latin typeface="Cambria Math"/>
                                                </a:rPr>
                                                <m:t>285</m:t>
                                              </m:r>
                                            </m:e>
                                            <m:sup>
                                              <m:r>
                                                <a:rPr lang="et-EE" i="1">
                                                  <a:latin typeface="Cambria Math"/>
                                                </a:rPr>
                                                <m:t>2</m:t>
                                              </m:r>
                                            </m:sup>
                                          </m:sSup>
                                        </m:num>
                                        <m:den>
                                          <m:sSup>
                                            <m:sSupPr>
                                              <m:ctrlPr>
                                                <a:rPr lang="et-EE" i="1">
                                                  <a:latin typeface="Cambria Math"/>
                                                </a:rPr>
                                              </m:ctrlPr>
                                            </m:sSupPr>
                                            <m:e>
                                              <m:r>
                                                <a:rPr lang="et-EE" i="1">
                                                  <a:latin typeface="Cambria Math"/>
                                                </a:rPr>
                                                <m:t>𝑤</m:t>
                                              </m:r>
                                            </m:e>
                                            <m:sup>
                                              <m:r>
                                                <a:rPr lang="et-EE" i="1">
                                                  <a:latin typeface="Cambria Math"/>
                                                </a:rPr>
                                                <m:t>2</m:t>
                                              </m:r>
                                            </m:sup>
                                          </m:sSup>
                                          <m:r>
                                            <a:rPr lang="et-EE" i="1">
                                              <a:latin typeface="Cambria Math"/>
                                            </a:rPr>
                                            <m:t>𝑟</m:t>
                                          </m:r>
                                        </m:den>
                                      </m:f>
                                    </m:e>
                                  </m:d>
                                </m:e>
                                <m:sup>
                                  <m:r>
                                    <a:rPr lang="et-EE" i="1">
                                      <a:latin typeface="Cambria Math"/>
                                    </a:rPr>
                                    <m:t>2</m:t>
                                  </m:r>
                                </m:sup>
                              </m:sSup>
                            </m:e>
                            <m:e>
                              <m:r>
                                <a:rPr lang="et-EE" i="1">
                                  <a:latin typeface="Cambria Math"/>
                                </a:rPr>
                                <m:t>𝐾</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190∙285</m:t>
                                          </m:r>
                                        </m:num>
                                        <m:den>
                                          <m:r>
                                            <a:rPr lang="et-EE" i="1">
                                              <a:latin typeface="Cambria Math"/>
                                            </a:rPr>
                                            <m:t>𝑤𝑟</m:t>
                                          </m:r>
                                        </m:den>
                                      </m:f>
                                    </m:e>
                                  </m:d>
                                </m:e>
                                <m:sup>
                                  <m:r>
                                    <a:rPr lang="et-EE" i="1">
                                      <a:latin typeface="Cambria Math"/>
                                    </a:rPr>
                                    <m:t>3</m:t>
                                  </m:r>
                                </m:sup>
                              </m:sSup>
                            </m:e>
                          </m:eqArr>
                        </m:sub>
                      </m:sSub>
                      <m:r>
                        <a:rPr lang="et-EE" i="1">
                          <a:latin typeface="Cambria Math"/>
                        </a:rPr>
                        <m:t>,        </m:t>
                      </m:r>
                    </m:oMath>
                  </m:oMathPara>
                </a14:m>
                <a:endParaRPr lang="et-EE" dirty="0"/>
              </a:p>
              <a:p>
                <a:pPr/>
                <a14:m>
                  <m:oMathPara xmlns:m="http://schemas.openxmlformats.org/officeDocument/2006/math">
                    <m:oMathParaPr>
                      <m:jc m:val="centerGroup"/>
                    </m:oMathParaPr>
                    <m:oMath xmlns:m="http://schemas.openxmlformats.org/officeDocument/2006/math">
                      <m:r>
                        <a:rPr lang="et-EE" b="0" i="1" smtClean="0">
                          <a:latin typeface="Cambria Math"/>
                        </a:rPr>
                        <m:t>                        </m:t>
                      </m:r>
                      <m:r>
                        <a:rPr lang="et-EE" i="1">
                          <a:latin typeface="Cambria Math"/>
                        </a:rPr>
                        <m:t>𝐶</m:t>
                      </m:r>
                      <m:r>
                        <a:rPr lang="et-EE" i="1">
                          <a:latin typeface="Cambria Math"/>
                        </a:rPr>
                        <m:t>=</m:t>
                      </m:r>
                      <m:sSub>
                        <m:sSubPr>
                          <m:ctrlPr>
                            <a:rPr lang="et-EE" i="1">
                              <a:latin typeface="Cambria Math"/>
                            </a:rPr>
                          </m:ctrlPr>
                        </m:sSubPr>
                        <m:e>
                          <m:d>
                            <m:dPr>
                              <m:begChr m:val=""/>
                              <m:endChr m:val="|"/>
                              <m:ctrlPr>
                                <a:rPr lang="et-EE" i="1">
                                  <a:latin typeface="Cambria Math"/>
                                </a:rPr>
                              </m:ctrlPr>
                            </m:dPr>
                            <m:e>
                              <m:f>
                                <m:fPr>
                                  <m:ctrlPr>
                                    <a:rPr lang="et-EE" i="1">
                                      <a:latin typeface="Cambria Math"/>
                                    </a:rPr>
                                  </m:ctrlPr>
                                </m:fPr>
                                <m:num>
                                  <m:sSup>
                                    <m:sSupPr>
                                      <m:ctrlPr>
                                        <a:rPr lang="et-EE" i="1">
                                          <a:latin typeface="Cambria Math"/>
                                        </a:rPr>
                                      </m:ctrlPr>
                                    </m:sSupPr>
                                    <m:e>
                                      <m:r>
                                        <a:rPr lang="et-EE" i="1">
                                          <a:latin typeface="Cambria Math"/>
                                        </a:rPr>
                                        <m:t>𝜕</m:t>
                                      </m:r>
                                    </m:e>
                                    <m:sup>
                                      <m:r>
                                        <a:rPr lang="et-EE" i="1">
                                          <a:latin typeface="Cambria Math"/>
                                        </a:rPr>
                                        <m:t>2</m:t>
                                      </m:r>
                                    </m:sup>
                                  </m:sSup>
                                  <m:r>
                                    <a:rPr lang="et-EE" i="1">
                                      <a:latin typeface="Cambria Math"/>
                                    </a:rPr>
                                    <m:t>𝑃</m:t>
                                  </m:r>
                                </m:num>
                                <m:den>
                                  <m:r>
                                    <a:rPr lang="et-EE" i="1">
                                      <a:latin typeface="Cambria Math"/>
                                    </a:rPr>
                                    <m:t>𝜕</m:t>
                                  </m:r>
                                  <m:r>
                                    <a:rPr lang="et-EE" i="1">
                                      <a:latin typeface="Cambria Math"/>
                                    </a:rPr>
                                    <m:t>𝐾</m:t>
                                  </m:r>
                                  <m:r>
                                    <a:rPr lang="et-EE" i="1">
                                      <a:latin typeface="Cambria Math"/>
                                    </a:rPr>
                                    <m:t>𝜕</m:t>
                                  </m:r>
                                  <m:r>
                                    <a:rPr lang="et-EE" i="1">
                                      <a:latin typeface="Cambria Math"/>
                                    </a:rPr>
                                    <m:t>𝐿</m:t>
                                  </m:r>
                                </m:den>
                              </m:f>
                            </m:e>
                          </m:d>
                        </m:e>
                        <m:sub>
                          <m:eqArr>
                            <m:eqArrPr>
                              <m:ctrlPr>
                                <a:rPr lang="et-EE" i="1">
                                  <a:latin typeface="Cambria Math"/>
                                </a:rPr>
                              </m:ctrlPr>
                            </m:eqArrPr>
                            <m:e>
                              <m:r>
                                <a:rPr lang="et-EE" i="1">
                                  <a:latin typeface="Cambria Math"/>
                                </a:rPr>
                                <m:t>𝐿</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m:t>
                                          </m:r>
                                          <m:sSup>
                                            <m:sSupPr>
                                              <m:ctrlPr>
                                                <a:rPr lang="et-EE" i="1">
                                                  <a:latin typeface="Cambria Math"/>
                                                </a:rPr>
                                              </m:ctrlPr>
                                            </m:sSupPr>
                                            <m:e>
                                              <m:r>
                                                <a:rPr lang="et-EE" i="1">
                                                  <a:latin typeface="Cambria Math"/>
                                                </a:rPr>
                                                <m:t>285</m:t>
                                              </m:r>
                                            </m:e>
                                            <m:sup>
                                              <m:r>
                                                <a:rPr lang="et-EE" i="1">
                                                  <a:latin typeface="Cambria Math"/>
                                                </a:rPr>
                                                <m:t>2</m:t>
                                              </m:r>
                                            </m:sup>
                                          </m:sSup>
                                        </m:num>
                                        <m:den>
                                          <m:sSup>
                                            <m:sSupPr>
                                              <m:ctrlPr>
                                                <a:rPr lang="et-EE" i="1">
                                                  <a:latin typeface="Cambria Math"/>
                                                </a:rPr>
                                              </m:ctrlPr>
                                            </m:sSupPr>
                                            <m:e>
                                              <m:r>
                                                <a:rPr lang="et-EE" i="1">
                                                  <a:latin typeface="Cambria Math"/>
                                                </a:rPr>
                                                <m:t>𝑤</m:t>
                                              </m:r>
                                            </m:e>
                                            <m:sup>
                                              <m:r>
                                                <a:rPr lang="et-EE" i="1">
                                                  <a:latin typeface="Cambria Math"/>
                                                </a:rPr>
                                                <m:t>2</m:t>
                                              </m:r>
                                            </m:sup>
                                          </m:sSup>
                                          <m:r>
                                            <a:rPr lang="et-EE" i="1">
                                              <a:latin typeface="Cambria Math"/>
                                            </a:rPr>
                                            <m:t>𝑟</m:t>
                                          </m:r>
                                        </m:den>
                                      </m:f>
                                    </m:e>
                                  </m:d>
                                </m:e>
                                <m:sup>
                                  <m:r>
                                    <a:rPr lang="et-EE" i="1">
                                      <a:latin typeface="Cambria Math"/>
                                    </a:rPr>
                                    <m:t>2</m:t>
                                  </m:r>
                                </m:sup>
                              </m:sSup>
                            </m:e>
                            <m:e>
                              <m:r>
                                <a:rPr lang="et-EE" i="1">
                                  <a:latin typeface="Cambria Math"/>
                                </a:rPr>
                                <m:t>𝐾</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190∙285</m:t>
                                          </m:r>
                                        </m:num>
                                        <m:den>
                                          <m:r>
                                            <a:rPr lang="et-EE" i="1">
                                              <a:latin typeface="Cambria Math"/>
                                            </a:rPr>
                                            <m:t>𝑤𝑟</m:t>
                                          </m:r>
                                        </m:den>
                                      </m:f>
                                    </m:e>
                                  </m:d>
                                </m:e>
                                <m:sup>
                                  <m:r>
                                    <a:rPr lang="et-EE" i="1">
                                      <a:latin typeface="Cambria Math"/>
                                    </a:rPr>
                                    <m:t>3</m:t>
                                  </m:r>
                                </m:sup>
                              </m:sSup>
                            </m:e>
                          </m:eqArr>
                        </m:sub>
                      </m:sSub>
                      <m:r>
                        <a:rPr lang="et-EE" i="1">
                          <a:latin typeface="Cambria Math"/>
                        </a:rPr>
                        <m:t>=</m:t>
                      </m:r>
                      <m:sSub>
                        <m:sSubPr>
                          <m:ctrlPr>
                            <a:rPr lang="et-EE" i="1">
                              <a:latin typeface="Cambria Math"/>
                            </a:rPr>
                          </m:ctrlPr>
                        </m:sSubPr>
                        <m:e>
                          <m:d>
                            <m:dPr>
                              <m:begChr m:val=""/>
                              <m:endChr m:val="|"/>
                              <m:ctrlPr>
                                <a:rPr lang="et-EE" i="1">
                                  <a:latin typeface="Cambria Math"/>
                                </a:rPr>
                              </m:ctrlPr>
                            </m:dPr>
                            <m:e>
                              <m:f>
                                <m:fPr>
                                  <m:ctrlPr>
                                    <a:rPr lang="et-EE" i="1">
                                      <a:latin typeface="Cambria Math"/>
                                    </a:rPr>
                                  </m:ctrlPr>
                                </m:fPr>
                                <m:num>
                                  <m:r>
                                    <a:rPr lang="et-EE" i="1">
                                      <a:latin typeface="Cambria Math"/>
                                    </a:rPr>
                                    <m:t>95</m:t>
                                  </m:r>
                                </m:num>
                                <m:den>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2</m:t>
                                          </m:r>
                                        </m:sup>
                                      </m:sSup>
                                    </m:e>
                                  </m:rad>
                                  <m:rad>
                                    <m:radPr>
                                      <m:degHide m:val="on"/>
                                      <m:ctrlPr>
                                        <a:rPr lang="et-EE" i="1">
                                          <a:latin typeface="Cambria Math"/>
                                        </a:rPr>
                                      </m:ctrlPr>
                                    </m:radPr>
                                    <m:deg/>
                                    <m:e>
                                      <m:r>
                                        <a:rPr lang="et-EE" i="1">
                                          <a:latin typeface="Cambria Math"/>
                                        </a:rPr>
                                        <m:t>𝐿</m:t>
                                      </m:r>
                                    </m:e>
                                  </m:rad>
                                </m:den>
                              </m:f>
                            </m:e>
                          </m:d>
                        </m:e>
                        <m:sub>
                          <m:eqArr>
                            <m:eqArrPr>
                              <m:ctrlPr>
                                <a:rPr lang="et-EE" i="1">
                                  <a:latin typeface="Cambria Math"/>
                                </a:rPr>
                              </m:ctrlPr>
                            </m:eqArrPr>
                            <m:e>
                              <m:r>
                                <a:rPr lang="et-EE" i="1">
                                  <a:latin typeface="Cambria Math"/>
                                </a:rPr>
                                <m:t>𝐿</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m:t>
                                          </m:r>
                                          <m:sSup>
                                            <m:sSupPr>
                                              <m:ctrlPr>
                                                <a:rPr lang="et-EE" i="1">
                                                  <a:latin typeface="Cambria Math"/>
                                                </a:rPr>
                                              </m:ctrlPr>
                                            </m:sSupPr>
                                            <m:e>
                                              <m:r>
                                                <a:rPr lang="et-EE" i="1">
                                                  <a:latin typeface="Cambria Math"/>
                                                </a:rPr>
                                                <m:t>285</m:t>
                                              </m:r>
                                            </m:e>
                                            <m:sup>
                                              <m:r>
                                                <a:rPr lang="et-EE" i="1">
                                                  <a:latin typeface="Cambria Math"/>
                                                </a:rPr>
                                                <m:t>2</m:t>
                                              </m:r>
                                            </m:sup>
                                          </m:sSup>
                                        </m:num>
                                        <m:den>
                                          <m:sSup>
                                            <m:sSupPr>
                                              <m:ctrlPr>
                                                <a:rPr lang="et-EE" i="1">
                                                  <a:latin typeface="Cambria Math"/>
                                                </a:rPr>
                                              </m:ctrlPr>
                                            </m:sSupPr>
                                            <m:e>
                                              <m:r>
                                                <a:rPr lang="et-EE" i="1">
                                                  <a:latin typeface="Cambria Math"/>
                                                </a:rPr>
                                                <m:t>𝑤</m:t>
                                              </m:r>
                                            </m:e>
                                            <m:sup>
                                              <m:r>
                                                <a:rPr lang="et-EE" i="1">
                                                  <a:latin typeface="Cambria Math"/>
                                                </a:rPr>
                                                <m:t>2</m:t>
                                              </m:r>
                                            </m:sup>
                                          </m:sSup>
                                          <m:r>
                                            <a:rPr lang="et-EE" i="1">
                                              <a:latin typeface="Cambria Math"/>
                                            </a:rPr>
                                            <m:t>𝑟</m:t>
                                          </m:r>
                                        </m:den>
                                      </m:f>
                                    </m:e>
                                  </m:d>
                                </m:e>
                                <m:sup>
                                  <m:r>
                                    <a:rPr lang="et-EE" i="1">
                                      <a:latin typeface="Cambria Math"/>
                                    </a:rPr>
                                    <m:t>2</m:t>
                                  </m:r>
                                </m:sup>
                              </m:sSup>
                            </m:e>
                            <m:e>
                              <m:r>
                                <a:rPr lang="et-EE" i="1">
                                  <a:latin typeface="Cambria Math"/>
                                </a:rPr>
                                <m:t>𝐾</m:t>
                              </m:r>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190∙285</m:t>
                                          </m:r>
                                        </m:num>
                                        <m:den>
                                          <m:r>
                                            <a:rPr lang="et-EE" i="1">
                                              <a:latin typeface="Cambria Math"/>
                                            </a:rPr>
                                            <m:t>𝑤𝑟</m:t>
                                          </m:r>
                                        </m:den>
                                      </m:f>
                                    </m:e>
                                  </m:d>
                                </m:e>
                                <m:sup>
                                  <m:r>
                                    <a:rPr lang="et-EE" i="1">
                                      <a:latin typeface="Cambria Math"/>
                                    </a:rPr>
                                    <m:t>3</m:t>
                                  </m:r>
                                </m:sup>
                              </m:sSup>
                            </m:e>
                          </m:eqArr>
                        </m:sub>
                      </m:sSub>
                      <m:r>
                        <a:rPr lang="et-EE" i="1">
                          <a:latin typeface="Cambria Math"/>
                        </a:rPr>
                        <m:t>.</m:t>
                      </m:r>
                    </m:oMath>
                  </m:oMathPara>
                </a14:m>
                <a:endParaRPr lang="et-EE" dirty="0"/>
              </a:p>
              <a:p>
                <a:r>
                  <a:rPr lang="et-EE" dirty="0"/>
                  <a:t> </a:t>
                </a:r>
              </a:p>
              <a:p>
                <a:pPr/>
                <a14:m>
                  <m:oMathPara xmlns:m="http://schemas.openxmlformats.org/officeDocument/2006/math">
                    <m:oMathParaPr>
                      <m:jc m:val="centerGroup"/>
                    </m:oMathParaPr>
                    <m:oMath xmlns:m="http://schemas.openxmlformats.org/officeDocument/2006/math">
                      <m:r>
                        <a:rPr lang="et-EE" i="1">
                          <a:latin typeface="Cambria Math"/>
                        </a:rPr>
                        <m:t>𝐻</m:t>
                      </m:r>
                      <m:r>
                        <a:rPr lang="et-EE" i="1">
                          <a:latin typeface="Cambria Math"/>
                        </a:rPr>
                        <m:t>=</m:t>
                      </m:r>
                      <m:d>
                        <m:dPr>
                          <m:begChr m:val="|"/>
                          <m:endChr m:val="|"/>
                          <m:ctrlPr>
                            <a:rPr lang="et-EE" i="1">
                              <a:latin typeface="Cambria Math"/>
                            </a:rPr>
                          </m:ctrlPr>
                        </m:dPr>
                        <m:e>
                          <m:m>
                            <m:mPr>
                              <m:mcs>
                                <m:mc>
                                  <m:mcPr>
                                    <m:count m:val="2"/>
                                    <m:mcJc m:val="center"/>
                                  </m:mcPr>
                                </m:mc>
                              </m:mcs>
                              <m:ctrlPr>
                                <a:rPr lang="et-EE" i="1">
                                  <a:latin typeface="Cambria Math"/>
                                </a:rPr>
                              </m:ctrlPr>
                            </m:mPr>
                            <m:mr>
                              <m:e>
                                <m:r>
                                  <a:rPr lang="et-EE" i="1">
                                    <a:latin typeface="Cambria Math"/>
                                  </a:rPr>
                                  <m:t>𝐴</m:t>
                                </m:r>
                              </m:e>
                              <m:e>
                                <m:r>
                                  <a:rPr lang="et-EE" i="1">
                                    <a:latin typeface="Cambria Math"/>
                                  </a:rPr>
                                  <m:t>𝐶</m:t>
                                </m:r>
                              </m:e>
                            </m:mr>
                            <m:mr>
                              <m:e>
                                <m:r>
                                  <a:rPr lang="et-EE" i="1">
                                    <a:latin typeface="Cambria Math"/>
                                  </a:rPr>
                                  <m:t>𝐶</m:t>
                                </m:r>
                              </m:e>
                              <m:e>
                                <m:r>
                                  <a:rPr lang="et-EE" i="1">
                                    <a:latin typeface="Cambria Math"/>
                                  </a:rPr>
                                  <m:t>𝐵</m:t>
                                </m:r>
                              </m:e>
                            </m:mr>
                          </m:m>
                        </m:e>
                      </m:d>
                      <m:r>
                        <a:rPr lang="et-EE" i="1">
                          <a:latin typeface="Cambria Math"/>
                        </a:rPr>
                        <m:t>=</m:t>
                      </m:r>
                      <m:d>
                        <m:dPr>
                          <m:begChr m:val="|"/>
                          <m:endChr m:val="|"/>
                          <m:ctrlPr>
                            <a:rPr lang="et-EE" i="1">
                              <a:latin typeface="Cambria Math"/>
                            </a:rPr>
                          </m:ctrlPr>
                        </m:dPr>
                        <m:e>
                          <m:m>
                            <m:mPr>
                              <m:mcs>
                                <m:mc>
                                  <m:mcPr>
                                    <m:count m:val="2"/>
                                    <m:mcJc m:val="center"/>
                                  </m:mcPr>
                                </m:mc>
                              </m:mcs>
                              <m:ctrlPr>
                                <a:rPr lang="et-EE" i="1">
                                  <a:latin typeface="Cambria Math"/>
                                </a:rPr>
                              </m:ctrlPr>
                            </m:mPr>
                            <m:mr>
                              <m:e>
                                <m:r>
                                  <a:rPr lang="et-EE" i="1">
                                    <a:latin typeface="Cambria Math"/>
                                  </a:rPr>
                                  <m:t>−</m:t>
                                </m:r>
                                <m:f>
                                  <m:fPr>
                                    <m:ctrlPr>
                                      <a:rPr lang="et-EE" i="1">
                                        <a:latin typeface="Cambria Math"/>
                                      </a:rPr>
                                    </m:ctrlPr>
                                  </m:fPr>
                                  <m:num>
                                    <m:r>
                                      <a:rPr lang="et-EE" i="1">
                                        <a:latin typeface="Cambria Math"/>
                                      </a:rPr>
                                      <m:t>2∙190</m:t>
                                    </m:r>
                                    <m:rad>
                                      <m:radPr>
                                        <m:degHide m:val="on"/>
                                        <m:ctrlPr>
                                          <a:rPr lang="et-EE" i="1">
                                            <a:latin typeface="Cambria Math"/>
                                          </a:rPr>
                                        </m:ctrlPr>
                                      </m:radPr>
                                      <m:deg/>
                                      <m:e>
                                        <m:r>
                                          <a:rPr lang="et-EE" i="1">
                                            <a:latin typeface="Cambria Math"/>
                                          </a:rPr>
                                          <m:t>𝐿</m:t>
                                        </m:r>
                                      </m:e>
                                    </m:rad>
                                  </m:num>
                                  <m:den>
                                    <m:r>
                                      <a:rPr lang="et-EE" i="1">
                                        <a:latin typeface="Cambria Math"/>
                                      </a:rPr>
                                      <m:t>3∙</m:t>
                                    </m:r>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5</m:t>
                                            </m:r>
                                          </m:sup>
                                        </m:sSup>
                                      </m:e>
                                    </m:rad>
                                  </m:den>
                                </m:f>
                              </m:e>
                              <m:e>
                                <m:f>
                                  <m:fPr>
                                    <m:ctrlPr>
                                      <a:rPr lang="et-EE" i="1">
                                        <a:latin typeface="Cambria Math"/>
                                      </a:rPr>
                                    </m:ctrlPr>
                                  </m:fPr>
                                  <m:num>
                                    <m:r>
                                      <a:rPr lang="et-EE" i="1">
                                        <a:latin typeface="Cambria Math"/>
                                      </a:rPr>
                                      <m:t>95</m:t>
                                    </m:r>
                                  </m:num>
                                  <m:den>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2</m:t>
                                            </m:r>
                                          </m:sup>
                                        </m:sSup>
                                      </m:e>
                                    </m:rad>
                                    <m:rad>
                                      <m:radPr>
                                        <m:degHide m:val="on"/>
                                        <m:ctrlPr>
                                          <a:rPr lang="et-EE" i="1">
                                            <a:latin typeface="Cambria Math"/>
                                          </a:rPr>
                                        </m:ctrlPr>
                                      </m:radPr>
                                      <m:deg/>
                                      <m:e>
                                        <m:r>
                                          <a:rPr lang="et-EE" i="1">
                                            <a:latin typeface="Cambria Math"/>
                                          </a:rPr>
                                          <m:t>𝐿</m:t>
                                        </m:r>
                                      </m:e>
                                    </m:rad>
                                  </m:den>
                                </m:f>
                              </m:e>
                            </m:mr>
                            <m:mr>
                              <m:e>
                                <m:f>
                                  <m:fPr>
                                    <m:ctrlPr>
                                      <a:rPr lang="et-EE" i="1">
                                        <a:latin typeface="Cambria Math"/>
                                      </a:rPr>
                                    </m:ctrlPr>
                                  </m:fPr>
                                  <m:num>
                                    <m:r>
                                      <a:rPr lang="et-EE" i="1">
                                        <a:latin typeface="Cambria Math"/>
                                      </a:rPr>
                                      <m:t>95</m:t>
                                    </m:r>
                                  </m:num>
                                  <m:den>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2</m:t>
                                            </m:r>
                                          </m:sup>
                                        </m:sSup>
                                      </m:e>
                                    </m:rad>
                                    <m:rad>
                                      <m:radPr>
                                        <m:degHide m:val="on"/>
                                        <m:ctrlPr>
                                          <a:rPr lang="et-EE" i="1">
                                            <a:latin typeface="Cambria Math"/>
                                          </a:rPr>
                                        </m:ctrlPr>
                                      </m:radPr>
                                      <m:deg/>
                                      <m:e>
                                        <m:r>
                                          <a:rPr lang="et-EE" i="1">
                                            <a:latin typeface="Cambria Math"/>
                                          </a:rPr>
                                          <m:t>𝐿</m:t>
                                        </m:r>
                                      </m:e>
                                    </m:rad>
                                  </m:den>
                                </m:f>
                              </m:e>
                              <m:e>
                                <m:r>
                                  <a:rPr lang="et-EE" i="1">
                                    <a:latin typeface="Cambria Math"/>
                                  </a:rPr>
                                  <m:t>−</m:t>
                                </m:r>
                                <m:f>
                                  <m:fPr>
                                    <m:ctrlPr>
                                      <a:rPr lang="et-EE" i="1">
                                        <a:latin typeface="Cambria Math"/>
                                      </a:rPr>
                                    </m:ctrlPr>
                                  </m:fPr>
                                  <m:num>
                                    <m:r>
                                      <a:rPr lang="et-EE" i="1">
                                        <a:latin typeface="Cambria Math"/>
                                      </a:rPr>
                                      <m:t>285</m:t>
                                    </m:r>
                                  </m:num>
                                  <m:den>
                                    <m:r>
                                      <a:rPr lang="et-EE" i="1">
                                        <a:latin typeface="Cambria Math"/>
                                      </a:rPr>
                                      <m:t>2</m:t>
                                    </m:r>
                                    <m:rad>
                                      <m:radPr>
                                        <m:degHide m:val="on"/>
                                        <m:ctrlPr>
                                          <a:rPr lang="et-EE" i="1">
                                            <a:latin typeface="Cambria Math"/>
                                          </a:rPr>
                                        </m:ctrlPr>
                                      </m:radPr>
                                      <m:deg/>
                                      <m:e>
                                        <m:r>
                                          <a:rPr lang="et-EE" i="1">
                                            <a:latin typeface="Cambria Math"/>
                                          </a:rPr>
                                          <m:t>𝐿</m:t>
                                        </m:r>
                                      </m:e>
                                    </m:rad>
                                  </m:den>
                                </m:f>
                              </m:e>
                            </m:mr>
                          </m:m>
                        </m:e>
                      </m:d>
                      <m:r>
                        <a:rPr lang="et-EE" i="1">
                          <a:latin typeface="Cambria Math"/>
                        </a:rPr>
                        <m:t>=−</m:t>
                      </m:r>
                      <m:f>
                        <m:fPr>
                          <m:ctrlPr>
                            <a:rPr lang="et-EE" i="1">
                              <a:latin typeface="Cambria Math"/>
                            </a:rPr>
                          </m:ctrlPr>
                        </m:fPr>
                        <m:num>
                          <m:r>
                            <a:rPr lang="et-EE" i="1">
                              <a:latin typeface="Cambria Math"/>
                            </a:rPr>
                            <m:t>2∙190</m:t>
                          </m:r>
                          <m:rad>
                            <m:radPr>
                              <m:degHide m:val="on"/>
                              <m:ctrlPr>
                                <a:rPr lang="et-EE" i="1">
                                  <a:latin typeface="Cambria Math"/>
                                </a:rPr>
                              </m:ctrlPr>
                            </m:radPr>
                            <m:deg/>
                            <m:e>
                              <m:r>
                                <a:rPr lang="et-EE" i="1">
                                  <a:latin typeface="Cambria Math"/>
                                </a:rPr>
                                <m:t>𝐿</m:t>
                              </m:r>
                            </m:e>
                          </m:rad>
                        </m:num>
                        <m:den>
                          <m:r>
                            <a:rPr lang="et-EE" i="1">
                              <a:latin typeface="Cambria Math"/>
                            </a:rPr>
                            <m:t>3∙</m:t>
                          </m:r>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5</m:t>
                                  </m:r>
                                </m:sup>
                              </m:sSup>
                            </m:e>
                          </m:rad>
                        </m:den>
                      </m:f>
                      <m:r>
                        <a:rPr lang="et-EE" i="1">
                          <a:latin typeface="Cambria Math"/>
                        </a:rPr>
                        <m:t>∙</m:t>
                      </m:r>
                      <m:d>
                        <m:dPr>
                          <m:ctrlPr>
                            <a:rPr lang="et-EE" i="1">
                              <a:latin typeface="Cambria Math"/>
                            </a:rPr>
                          </m:ctrlPr>
                        </m:dPr>
                        <m:e>
                          <m:r>
                            <a:rPr lang="et-EE" i="1">
                              <a:latin typeface="Cambria Math"/>
                            </a:rPr>
                            <m:t>−</m:t>
                          </m:r>
                          <m:f>
                            <m:fPr>
                              <m:ctrlPr>
                                <a:rPr lang="et-EE" i="1">
                                  <a:latin typeface="Cambria Math"/>
                                </a:rPr>
                              </m:ctrlPr>
                            </m:fPr>
                            <m:num>
                              <m:r>
                                <a:rPr lang="et-EE" i="1">
                                  <a:latin typeface="Cambria Math"/>
                                </a:rPr>
                                <m:t>285</m:t>
                              </m:r>
                              <m:rad>
                                <m:radPr>
                                  <m:ctrlPr>
                                    <a:rPr lang="et-EE" i="1">
                                      <a:latin typeface="Cambria Math"/>
                                    </a:rPr>
                                  </m:ctrlPr>
                                </m:radPr>
                                <m:deg>
                                  <m:r>
                                    <a:rPr lang="et-EE" i="1">
                                      <a:latin typeface="Cambria Math"/>
                                    </a:rPr>
                                    <m:t>3</m:t>
                                  </m:r>
                                </m:deg>
                                <m:e>
                                  <m:r>
                                    <a:rPr lang="et-EE" i="1">
                                      <a:latin typeface="Cambria Math"/>
                                    </a:rPr>
                                    <m:t>𝐾</m:t>
                                  </m:r>
                                </m:e>
                              </m:rad>
                            </m:num>
                            <m:den>
                              <m:r>
                                <a:rPr lang="et-EE" i="1">
                                  <a:latin typeface="Cambria Math"/>
                                </a:rPr>
                                <m:t>2</m:t>
                              </m:r>
                              <m:rad>
                                <m:radPr>
                                  <m:degHide m:val="on"/>
                                  <m:ctrlPr>
                                    <a:rPr lang="et-EE" i="1">
                                      <a:latin typeface="Cambria Math"/>
                                    </a:rPr>
                                  </m:ctrlPr>
                                </m:radPr>
                                <m:deg/>
                                <m:e>
                                  <m:r>
                                    <a:rPr lang="et-EE" i="1">
                                      <a:latin typeface="Cambria Math"/>
                                    </a:rPr>
                                    <m:t>𝐿</m:t>
                                  </m:r>
                                </m:e>
                              </m:rad>
                            </m:den>
                          </m:f>
                        </m:e>
                      </m:d>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95</m:t>
                                  </m:r>
                                </m:num>
                                <m:den>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2</m:t>
                                          </m:r>
                                        </m:sup>
                                      </m:sSup>
                                    </m:e>
                                  </m:rad>
                                  <m:rad>
                                    <m:radPr>
                                      <m:degHide m:val="on"/>
                                      <m:ctrlPr>
                                        <a:rPr lang="et-EE" i="1">
                                          <a:latin typeface="Cambria Math"/>
                                        </a:rPr>
                                      </m:ctrlPr>
                                    </m:radPr>
                                    <m:deg/>
                                    <m:e>
                                      <m:r>
                                        <a:rPr lang="et-EE" i="1">
                                          <a:latin typeface="Cambria Math"/>
                                        </a:rPr>
                                        <m:t>𝐿</m:t>
                                      </m:r>
                                    </m:e>
                                  </m:rad>
                                </m:den>
                              </m:f>
                            </m:e>
                          </m:d>
                        </m:e>
                        <m:sup>
                          <m:r>
                            <a:rPr lang="et-EE" i="1">
                              <a:latin typeface="Cambria Math"/>
                            </a:rPr>
                            <m:t>2</m:t>
                          </m:r>
                        </m:sup>
                      </m:sSup>
                      <m:r>
                        <a:rPr lang="et-EE" i="1">
                          <a:latin typeface="Cambria Math"/>
                        </a:rPr>
                        <m:t>=</m:t>
                      </m:r>
                    </m:oMath>
                  </m:oMathPara>
                </a14:m>
                <a:endParaRPr lang="et-EE" dirty="0"/>
              </a:p>
              <a:p>
                <a:pPr/>
                <a14:m>
                  <m:oMathPara xmlns:m="http://schemas.openxmlformats.org/officeDocument/2006/math">
                    <m:oMathParaPr>
                      <m:jc m:val="centerGroup"/>
                    </m:oMathParaPr>
                    <m:oMath xmlns:m="http://schemas.openxmlformats.org/officeDocument/2006/math">
                      <m:r>
                        <a:rPr lang="et-EE" i="1">
                          <a:latin typeface="Cambria Math"/>
                        </a:rPr>
                        <m:t>=</m:t>
                      </m:r>
                      <m:f>
                        <m:fPr>
                          <m:ctrlPr>
                            <a:rPr lang="et-EE" i="1">
                              <a:latin typeface="Cambria Math"/>
                            </a:rPr>
                          </m:ctrlPr>
                        </m:fPr>
                        <m:num>
                          <m:r>
                            <a:rPr lang="et-EE" i="1">
                              <a:latin typeface="Cambria Math"/>
                            </a:rPr>
                            <m:t>190∙95</m:t>
                          </m:r>
                        </m:num>
                        <m:den>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4</m:t>
                                  </m:r>
                                </m:sup>
                              </m:sSup>
                            </m:e>
                          </m:rad>
                          <m:r>
                            <a:rPr lang="et-EE" i="1">
                              <a:latin typeface="Cambria Math"/>
                            </a:rPr>
                            <m:t>𝐿</m:t>
                          </m:r>
                        </m:den>
                      </m:f>
                      <m:r>
                        <a:rPr lang="et-EE" i="1">
                          <a:latin typeface="Cambria Math"/>
                        </a:rPr>
                        <m:t>−</m:t>
                      </m:r>
                      <m:f>
                        <m:fPr>
                          <m:ctrlPr>
                            <a:rPr lang="et-EE" i="1">
                              <a:latin typeface="Cambria Math"/>
                            </a:rPr>
                          </m:ctrlPr>
                        </m:fPr>
                        <m:num>
                          <m:r>
                            <a:rPr lang="et-EE" i="1">
                              <a:latin typeface="Cambria Math"/>
                            </a:rPr>
                            <m:t>95∙95</m:t>
                          </m:r>
                        </m:num>
                        <m:den>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4</m:t>
                                  </m:r>
                                </m:sup>
                              </m:sSup>
                            </m:e>
                          </m:rad>
                          <m:r>
                            <a:rPr lang="et-EE" i="1">
                              <a:latin typeface="Cambria Math"/>
                            </a:rPr>
                            <m:t>𝐿</m:t>
                          </m:r>
                        </m:den>
                      </m:f>
                      <m:r>
                        <a:rPr lang="et-EE" i="1">
                          <a:latin typeface="Cambria Math"/>
                        </a:rPr>
                        <m:t>=</m:t>
                      </m:r>
                      <m:f>
                        <m:fPr>
                          <m:ctrlPr>
                            <a:rPr lang="et-EE" i="1">
                              <a:latin typeface="Cambria Math"/>
                            </a:rPr>
                          </m:ctrlPr>
                        </m:fPr>
                        <m:num>
                          <m:r>
                            <a:rPr lang="et-EE" i="1">
                              <a:latin typeface="Cambria Math"/>
                            </a:rPr>
                            <m:t>95∙95</m:t>
                          </m:r>
                        </m:num>
                        <m:den>
                          <m:rad>
                            <m:radPr>
                              <m:ctrlPr>
                                <a:rPr lang="et-EE" i="1">
                                  <a:latin typeface="Cambria Math"/>
                                </a:rPr>
                              </m:ctrlPr>
                            </m:radPr>
                            <m:deg>
                              <m:r>
                                <a:rPr lang="et-EE" i="1">
                                  <a:latin typeface="Cambria Math"/>
                                </a:rPr>
                                <m:t>3</m:t>
                              </m:r>
                            </m:deg>
                            <m:e>
                              <m:sSup>
                                <m:sSupPr>
                                  <m:ctrlPr>
                                    <a:rPr lang="et-EE" i="1">
                                      <a:latin typeface="Cambria Math"/>
                                    </a:rPr>
                                  </m:ctrlPr>
                                </m:sSupPr>
                                <m:e>
                                  <m:r>
                                    <a:rPr lang="et-EE" i="1">
                                      <a:latin typeface="Cambria Math"/>
                                    </a:rPr>
                                    <m:t>𝐾</m:t>
                                  </m:r>
                                </m:e>
                                <m:sup>
                                  <m:r>
                                    <a:rPr lang="et-EE" i="1">
                                      <a:latin typeface="Cambria Math"/>
                                    </a:rPr>
                                    <m:t>4</m:t>
                                  </m:r>
                                </m:sup>
                              </m:sSup>
                            </m:e>
                          </m:rad>
                          <m:r>
                            <a:rPr lang="et-EE" i="1">
                              <a:latin typeface="Cambria Math"/>
                            </a:rPr>
                            <m:t>𝐿</m:t>
                          </m:r>
                        </m:den>
                      </m:f>
                      <m:r>
                        <a:rPr lang="et-EE" i="1">
                          <a:latin typeface="Cambria Math"/>
                        </a:rPr>
                        <m:t>&gt;0.</m:t>
                      </m:r>
                    </m:oMath>
                  </m:oMathPara>
                </a14:m>
                <a:endParaRPr lang="et-EE" dirty="0"/>
              </a:p>
              <a:p>
                <a:r>
                  <a:rPr lang="et-EE" dirty="0"/>
                  <a:t>Seega </a:t>
                </a:r>
                <a14:m>
                  <m:oMath xmlns:m="http://schemas.openxmlformats.org/officeDocument/2006/math">
                    <m:r>
                      <a:rPr lang="et-EE" i="1">
                        <a:latin typeface="Cambria Math"/>
                      </a:rPr>
                      <m:t>𝐻</m:t>
                    </m:r>
                    <m:r>
                      <a:rPr lang="et-EE" i="1">
                        <a:latin typeface="Cambria Math"/>
                      </a:rPr>
                      <m:t>&gt;0, </m:t>
                    </m:r>
                    <m:r>
                      <a:rPr lang="et-EE" i="1">
                        <a:latin typeface="Cambria Math"/>
                      </a:rPr>
                      <m:t>𝐴</m:t>
                    </m:r>
                    <m:r>
                      <a:rPr lang="et-EE" i="1">
                        <a:latin typeface="Cambria Math"/>
                      </a:rPr>
                      <m:t>&lt;0</m:t>
                    </m:r>
                  </m:oMath>
                </a14:m>
                <a:r>
                  <a:rPr lang="et-EE" dirty="0"/>
                  <a:t>. Punkt </a:t>
                </a:r>
                <a14:m>
                  <m:oMath xmlns:m="http://schemas.openxmlformats.org/officeDocument/2006/math">
                    <m:d>
                      <m:dPr>
                        <m:ctrlPr>
                          <a:rPr lang="et-EE" i="1">
                            <a:latin typeface="Cambria Math"/>
                          </a:rPr>
                        </m:ctrlPr>
                      </m:dPr>
                      <m:e>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190∙285</m:t>
                                    </m:r>
                                  </m:num>
                                  <m:den>
                                    <m:r>
                                      <a:rPr lang="et-EE" i="1">
                                        <a:latin typeface="Cambria Math"/>
                                      </a:rPr>
                                      <m:t>𝑤𝑟</m:t>
                                    </m:r>
                                  </m:den>
                                </m:f>
                              </m:e>
                            </m:d>
                          </m:e>
                          <m:sup>
                            <m:r>
                              <a:rPr lang="et-EE" i="1">
                                <a:latin typeface="Cambria Math"/>
                              </a:rPr>
                              <m:t>3</m:t>
                            </m:r>
                          </m:sup>
                        </m:sSup>
                        <m:r>
                          <a:rPr lang="et-EE" i="1">
                            <a:latin typeface="Cambria Math"/>
                          </a:rPr>
                          <m:t>;</m:t>
                        </m:r>
                        <m:sSup>
                          <m:sSupPr>
                            <m:ctrlPr>
                              <a:rPr lang="et-EE" i="1">
                                <a:latin typeface="Cambria Math"/>
                              </a:rPr>
                            </m:ctrlPr>
                          </m:sSupPr>
                          <m:e>
                            <m:d>
                              <m:dPr>
                                <m:ctrlPr>
                                  <a:rPr lang="et-EE" i="1">
                                    <a:latin typeface="Cambria Math"/>
                                  </a:rPr>
                                </m:ctrlPr>
                              </m:dPr>
                              <m:e>
                                <m:f>
                                  <m:fPr>
                                    <m:ctrlPr>
                                      <a:rPr lang="et-EE" i="1">
                                        <a:latin typeface="Cambria Math"/>
                                      </a:rPr>
                                    </m:ctrlPr>
                                  </m:fPr>
                                  <m:num>
                                    <m:r>
                                      <a:rPr lang="et-EE" i="1">
                                        <a:latin typeface="Cambria Math"/>
                                      </a:rPr>
                                      <m:t>190∙</m:t>
                                    </m:r>
                                    <m:sSup>
                                      <m:sSupPr>
                                        <m:ctrlPr>
                                          <a:rPr lang="et-EE" i="1">
                                            <a:latin typeface="Cambria Math"/>
                                          </a:rPr>
                                        </m:ctrlPr>
                                      </m:sSupPr>
                                      <m:e>
                                        <m:r>
                                          <a:rPr lang="et-EE" i="1">
                                            <a:latin typeface="Cambria Math"/>
                                          </a:rPr>
                                          <m:t>285</m:t>
                                        </m:r>
                                      </m:e>
                                      <m:sup>
                                        <m:r>
                                          <a:rPr lang="et-EE" i="1">
                                            <a:latin typeface="Cambria Math"/>
                                          </a:rPr>
                                          <m:t>2</m:t>
                                        </m:r>
                                      </m:sup>
                                    </m:sSup>
                                  </m:num>
                                  <m:den>
                                    <m:sSup>
                                      <m:sSupPr>
                                        <m:ctrlPr>
                                          <a:rPr lang="et-EE" i="1">
                                            <a:latin typeface="Cambria Math"/>
                                          </a:rPr>
                                        </m:ctrlPr>
                                      </m:sSupPr>
                                      <m:e>
                                        <m:r>
                                          <a:rPr lang="et-EE" i="1">
                                            <a:latin typeface="Cambria Math"/>
                                          </a:rPr>
                                          <m:t>𝑤</m:t>
                                        </m:r>
                                      </m:e>
                                      <m:sup>
                                        <m:r>
                                          <a:rPr lang="et-EE" i="1">
                                            <a:latin typeface="Cambria Math"/>
                                          </a:rPr>
                                          <m:t>2</m:t>
                                        </m:r>
                                      </m:sup>
                                    </m:sSup>
                                    <m:r>
                                      <a:rPr lang="et-EE" i="1">
                                        <a:latin typeface="Cambria Math"/>
                                      </a:rPr>
                                      <m:t>𝑟</m:t>
                                    </m:r>
                                  </m:den>
                                </m:f>
                              </m:e>
                            </m:d>
                          </m:e>
                          <m:sup>
                            <m:r>
                              <a:rPr lang="et-EE" i="1">
                                <a:latin typeface="Cambria Math"/>
                              </a:rPr>
                              <m:t>2</m:t>
                            </m:r>
                          </m:sup>
                        </m:sSup>
                      </m:e>
                    </m:d>
                    <m:r>
                      <a:rPr lang="et-EE" i="1">
                        <a:latin typeface="Cambria Math"/>
                      </a:rPr>
                      <m:t>  </m:t>
                    </m:r>
                  </m:oMath>
                </a14:m>
                <a:r>
                  <a:rPr lang="et-EE" dirty="0"/>
                  <a:t>on maksimumpunkt</a:t>
                </a:r>
                <a:r>
                  <a:rPr lang="et-EE" dirty="0" smtClean="0"/>
                  <a:t>.</a:t>
                </a:r>
                <a:endParaRPr lang="et-EE" dirty="0"/>
              </a:p>
            </p:txBody>
          </p:sp>
        </mc:Choice>
        <mc:Fallback xmlns="">
          <p:sp>
            <p:nvSpPr>
              <p:cNvPr id="2" name="Rectangle 1"/>
              <p:cNvSpPr>
                <a:spLocks noRot="1" noChangeAspect="1" noMove="1" noResize="1" noEditPoints="1" noAdjustHandles="1" noChangeArrowheads="1" noChangeShapeType="1" noTextEdit="1"/>
              </p:cNvSpPr>
              <p:nvPr/>
            </p:nvSpPr>
            <p:spPr>
              <a:xfrm>
                <a:off x="11991" y="-9465"/>
                <a:ext cx="8883330" cy="6788525"/>
              </a:xfrm>
              <a:prstGeom prst="rect">
                <a:avLst/>
              </a:prstGeom>
              <a:blipFill rotWithShape="1">
                <a:blip r:embed="rId2"/>
                <a:stretch>
                  <a:fillRect l="-618"/>
                </a:stretch>
              </a:blipFill>
            </p:spPr>
            <p:txBody>
              <a:bodyPr/>
              <a:lstStyle/>
              <a:p>
                <a:r>
                  <a:rPr lang="et-EE">
                    <a:noFill/>
                  </a:rPr>
                  <a:t> </a:t>
                </a:r>
              </a:p>
            </p:txBody>
          </p:sp>
        </mc:Fallback>
      </mc:AlternateContent>
    </p:spTree>
    <p:extLst>
      <p:ext uri="{BB962C8B-B14F-4D97-AF65-F5344CB8AC3E}">
        <p14:creationId xmlns:p14="http://schemas.microsoft.com/office/powerpoint/2010/main" val="28961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chemeClr val="bg1">
              <a:lumMod val="85000"/>
            </a:schemeClr>
          </a:solidFill>
        </p:spPr>
        <p:txBody>
          <a:bodyPr/>
          <a:lstStyle/>
          <a:p>
            <a:r>
              <a:rPr lang="et-EE" dirty="0" smtClean="0"/>
              <a:t>Funktsiooni tuletis</a:t>
            </a:r>
            <a:endParaRPr lang="et-E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24744"/>
                <a:ext cx="9144000" cy="5616624"/>
              </a:xfrm>
            </p:spPr>
            <p:txBody>
              <a:bodyPr/>
              <a:lstStyle/>
              <a:p>
                <a:pPr marL="0" indent="0">
                  <a:buNone/>
                </a:pPr>
                <a:r>
                  <a:rPr lang="et-EE" dirty="0" smtClean="0"/>
                  <a:t>Funktsiooni </a:t>
                </a:r>
              </a:p>
              <a:p>
                <a:pPr marL="0" indent="0">
                  <a:buNone/>
                </a:pPr>
                <a14:m>
                  <m:oMathPara xmlns:m="http://schemas.openxmlformats.org/officeDocument/2006/math">
                    <m:oMathParaPr>
                      <m:jc m:val="centerGroup"/>
                    </m:oMathParaPr>
                    <m:oMath xmlns:m="http://schemas.openxmlformats.org/officeDocument/2006/math">
                      <m:r>
                        <a:rPr lang="et-EE" b="0" i="1" smtClean="0">
                          <a:latin typeface="Cambria Math"/>
                        </a:rPr>
                        <m:t>𝑦</m:t>
                      </m:r>
                      <m:r>
                        <a:rPr lang="et-EE" b="0" i="1" smtClean="0">
                          <a:latin typeface="Cambria Math"/>
                        </a:rPr>
                        <m:t>=</m:t>
                      </m:r>
                      <m:r>
                        <a:rPr lang="et-EE" b="0" i="1" smtClean="0">
                          <a:latin typeface="Cambria Math"/>
                        </a:rPr>
                        <m:t>𝑓</m:t>
                      </m:r>
                      <m:d>
                        <m:dPr>
                          <m:ctrlPr>
                            <a:rPr lang="et-EE" b="0" i="1" smtClean="0">
                              <a:latin typeface="Cambria Math"/>
                            </a:rPr>
                          </m:ctrlPr>
                        </m:dPr>
                        <m:e>
                          <m:r>
                            <a:rPr lang="et-EE" b="0" i="1" smtClean="0">
                              <a:latin typeface="Cambria Math"/>
                            </a:rPr>
                            <m:t>𝑥</m:t>
                          </m:r>
                        </m:e>
                      </m:d>
                    </m:oMath>
                  </m:oMathPara>
                </a14:m>
                <a:endParaRPr lang="et-EE" dirty="0" smtClean="0"/>
              </a:p>
              <a:p>
                <a:pPr marL="0" indent="0">
                  <a:buNone/>
                </a:pPr>
                <a:r>
                  <a:rPr lang="et-EE" dirty="0" smtClean="0"/>
                  <a:t>muutumise </a:t>
                </a:r>
                <a:r>
                  <a:rPr lang="et-EE" dirty="0"/>
                  <a:t>kiirus on funktsiooni </a:t>
                </a:r>
                <a:r>
                  <a:rPr lang="et-EE" b="1" dirty="0"/>
                  <a:t>tuletis </a:t>
                </a:r>
                <a:endParaRPr lang="et-EE" b="1" dirty="0" smtClean="0"/>
              </a:p>
              <a:p>
                <a:pPr marL="0" indent="0">
                  <a:buNone/>
                </a:pPr>
                <a14:m>
                  <m:oMathPara xmlns:m="http://schemas.openxmlformats.org/officeDocument/2006/math">
                    <m:oMathParaPr>
                      <m:jc m:val="centerGroup"/>
                    </m:oMathParaPr>
                    <m:oMath xmlns:m="http://schemas.openxmlformats.org/officeDocument/2006/math">
                      <m:sSup>
                        <m:sSupPr>
                          <m:ctrlPr>
                            <a:rPr lang="et-EE" i="1" smtClean="0">
                              <a:latin typeface="Cambria Math"/>
                            </a:rPr>
                          </m:ctrlPr>
                        </m:sSupPr>
                        <m:e>
                          <m:r>
                            <a:rPr lang="et-EE" b="0" i="1" smtClean="0">
                              <a:latin typeface="Cambria Math"/>
                            </a:rPr>
                            <m:t>𝑦</m:t>
                          </m:r>
                        </m:e>
                        <m:sup>
                          <m:r>
                            <a:rPr lang="et-EE" b="0" i="1" smtClean="0">
                              <a:latin typeface="Cambria Math"/>
                            </a:rPr>
                            <m:t>′</m:t>
                          </m:r>
                        </m:sup>
                      </m:sSup>
                      <m:r>
                        <a:rPr lang="et-EE" b="0" i="1" smtClean="0">
                          <a:latin typeface="Cambria Math"/>
                        </a:rPr>
                        <m:t>=</m:t>
                      </m:r>
                      <m:sSup>
                        <m:sSupPr>
                          <m:ctrlPr>
                            <a:rPr lang="et-EE" i="1" smtClean="0">
                              <a:latin typeface="Cambria Math"/>
                            </a:rPr>
                          </m:ctrlPr>
                        </m:sSupPr>
                        <m:e>
                          <m:r>
                            <a:rPr lang="et-EE" b="0" i="1" smtClean="0">
                              <a:latin typeface="Cambria Math"/>
                            </a:rPr>
                            <m:t>𝑓</m:t>
                          </m:r>
                        </m:e>
                        <m:sup>
                          <m:r>
                            <a:rPr lang="et-EE" b="0" i="1" smtClean="0">
                              <a:latin typeface="Cambria Math"/>
                            </a:rPr>
                            <m:t>′</m:t>
                          </m:r>
                        </m:sup>
                      </m:sSup>
                      <m:d>
                        <m:dPr>
                          <m:ctrlPr>
                            <a:rPr lang="et-EE" i="1" smtClean="0">
                              <a:latin typeface="Cambria Math"/>
                            </a:rPr>
                          </m:ctrlPr>
                        </m:dPr>
                        <m:e>
                          <m:r>
                            <a:rPr lang="et-EE" b="0" i="1" smtClean="0">
                              <a:latin typeface="Cambria Math"/>
                            </a:rPr>
                            <m:t>𝑥</m:t>
                          </m:r>
                        </m:e>
                      </m:d>
                      <m:r>
                        <a:rPr lang="et-EE" b="0" i="1" smtClean="0">
                          <a:latin typeface="Cambria Math"/>
                        </a:rPr>
                        <m:t>.</m:t>
                      </m:r>
                    </m:oMath>
                  </m:oMathPara>
                </a14:m>
                <a:endParaRPr lang="et-EE" dirty="0" smtClean="0"/>
              </a:p>
              <a:p>
                <a:pPr marL="0" indent="0">
                  <a:buNone/>
                </a:pPr>
                <a:endParaRPr lang="et-EE" dirty="0" smtClean="0"/>
              </a:p>
              <a:p>
                <a:pPr marL="0" indent="0">
                  <a:buNone/>
                </a:pPr>
                <a:r>
                  <a:rPr lang="et-EE" dirty="0"/>
                  <a:t>Tuletis on siin tõlgendatav teatud majandusliku objekti muutumise kiirusena, mis ei pruugi olla sõltuvuses ajast, vaid mõnest muust majanduslikust muutujast ( näiteks, hinnast, toodangu mahust jne).</a:t>
                </a:r>
              </a:p>
              <a:p>
                <a:pPr marL="0" indent="0">
                  <a:buNone/>
                </a:pPr>
                <a:endParaRPr lang="et-E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24744"/>
                <a:ext cx="9144000" cy="5616624"/>
              </a:xfrm>
              <a:blipFill rotWithShape="1">
                <a:blip r:embed="rId2"/>
                <a:stretch>
                  <a:fillRect l="-1667" t="-1412"/>
                </a:stretch>
              </a:blipFill>
            </p:spPr>
            <p:txBody>
              <a:bodyPr/>
              <a:lstStyle/>
              <a:p>
                <a:r>
                  <a:rPr lang="et-EE">
                    <a:noFill/>
                  </a:rPr>
                  <a:t> </a:t>
                </a:r>
              </a:p>
            </p:txBody>
          </p:sp>
        </mc:Fallback>
      </mc:AlternateContent>
    </p:spTree>
    <p:extLst>
      <p:ext uri="{BB962C8B-B14F-4D97-AF65-F5344CB8AC3E}">
        <p14:creationId xmlns:p14="http://schemas.microsoft.com/office/powerpoint/2010/main" val="3740281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t-EE" dirty="0" smtClean="0"/>
          </a:p>
          <a:p>
            <a:endParaRPr lang="et-EE" dirty="0"/>
          </a:p>
          <a:p>
            <a:endParaRPr lang="et-EE" dirty="0" smtClean="0"/>
          </a:p>
          <a:p>
            <a:pPr marL="0" indent="0">
              <a:buNone/>
            </a:pPr>
            <a:endParaRPr lang="et-EE" dirty="0" smtClean="0"/>
          </a:p>
          <a:p>
            <a:pPr marL="0" indent="0">
              <a:buNone/>
            </a:pPr>
            <a:endParaRPr lang="et-EE" dirty="0"/>
          </a:p>
          <a:p>
            <a:pPr marL="0" indent="0">
              <a:buNone/>
            </a:pPr>
            <a:endParaRPr lang="et-EE" sz="2000" dirty="0"/>
          </a:p>
          <a:p>
            <a:pPr marL="0" indent="0">
              <a:buNone/>
            </a:pPr>
            <a:r>
              <a:rPr lang="et-EE" sz="2000" b="1" dirty="0" err="1"/>
              <a:t>puutujs</a:t>
            </a:r>
            <a:r>
              <a:rPr lang="et-EE" sz="2000" b="1" dirty="0"/>
              <a:t> tõus = funktsiooni tuletis antud punktis = funktsiooni kiirus antud </a:t>
            </a:r>
            <a:r>
              <a:rPr lang="et-EE" sz="2000" b="1" dirty="0" smtClean="0"/>
              <a:t>punktis</a:t>
            </a:r>
          </a:p>
          <a:p>
            <a:pPr marL="0" indent="0">
              <a:buNone/>
            </a:pPr>
            <a:endParaRPr lang="et-EE" sz="2000" b="1" dirty="0"/>
          </a:p>
          <a:p>
            <a:pPr marL="0" indent="0">
              <a:buNone/>
            </a:pPr>
            <a:endParaRPr lang="et-EE" sz="2000" b="1" dirty="0" smtClean="0"/>
          </a:p>
          <a:p>
            <a:pPr marL="0" indent="0">
              <a:buNone/>
            </a:pPr>
            <a:endParaRPr lang="et-EE" sz="2000" b="1" dirty="0"/>
          </a:p>
          <a:p>
            <a:pPr marL="0" indent="0">
              <a:buNone/>
            </a:pPr>
            <a:endParaRPr lang="et-EE" sz="2000" b="1" dirty="0" smtClean="0"/>
          </a:p>
          <a:p>
            <a:pPr marL="0" indent="0">
              <a:buNone/>
            </a:pPr>
            <a:endParaRPr lang="et-EE" sz="2000" b="1" dirty="0"/>
          </a:p>
          <a:p>
            <a:pPr marL="0" indent="0">
              <a:buNone/>
            </a:pPr>
            <a:endParaRPr lang="et-EE" sz="2000" b="1" dirty="0" smtClean="0"/>
          </a:p>
          <a:p>
            <a:pPr marL="0" indent="0">
              <a:buNone/>
            </a:pPr>
            <a:endParaRPr lang="et-EE" sz="2000" b="1" dirty="0"/>
          </a:p>
          <a:p>
            <a:pPr marL="0" indent="0">
              <a:buNone/>
            </a:pPr>
            <a:r>
              <a:rPr lang="et-EE" sz="2000" dirty="0"/>
              <a:t>Puutuja tõus võib olla positiivne, negatiivne või null.</a:t>
            </a:r>
          </a:p>
          <a:p>
            <a:pPr marL="0" indent="0">
              <a:buNone/>
            </a:pPr>
            <a:endParaRPr lang="et-EE" sz="2000" dirty="0"/>
          </a:p>
          <a:p>
            <a:pPr marL="0" indent="0">
              <a:buNone/>
            </a:pPr>
            <a:endParaRPr lang="et-EE"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920" y="3789040"/>
            <a:ext cx="274320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1223" y="116632"/>
            <a:ext cx="5821794" cy="318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2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116632"/>
                <a:ext cx="9144000" cy="1361014"/>
              </a:xfrm>
              <a:prstGeom prst="rect">
                <a:avLst/>
              </a:prstGeom>
              <a:solidFill>
                <a:schemeClr val="bg1">
                  <a:lumMod val="95000"/>
                </a:schemeClr>
              </a:solidFill>
            </p:spPr>
            <p:txBody>
              <a:bodyPr wrap="square">
                <a:spAutoFit/>
              </a:bodyPr>
              <a:lstStyle/>
              <a:p>
                <a:r>
                  <a:rPr lang="et-EE" sz="2000" i="1" u="sng" dirty="0">
                    <a:solidFill>
                      <a:srgbClr val="C00000"/>
                    </a:solidFill>
                  </a:rPr>
                  <a:t>Näide </a:t>
                </a:r>
                <a:r>
                  <a:rPr lang="et-EE" sz="2000" i="1" u="sng" dirty="0" smtClean="0">
                    <a:solidFill>
                      <a:srgbClr val="C00000"/>
                    </a:solidFill>
                  </a:rPr>
                  <a:t>16</a:t>
                </a:r>
                <a:r>
                  <a:rPr lang="et-EE" sz="2000" u="sng" dirty="0" smtClean="0">
                    <a:solidFill>
                      <a:srgbClr val="C00000"/>
                    </a:solidFill>
                  </a:rPr>
                  <a:t>.</a:t>
                </a:r>
                <a:r>
                  <a:rPr lang="et-EE" sz="2000" dirty="0" smtClean="0">
                    <a:solidFill>
                      <a:srgbClr val="C00000"/>
                    </a:solidFill>
                  </a:rPr>
                  <a:t> </a:t>
                </a:r>
                <a:r>
                  <a:rPr lang="et-EE" sz="2000" dirty="0"/>
                  <a:t>Uurime funktsiooni </a:t>
                </a:r>
                <a14:m>
                  <m:oMath xmlns:m="http://schemas.openxmlformats.org/officeDocument/2006/math">
                    <m:r>
                      <a:rPr lang="et-EE" sz="2000" i="1" dirty="0" smtClean="0">
                        <a:latin typeface="Cambria Math"/>
                      </a:rPr>
                      <m:t>𝑃</m:t>
                    </m:r>
                    <m:r>
                      <a:rPr lang="et-EE" sz="2000" i="1" dirty="0" smtClean="0">
                        <a:latin typeface="Cambria Math"/>
                      </a:rPr>
                      <m:t>(</m:t>
                    </m:r>
                    <m:r>
                      <a:rPr lang="et-EE" sz="2000" i="1" dirty="0" smtClean="0">
                        <a:latin typeface="Cambria Math"/>
                      </a:rPr>
                      <m:t>𝑝</m:t>
                    </m:r>
                    <m:r>
                      <a:rPr lang="et-EE" sz="2000" i="1" dirty="0">
                        <a:latin typeface="Cambria Math"/>
                      </a:rPr>
                      <m:t>) = − 40 </m:t>
                    </m:r>
                    <m:r>
                      <a:rPr lang="et-EE" sz="2000" i="1" dirty="0">
                        <a:latin typeface="Cambria Math"/>
                      </a:rPr>
                      <m:t>𝑝</m:t>
                    </m:r>
                    <m:r>
                      <a:rPr lang="et-EE" sz="2000" i="1" baseline="30000" dirty="0">
                        <a:latin typeface="Cambria Math"/>
                      </a:rPr>
                      <m:t>2</m:t>
                    </m:r>
                    <m:r>
                      <a:rPr lang="et-EE" sz="2000" i="1" dirty="0">
                        <a:latin typeface="Cambria Math"/>
                      </a:rPr>
                      <m:t> +16 000 </m:t>
                    </m:r>
                    <m:r>
                      <a:rPr lang="et-EE" sz="2000" i="1" dirty="0">
                        <a:latin typeface="Cambria Math"/>
                      </a:rPr>
                      <m:t>𝑝</m:t>
                    </m:r>
                    <m:r>
                      <a:rPr lang="et-EE" sz="2000" i="1" dirty="0">
                        <a:latin typeface="Cambria Math"/>
                      </a:rPr>
                      <m:t> – 1 200 000.</m:t>
                    </m:r>
                  </m:oMath>
                </a14:m>
                <a:endParaRPr lang="et-EE" sz="2000" dirty="0"/>
              </a:p>
              <a:p>
                <a:r>
                  <a:rPr lang="et-EE" sz="2000" dirty="0"/>
                  <a:t>Leida </a:t>
                </a:r>
              </a:p>
              <a:p>
                <a:pPr lvl="0"/>
                <a:r>
                  <a:rPr lang="et-EE" sz="2000" dirty="0" smtClean="0"/>
                  <a:t>a) kasumi </a:t>
                </a:r>
                <a:r>
                  <a:rPr lang="et-EE" sz="2000" dirty="0"/>
                  <a:t>muutumise kiiruse sõltuvus hinnast;</a:t>
                </a:r>
              </a:p>
              <a:p>
                <a:pPr lvl="0"/>
                <a:r>
                  <a:rPr lang="et-EE" sz="2000" dirty="0" smtClean="0"/>
                  <a:t>b) kui </a:t>
                </a:r>
                <a:r>
                  <a:rPr lang="et-EE" sz="2000" dirty="0"/>
                  <a:t>suur on kasumi muutumise kiirus </a:t>
                </a:r>
                <a:r>
                  <a:rPr lang="et-EE" sz="2000" dirty="0" smtClean="0"/>
                  <a:t>hindade 100, 150, 200 </a:t>
                </a:r>
                <a:r>
                  <a:rPr lang="et-EE" sz="2000" dirty="0"/>
                  <a:t>ja  250 </a:t>
                </a:r>
                <a:r>
                  <a:rPr lang="et-EE" sz="2000" dirty="0" smtClean="0"/>
                  <a:t>eurot </a:t>
                </a:r>
                <a:r>
                  <a:rPr lang="et-EE" sz="2000" dirty="0"/>
                  <a:t>korral.</a:t>
                </a:r>
              </a:p>
            </p:txBody>
          </p:sp>
        </mc:Choice>
        <mc:Fallback xmlns="">
          <p:sp>
            <p:nvSpPr>
              <p:cNvPr id="2" name="Rectangle 1"/>
              <p:cNvSpPr>
                <a:spLocks noRot="1" noChangeAspect="1" noMove="1" noResize="1" noEditPoints="1" noAdjustHandles="1" noChangeArrowheads="1" noChangeShapeType="1" noTextEdit="1"/>
              </p:cNvSpPr>
              <p:nvPr/>
            </p:nvSpPr>
            <p:spPr>
              <a:xfrm>
                <a:off x="0" y="116632"/>
                <a:ext cx="9144000" cy="1361014"/>
              </a:xfrm>
              <a:prstGeom prst="rect">
                <a:avLst/>
              </a:prstGeom>
              <a:blipFill rotWithShape="1">
                <a:blip r:embed="rId2"/>
                <a:stretch>
                  <a:fillRect l="-667" t="-448" b="-7175"/>
                </a:stretch>
              </a:blipFill>
            </p:spPr>
            <p:txBody>
              <a:bodyPr/>
              <a:lstStyle/>
              <a:p>
                <a:r>
                  <a:rPr lang="et-E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0" y="1746987"/>
                <a:ext cx="9144000" cy="5112105"/>
              </a:xfrm>
              <a:prstGeom prst="rect">
                <a:avLst/>
              </a:prstGeom>
            </p:spPr>
            <p:txBody>
              <a:bodyPr wrap="square">
                <a:spAutoFit/>
              </a:bodyPr>
              <a:lstStyle/>
              <a:p>
                <a:r>
                  <a:rPr lang="et-EE" i="1" u="sng" dirty="0"/>
                  <a:t>Lahendus</a:t>
                </a:r>
                <a:r>
                  <a:rPr lang="et-EE" u="sng" dirty="0"/>
                  <a:t>: </a:t>
                </a:r>
                <a:endParaRPr lang="et-EE" dirty="0"/>
              </a:p>
              <a:p>
                <a:r>
                  <a:rPr lang="et-EE" dirty="0"/>
                  <a:t>a) Kasumi muutumise kiiruseks on tuletis kasumifunktsioonist:</a:t>
                </a:r>
              </a:p>
              <a:p>
                <a:pPr/>
                <a14:m>
                  <m:oMathPara xmlns:m="http://schemas.openxmlformats.org/officeDocument/2006/math">
                    <m:oMathParaPr>
                      <m:jc m:val="centerGroup"/>
                    </m:oMathParaPr>
                    <m:oMath xmlns:m="http://schemas.openxmlformats.org/officeDocument/2006/math">
                      <m:r>
                        <a:rPr lang="et-EE" i="1" dirty="0" smtClean="0">
                          <a:latin typeface="Cambria Math"/>
                        </a:rPr>
                        <m:t>𝑃</m:t>
                      </m:r>
                      <m:r>
                        <a:rPr lang="et-EE" i="1" dirty="0" smtClean="0">
                          <a:latin typeface="Cambria Math"/>
                        </a:rPr>
                        <m:t>´ (</m:t>
                      </m:r>
                      <m:r>
                        <a:rPr lang="et-EE" i="1" dirty="0" smtClean="0">
                          <a:latin typeface="Cambria Math"/>
                        </a:rPr>
                        <m:t>𝑝</m:t>
                      </m:r>
                      <m:r>
                        <a:rPr lang="et-EE" i="1" dirty="0" smtClean="0">
                          <a:latin typeface="Cambria Math"/>
                        </a:rPr>
                        <m:t>) = − 40 ∙ 2 </m:t>
                      </m:r>
                      <m:r>
                        <a:rPr lang="et-EE" i="1" dirty="0" smtClean="0">
                          <a:latin typeface="Cambria Math"/>
                        </a:rPr>
                        <m:t>𝑝</m:t>
                      </m:r>
                      <m:r>
                        <a:rPr lang="et-EE" i="1" dirty="0" smtClean="0">
                          <a:latin typeface="Cambria Math"/>
                        </a:rPr>
                        <m:t> +16 000 = − 80 </m:t>
                      </m:r>
                      <m:r>
                        <a:rPr lang="et-EE" i="1" dirty="0" smtClean="0">
                          <a:latin typeface="Cambria Math"/>
                        </a:rPr>
                        <m:t>𝑝</m:t>
                      </m:r>
                      <m:r>
                        <a:rPr lang="et-EE" i="1" dirty="0" smtClean="0">
                          <a:latin typeface="Cambria Math"/>
                        </a:rPr>
                        <m:t> +16 000</m:t>
                      </m:r>
                    </m:oMath>
                  </m:oMathPara>
                </a14:m>
                <a:endParaRPr lang="et-EE" dirty="0"/>
              </a:p>
              <a:p>
                <a:r>
                  <a:rPr lang="et-EE" dirty="0">
                    <a:solidFill>
                      <a:srgbClr val="C00000"/>
                    </a:solidFill>
                  </a:rPr>
                  <a:t>See tähendab, et kui hinda </a:t>
                </a:r>
                <a:r>
                  <a:rPr lang="et-EE" i="1" dirty="0">
                    <a:solidFill>
                      <a:srgbClr val="C00000"/>
                    </a:solidFill>
                  </a:rPr>
                  <a:t>p </a:t>
                </a:r>
                <a:r>
                  <a:rPr lang="et-EE" dirty="0">
                    <a:solidFill>
                      <a:srgbClr val="C00000"/>
                    </a:solidFill>
                  </a:rPr>
                  <a:t> muuta 1 </a:t>
                </a:r>
                <a:r>
                  <a:rPr lang="et-EE" dirty="0" smtClean="0">
                    <a:solidFill>
                      <a:srgbClr val="C00000"/>
                    </a:solidFill>
                  </a:rPr>
                  <a:t>euro </a:t>
                </a:r>
                <a:r>
                  <a:rPr lang="et-EE" dirty="0">
                    <a:solidFill>
                      <a:srgbClr val="C00000"/>
                    </a:solidFill>
                  </a:rPr>
                  <a:t>võrra, siis kasum muutub </a:t>
                </a:r>
                <a:r>
                  <a:rPr lang="et-EE" dirty="0" smtClean="0">
                    <a:solidFill>
                      <a:srgbClr val="C00000"/>
                    </a:solidFill>
                  </a:rPr>
                  <a:t>-</a:t>
                </a:r>
                <a14:m>
                  <m:oMath xmlns:m="http://schemas.openxmlformats.org/officeDocument/2006/math">
                    <m:r>
                      <a:rPr lang="et-EE" i="1" dirty="0" smtClean="0">
                        <a:solidFill>
                          <a:srgbClr val="C00000"/>
                        </a:solidFill>
                        <a:latin typeface="Cambria Math"/>
                      </a:rPr>
                      <m:t>80 </m:t>
                    </m:r>
                    <m:r>
                      <a:rPr lang="et-EE" i="1" dirty="0">
                        <a:solidFill>
                          <a:srgbClr val="C00000"/>
                        </a:solidFill>
                        <a:latin typeface="Cambria Math"/>
                      </a:rPr>
                      <m:t>𝑝</m:t>
                    </m:r>
                    <m:r>
                      <a:rPr lang="et-EE" i="1" dirty="0">
                        <a:solidFill>
                          <a:srgbClr val="C00000"/>
                        </a:solidFill>
                        <a:latin typeface="Cambria Math"/>
                      </a:rPr>
                      <m:t> +16 000 </m:t>
                    </m:r>
                  </m:oMath>
                </a14:m>
                <a:r>
                  <a:rPr lang="et-EE" dirty="0">
                    <a:solidFill>
                      <a:srgbClr val="C00000"/>
                    </a:solidFill>
                  </a:rPr>
                  <a:t>võrra.</a:t>
                </a:r>
              </a:p>
              <a:p>
                <a:endParaRPr lang="et-EE" dirty="0" smtClean="0"/>
              </a:p>
              <a:p>
                <a:r>
                  <a:rPr lang="et-EE" dirty="0" smtClean="0"/>
                  <a:t>b) Leiame </a:t>
                </a:r>
                <a:r>
                  <a:rPr lang="et-EE" dirty="0"/>
                  <a:t>kasumi muutumise kiiruse erinevate hindade korral:</a:t>
                </a:r>
              </a:p>
              <a:p>
                <a:r>
                  <a:rPr lang="et-EE" dirty="0"/>
                  <a:t>      </a:t>
                </a:r>
                <a:r>
                  <a:rPr lang="et-EE" i="1" dirty="0"/>
                  <a:t>P´ </a:t>
                </a:r>
                <a:r>
                  <a:rPr lang="et-EE" dirty="0"/>
                  <a:t>(100) =  - 80 · 100 + 16 000 = 8000 </a:t>
                </a:r>
                <a:endParaRPr lang="et-EE" dirty="0" smtClean="0"/>
              </a:p>
              <a:p>
                <a:r>
                  <a:rPr lang="et-EE" dirty="0" smtClean="0"/>
                  <a:t>( </a:t>
                </a:r>
                <a:r>
                  <a:rPr lang="et-EE" dirty="0"/>
                  <a:t>100 </a:t>
                </a:r>
                <a:r>
                  <a:rPr lang="et-EE" dirty="0" smtClean="0"/>
                  <a:t>€ </a:t>
                </a:r>
                <a:r>
                  <a:rPr lang="et-EE" dirty="0"/>
                  <a:t>hinna korral  </a:t>
                </a:r>
                <a:r>
                  <a:rPr lang="et-EE" dirty="0" smtClean="0"/>
                  <a:t>muutumise </a:t>
                </a:r>
                <a:r>
                  <a:rPr lang="et-EE" dirty="0"/>
                  <a:t>kiirus on 8000 (kasumi) </a:t>
                </a:r>
                <a:r>
                  <a:rPr lang="et-EE" dirty="0" smtClean="0"/>
                  <a:t>eurot </a:t>
                </a:r>
                <a:r>
                  <a:rPr lang="et-EE" dirty="0"/>
                  <a:t>ühe (hinna) </a:t>
                </a:r>
                <a:r>
                  <a:rPr lang="et-EE" dirty="0" smtClean="0"/>
                  <a:t>euro </a:t>
                </a:r>
                <a:r>
                  <a:rPr lang="et-EE" dirty="0"/>
                  <a:t>kohta</a:t>
                </a:r>
                <a:r>
                  <a:rPr lang="et-EE" dirty="0" smtClean="0"/>
                  <a:t>);</a:t>
                </a:r>
              </a:p>
              <a:p>
                <a:endParaRPr lang="et-EE" dirty="0"/>
              </a:p>
              <a:p>
                <a:r>
                  <a:rPr lang="et-EE" i="1" dirty="0"/>
                  <a:t>     P´ </a:t>
                </a:r>
                <a:r>
                  <a:rPr lang="et-EE" dirty="0"/>
                  <a:t>(150) =  - 80 · 150 + 16 000 = 4000 </a:t>
                </a:r>
                <a:endParaRPr lang="et-EE" dirty="0" smtClean="0"/>
              </a:p>
              <a:p>
                <a:r>
                  <a:rPr lang="et-EE" dirty="0" smtClean="0"/>
                  <a:t>( </a:t>
                </a:r>
                <a:r>
                  <a:rPr lang="et-EE" dirty="0"/>
                  <a:t>150 €</a:t>
                </a:r>
                <a:r>
                  <a:rPr lang="et-EE" dirty="0" smtClean="0"/>
                  <a:t> </a:t>
                </a:r>
                <a:r>
                  <a:rPr lang="et-EE" dirty="0"/>
                  <a:t>korral on kasumi   </a:t>
                </a:r>
                <a:r>
                  <a:rPr lang="et-EE" dirty="0" smtClean="0"/>
                  <a:t>muutus </a:t>
                </a:r>
                <a:r>
                  <a:rPr lang="et-EE" dirty="0"/>
                  <a:t>4000 €</a:t>
                </a:r>
                <a:r>
                  <a:rPr lang="et-EE" dirty="0" smtClean="0"/>
                  <a:t>, </a:t>
                </a:r>
                <a:r>
                  <a:rPr lang="et-EE" dirty="0"/>
                  <a:t>s.t. nüüd mõjutab hind kasumit vähem); </a:t>
                </a:r>
                <a:endParaRPr lang="et-EE" dirty="0" smtClean="0"/>
              </a:p>
              <a:p>
                <a:endParaRPr lang="et-EE" dirty="0"/>
              </a:p>
              <a:p>
                <a:r>
                  <a:rPr lang="et-EE" i="1" dirty="0"/>
                  <a:t>     P´ </a:t>
                </a:r>
                <a:r>
                  <a:rPr lang="et-EE" dirty="0"/>
                  <a:t>(200) =  - 80 · 200 + 16 000 = 0 </a:t>
                </a:r>
                <a:endParaRPr lang="et-EE" dirty="0" smtClean="0"/>
              </a:p>
              <a:p>
                <a:r>
                  <a:rPr lang="et-EE" dirty="0" smtClean="0"/>
                  <a:t>(</a:t>
                </a:r>
                <a:r>
                  <a:rPr lang="et-EE" dirty="0"/>
                  <a:t>200 €</a:t>
                </a:r>
                <a:r>
                  <a:rPr lang="et-EE" dirty="0" smtClean="0"/>
                  <a:t> </a:t>
                </a:r>
                <a:r>
                  <a:rPr lang="et-EE" dirty="0"/>
                  <a:t>korral kasumit hinna   </a:t>
                </a:r>
                <a:r>
                  <a:rPr lang="et-EE" dirty="0" smtClean="0"/>
                  <a:t>muutumine </a:t>
                </a:r>
                <a:r>
                  <a:rPr lang="et-EE" dirty="0"/>
                  <a:t>ei suurenda ega vähenda; see on optimaalne hind</a:t>
                </a:r>
                <a:r>
                  <a:rPr lang="et-EE" dirty="0" smtClean="0"/>
                  <a:t>);</a:t>
                </a:r>
              </a:p>
              <a:p>
                <a:endParaRPr lang="et-EE" dirty="0"/>
              </a:p>
              <a:p>
                <a:r>
                  <a:rPr lang="et-EE" i="1" dirty="0"/>
                  <a:t>    P´ </a:t>
                </a:r>
                <a:r>
                  <a:rPr lang="et-EE" dirty="0"/>
                  <a:t>(250) =  - 80 · 250 + 16 000 =  - 4000 </a:t>
                </a:r>
                <a:endParaRPr lang="et-EE" dirty="0" smtClean="0"/>
              </a:p>
              <a:p>
                <a:r>
                  <a:rPr lang="et-EE" dirty="0" smtClean="0"/>
                  <a:t>(</a:t>
                </a:r>
                <a:r>
                  <a:rPr lang="et-EE" dirty="0"/>
                  <a:t>250 € </a:t>
                </a:r>
                <a:r>
                  <a:rPr lang="et-EE" dirty="0" smtClean="0"/>
                  <a:t> hinna </a:t>
                </a:r>
                <a:r>
                  <a:rPr lang="et-EE" dirty="0"/>
                  <a:t>korral on tuletis   </a:t>
                </a:r>
                <a:r>
                  <a:rPr lang="et-EE" dirty="0" smtClean="0"/>
                  <a:t>negatiivne </a:t>
                </a:r>
                <a:r>
                  <a:rPr lang="et-EE" dirty="0"/>
                  <a:t>ehk tegemist on kahanemisega. Hinna suurendamine 1 </a:t>
                </a:r>
                <a:r>
                  <a:rPr lang="et-EE" dirty="0" smtClean="0"/>
                  <a:t>€</a:t>
                </a:r>
                <a:r>
                  <a:rPr lang="et-EE" dirty="0"/>
                  <a:t> </a:t>
                </a:r>
                <a:r>
                  <a:rPr lang="et-EE" dirty="0" smtClean="0"/>
                  <a:t>võrra </a:t>
                </a:r>
                <a:r>
                  <a:rPr lang="et-EE" dirty="0"/>
                  <a:t>vähendab kasumit 4000 </a:t>
                </a:r>
                <a:r>
                  <a:rPr lang="et-EE" dirty="0" smtClean="0"/>
                  <a:t>eurot </a:t>
                </a:r>
                <a:r>
                  <a:rPr lang="et-EE" dirty="0"/>
                  <a:t>võrra).</a:t>
                </a:r>
              </a:p>
            </p:txBody>
          </p:sp>
        </mc:Choice>
        <mc:Fallback xmlns="">
          <p:sp>
            <p:nvSpPr>
              <p:cNvPr id="3" name="Rectangle 2"/>
              <p:cNvSpPr>
                <a:spLocks noRot="1" noChangeAspect="1" noMove="1" noResize="1" noEditPoints="1" noAdjustHandles="1" noChangeArrowheads="1" noChangeShapeType="1" noTextEdit="1"/>
              </p:cNvSpPr>
              <p:nvPr/>
            </p:nvSpPr>
            <p:spPr>
              <a:xfrm>
                <a:off x="0" y="1746987"/>
                <a:ext cx="9144000" cy="5112105"/>
              </a:xfrm>
              <a:prstGeom prst="rect">
                <a:avLst/>
              </a:prstGeom>
              <a:blipFill rotWithShape="1">
                <a:blip r:embed="rId3"/>
                <a:stretch>
                  <a:fillRect l="-533" t="-597" b="-1074"/>
                </a:stretch>
              </a:blipFill>
            </p:spPr>
            <p:txBody>
              <a:bodyPr/>
              <a:lstStyle/>
              <a:p>
                <a:r>
                  <a:rPr lang="et-EE">
                    <a:noFill/>
                  </a:rPr>
                  <a:t> </a:t>
                </a:r>
              </a:p>
            </p:txBody>
          </p:sp>
        </mc:Fallback>
      </mc:AlternateContent>
    </p:spTree>
    <p:extLst>
      <p:ext uri="{BB962C8B-B14F-4D97-AF65-F5344CB8AC3E}">
        <p14:creationId xmlns:p14="http://schemas.microsoft.com/office/powerpoint/2010/main" val="2413503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3" name="Object 2"/>
          <p:cNvGraphicFramePr>
            <a:graphicFrameLocks noChangeAspect="1"/>
          </p:cNvGraphicFramePr>
          <p:nvPr>
            <p:extLst>
              <p:ext uri="{D42A27DB-BD31-4B8C-83A1-F6EECF244321}">
                <p14:modId xmlns:p14="http://schemas.microsoft.com/office/powerpoint/2010/main" val="570514203"/>
              </p:ext>
            </p:extLst>
          </p:nvPr>
        </p:nvGraphicFramePr>
        <p:xfrm>
          <a:off x="2339752" y="332656"/>
          <a:ext cx="3438525" cy="2428875"/>
        </p:xfrm>
        <a:graphic>
          <a:graphicData uri="http://schemas.openxmlformats.org/presentationml/2006/ole">
            <mc:AlternateContent xmlns:mc="http://schemas.openxmlformats.org/markup-compatibility/2006">
              <mc:Choice xmlns:v="urn:schemas-microsoft-com:vml" Requires="v">
                <p:oleObj spid="_x0000_s1049" r:id="rId3" imgW="3438525" imgH="2428875" progId="Mathcad">
                  <p:embed/>
                </p:oleObj>
              </mc:Choice>
              <mc:Fallback>
                <p:oleObj r:id="rId3" imgW="3438525" imgH="2428875" progId="Mathca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32656"/>
                        <a:ext cx="3438525" cy="242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107504" y="2780928"/>
            <a:ext cx="8856984" cy="3170099"/>
          </a:xfrm>
          <a:prstGeom prst="rect">
            <a:avLst/>
          </a:prstGeom>
        </p:spPr>
        <p:txBody>
          <a:bodyPr wrap="square">
            <a:spAutoFit/>
          </a:bodyPr>
          <a:lstStyle/>
          <a:p>
            <a:r>
              <a:rPr lang="en-US" sz="2000" dirty="0" err="1"/>
              <a:t>Graafikult</a:t>
            </a:r>
            <a:r>
              <a:rPr lang="en-US" sz="2000" dirty="0"/>
              <a:t> on </a:t>
            </a:r>
            <a:r>
              <a:rPr lang="en-US" sz="2000" dirty="0" err="1"/>
              <a:t>näha</a:t>
            </a:r>
            <a:r>
              <a:rPr lang="en-US" sz="2000" dirty="0"/>
              <a:t>, et </a:t>
            </a:r>
            <a:r>
              <a:rPr lang="en-US" sz="2000" dirty="0" err="1"/>
              <a:t>vasakul</a:t>
            </a:r>
            <a:r>
              <a:rPr lang="en-US" sz="2000" dirty="0"/>
              <a:t> pool </a:t>
            </a:r>
            <a:r>
              <a:rPr lang="en-US" sz="2000" dirty="0" err="1"/>
              <a:t>maksimumi</a:t>
            </a:r>
            <a:r>
              <a:rPr lang="en-US" sz="2000" dirty="0"/>
              <a:t> on </a:t>
            </a:r>
            <a:r>
              <a:rPr lang="en-US" sz="2000" dirty="0" err="1"/>
              <a:t>puutuja</a:t>
            </a:r>
            <a:r>
              <a:rPr lang="en-US" sz="2000" dirty="0"/>
              <a:t> </a:t>
            </a:r>
            <a:r>
              <a:rPr lang="en-US" sz="2000" dirty="0" err="1"/>
              <a:t>tõus</a:t>
            </a:r>
            <a:r>
              <a:rPr lang="en-US" sz="2000" dirty="0"/>
              <a:t> </a:t>
            </a:r>
            <a:r>
              <a:rPr lang="en-US" sz="2000" dirty="0" err="1"/>
              <a:t>positiivne</a:t>
            </a:r>
            <a:r>
              <a:rPr lang="en-US" sz="2000" dirty="0"/>
              <a:t>, </a:t>
            </a:r>
            <a:r>
              <a:rPr lang="en-US" sz="2000" dirty="0" err="1"/>
              <a:t>hinna</a:t>
            </a:r>
            <a:r>
              <a:rPr lang="en-US" sz="2000" dirty="0"/>
              <a:t> </a:t>
            </a:r>
            <a:r>
              <a:rPr lang="en-US" sz="2000" dirty="0" err="1"/>
              <a:t>kasvades</a:t>
            </a:r>
            <a:r>
              <a:rPr lang="en-US" sz="2000" dirty="0"/>
              <a:t> </a:t>
            </a:r>
            <a:r>
              <a:rPr lang="en-US" sz="2000" dirty="0" err="1"/>
              <a:t>kasum</a:t>
            </a:r>
            <a:r>
              <a:rPr lang="en-US" sz="2000" dirty="0"/>
              <a:t> </a:t>
            </a:r>
            <a:r>
              <a:rPr lang="en-US" sz="2000" dirty="0" err="1"/>
              <a:t>kasvab</a:t>
            </a:r>
            <a:r>
              <a:rPr lang="en-US" sz="2000" dirty="0"/>
              <a:t>. </a:t>
            </a:r>
            <a:endParaRPr lang="et-EE" sz="2000" dirty="0" smtClean="0"/>
          </a:p>
          <a:p>
            <a:endParaRPr lang="et-EE" sz="2000" dirty="0"/>
          </a:p>
          <a:p>
            <a:r>
              <a:rPr lang="en-US" sz="2000" dirty="0" err="1" smtClean="0"/>
              <a:t>Paremal</a:t>
            </a:r>
            <a:r>
              <a:rPr lang="en-US" sz="2000" dirty="0" smtClean="0"/>
              <a:t> </a:t>
            </a:r>
            <a:r>
              <a:rPr lang="en-US" sz="2000" dirty="0"/>
              <a:t>pool </a:t>
            </a:r>
            <a:r>
              <a:rPr lang="en-US" sz="2000" dirty="0" err="1"/>
              <a:t>maksimumi</a:t>
            </a:r>
            <a:r>
              <a:rPr lang="en-US" sz="2000" dirty="0"/>
              <a:t> on </a:t>
            </a:r>
            <a:r>
              <a:rPr lang="en-US" sz="2000" dirty="0" err="1"/>
              <a:t>puutuja</a:t>
            </a:r>
            <a:r>
              <a:rPr lang="en-US" sz="2000" dirty="0"/>
              <a:t> </a:t>
            </a:r>
            <a:r>
              <a:rPr lang="en-US" sz="2000" dirty="0" err="1"/>
              <a:t>tõus</a:t>
            </a:r>
            <a:r>
              <a:rPr lang="en-US" sz="2000" dirty="0"/>
              <a:t> </a:t>
            </a:r>
            <a:r>
              <a:rPr lang="en-US" sz="2000" dirty="0" err="1" smtClean="0"/>
              <a:t>negatiivne</a:t>
            </a:r>
            <a:r>
              <a:rPr lang="en-US" sz="2000" dirty="0" smtClean="0"/>
              <a:t>, </a:t>
            </a:r>
            <a:r>
              <a:rPr lang="et-EE" sz="2000" dirty="0" smtClean="0"/>
              <a:t> </a:t>
            </a:r>
            <a:r>
              <a:rPr lang="en-US" sz="2000" dirty="0" err="1" smtClean="0"/>
              <a:t>hinna</a:t>
            </a:r>
            <a:r>
              <a:rPr lang="en-US" sz="2000" dirty="0" smtClean="0"/>
              <a:t> </a:t>
            </a:r>
            <a:r>
              <a:rPr lang="en-US" sz="2000" dirty="0" err="1"/>
              <a:t>kasvades</a:t>
            </a:r>
            <a:r>
              <a:rPr lang="en-US" sz="2000" dirty="0"/>
              <a:t> </a:t>
            </a:r>
            <a:r>
              <a:rPr lang="en-US" sz="2000" dirty="0" err="1"/>
              <a:t>kasum</a:t>
            </a:r>
            <a:r>
              <a:rPr lang="en-US" sz="2000" dirty="0"/>
              <a:t> </a:t>
            </a:r>
            <a:r>
              <a:rPr lang="en-US" sz="2000" dirty="0" err="1"/>
              <a:t>kahaneb</a:t>
            </a:r>
            <a:r>
              <a:rPr lang="en-US" sz="2000" dirty="0"/>
              <a:t>. </a:t>
            </a:r>
            <a:endParaRPr lang="et-EE" sz="2000" dirty="0" smtClean="0"/>
          </a:p>
          <a:p>
            <a:endParaRPr lang="et-EE" sz="2000" dirty="0"/>
          </a:p>
          <a:p>
            <a:r>
              <a:rPr lang="en-US" sz="2000" dirty="0" err="1" smtClean="0"/>
              <a:t>Funktsiooni</a:t>
            </a:r>
            <a:r>
              <a:rPr lang="en-US" sz="2000" dirty="0" smtClean="0"/>
              <a:t> </a:t>
            </a:r>
            <a:r>
              <a:rPr lang="en-US" sz="2000" dirty="0" err="1"/>
              <a:t>maksimumpunktis</a:t>
            </a:r>
            <a:r>
              <a:rPr lang="en-US" sz="2000" dirty="0"/>
              <a:t> on </a:t>
            </a:r>
            <a:r>
              <a:rPr lang="en-US" sz="2000" dirty="0" err="1"/>
              <a:t>graafiku</a:t>
            </a:r>
            <a:r>
              <a:rPr lang="en-US" sz="2000" dirty="0"/>
              <a:t> </a:t>
            </a:r>
            <a:r>
              <a:rPr lang="en-US" sz="2000" dirty="0" err="1"/>
              <a:t>puutuja</a:t>
            </a:r>
            <a:r>
              <a:rPr lang="en-US" sz="2000" dirty="0"/>
              <a:t> </a:t>
            </a:r>
            <a:r>
              <a:rPr lang="en-US" sz="2000" dirty="0" err="1"/>
              <a:t>horisontaalne</a:t>
            </a:r>
            <a:r>
              <a:rPr lang="en-US" sz="2000" dirty="0"/>
              <a:t>, </a:t>
            </a:r>
            <a:r>
              <a:rPr lang="en-US" sz="2000" dirty="0" err="1"/>
              <a:t>tõus</a:t>
            </a:r>
            <a:r>
              <a:rPr lang="en-US" sz="2000" dirty="0"/>
              <a:t> on null. </a:t>
            </a:r>
            <a:endParaRPr lang="et-EE" sz="2000" dirty="0" smtClean="0"/>
          </a:p>
          <a:p>
            <a:endParaRPr lang="et-EE" sz="2000" b="1" dirty="0"/>
          </a:p>
          <a:p>
            <a:r>
              <a:rPr lang="en-US" sz="2000" b="1" dirty="0" err="1" smtClean="0"/>
              <a:t>Optimaalne</a:t>
            </a:r>
            <a:r>
              <a:rPr lang="en-US" sz="2000" dirty="0" smtClean="0"/>
              <a:t> </a:t>
            </a:r>
            <a:r>
              <a:rPr lang="en-US" sz="2000" dirty="0"/>
              <a:t>hind on hind, mille </a:t>
            </a:r>
            <a:r>
              <a:rPr lang="en-US" sz="2000" dirty="0" err="1"/>
              <a:t>korral</a:t>
            </a:r>
            <a:r>
              <a:rPr lang="en-US" sz="2000" dirty="0"/>
              <a:t> </a:t>
            </a:r>
            <a:r>
              <a:rPr lang="en-US" sz="2000" dirty="0" err="1"/>
              <a:t>kasum</a:t>
            </a:r>
            <a:r>
              <a:rPr lang="en-US" sz="2000" dirty="0"/>
              <a:t> on </a:t>
            </a:r>
            <a:r>
              <a:rPr lang="en-US" sz="2000" dirty="0" err="1"/>
              <a:t>maksimaalne</a:t>
            </a:r>
            <a:r>
              <a:rPr lang="en-US" sz="2000" dirty="0" smtClean="0"/>
              <a:t>.</a:t>
            </a:r>
            <a:r>
              <a:rPr lang="et-EE" sz="2000" dirty="0" smtClean="0"/>
              <a:t> </a:t>
            </a:r>
            <a:r>
              <a:rPr lang="en-US" sz="2000" dirty="0" err="1" smtClean="0"/>
              <a:t>Graafikul</a:t>
            </a:r>
            <a:r>
              <a:rPr lang="en-US" sz="2000" dirty="0" smtClean="0"/>
              <a:t> </a:t>
            </a:r>
            <a:r>
              <a:rPr lang="en-US" sz="2000" dirty="0" err="1"/>
              <a:t>vastab</a:t>
            </a:r>
            <a:r>
              <a:rPr lang="en-US" sz="2000" dirty="0"/>
              <a:t> </a:t>
            </a:r>
            <a:r>
              <a:rPr lang="en-US" sz="2000" dirty="0" err="1"/>
              <a:t>sellele</a:t>
            </a:r>
            <a:r>
              <a:rPr lang="en-US" sz="2000" dirty="0"/>
              <a:t> </a:t>
            </a:r>
            <a:r>
              <a:rPr lang="en-US" sz="2000" dirty="0" err="1"/>
              <a:t>hinnale</a:t>
            </a:r>
            <a:r>
              <a:rPr lang="en-US" sz="2000" dirty="0"/>
              <a:t> </a:t>
            </a:r>
            <a:r>
              <a:rPr lang="en-US" sz="2000" dirty="0" err="1"/>
              <a:t>kõrgeim</a:t>
            </a:r>
            <a:r>
              <a:rPr lang="en-US" sz="2000" dirty="0"/>
              <a:t> </a:t>
            </a:r>
            <a:r>
              <a:rPr lang="en-US" sz="2000" dirty="0" err="1"/>
              <a:t>punkt</a:t>
            </a:r>
            <a:r>
              <a:rPr lang="en-US" sz="2000" dirty="0"/>
              <a:t> – </a:t>
            </a:r>
            <a:r>
              <a:rPr lang="en-US" sz="2000" dirty="0" err="1"/>
              <a:t>tipp</a:t>
            </a:r>
            <a:r>
              <a:rPr lang="en-US" sz="2000" dirty="0"/>
              <a:t>. </a:t>
            </a:r>
            <a:endParaRPr lang="et-EE" sz="2000" dirty="0"/>
          </a:p>
        </p:txBody>
      </p:sp>
    </p:spTree>
    <p:extLst>
      <p:ext uri="{BB962C8B-B14F-4D97-AF65-F5344CB8AC3E}">
        <p14:creationId xmlns:p14="http://schemas.microsoft.com/office/powerpoint/2010/main" val="2977617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116632"/>
                <a:ext cx="9144000" cy="1399101"/>
              </a:xfrm>
              <a:prstGeom prst="rect">
                <a:avLst/>
              </a:prstGeom>
              <a:solidFill>
                <a:schemeClr val="bg1">
                  <a:lumMod val="95000"/>
                </a:schemeClr>
              </a:solidFill>
            </p:spPr>
            <p:txBody>
              <a:bodyPr wrap="square">
                <a:spAutoFit/>
              </a:bodyPr>
              <a:lstStyle/>
              <a:p>
                <a:r>
                  <a:rPr lang="et-EE" sz="2000" i="1" u="sng" dirty="0" smtClean="0">
                    <a:solidFill>
                      <a:srgbClr val="C00000"/>
                    </a:solidFill>
                  </a:rPr>
                  <a:t>Näide 17</a:t>
                </a:r>
                <a:r>
                  <a:rPr lang="et-EE" sz="2000" u="sng" dirty="0" smtClean="0">
                    <a:solidFill>
                      <a:srgbClr val="C00000"/>
                    </a:solidFill>
                  </a:rPr>
                  <a:t>.</a:t>
                </a:r>
                <a:r>
                  <a:rPr lang="et-EE" sz="2000" dirty="0" smtClean="0">
                    <a:solidFill>
                      <a:srgbClr val="C00000"/>
                    </a:solidFill>
                  </a:rPr>
                  <a:t> </a:t>
                </a:r>
                <a:r>
                  <a:rPr lang="et-EE" sz="2000" dirty="0"/>
                  <a:t>Oletame, et </a:t>
                </a:r>
                <a14:m>
                  <m:oMath xmlns:m="http://schemas.openxmlformats.org/officeDocument/2006/math">
                    <m:r>
                      <a:rPr lang="et-EE" sz="2000" i="1" dirty="0" smtClean="0">
                        <a:latin typeface="Cambria Math"/>
                      </a:rPr>
                      <m:t>𝑡</m:t>
                    </m:r>
                  </m:oMath>
                </a14:m>
                <a:r>
                  <a:rPr lang="et-EE" sz="2000" dirty="0"/>
                  <a:t> tunniga õpib inimene selgeks </a:t>
                </a:r>
                <a14:m>
                  <m:oMath xmlns:m="http://schemas.openxmlformats.org/officeDocument/2006/math">
                    <m:r>
                      <a:rPr lang="et-EE" sz="2000" i="1" dirty="0" smtClean="0">
                        <a:latin typeface="Cambria Math"/>
                      </a:rPr>
                      <m:t>𝑁</m:t>
                    </m:r>
                  </m:oMath>
                </a14:m>
                <a:r>
                  <a:rPr lang="et-EE" sz="2000" dirty="0"/>
                  <a:t> võõrkeelset fraasi, kusjuures </a:t>
                </a:r>
                <a14:m>
                  <m:oMath xmlns:m="http://schemas.openxmlformats.org/officeDocument/2006/math">
                    <m:r>
                      <a:rPr lang="et-EE" sz="2000" i="1" dirty="0" smtClean="0">
                        <a:latin typeface="Cambria Math"/>
                      </a:rPr>
                      <m:t>𝑁</m:t>
                    </m:r>
                  </m:oMath>
                </a14:m>
                <a:r>
                  <a:rPr lang="et-EE" sz="2000" dirty="0"/>
                  <a:t> sõltub vahemikus  </a:t>
                </a:r>
                <a14:m>
                  <m:oMath xmlns:m="http://schemas.openxmlformats.org/officeDocument/2006/math">
                    <m:r>
                      <a:rPr lang="et-EE" sz="2000" i="1" dirty="0" smtClean="0">
                        <a:latin typeface="Cambria Math"/>
                      </a:rPr>
                      <m:t>0 ≤ </m:t>
                    </m:r>
                    <m:r>
                      <a:rPr lang="et-EE" sz="2000" i="1" dirty="0" smtClean="0">
                        <a:latin typeface="Cambria Math"/>
                      </a:rPr>
                      <m:t>𝑡</m:t>
                    </m:r>
                    <m:r>
                      <a:rPr lang="et-EE" sz="2000" i="1" dirty="0" smtClean="0">
                        <a:latin typeface="Cambria Math"/>
                      </a:rPr>
                      <m:t> ≤ 6 </m:t>
                    </m:r>
                  </m:oMath>
                </a14:m>
                <a:r>
                  <a:rPr lang="et-EE" sz="2000" dirty="0"/>
                  <a:t>tundide arvust järgmiselt: </a:t>
                </a:r>
                <a14:m>
                  <m:oMath xmlns:m="http://schemas.openxmlformats.org/officeDocument/2006/math">
                    <m:r>
                      <a:rPr lang="et-EE" sz="2000" i="1" dirty="0" smtClean="0">
                        <a:latin typeface="Cambria Math"/>
                      </a:rPr>
                      <m:t>𝑁</m:t>
                    </m:r>
                    <m:r>
                      <a:rPr lang="et-EE" sz="2000" i="1" dirty="0" smtClean="0">
                        <a:latin typeface="Cambria Math"/>
                      </a:rPr>
                      <m:t>(</m:t>
                    </m:r>
                    <m:r>
                      <a:rPr lang="et-EE" sz="2000" i="1" dirty="0" smtClean="0">
                        <a:latin typeface="Cambria Math"/>
                      </a:rPr>
                      <m:t>𝑡</m:t>
                    </m:r>
                    <m:r>
                      <a:rPr lang="et-EE" sz="2000" i="1" dirty="0">
                        <a:latin typeface="Cambria Math"/>
                      </a:rPr>
                      <m:t>) = 12</m:t>
                    </m:r>
                    <m:r>
                      <a:rPr lang="et-EE" sz="2000" i="1" dirty="0">
                        <a:latin typeface="Cambria Math"/>
                      </a:rPr>
                      <m:t>𝑡</m:t>
                    </m:r>
                    <m:r>
                      <a:rPr lang="et-EE" sz="2000" i="1" dirty="0">
                        <a:latin typeface="Cambria Math"/>
                      </a:rPr>
                      <m:t> – </m:t>
                    </m:r>
                    <m:sSup>
                      <m:sSupPr>
                        <m:ctrlPr>
                          <a:rPr lang="et-EE" sz="2000" i="1" dirty="0" smtClean="0">
                            <a:latin typeface="Cambria Math"/>
                          </a:rPr>
                        </m:ctrlPr>
                      </m:sSupPr>
                      <m:e>
                        <m:r>
                          <a:rPr lang="et-EE" sz="2000" b="0" i="1" dirty="0" smtClean="0">
                            <a:latin typeface="Cambria Math"/>
                          </a:rPr>
                          <m:t>𝑡</m:t>
                        </m:r>
                      </m:e>
                      <m:sup>
                        <m:r>
                          <a:rPr lang="et-EE" sz="2000" b="0" i="1" dirty="0" smtClean="0">
                            <a:latin typeface="Cambria Math"/>
                          </a:rPr>
                          <m:t>2</m:t>
                        </m:r>
                      </m:sup>
                    </m:sSup>
                  </m:oMath>
                </a14:m>
                <a:r>
                  <a:rPr lang="et-EE" sz="2000" dirty="0"/>
                  <a:t>. Leida</a:t>
                </a:r>
              </a:p>
              <a:p>
                <a:r>
                  <a:rPr lang="et-EE" sz="2000" dirty="0"/>
                  <a:t>a) omandamise kiirus 2. tunnil;</a:t>
                </a:r>
              </a:p>
              <a:p>
                <a:r>
                  <a:rPr lang="et-EE" sz="2000" dirty="0"/>
                  <a:t>b) keskmise omandamise kiirus 2-st 5 tunnini.</a:t>
                </a:r>
              </a:p>
            </p:txBody>
          </p:sp>
        </mc:Choice>
        <mc:Fallback xmlns="">
          <p:sp>
            <p:nvSpPr>
              <p:cNvPr id="4" name="Rectangle 3"/>
              <p:cNvSpPr>
                <a:spLocks noRot="1" noChangeAspect="1" noMove="1" noResize="1" noEditPoints="1" noAdjustHandles="1" noChangeArrowheads="1" noChangeShapeType="1" noTextEdit="1"/>
              </p:cNvSpPr>
              <p:nvPr/>
            </p:nvSpPr>
            <p:spPr>
              <a:xfrm>
                <a:off x="0" y="116632"/>
                <a:ext cx="9144000" cy="1399101"/>
              </a:xfrm>
              <a:prstGeom prst="rect">
                <a:avLst/>
              </a:prstGeom>
              <a:blipFill rotWithShape="1">
                <a:blip r:embed="rId2"/>
                <a:stretch>
                  <a:fillRect l="-667" t="-2174" b="-3913"/>
                </a:stretch>
              </a:blipFill>
            </p:spPr>
            <p:txBody>
              <a:bodyPr/>
              <a:lstStyle/>
              <a:p>
                <a:r>
                  <a:rPr lang="et-EE">
                    <a:noFill/>
                  </a:rPr>
                  <a:t> </a:t>
                </a:r>
              </a:p>
            </p:txBody>
          </p:sp>
        </mc:Fallback>
      </mc:AlternateContent>
      <p:sp>
        <p:nvSpPr>
          <p:cNvPr id="5" name="Rectangle 2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grpSp>
        <p:nvGrpSpPr>
          <p:cNvPr id="6" name="Group 1"/>
          <p:cNvGrpSpPr>
            <a:grpSpLocks noChangeAspect="1"/>
          </p:cNvGrpSpPr>
          <p:nvPr/>
        </p:nvGrpSpPr>
        <p:grpSpPr bwMode="auto">
          <a:xfrm>
            <a:off x="3331865" y="2805683"/>
            <a:ext cx="2628900" cy="2486025"/>
            <a:chOff x="2340" y="1980"/>
            <a:chExt cx="4140" cy="3915"/>
          </a:xfrm>
        </p:grpSpPr>
        <p:sp>
          <p:nvSpPr>
            <p:cNvPr id="7" name="AutoShape 21"/>
            <p:cNvSpPr>
              <a:spLocks noChangeAspect="1" noChangeArrowheads="1" noTextEdit="1"/>
            </p:cNvSpPr>
            <p:nvPr/>
          </p:nvSpPr>
          <p:spPr bwMode="auto">
            <a:xfrm>
              <a:off x="2340" y="1980"/>
              <a:ext cx="4140" cy="39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8" name="Rectangle 20"/>
            <p:cNvSpPr>
              <a:spLocks noChangeArrowheads="1"/>
            </p:cNvSpPr>
            <p:nvPr/>
          </p:nvSpPr>
          <p:spPr bwMode="auto">
            <a:xfrm>
              <a:off x="3060" y="5040"/>
              <a:ext cx="18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19"/>
            <p:cNvSpPr>
              <a:spLocks noChangeArrowheads="1"/>
            </p:cNvSpPr>
            <p:nvPr/>
          </p:nvSpPr>
          <p:spPr bwMode="auto">
            <a:xfrm>
              <a:off x="2955" y="4950"/>
              <a:ext cx="57" cy="5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t-EE"/>
            </a:p>
          </p:txBody>
        </p:sp>
        <p:grpSp>
          <p:nvGrpSpPr>
            <p:cNvPr id="10" name="Group 6"/>
            <p:cNvGrpSpPr>
              <a:grpSpLocks/>
            </p:cNvGrpSpPr>
            <p:nvPr/>
          </p:nvGrpSpPr>
          <p:grpSpPr bwMode="auto">
            <a:xfrm>
              <a:off x="2700" y="2160"/>
              <a:ext cx="3600" cy="3421"/>
              <a:chOff x="2700" y="2160"/>
              <a:chExt cx="3600" cy="3421"/>
            </a:xfrm>
          </p:grpSpPr>
          <p:sp>
            <p:nvSpPr>
              <p:cNvPr id="15" name="Line 18"/>
              <p:cNvSpPr>
                <a:spLocks noChangeShapeType="1"/>
              </p:cNvSpPr>
              <p:nvPr/>
            </p:nvSpPr>
            <p:spPr bwMode="auto">
              <a:xfrm>
                <a:off x="2700" y="5581"/>
                <a:ext cx="3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t-EE"/>
              </a:p>
            </p:txBody>
          </p:sp>
          <p:sp>
            <p:nvSpPr>
              <p:cNvPr id="16" name="Line 17"/>
              <p:cNvSpPr>
                <a:spLocks noChangeShapeType="1"/>
              </p:cNvSpPr>
              <p:nvPr/>
            </p:nvSpPr>
            <p:spPr bwMode="auto">
              <a:xfrm flipV="1">
                <a:off x="2700" y="2160"/>
                <a:ext cx="0" cy="342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t-EE"/>
              </a:p>
            </p:txBody>
          </p:sp>
          <p:sp>
            <p:nvSpPr>
              <p:cNvPr id="17" name="Rectangle 16"/>
              <p:cNvSpPr>
                <a:spLocks noChangeArrowheads="1"/>
              </p:cNvSpPr>
              <p:nvPr/>
            </p:nvSpPr>
            <p:spPr bwMode="auto">
              <a:xfrm>
                <a:off x="3180" y="3720"/>
                <a:ext cx="5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t-EE" altLang="zh-CN"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a:t>
                </a:r>
                <a:endParaRPr kumimoji="0" lang="et-EE" altLang="zh-CN"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zh-CN"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a:t>
                </a:r>
                <a:endParaRPr kumimoji="0" lang="et-EE" altLang="zh-CN"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8" name="Group 7"/>
              <p:cNvGrpSpPr>
                <a:grpSpLocks/>
              </p:cNvGrpSpPr>
              <p:nvPr/>
            </p:nvGrpSpPr>
            <p:grpSpPr bwMode="auto">
              <a:xfrm>
                <a:off x="2880" y="3420"/>
                <a:ext cx="2520" cy="1980"/>
                <a:chOff x="2880" y="3420"/>
                <a:chExt cx="2520" cy="1980"/>
              </a:xfrm>
            </p:grpSpPr>
            <p:sp>
              <p:nvSpPr>
                <p:cNvPr id="19" name="Rectangle 15"/>
                <p:cNvSpPr>
                  <a:spLocks noChangeArrowheads="1"/>
                </p:cNvSpPr>
                <p:nvPr/>
              </p:nvSpPr>
              <p:spPr bwMode="auto">
                <a:xfrm>
                  <a:off x="2880" y="5040"/>
                  <a:ext cx="54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t-EE" altLang="zh-CN"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a:t>
                  </a:r>
                  <a:endParaRPr kumimoji="0" lang="et-EE"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4"/>
                <p:cNvSpPr>
                  <a:spLocks noChangeArrowheads="1"/>
                </p:cNvSpPr>
                <p:nvPr/>
              </p:nvSpPr>
              <p:spPr bwMode="auto">
                <a:xfrm>
                  <a:off x="3900" y="4440"/>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t-EE" altLang="zh-CN" sz="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B</a:t>
                  </a:r>
                  <a:endParaRPr kumimoji="0" lang="et-EE" altLang="zh-CN"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1" name="Group 8"/>
                <p:cNvGrpSpPr>
                  <a:grpSpLocks/>
                </p:cNvGrpSpPr>
                <p:nvPr/>
              </p:nvGrpSpPr>
              <p:grpSpPr bwMode="auto">
                <a:xfrm>
                  <a:off x="2880" y="3420"/>
                  <a:ext cx="2520" cy="1800"/>
                  <a:chOff x="2880" y="3420"/>
                  <a:chExt cx="2520" cy="1800"/>
                </a:xfrm>
              </p:grpSpPr>
              <p:sp>
                <p:nvSpPr>
                  <p:cNvPr id="22" name="Freeform 13"/>
                  <p:cNvSpPr>
                    <a:spLocks/>
                  </p:cNvSpPr>
                  <p:nvPr/>
                </p:nvSpPr>
                <p:spPr bwMode="auto">
                  <a:xfrm>
                    <a:off x="2880" y="3420"/>
                    <a:ext cx="2520" cy="1800"/>
                  </a:xfrm>
                  <a:custGeom>
                    <a:avLst/>
                    <a:gdLst>
                      <a:gd name="T0" fmla="*/ 0 w 2520"/>
                      <a:gd name="T1" fmla="*/ 1800 h 1800"/>
                      <a:gd name="T2" fmla="*/ 540 w 2520"/>
                      <a:gd name="T3" fmla="*/ 720 h 1800"/>
                      <a:gd name="T4" fmla="*/ 1080 w 2520"/>
                      <a:gd name="T5" fmla="*/ 720 h 1800"/>
                      <a:gd name="T6" fmla="*/ 1620 w 2520"/>
                      <a:gd name="T7" fmla="*/ 1260 h 1800"/>
                      <a:gd name="T8" fmla="*/ 2520 w 2520"/>
                      <a:gd name="T9" fmla="*/ 0 h 1800"/>
                    </a:gdLst>
                    <a:ahLst/>
                    <a:cxnLst>
                      <a:cxn ang="0">
                        <a:pos x="T0" y="T1"/>
                      </a:cxn>
                      <a:cxn ang="0">
                        <a:pos x="T2" y="T3"/>
                      </a:cxn>
                      <a:cxn ang="0">
                        <a:pos x="T4" y="T5"/>
                      </a:cxn>
                      <a:cxn ang="0">
                        <a:pos x="T6" y="T7"/>
                      </a:cxn>
                      <a:cxn ang="0">
                        <a:pos x="T8" y="T9"/>
                      </a:cxn>
                    </a:cxnLst>
                    <a:rect l="0" t="0" r="r" b="b"/>
                    <a:pathLst>
                      <a:path w="2520" h="1800">
                        <a:moveTo>
                          <a:pt x="0" y="1800"/>
                        </a:moveTo>
                        <a:cubicBezTo>
                          <a:pt x="180" y="1350"/>
                          <a:pt x="360" y="900"/>
                          <a:pt x="540" y="720"/>
                        </a:cubicBezTo>
                        <a:cubicBezTo>
                          <a:pt x="720" y="540"/>
                          <a:pt x="900" y="630"/>
                          <a:pt x="1080" y="720"/>
                        </a:cubicBezTo>
                        <a:cubicBezTo>
                          <a:pt x="1260" y="810"/>
                          <a:pt x="1380" y="1380"/>
                          <a:pt x="1620" y="1260"/>
                        </a:cubicBezTo>
                        <a:cubicBezTo>
                          <a:pt x="1860" y="1140"/>
                          <a:pt x="2370" y="210"/>
                          <a:pt x="2520"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23" name="Line 12"/>
                  <p:cNvSpPr>
                    <a:spLocks noChangeShapeType="1"/>
                  </p:cNvSpPr>
                  <p:nvPr/>
                </p:nvSpPr>
                <p:spPr bwMode="auto">
                  <a:xfrm flipV="1">
                    <a:off x="2880" y="4140"/>
                    <a:ext cx="162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t-EE"/>
                  </a:p>
                </p:txBody>
              </p:sp>
              <p:sp>
                <p:nvSpPr>
                  <p:cNvPr id="24" name="Line 11"/>
                  <p:cNvSpPr>
                    <a:spLocks noChangeShapeType="1"/>
                  </p:cNvSpPr>
                  <p:nvPr/>
                </p:nvSpPr>
                <p:spPr bwMode="auto">
                  <a:xfrm flipH="1">
                    <a:off x="2880" y="3420"/>
                    <a:ext cx="14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t-EE"/>
                  </a:p>
                </p:txBody>
              </p:sp>
              <p:sp>
                <p:nvSpPr>
                  <p:cNvPr id="25" name="Oval 10"/>
                  <p:cNvSpPr>
                    <a:spLocks noChangeArrowheads="1"/>
                  </p:cNvSpPr>
                  <p:nvPr/>
                </p:nvSpPr>
                <p:spPr bwMode="auto">
                  <a:xfrm>
                    <a:off x="3480" y="4020"/>
                    <a:ext cx="57" cy="5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t-EE"/>
                  </a:p>
                </p:txBody>
              </p:sp>
              <p:sp>
                <p:nvSpPr>
                  <p:cNvPr id="26" name="Oval 9"/>
                  <p:cNvSpPr>
                    <a:spLocks noChangeArrowheads="1"/>
                  </p:cNvSpPr>
                  <p:nvPr/>
                </p:nvSpPr>
                <p:spPr bwMode="auto">
                  <a:xfrm>
                    <a:off x="4095" y="4350"/>
                    <a:ext cx="57" cy="5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t-EE"/>
                  </a:p>
                </p:txBody>
              </p:sp>
            </p:grpSp>
          </p:grpSp>
        </p:grpSp>
        <p:sp>
          <p:nvSpPr>
            <p:cNvPr id="11" name="Rectangle 5"/>
            <p:cNvSpPr>
              <a:spLocks noChangeArrowheads="1"/>
            </p:cNvSpPr>
            <p:nvPr/>
          </p:nvSpPr>
          <p:spPr bwMode="auto">
            <a:xfrm>
              <a:off x="2655" y="3030"/>
              <a:ext cx="16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t-EE" altLang="zh-CN"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Puutuja tõus on kiirus antud punktis</a:t>
              </a:r>
              <a:endParaRPr kumimoji="0" lang="et-EE" altLang="zh-CN"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4"/>
            <p:cNvSpPr>
              <a:spLocks noChangeArrowheads="1"/>
            </p:cNvSpPr>
            <p:nvPr/>
          </p:nvSpPr>
          <p:spPr bwMode="auto">
            <a:xfrm>
              <a:off x="6120" y="5535"/>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t-EE" altLang="zh-CN" sz="1000" b="0"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x</a:t>
              </a:r>
              <a:endParaRPr kumimoji="0" lang="et-EE"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3195" y="4815"/>
              <a:ext cx="18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t-EE" altLang="zh-CN"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Lõikaja tõus on keskmine kiirus lõigul</a:t>
              </a:r>
              <a:endParaRPr kumimoji="0" lang="et-EE"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
            <p:cNvSpPr>
              <a:spLocks noChangeArrowheads="1"/>
            </p:cNvSpPr>
            <p:nvPr/>
          </p:nvSpPr>
          <p:spPr bwMode="auto">
            <a:xfrm>
              <a:off x="2355" y="2055"/>
              <a:ext cx="36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t-EE" altLang="zh-CN" sz="800" b="0"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y</a:t>
              </a:r>
              <a:endParaRPr kumimoji="0" lang="et-EE" altLang="zh-CN" sz="1800" b="0" i="0" u="none" strike="noStrike" cap="none" normalizeH="0" baseline="0" smtClean="0">
                <a:ln>
                  <a:noFill/>
                </a:ln>
                <a:solidFill>
                  <a:schemeClr val="tx1"/>
                </a:solidFill>
                <a:effectLst/>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7" name="TextBox 26"/>
              <p:cNvSpPr txBox="1"/>
              <p:nvPr/>
            </p:nvSpPr>
            <p:spPr>
              <a:xfrm>
                <a:off x="0" y="1772816"/>
                <a:ext cx="9144000" cy="5078313"/>
              </a:xfrm>
              <a:prstGeom prst="rect">
                <a:avLst/>
              </a:prstGeom>
              <a:noFill/>
            </p:spPr>
            <p:txBody>
              <a:bodyPr wrap="square" rtlCol="0">
                <a:spAutoFit/>
              </a:bodyPr>
              <a:lstStyle/>
              <a:p>
                <a:r>
                  <a:rPr lang="et-EE" dirty="0" smtClean="0"/>
                  <a:t>Lehendus.</a:t>
                </a:r>
              </a:p>
              <a:p>
                <a:pPr marL="342900" indent="-342900">
                  <a:buAutoNum type="alphaLcParenR"/>
                </a:pPr>
                <a14:m>
                  <m:oMath xmlns:m="http://schemas.openxmlformats.org/officeDocument/2006/math">
                    <m:sSup>
                      <m:sSupPr>
                        <m:ctrlPr>
                          <a:rPr lang="et-EE" i="1" smtClean="0">
                            <a:latin typeface="Cambria Math"/>
                          </a:rPr>
                        </m:ctrlPr>
                      </m:sSupPr>
                      <m:e>
                        <m:r>
                          <a:rPr lang="et-EE" b="0" i="1" smtClean="0">
                            <a:latin typeface="Cambria Math"/>
                          </a:rPr>
                          <m:t>𝑁</m:t>
                        </m:r>
                      </m:e>
                      <m:sup>
                        <m:r>
                          <a:rPr lang="et-EE" b="0" i="1" smtClean="0">
                            <a:latin typeface="Cambria Math"/>
                          </a:rPr>
                          <m:t>′</m:t>
                        </m:r>
                      </m:sup>
                    </m:sSup>
                    <m:d>
                      <m:dPr>
                        <m:ctrlPr>
                          <a:rPr lang="et-EE" b="0" i="1" smtClean="0">
                            <a:latin typeface="Cambria Math"/>
                          </a:rPr>
                        </m:ctrlPr>
                      </m:dPr>
                      <m:e>
                        <m:r>
                          <a:rPr lang="et-EE" b="0" i="1" smtClean="0">
                            <a:latin typeface="Cambria Math"/>
                          </a:rPr>
                          <m:t>𝑡</m:t>
                        </m:r>
                      </m:e>
                    </m:d>
                    <m:r>
                      <a:rPr lang="et-EE" b="0" i="1" smtClean="0">
                        <a:latin typeface="Cambria Math"/>
                      </a:rPr>
                      <m:t>=12−2</m:t>
                    </m:r>
                    <m:r>
                      <a:rPr lang="et-EE" b="0" i="1" smtClean="0">
                        <a:latin typeface="Cambria Math"/>
                      </a:rPr>
                      <m:t>𝑡</m:t>
                    </m:r>
                    <m:r>
                      <a:rPr lang="et-EE" b="0" i="1" smtClean="0">
                        <a:latin typeface="Cambria Math"/>
                      </a:rPr>
                      <m:t>.</m:t>
                    </m:r>
                  </m:oMath>
                </a14:m>
                <a:r>
                  <a:rPr lang="et-EE" dirty="0" smtClean="0"/>
                  <a:t>  Seega</a:t>
                </a:r>
              </a:p>
              <a:p>
                <a:pPr/>
                <a14:m>
                  <m:oMathPara xmlns:m="http://schemas.openxmlformats.org/officeDocument/2006/math">
                    <m:oMathParaPr>
                      <m:jc m:val="centerGroup"/>
                    </m:oMathParaPr>
                    <m:oMath xmlns:m="http://schemas.openxmlformats.org/officeDocument/2006/math">
                      <m:sSup>
                        <m:sSupPr>
                          <m:ctrlPr>
                            <a:rPr lang="et-EE" i="1">
                              <a:latin typeface="Cambria Math"/>
                            </a:rPr>
                          </m:ctrlPr>
                        </m:sSupPr>
                        <m:e>
                          <m:r>
                            <a:rPr lang="et-EE" i="1">
                              <a:latin typeface="Cambria Math"/>
                            </a:rPr>
                            <m:t>𝑁</m:t>
                          </m:r>
                        </m:e>
                        <m:sup>
                          <m:r>
                            <a:rPr lang="et-EE" i="1">
                              <a:latin typeface="Cambria Math"/>
                            </a:rPr>
                            <m:t>′</m:t>
                          </m:r>
                        </m:sup>
                      </m:sSup>
                      <m:d>
                        <m:dPr>
                          <m:ctrlPr>
                            <a:rPr lang="et-EE" i="1">
                              <a:latin typeface="Cambria Math"/>
                            </a:rPr>
                          </m:ctrlPr>
                        </m:dPr>
                        <m:e>
                          <m:r>
                            <a:rPr lang="et-EE" b="0" i="1" smtClean="0">
                              <a:latin typeface="Cambria Math"/>
                            </a:rPr>
                            <m:t>2</m:t>
                          </m:r>
                        </m:e>
                      </m:d>
                      <m:r>
                        <a:rPr lang="et-EE" i="1">
                          <a:latin typeface="Cambria Math"/>
                        </a:rPr>
                        <m:t>=12</m:t>
                      </m:r>
                      <m:r>
                        <a:rPr lang="et-EE" i="1" smtClean="0">
                          <a:latin typeface="Cambria Math"/>
                        </a:rPr>
                        <m:t>−2</m:t>
                      </m:r>
                      <m:r>
                        <a:rPr lang="et-EE" i="1" smtClean="0">
                          <a:latin typeface="Cambria Math"/>
                          <a:ea typeface="Cambria Math"/>
                        </a:rPr>
                        <m:t>∙</m:t>
                      </m:r>
                      <m:r>
                        <a:rPr lang="et-EE" b="0" i="0" smtClean="0">
                          <a:latin typeface="Cambria Math"/>
                          <a:ea typeface="Cambria Math"/>
                        </a:rPr>
                        <m:t>2=8.</m:t>
                      </m:r>
                    </m:oMath>
                  </m:oMathPara>
                </a14:m>
                <a:endParaRPr lang="et-EE" dirty="0" smtClean="0"/>
              </a:p>
              <a:p>
                <a:endParaRPr lang="et-EE" dirty="0" smtClean="0"/>
              </a:p>
              <a:p>
                <a:endParaRPr lang="et-EE" dirty="0" smtClean="0"/>
              </a:p>
              <a:p>
                <a:endParaRPr lang="et-EE" dirty="0" smtClean="0"/>
              </a:p>
              <a:p>
                <a:endParaRPr lang="et-EE" dirty="0" smtClean="0"/>
              </a:p>
              <a:p>
                <a:endParaRPr lang="et-EE" dirty="0" smtClean="0"/>
              </a:p>
              <a:p>
                <a:endParaRPr lang="et-EE" dirty="0" smtClean="0"/>
              </a:p>
              <a:p>
                <a:endParaRPr lang="et-EE" dirty="0" smtClean="0"/>
              </a:p>
              <a:p>
                <a:endParaRPr lang="et-EE" dirty="0" smtClean="0"/>
              </a:p>
              <a:p>
                <a:endParaRPr lang="et-EE" i="1" dirty="0" smtClean="0"/>
              </a:p>
              <a:p>
                <a:endParaRPr lang="et-EE" i="1" dirty="0"/>
              </a:p>
              <a:p>
                <a:endParaRPr lang="et-EE" i="1" dirty="0" smtClean="0"/>
              </a:p>
              <a:p>
                <a:endParaRPr lang="et-EE" i="1" dirty="0"/>
              </a:p>
              <a:p>
                <a:endParaRPr lang="et-EE" i="1" dirty="0" smtClean="0"/>
              </a:p>
              <a:p>
                <a:r>
                  <a:rPr lang="et-EE" i="1" dirty="0" smtClean="0"/>
                  <a:t>b) v</a:t>
                </a:r>
                <a:r>
                  <a:rPr lang="et-EE" dirty="0" smtClean="0"/>
                  <a:t> =</a:t>
                </a:r>
              </a:p>
              <a:p>
                <a:r>
                  <a:rPr lang="et-EE" dirty="0" smtClean="0"/>
                  <a:t>  </a:t>
                </a:r>
                <a:endParaRPr lang="et-EE" dirty="0"/>
              </a:p>
            </p:txBody>
          </p:sp>
        </mc:Choice>
        <mc:Fallback xmlns="">
          <p:sp>
            <p:nvSpPr>
              <p:cNvPr id="27" name="TextBox 26"/>
              <p:cNvSpPr txBox="1">
                <a:spLocks noRot="1" noChangeAspect="1" noMove="1" noResize="1" noEditPoints="1" noAdjustHandles="1" noChangeArrowheads="1" noChangeShapeType="1" noTextEdit="1"/>
              </p:cNvSpPr>
              <p:nvPr/>
            </p:nvSpPr>
            <p:spPr>
              <a:xfrm>
                <a:off x="0" y="1772816"/>
                <a:ext cx="9144000" cy="5078313"/>
              </a:xfrm>
              <a:prstGeom prst="rect">
                <a:avLst/>
              </a:prstGeom>
              <a:blipFill rotWithShape="1">
                <a:blip r:embed="rId3"/>
                <a:stretch>
                  <a:fillRect l="-533" t="-600"/>
                </a:stretch>
              </a:blipFill>
            </p:spPr>
            <p:txBody>
              <a:bodyPr/>
              <a:lstStyle/>
              <a:p>
                <a:r>
                  <a:rPr lang="et-EE">
                    <a:noFill/>
                  </a:rPr>
                  <a:t> </a:t>
                </a:r>
              </a:p>
            </p:txBody>
          </p:sp>
        </mc:Fallback>
      </mc:AlternateContent>
      <p:pic>
        <p:nvPicPr>
          <p:cNvPr id="5151"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40" y="5987033"/>
            <a:ext cx="5214250" cy="69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8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17895" y="116632"/>
                <a:ext cx="9036496" cy="6090835"/>
              </a:xfrm>
              <a:prstGeom prst="rect">
                <a:avLst/>
              </a:prstGeom>
            </p:spPr>
            <p:txBody>
              <a:bodyPr wrap="square">
                <a:spAutoFit/>
              </a:bodyPr>
              <a:lstStyle/>
              <a:p>
                <a:r>
                  <a:rPr lang="et-EE" sz="2400" u="sng" dirty="0" smtClean="0">
                    <a:solidFill>
                      <a:srgbClr val="C00000"/>
                    </a:solidFill>
                  </a:rPr>
                  <a:t>Ülesanne 45.  </a:t>
                </a:r>
                <a:r>
                  <a:rPr lang="et-EE" sz="2400" dirty="0"/>
                  <a:t>Firma on uurinud oma töötajate töö </a:t>
                </a:r>
                <a:r>
                  <a:rPr lang="et-EE" sz="2400" dirty="0" err="1"/>
                  <a:t>tootlikksut</a:t>
                </a:r>
                <a:r>
                  <a:rPr lang="et-EE" sz="2400" dirty="0"/>
                  <a:t> ja leidnud, et kui töötaja on töötanud  t aastat , siis tema kuu tootlikkus on avaldatav järgmise funktsioonina : </a:t>
                </a:r>
                <a14:m>
                  <m:oMath xmlns:m="http://schemas.openxmlformats.org/officeDocument/2006/math">
                    <m:r>
                      <a:rPr lang="et-EE" sz="2400" i="1" dirty="0" smtClean="0">
                        <a:latin typeface="Cambria Math"/>
                      </a:rPr>
                      <m:t>𝑓</m:t>
                    </m:r>
                    <m:r>
                      <a:rPr lang="et-EE" sz="2400" i="1" dirty="0" smtClean="0">
                        <a:latin typeface="Cambria Math"/>
                      </a:rPr>
                      <m:t>(</m:t>
                    </m:r>
                    <m:r>
                      <a:rPr lang="et-EE" sz="2400" i="1" dirty="0" smtClean="0">
                        <a:latin typeface="Cambria Math"/>
                      </a:rPr>
                      <m:t>𝑡</m:t>
                    </m:r>
                    <m:r>
                      <a:rPr lang="et-EE" sz="2400" i="1" dirty="0">
                        <a:latin typeface="Cambria Math"/>
                      </a:rPr>
                      <m:t>) = − 2</m:t>
                    </m:r>
                    <m:sSup>
                      <m:sSupPr>
                        <m:ctrlPr>
                          <a:rPr lang="et-EE" sz="2400" i="1" dirty="0" smtClean="0">
                            <a:latin typeface="Cambria Math"/>
                          </a:rPr>
                        </m:ctrlPr>
                      </m:sSupPr>
                      <m:e>
                        <m:r>
                          <a:rPr lang="et-EE" sz="2400" b="0" i="1" dirty="0" smtClean="0">
                            <a:latin typeface="Cambria Math"/>
                          </a:rPr>
                          <m:t>𝑡</m:t>
                        </m:r>
                      </m:e>
                      <m:sup>
                        <m:r>
                          <a:rPr lang="et-EE" sz="2400" b="0" i="1" dirty="0" smtClean="0">
                            <a:latin typeface="Cambria Math"/>
                          </a:rPr>
                          <m:t>2</m:t>
                        </m:r>
                      </m:sup>
                    </m:sSup>
                    <m:r>
                      <a:rPr lang="et-EE" sz="2400" i="1" dirty="0">
                        <a:latin typeface="Cambria Math"/>
                      </a:rPr>
                      <m:t> + 28 </m:t>
                    </m:r>
                    <m:r>
                      <a:rPr lang="et-EE" sz="2400" i="1" dirty="0">
                        <a:latin typeface="Cambria Math"/>
                      </a:rPr>
                      <m:t>𝑡</m:t>
                    </m:r>
                    <m:r>
                      <a:rPr lang="et-EE" sz="2400" i="1" dirty="0">
                        <a:latin typeface="Cambria Math"/>
                      </a:rPr>
                      <m:t> + 100 </m:t>
                    </m:r>
                  </m:oMath>
                </a14:m>
                <a:r>
                  <a:rPr lang="et-EE" sz="2400" dirty="0"/>
                  <a:t>. Leida tootlikkuse muutumise kiiruse sõltuvus </a:t>
                </a:r>
                <a:r>
                  <a:rPr lang="et-EE" sz="2400" dirty="0" smtClean="0"/>
                  <a:t>tööaastatest</a:t>
                </a:r>
                <a:r>
                  <a:rPr lang="et-EE" sz="2400" dirty="0"/>
                  <a:t>.</a:t>
                </a:r>
              </a:p>
              <a:p>
                <a:endParaRPr lang="et-EE" sz="2400" dirty="0"/>
              </a:p>
              <a:p>
                <a:r>
                  <a:rPr lang="et-EE" sz="2400" u="sng" dirty="0">
                    <a:solidFill>
                      <a:srgbClr val="C00000"/>
                    </a:solidFill>
                  </a:rPr>
                  <a:t>Ülesanne </a:t>
                </a:r>
                <a:r>
                  <a:rPr lang="et-EE" sz="2400" u="sng" dirty="0" smtClean="0">
                    <a:solidFill>
                      <a:srgbClr val="C00000"/>
                    </a:solidFill>
                  </a:rPr>
                  <a:t>46.  </a:t>
                </a:r>
                <a:r>
                  <a:rPr lang="et-EE" sz="2400" dirty="0"/>
                  <a:t>t aasta pärast ( </a:t>
                </a:r>
                <a:r>
                  <a:rPr lang="et-EE" sz="2400" dirty="0" err="1"/>
                  <a:t>alatesest</a:t>
                </a:r>
                <a:r>
                  <a:rPr lang="et-EE" sz="2400" dirty="0"/>
                  <a:t> tänavusest) on kohaliku ajalehe tiraaž </a:t>
                </a:r>
                <a14:m>
                  <m:oMath xmlns:m="http://schemas.openxmlformats.org/officeDocument/2006/math">
                    <m:r>
                      <a:rPr lang="et-EE" sz="2400" i="1" dirty="0" smtClean="0">
                        <a:latin typeface="Cambria Math"/>
                      </a:rPr>
                      <m:t>𝑁</m:t>
                    </m:r>
                    <m:r>
                      <a:rPr lang="et-EE" sz="2400" i="1" dirty="0" smtClean="0">
                        <a:latin typeface="Cambria Math"/>
                      </a:rPr>
                      <m:t> (</m:t>
                    </m:r>
                    <m:r>
                      <a:rPr lang="et-EE" sz="2400" i="1" dirty="0">
                        <a:latin typeface="Cambria Math"/>
                      </a:rPr>
                      <m:t>𝑡</m:t>
                    </m:r>
                    <m:r>
                      <a:rPr lang="et-EE" sz="2400" i="1" dirty="0">
                        <a:latin typeface="Cambria Math"/>
                      </a:rPr>
                      <m:t> ) = 100 </m:t>
                    </m:r>
                    <m:sSup>
                      <m:sSupPr>
                        <m:ctrlPr>
                          <a:rPr lang="et-EE" sz="2400" i="1" dirty="0" smtClean="0">
                            <a:latin typeface="Cambria Math"/>
                          </a:rPr>
                        </m:ctrlPr>
                      </m:sSupPr>
                      <m:e>
                        <m:r>
                          <a:rPr lang="et-EE" sz="2400" b="0" i="1" dirty="0" smtClean="0">
                            <a:latin typeface="Cambria Math"/>
                          </a:rPr>
                          <m:t>𝑡</m:t>
                        </m:r>
                      </m:e>
                      <m:sup>
                        <m:r>
                          <a:rPr lang="et-EE" sz="2400" b="0" i="1" dirty="0" smtClean="0">
                            <a:latin typeface="Cambria Math"/>
                          </a:rPr>
                          <m:t>2</m:t>
                        </m:r>
                      </m:sup>
                    </m:sSup>
                    <m:r>
                      <a:rPr lang="et-EE" sz="2400" i="1" dirty="0">
                        <a:latin typeface="Cambria Math"/>
                      </a:rPr>
                      <m:t> + 400 </m:t>
                    </m:r>
                    <m:r>
                      <a:rPr lang="et-EE" sz="2400" i="1" dirty="0">
                        <a:latin typeface="Cambria Math"/>
                      </a:rPr>
                      <m:t>𝑡</m:t>
                    </m:r>
                    <m:r>
                      <a:rPr lang="et-EE" sz="2400" i="1" dirty="0">
                        <a:latin typeface="Cambria Math"/>
                      </a:rPr>
                      <m:t> − 500</m:t>
                    </m:r>
                  </m:oMath>
                </a14:m>
                <a:r>
                  <a:rPr lang="et-EE" sz="2400" dirty="0"/>
                  <a:t>. </a:t>
                </a:r>
                <a:endParaRPr lang="et-EE" sz="2400" dirty="0" smtClean="0"/>
              </a:p>
              <a:p>
                <a:r>
                  <a:rPr lang="et-EE" sz="2400" dirty="0" smtClean="0"/>
                  <a:t>Leida </a:t>
                </a:r>
                <a:r>
                  <a:rPr lang="et-EE" sz="2400" dirty="0"/>
                  <a:t>funktsioon, mis kirjeldab tiraaži muutumise kiirust t aasta pärast. Millise kiirusega muutub tiraaž 5 aasta pärast? Kas tiraaž suureneb või väheneb sel ajal?</a:t>
                </a:r>
              </a:p>
              <a:p>
                <a:r>
                  <a:rPr lang="et-EE" sz="2400" dirty="0" smtClean="0"/>
                  <a:t> </a:t>
                </a:r>
                <a:endParaRPr lang="et-EE" sz="2400" dirty="0"/>
              </a:p>
              <a:p>
                <a:r>
                  <a:rPr lang="et-EE" sz="2400" u="sng" dirty="0">
                    <a:solidFill>
                      <a:srgbClr val="C00000"/>
                    </a:solidFill>
                  </a:rPr>
                  <a:t>Ülesanne </a:t>
                </a:r>
                <a:r>
                  <a:rPr lang="et-EE" sz="2400" u="sng" dirty="0" smtClean="0">
                    <a:solidFill>
                      <a:srgbClr val="C00000"/>
                    </a:solidFill>
                  </a:rPr>
                  <a:t>4</a:t>
                </a:r>
                <a:r>
                  <a:rPr lang="et-EE" sz="2400" u="sng" dirty="0">
                    <a:solidFill>
                      <a:srgbClr val="C00000"/>
                    </a:solidFill>
                  </a:rPr>
                  <a:t>7</a:t>
                </a:r>
                <a:r>
                  <a:rPr lang="et-EE" sz="2400" u="sng" dirty="0" smtClean="0">
                    <a:solidFill>
                      <a:srgbClr val="C00000"/>
                    </a:solidFill>
                  </a:rPr>
                  <a:t>.  </a:t>
                </a:r>
                <a:r>
                  <a:rPr lang="et-EE" sz="2400" dirty="0"/>
                  <a:t>Oletame , et üliõpilane õpib </a:t>
                </a:r>
                <a14:m>
                  <m:oMath xmlns:m="http://schemas.openxmlformats.org/officeDocument/2006/math">
                    <m:r>
                      <a:rPr lang="et-EE" sz="2400" i="1" dirty="0" smtClean="0">
                        <a:latin typeface="Cambria Math"/>
                      </a:rPr>
                      <m:t>𝑡</m:t>
                    </m:r>
                  </m:oMath>
                </a14:m>
                <a:r>
                  <a:rPr lang="et-EE" sz="2400" dirty="0"/>
                  <a:t> tunni jooksul selgeks </a:t>
                </a:r>
                <a14:m>
                  <m:oMath xmlns:m="http://schemas.openxmlformats.org/officeDocument/2006/math">
                    <m:r>
                      <a:rPr lang="et-EE" sz="2400" i="1" dirty="0" smtClean="0">
                        <a:latin typeface="Cambria Math"/>
                      </a:rPr>
                      <m:t>𝑛</m:t>
                    </m:r>
                    <m:r>
                      <a:rPr lang="et-EE" sz="2400" i="1" dirty="0" smtClean="0">
                        <a:latin typeface="Cambria Math"/>
                      </a:rPr>
                      <m:t> </m:t>
                    </m:r>
                  </m:oMath>
                </a14:m>
                <a:r>
                  <a:rPr lang="et-EE" sz="2400" dirty="0"/>
                  <a:t>punkti, kusjuures  </a:t>
                </a:r>
                <a14:m>
                  <m:oMath xmlns:m="http://schemas.openxmlformats.org/officeDocument/2006/math">
                    <m:r>
                      <a:rPr lang="et-EE" sz="2400" i="1" dirty="0" smtClean="0">
                        <a:latin typeface="Cambria Math"/>
                      </a:rPr>
                      <m:t>𝑛</m:t>
                    </m:r>
                    <m:r>
                      <a:rPr lang="et-EE" sz="2400" i="1" dirty="0" smtClean="0">
                        <a:latin typeface="Cambria Math"/>
                      </a:rPr>
                      <m:t> = 40</m:t>
                    </m:r>
                    <m:rad>
                      <m:radPr>
                        <m:degHide m:val="on"/>
                        <m:ctrlPr>
                          <a:rPr lang="et-EE" sz="2400" i="1" dirty="0" smtClean="0">
                            <a:latin typeface="Cambria Math"/>
                          </a:rPr>
                        </m:ctrlPr>
                      </m:radPr>
                      <m:deg/>
                      <m:e>
                        <m:r>
                          <a:rPr lang="et-EE" sz="2400" b="0" i="1" dirty="0" smtClean="0">
                            <a:latin typeface="Cambria Math"/>
                          </a:rPr>
                          <m:t>𝑡</m:t>
                        </m:r>
                      </m:e>
                    </m:rad>
                    <m:r>
                      <a:rPr lang="et-EE" sz="2400" i="1" dirty="0" smtClean="0">
                        <a:latin typeface="Cambria Math"/>
                      </a:rPr>
                      <m:t>  </m:t>
                    </m:r>
                  </m:oMath>
                </a14:m>
                <a:r>
                  <a:rPr lang="et-EE" sz="2400" dirty="0"/>
                  <a:t>,  0 ≤ t ≤ 10. </a:t>
                </a:r>
                <a:endParaRPr lang="et-EE" sz="2400" dirty="0" smtClean="0"/>
              </a:p>
              <a:p>
                <a:r>
                  <a:rPr lang="et-EE" sz="2400" dirty="0" smtClean="0"/>
                  <a:t>Leida</a:t>
                </a:r>
                <a:endParaRPr lang="et-EE" sz="2400" dirty="0"/>
              </a:p>
              <a:p>
                <a:r>
                  <a:rPr lang="et-EE" sz="2400" dirty="0"/>
                  <a:t>a) keskmine omandamise kiirus vahemikus 4-st 9 </a:t>
                </a:r>
                <a:r>
                  <a:rPr lang="et-EE" sz="2400" dirty="0" err="1"/>
                  <a:t>–nda</a:t>
                </a:r>
                <a:r>
                  <a:rPr lang="et-EE" sz="2400" dirty="0"/>
                  <a:t> </a:t>
                </a:r>
                <a:r>
                  <a:rPr lang="et-EE" sz="2400" dirty="0" smtClean="0"/>
                  <a:t>tunnini;</a:t>
                </a:r>
                <a:endParaRPr lang="et-EE" sz="2400" dirty="0"/>
              </a:p>
              <a:p>
                <a:r>
                  <a:rPr lang="et-EE" sz="2400" dirty="0"/>
                  <a:t>b) omandamise kiirus 4 . tunnil.</a:t>
                </a:r>
              </a:p>
            </p:txBody>
          </p:sp>
        </mc:Choice>
        <mc:Fallback xmlns="">
          <p:sp>
            <p:nvSpPr>
              <p:cNvPr id="7" name="Rectangle 6"/>
              <p:cNvSpPr>
                <a:spLocks noRot="1" noChangeAspect="1" noMove="1" noResize="1" noEditPoints="1" noAdjustHandles="1" noChangeArrowheads="1" noChangeShapeType="1" noTextEdit="1"/>
              </p:cNvSpPr>
              <p:nvPr/>
            </p:nvSpPr>
            <p:spPr>
              <a:xfrm>
                <a:off x="17895" y="116632"/>
                <a:ext cx="9036496" cy="6090835"/>
              </a:xfrm>
              <a:prstGeom prst="rect">
                <a:avLst/>
              </a:prstGeom>
              <a:blipFill rotWithShape="1">
                <a:blip r:embed="rId2"/>
                <a:stretch>
                  <a:fillRect l="-1080" t="-801" r="-135" b="-200"/>
                </a:stretch>
              </a:blipFill>
            </p:spPr>
            <p:txBody>
              <a:bodyPr/>
              <a:lstStyle/>
              <a:p>
                <a:r>
                  <a:rPr lang="et-EE">
                    <a:noFill/>
                  </a:rPr>
                  <a:t> </a:t>
                </a:r>
              </a:p>
            </p:txBody>
          </p:sp>
        </mc:Fallback>
      </mc:AlternateContent>
    </p:spTree>
    <p:extLst>
      <p:ext uri="{BB962C8B-B14F-4D97-AF65-F5344CB8AC3E}">
        <p14:creationId xmlns:p14="http://schemas.microsoft.com/office/powerpoint/2010/main" val="2798250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13983</TotalTime>
  <Words>4600</Words>
  <Application>Microsoft Office PowerPoint</Application>
  <PresentationFormat>On-screen Show (4:3)</PresentationFormat>
  <Paragraphs>441</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Mathcad</vt:lpstr>
      <vt:lpstr>Majandusanalüüs</vt:lpstr>
      <vt:lpstr>Ühe muutuja funktsiooni diferentsiaalarvutus</vt:lpstr>
      <vt:lpstr>Ülesannete liigitus:</vt:lpstr>
      <vt:lpstr>Funktsiooni tuletis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Kahe muutuja funktsiooni definitsioon ja diferentsiaalarvutus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Safiulina</dc:creator>
  <cp:lastModifiedBy>Elena Safiulina</cp:lastModifiedBy>
  <cp:revision>61</cp:revision>
  <dcterms:created xsi:type="dcterms:W3CDTF">2014-10-04T01:53:43Z</dcterms:created>
  <dcterms:modified xsi:type="dcterms:W3CDTF">2014-12-15T08:26:13Z</dcterms:modified>
</cp:coreProperties>
</file>