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sldIdLst>
    <p:sldId id="256" r:id="rId2"/>
    <p:sldId id="259" r:id="rId3"/>
    <p:sldId id="263" r:id="rId4"/>
    <p:sldId id="264" r:id="rId5"/>
    <p:sldId id="266" r:id="rId6"/>
    <p:sldId id="269" r:id="rId7"/>
    <p:sldId id="265" r:id="rId8"/>
    <p:sldId id="260" r:id="rId9"/>
    <p:sldId id="271" r:id="rId10"/>
    <p:sldId id="261" r:id="rId11"/>
    <p:sldId id="267" r:id="rId12"/>
    <p:sldId id="272" r:id="rId13"/>
    <p:sldId id="262" r:id="rId14"/>
    <p:sldId id="287" r:id="rId15"/>
    <p:sldId id="275" r:id="rId16"/>
    <p:sldId id="279" r:id="rId17"/>
    <p:sldId id="273" r:id="rId18"/>
    <p:sldId id="274" r:id="rId19"/>
    <p:sldId id="277" r:id="rId20"/>
    <p:sldId id="283" r:id="rId21"/>
    <p:sldId id="278" r:id="rId22"/>
    <p:sldId id="276" r:id="rId23"/>
    <p:sldId id="270" r:id="rId24"/>
    <p:sldId id="280" r:id="rId25"/>
    <p:sldId id="286" r:id="rId26"/>
    <p:sldId id="281" r:id="rId27"/>
    <p:sldId id="284" r:id="rId28"/>
    <p:sldId id="289" r:id="rId29"/>
    <p:sldId id="285" r:id="rId30"/>
    <p:sldId id="282" r:id="rId31"/>
    <p:sldId id="288" r:id="rId32"/>
  </p:sldIdLst>
  <p:sldSz cx="9144000" cy="6858000" type="screen4x3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39"/>
    <p:restoredTop sz="93009"/>
  </p:normalViewPr>
  <p:slideViewPr>
    <p:cSldViewPr>
      <p:cViewPr varScale="1">
        <p:scale>
          <a:sx n="137" d="100"/>
          <a:sy n="137" d="100"/>
        </p:scale>
        <p:origin x="2408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-281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81DA90-60A4-42EB-BE33-BA845049EC5E}" type="datetimeFigureOut">
              <a:rPr lang="et-EE" smtClean="0"/>
              <a:pPr/>
              <a:t>04.02.25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2BA59C-0983-41C0-B12D-82239A604263}" type="slidenum">
              <a:rPr lang="et-EE" smtClean="0"/>
              <a:pPr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278661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39952" y="3255119"/>
            <a:ext cx="4392488" cy="1542033"/>
          </a:xfrm>
        </p:spPr>
        <p:txBody>
          <a:bodyPr anchor="t"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t-E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39952" y="4966320"/>
            <a:ext cx="4392488" cy="1126976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00B05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t-E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5536" y="980728"/>
            <a:ext cx="8280920" cy="53285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5536" y="6375450"/>
            <a:ext cx="5486400" cy="365918"/>
          </a:xfrm>
        </p:spPr>
        <p:txBody>
          <a:bodyPr anchor="ctr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544D0-AF15-49E6-92FC-B1E56F639C66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  <a:endParaRPr lang="et-E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544D0-AF15-49E6-92FC-B1E56F639C66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00392" y="274638"/>
            <a:ext cx="586408" cy="5851525"/>
          </a:xfrm>
        </p:spPr>
        <p:txBody>
          <a:bodyPr vert="eaVert"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  <a:endParaRPr lang="et-E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52736"/>
            <a:ext cx="7499176" cy="5073427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544D0-AF15-49E6-92FC-B1E56F639C66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39952" y="3255119"/>
            <a:ext cx="4392488" cy="1542033"/>
          </a:xfrm>
        </p:spPr>
        <p:txBody>
          <a:bodyPr anchor="t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t-E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39952" y="4966320"/>
            <a:ext cx="4392488" cy="1126976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00B05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t-E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139952" y="3255119"/>
            <a:ext cx="4392488" cy="1542033"/>
          </a:xfrm>
        </p:spPr>
        <p:txBody>
          <a:bodyPr anchor="t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t-EE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139952" y="4966320"/>
            <a:ext cx="4392488" cy="1126976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00B05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t-E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544D0-AF15-49E6-92FC-B1E56F639C66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2264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>
              <a:defRPr sz="1600">
                <a:latin typeface="Verdana" pitchFamily="34" charset="0"/>
              </a:defRPr>
            </a:lvl1pPr>
          </a:lstStyle>
          <a:p>
            <a:r>
              <a:rPr lang="et-EE" dirty="0"/>
              <a:t>www.tktk.ee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16416" y="6356350"/>
            <a:ext cx="37038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D544D0-AF15-49E6-92FC-B1E56F639C66}" type="slidenum">
              <a:rPr lang="et-EE" smtClean="0"/>
              <a:pPr/>
              <a:t>‹#›</a:t>
            </a:fld>
            <a:endParaRPr lang="et-EE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843808" y="274638"/>
            <a:ext cx="5842992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t-EE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2264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>
              <a:defRPr sz="1600">
                <a:latin typeface="Verdana" pitchFamily="34" charset="0"/>
              </a:defRPr>
            </a:lvl1pPr>
          </a:lstStyle>
          <a:p>
            <a:r>
              <a:rPr lang="et-EE" dirty="0"/>
              <a:t>www.tktk.ee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4038600" cy="51125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24744"/>
            <a:ext cx="4038600" cy="51125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544D0-AF15-49E6-92FC-B1E56F639C66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  <a:endParaRPr lang="et-E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544D0-AF15-49E6-92FC-B1E56F639C66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2264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>
              <a:defRPr sz="1600">
                <a:latin typeface="Verdana" pitchFamily="34" charset="0"/>
              </a:defRPr>
            </a:lvl1pPr>
          </a:lstStyle>
          <a:p>
            <a:r>
              <a:rPr lang="et-EE" dirty="0"/>
              <a:t>www.tktk.ee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2264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>
              <a:defRPr sz="1600">
                <a:latin typeface="Verdana" pitchFamily="34" charset="0"/>
              </a:defRPr>
            </a:lvl1pPr>
          </a:lstStyle>
          <a:p>
            <a:r>
              <a:rPr lang="et-EE" dirty="0"/>
              <a:t>www.tktk.ee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544D0-AF15-49E6-92FC-B1E56F639C66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6830"/>
            <a:ext cx="3008313" cy="1162050"/>
          </a:xfrm>
        </p:spPr>
        <p:txBody>
          <a:bodyPr anchor="t">
            <a:no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3627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92896"/>
            <a:ext cx="3008313" cy="3816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544D0-AF15-49E6-92FC-B1E56F639C66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43808" y="274638"/>
            <a:ext cx="5842992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t-E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4744"/>
            <a:ext cx="8229600" cy="518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6416" y="6356350"/>
            <a:ext cx="370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544D0-AF15-49E6-92FC-B1E56F639C66}" type="slidenum">
              <a:rPr lang="et-EE" smtClean="0"/>
              <a:pPr/>
              <a:t>‹#›</a:t>
            </a:fld>
            <a:endParaRPr lang="et-EE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2264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>
              <a:defRPr sz="1600">
                <a:solidFill>
                  <a:srgbClr val="00B050"/>
                </a:solidFill>
                <a:latin typeface="Verdana" pitchFamily="34" charset="0"/>
              </a:defRPr>
            </a:lvl1pPr>
          </a:lstStyle>
          <a:p>
            <a:r>
              <a:rPr lang="et-EE" dirty="0"/>
              <a:t>www.tktk.ee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0" r:id="rId2"/>
    <p:sldLayoutId id="2147483649" r:id="rId3"/>
    <p:sldLayoutId id="2147483650" r:id="rId4"/>
    <p:sldLayoutId id="2147483661" r:id="rId5"/>
    <p:sldLayoutId id="2147483652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r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Verdana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Verdana" pitchFamily="34" charset="0"/>
        <a:buChar char="—"/>
        <a:defRPr sz="2800" kern="1200">
          <a:solidFill>
            <a:schemeClr val="tx1"/>
          </a:solidFill>
          <a:latin typeface="Verdana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Verdana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Verdan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403648" y="3933056"/>
            <a:ext cx="7272808" cy="821953"/>
          </a:xfrm>
        </p:spPr>
        <p:txBody>
          <a:bodyPr>
            <a:normAutofit fontScale="90000"/>
          </a:bodyPr>
          <a:lstStyle/>
          <a:p>
            <a:pPr algn="ctr"/>
            <a:br>
              <a:rPr lang="et-EE" dirty="0"/>
            </a:br>
            <a:r>
              <a:rPr lang="et-EE" dirty="0"/>
              <a:t>Membraanfiltratsioon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627784" y="4941168"/>
            <a:ext cx="4392488" cy="1126976"/>
          </a:xfrm>
        </p:spPr>
        <p:txBody>
          <a:bodyPr/>
          <a:lstStyle/>
          <a:p>
            <a:pPr algn="ctr"/>
            <a:r>
              <a:rPr lang="et-EE" dirty="0"/>
              <a:t>Erki Lember </a:t>
            </a:r>
          </a:p>
          <a:p>
            <a:pPr algn="ctr"/>
            <a:r>
              <a:rPr lang="et-EE" dirty="0"/>
              <a:t>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0762" y="1268760"/>
            <a:ext cx="8114499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19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/>
              <a:t>Crossflow/ristvoolne ja dead-end/lõpp-punkt filtratsioon</a:t>
            </a:r>
          </a:p>
        </p:txBody>
      </p:sp>
      <p:pic>
        <p:nvPicPr>
          <p:cNvPr id="1030" name="Picture 6" descr="http://www.hussgroup.com/__we_thumbs__/9059_17_CrossFlowDeadEndEN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8" y="1484784"/>
            <a:ext cx="8323957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678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Membraanfiltrite ehitus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t-EE" dirty="0"/>
              <a:t>Torud (ristvoolsed membraanfiltrid)</a:t>
            </a:r>
          </a:p>
          <a:p>
            <a:pPr marL="0" indent="0">
              <a:buNone/>
            </a:pPr>
            <a:r>
              <a:rPr lang="et-EE" dirty="0"/>
              <a:t>Kangasfiltrid (dead-end)</a:t>
            </a:r>
          </a:p>
          <a:p>
            <a:pPr marL="0" indent="0">
              <a:buNone/>
            </a:pPr>
            <a:r>
              <a:rPr lang="et-EE" dirty="0"/>
              <a:t>Mähitud moodulid</a:t>
            </a:r>
          </a:p>
          <a:p>
            <a:pPr marL="0" indent="0">
              <a:buNone/>
            </a:pPr>
            <a:endParaRPr lang="et-EE" dirty="0"/>
          </a:p>
          <a:p>
            <a:pPr marL="0" indent="0">
              <a:buNone/>
            </a:pPr>
            <a:r>
              <a:rPr lang="et-EE" b="1" dirty="0">
                <a:solidFill>
                  <a:schemeClr val="accent3"/>
                </a:solidFill>
              </a:rPr>
              <a:t>Materjalid:</a:t>
            </a:r>
          </a:p>
          <a:p>
            <a:pPr marL="514350" indent="-514350">
              <a:buFont typeface="+mj-lt"/>
              <a:buAutoNum type="arabicPeriod"/>
            </a:pPr>
            <a:r>
              <a:rPr lang="et-EE" dirty="0"/>
              <a:t>Polüamiidid</a:t>
            </a:r>
          </a:p>
          <a:p>
            <a:pPr marL="514350" indent="-514350">
              <a:buFont typeface="+mj-lt"/>
              <a:buAutoNum type="arabicPeriod"/>
            </a:pPr>
            <a:r>
              <a:rPr lang="et-EE" dirty="0"/>
              <a:t>Tselluloosatsetaat</a:t>
            </a:r>
          </a:p>
          <a:p>
            <a:pPr marL="514350" indent="-514350">
              <a:buFont typeface="+mj-lt"/>
              <a:buAutoNum type="arabicPeriod"/>
            </a:pPr>
            <a:r>
              <a:rPr lang="et-EE" dirty="0"/>
              <a:t>Polükarbonaadid</a:t>
            </a:r>
          </a:p>
          <a:p>
            <a:pPr marL="514350" indent="-514350">
              <a:buFont typeface="+mj-lt"/>
              <a:buAutoNum type="arabicPeriod"/>
            </a:pPr>
            <a:r>
              <a:rPr lang="et-EE" dirty="0"/>
              <a:t>Nilon</a:t>
            </a:r>
          </a:p>
          <a:p>
            <a:pPr marL="514350" indent="-514350">
              <a:buFont typeface="+mj-lt"/>
              <a:buAutoNum type="arabicPeriod"/>
            </a:pPr>
            <a:r>
              <a:rPr lang="et-EE" dirty="0"/>
              <a:t>Polütetrafluoroetüleen</a:t>
            </a:r>
          </a:p>
          <a:p>
            <a:pPr marL="514350" indent="-514350">
              <a:buFont typeface="+mj-lt"/>
              <a:buAutoNum type="arabicPeriod"/>
            </a:pPr>
            <a:r>
              <a:rPr lang="et-EE" dirty="0"/>
              <a:t>jne</a:t>
            </a:r>
          </a:p>
        </p:txBody>
      </p:sp>
    </p:spTree>
    <p:extLst>
      <p:ext uri="{BB962C8B-B14F-4D97-AF65-F5344CB8AC3E}">
        <p14:creationId xmlns:p14="http://schemas.microsoft.com/office/powerpoint/2010/main" val="2278778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Tööpõhimõte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68760"/>
            <a:ext cx="8540064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24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Tööpõhimõte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966" y="1484784"/>
            <a:ext cx="8524834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50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Ristvoolne membraanfilter</a:t>
            </a:r>
          </a:p>
        </p:txBody>
      </p:sp>
      <p:pic>
        <p:nvPicPr>
          <p:cNvPr id="4098" name="Picture 2" descr="http://www.pall.com/images/Graphic-Arts/crossflow_filtration_figure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8528768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017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Ristvoolne membraanfilter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8712079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409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/>
              <a:t>Ristvoolsed ultrafiltratsiooni filtrid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248251"/>
            <a:ext cx="8229600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718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/>
              <a:t>Ristvoolsed ultrafiltratsiooni filtrid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932304"/>
            <a:ext cx="864096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1988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/>
              <a:t>Veealune (submerged) membraanfilter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176506"/>
            <a:ext cx="6840760" cy="55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391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Teemad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t-EE" dirty="0"/>
              <a:t> Põhimõisted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t-EE" dirty="0"/>
              <a:t> Membraanfiltride liigid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t-EE" dirty="0"/>
              <a:t> Membraanfiltrite kasutamine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t-EE" dirty="0"/>
              <a:t> Membraanfiltrite valimine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t-EE" dirty="0"/>
              <a:t> Probleemid membraanfiltritega</a:t>
            </a:r>
          </a:p>
          <a:p>
            <a:pPr marL="0" indent="0">
              <a:buNone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1287529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Fiber membraanfilter</a:t>
            </a:r>
          </a:p>
        </p:txBody>
      </p:sp>
      <p:pic>
        <p:nvPicPr>
          <p:cNvPr id="5122" name="Picture 2" descr="http://www.internationaltradenews.com/media/inhalt/portraits/economics_itnmz0314/32222_fibron/hollow_fiber_membrane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7"/>
            <a:ext cx="7704856" cy="514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8855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Veealune membraanfilter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1720" y="908720"/>
            <a:ext cx="4278262" cy="570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295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Veealune membraanfilter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870" y="1340768"/>
            <a:ext cx="8404610" cy="509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6629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/>
              <a:t>Ristvoolsete ja veealuste membraanide võrdlus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52736"/>
            <a:ext cx="7992888" cy="5686216"/>
          </a:xfrm>
        </p:spPr>
      </p:pic>
    </p:spTree>
    <p:extLst>
      <p:ext uri="{BB962C8B-B14F-4D97-AF65-F5344CB8AC3E}">
        <p14:creationId xmlns:p14="http://schemas.microsoft.com/office/powerpoint/2010/main" val="38088677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/>
              <a:t>Näiteid membraanfiltrite kasutamiseks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8680905"/>
              </p:ext>
            </p:extLst>
          </p:nvPr>
        </p:nvGraphicFramePr>
        <p:xfrm>
          <a:off x="457200" y="1125538"/>
          <a:ext cx="8229600" cy="4423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4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54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t-EE" sz="2000" dirty="0"/>
                        <a:t>Tööstus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2000" dirty="0"/>
                        <a:t>Kasutusala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t-EE" sz="2000" dirty="0"/>
                        <a:t>Elektrijaam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2000" dirty="0"/>
                        <a:t>Katlavee</a:t>
                      </a:r>
                      <a:r>
                        <a:rPr lang="et-EE" sz="2000" baseline="0" dirty="0"/>
                        <a:t> tootmine (karedus eemaldamine)</a:t>
                      </a:r>
                      <a:endParaRPr lang="et-EE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t-EE" sz="2000" dirty="0"/>
                        <a:t>Plastmassitööstus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2000" dirty="0"/>
                        <a:t>Plastmassi pehmendajate eemaldamine</a:t>
                      </a:r>
                      <a:r>
                        <a:rPr lang="et-EE" sz="2000" baseline="0" dirty="0"/>
                        <a:t> ja vee taaskasutamine protsessiveena</a:t>
                      </a:r>
                      <a:endParaRPr lang="et-EE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t-EE" sz="2000" dirty="0"/>
                        <a:t>Tekstiilitööstus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2000" dirty="0"/>
                        <a:t>Värvainete eemaldamine,</a:t>
                      </a:r>
                      <a:r>
                        <a:rPr lang="et-EE" sz="2000" baseline="0" dirty="0"/>
                        <a:t> kemikaalide eemaldamine, taaskasutamine protsessiveena</a:t>
                      </a:r>
                      <a:endParaRPr lang="et-EE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t-EE" sz="2000" dirty="0"/>
                        <a:t>Metallitööstus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2000" dirty="0"/>
                        <a:t>Õli-emulsiooni eemaldamine, taaskasutamine. Loputus</a:t>
                      </a:r>
                      <a:r>
                        <a:rPr lang="et-EE" sz="2000" baseline="0" dirty="0"/>
                        <a:t> ja jahutusvee taaskasutamine </a:t>
                      </a:r>
                      <a:endParaRPr lang="et-EE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t-EE" sz="2000" dirty="0"/>
                        <a:t>Trükikoda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2000" dirty="0"/>
                        <a:t>Värvainete eemaldamine, vee taaskasutamine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t-EE" sz="2000" dirty="0"/>
                        <a:t>Paberitööstus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2000" dirty="0"/>
                        <a:t>Heitvee</a:t>
                      </a:r>
                      <a:r>
                        <a:rPr lang="et-EE" sz="2000" baseline="0" dirty="0"/>
                        <a:t> normide tagamine, vee taaskasutamine protsessiveena</a:t>
                      </a:r>
                      <a:endParaRPr lang="et-EE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0822">
                <a:tc>
                  <a:txBody>
                    <a:bodyPr/>
                    <a:lstStyle/>
                    <a:p>
                      <a:r>
                        <a:rPr lang="et-EE" sz="2000" dirty="0"/>
                        <a:t>Pesula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2000" dirty="0"/>
                        <a:t>Vee taaskasutamine protsessiveena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37373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Probleemid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b="1" dirty="0">
                <a:solidFill>
                  <a:schemeClr val="accent3"/>
                </a:solidFill>
              </a:rPr>
              <a:t>fouling</a:t>
            </a:r>
            <a:r>
              <a:rPr lang="et-EE" dirty="0"/>
              <a:t> e biokile tekkimine</a:t>
            </a:r>
          </a:p>
          <a:p>
            <a:pPr marL="0" indent="0">
              <a:buNone/>
            </a:pPr>
            <a:endParaRPr lang="et-EE" dirty="0"/>
          </a:p>
          <a:p>
            <a:pPr marL="0" indent="0">
              <a:buNone/>
            </a:pPr>
            <a:r>
              <a:rPr lang="et-EE" b="1" dirty="0">
                <a:solidFill>
                  <a:schemeClr val="accent3"/>
                </a:solidFill>
              </a:rPr>
              <a:t>scaling</a:t>
            </a:r>
            <a:r>
              <a:rPr lang="et-EE" dirty="0"/>
              <a:t> e soolade ladestamine </a:t>
            </a:r>
          </a:p>
        </p:txBody>
      </p:sp>
    </p:spTree>
    <p:extLst>
      <p:ext uri="{BB962C8B-B14F-4D97-AF65-F5344CB8AC3E}">
        <p14:creationId xmlns:p14="http://schemas.microsoft.com/office/powerpoint/2010/main" val="7360372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Dimensioneerimine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282" y="1125538"/>
            <a:ext cx="8175435" cy="51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3898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Dimensioneerimine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8013" y="1125538"/>
            <a:ext cx="7867974" cy="51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7712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Ülesanne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616624"/>
          </a:xfrm>
        </p:spPr>
        <p:txBody>
          <a:bodyPr/>
          <a:lstStyle/>
          <a:p>
            <a:pPr marL="0" indent="0">
              <a:buNone/>
            </a:pPr>
            <a:r>
              <a:rPr lang="et-EE" dirty="0"/>
              <a:t>Leia vajalik UF membraanide arv, kui </a:t>
            </a:r>
          </a:p>
          <a:p>
            <a:pPr marL="0" indent="0">
              <a:buNone/>
            </a:pPr>
            <a:endParaRPr lang="et-EE" dirty="0"/>
          </a:p>
          <a:p>
            <a:pPr>
              <a:buFont typeface="Wingdings" panose="05000000000000000000" pitchFamily="2" charset="2"/>
              <a:buChar char="§"/>
            </a:pPr>
            <a:r>
              <a:rPr lang="et-EE" sz="2400" dirty="0"/>
              <a:t>Ööpäevane vooluhulk on 3000 m</a:t>
            </a:r>
            <a:r>
              <a:rPr lang="et-EE" sz="2400" baseline="30000" dirty="0"/>
              <a:t>3</a:t>
            </a:r>
            <a:r>
              <a:rPr lang="et-EE" sz="2400" dirty="0"/>
              <a:t>/d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t-EE" sz="2400" dirty="0"/>
              <a:t>ühe membraani </a:t>
            </a:r>
            <a:r>
              <a:rPr lang="et-EE" sz="2400" i="1" dirty="0"/>
              <a:t>flux rate</a:t>
            </a:r>
            <a:r>
              <a:rPr lang="et-EE" sz="2400" dirty="0"/>
              <a:t>/läbilaskevõime on 0,15 m</a:t>
            </a:r>
            <a:r>
              <a:rPr lang="et-EE" sz="2400" baseline="30000" dirty="0"/>
              <a:t>3</a:t>
            </a:r>
            <a:r>
              <a:rPr lang="et-EE" sz="2400" dirty="0"/>
              <a:t>/h*m</a:t>
            </a:r>
            <a:r>
              <a:rPr lang="et-EE" sz="2400" baseline="30000" dirty="0"/>
              <a:t>2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t-EE" sz="2400" dirty="0"/>
              <a:t>Ühe membraani töötav pind on 30 m</a:t>
            </a:r>
            <a:r>
              <a:rPr lang="et-EE" sz="2400" baseline="30000" dirty="0"/>
              <a:t>2</a:t>
            </a:r>
            <a:r>
              <a:rPr lang="et-EE" sz="2400" dirty="0"/>
              <a:t>.</a:t>
            </a:r>
          </a:p>
          <a:p>
            <a:pPr>
              <a:buFont typeface="Wingdings" panose="05000000000000000000" pitchFamily="2" charset="2"/>
              <a:buChar char="§"/>
            </a:pPr>
            <a:endParaRPr lang="et-EE" sz="2400" dirty="0"/>
          </a:p>
          <a:p>
            <a:pPr marL="0" indent="0">
              <a:buNone/>
            </a:pPr>
            <a:r>
              <a:rPr lang="et-EE" sz="2400" dirty="0"/>
              <a:t>Lahendus:</a:t>
            </a:r>
          </a:p>
          <a:p>
            <a:pPr marL="0" indent="0">
              <a:buNone/>
            </a:pPr>
            <a:r>
              <a:rPr lang="et-EE" sz="2400" dirty="0"/>
              <a:t>Leia kogu vajalik membraani pind: </a:t>
            </a:r>
            <a:r>
              <a:rPr lang="et-EE" sz="2400" dirty="0">
                <a:solidFill>
                  <a:schemeClr val="accent3"/>
                </a:solidFill>
              </a:rPr>
              <a:t>3000/0,15*24=833 m</a:t>
            </a:r>
            <a:r>
              <a:rPr lang="et-EE" sz="2400" baseline="30000" dirty="0">
                <a:solidFill>
                  <a:schemeClr val="accent3"/>
                </a:solidFill>
              </a:rPr>
              <a:t>2</a:t>
            </a:r>
          </a:p>
          <a:p>
            <a:pPr marL="0" indent="0">
              <a:buNone/>
            </a:pPr>
            <a:r>
              <a:rPr lang="et-EE" sz="2400" dirty="0"/>
              <a:t>Leia vajalik membraanide arv:</a:t>
            </a:r>
          </a:p>
          <a:p>
            <a:pPr marL="0" indent="0">
              <a:buNone/>
            </a:pPr>
            <a:r>
              <a:rPr lang="et-EE" sz="2400" dirty="0">
                <a:solidFill>
                  <a:schemeClr val="accent3"/>
                </a:solidFill>
              </a:rPr>
              <a:t>833/30= ca 28 membraani</a:t>
            </a:r>
          </a:p>
        </p:txBody>
      </p:sp>
    </p:spTree>
    <p:extLst>
      <p:ext uri="{BB962C8B-B14F-4D97-AF65-F5344CB8AC3E}">
        <p14:creationId xmlns:p14="http://schemas.microsoft.com/office/powerpoint/2010/main" val="48941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Cut-off ehk eraldusvõime</a:t>
            </a:r>
          </a:p>
        </p:txBody>
      </p:sp>
      <p:pic>
        <p:nvPicPr>
          <p:cNvPr id="6146" name="Picture 2" descr="https://upload.wikimedia.org/wikipedia/commons/e/e7/Cut-offs_of_different_liquid_filtration_techniques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3588"/>
            <a:ext cx="7920880" cy="594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718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Kasutus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t-EE" dirty="0"/>
              <a:t> merevee magestamine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t-EE" dirty="0"/>
              <a:t> protsessivee töötlemine (elektrijaamad)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t-EE" dirty="0"/>
              <a:t> ultra puhta vee tootmine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t-EE" dirty="0"/>
              <a:t> toiduainetööstus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t-EE" dirty="0"/>
              <a:t> meditsiin (dialüüs)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t-EE" dirty="0"/>
              <a:t> ravimitööstus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t-EE" dirty="0"/>
              <a:t> joogi -ja reovee töötlemine</a:t>
            </a:r>
          </a:p>
        </p:txBody>
      </p:sp>
    </p:spTree>
    <p:extLst>
      <p:ext uri="{BB962C8B-B14F-4D97-AF65-F5344CB8AC3E}">
        <p14:creationId xmlns:p14="http://schemas.microsoft.com/office/powerpoint/2010/main" val="14739478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1340768"/>
            <a:ext cx="8291264" cy="475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395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Membraanbioreaktor MBR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20" y="908720"/>
            <a:ext cx="8003232" cy="5730709"/>
          </a:xfrm>
        </p:spPr>
      </p:pic>
    </p:spTree>
    <p:extLst>
      <p:ext uri="{BB962C8B-B14F-4D97-AF65-F5344CB8AC3E}">
        <p14:creationId xmlns:p14="http://schemas.microsoft.com/office/powerpoint/2010/main" val="1531903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Membraanfiltratsioon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t-EE" b="1" dirty="0">
                <a:solidFill>
                  <a:schemeClr val="accent3"/>
                </a:solidFill>
              </a:rPr>
              <a:t>Membraanfiltratsiooniks </a:t>
            </a:r>
            <a:r>
              <a:rPr lang="et-EE" dirty="0"/>
              <a:t>nimetatakse füüsikalist filtratsiooni läbi erineva poorsusega materjali, mille pooride suurused on väiksemad, kui 10 µm. </a:t>
            </a:r>
          </a:p>
          <a:p>
            <a:pPr marL="0" indent="0">
              <a:buNone/>
            </a:pPr>
            <a:endParaRPr lang="et-EE" dirty="0"/>
          </a:p>
          <a:p>
            <a:pPr marL="0" indent="0">
              <a:buNone/>
            </a:pPr>
            <a:r>
              <a:rPr lang="et-EE" dirty="0"/>
              <a:t>Membraanfiltrid jaotatakse kolme põhiomaduse põhjal:</a:t>
            </a:r>
          </a:p>
          <a:p>
            <a:pPr>
              <a:buFontTx/>
              <a:buChar char="-"/>
            </a:pPr>
            <a:r>
              <a:rPr lang="et-EE" dirty="0"/>
              <a:t>voolusuund </a:t>
            </a:r>
          </a:p>
          <a:p>
            <a:pPr>
              <a:buFontTx/>
              <a:buChar char="-"/>
            </a:pPr>
            <a:r>
              <a:rPr lang="et-EE" dirty="0"/>
              <a:t>filtri pooride suurus</a:t>
            </a:r>
          </a:p>
          <a:p>
            <a:pPr>
              <a:buFontTx/>
              <a:buChar char="-"/>
            </a:pPr>
            <a:r>
              <a:rPr lang="et-EE" dirty="0"/>
              <a:t>filtratsiooni põhjustav jõud (liikuma panev jõud) (osmoos, pöördosmoos)</a:t>
            </a:r>
          </a:p>
        </p:txBody>
      </p:sp>
    </p:spTree>
    <p:extLst>
      <p:ext uri="{BB962C8B-B14F-4D97-AF65-F5344CB8AC3E}">
        <p14:creationId xmlns:p14="http://schemas.microsoft.com/office/powerpoint/2010/main" val="3836915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t-EE" b="1" dirty="0">
                <a:solidFill>
                  <a:schemeClr val="accent3"/>
                </a:solidFill>
              </a:rPr>
              <a:t>Osmoos</a:t>
            </a:r>
            <a:r>
              <a:rPr lang="et-EE" dirty="0"/>
              <a:t> on lahusti (näiteks vee) difusioon läbi poolläbilaskva membraani, kusjuures </a:t>
            </a:r>
            <a:r>
              <a:rPr lang="et-EE" dirty="0">
                <a:solidFill>
                  <a:schemeClr val="accent3"/>
                </a:solidFill>
              </a:rPr>
              <a:t>lahusti liigub madalama kontsentratsiooniga lahusest (vee puhul kõrgem veepotentsiaal) lahusesse</a:t>
            </a:r>
            <a:r>
              <a:rPr lang="et-EE" dirty="0"/>
              <a:t>, kus on kõrgem lahustunud aine kontsentratsioon (vee puhul madalam veepotentsiaal).</a:t>
            </a:r>
          </a:p>
          <a:p>
            <a:pPr marL="0" indent="0">
              <a:buNone/>
            </a:pPr>
            <a:endParaRPr lang="et-EE" dirty="0"/>
          </a:p>
          <a:p>
            <a:pPr marL="0" indent="0">
              <a:buNone/>
            </a:pPr>
            <a:r>
              <a:rPr lang="et-EE" b="1" dirty="0">
                <a:solidFill>
                  <a:schemeClr val="accent3"/>
                </a:solidFill>
              </a:rPr>
              <a:t>Pöördosmoos </a:t>
            </a:r>
            <a:r>
              <a:rPr lang="et-EE" dirty="0"/>
              <a:t>on nähtus, kus lahusti liigub läbi poolläbilaskva membraani lahustunud aine väiksema kontsentratsiooni suunas, seega vastupidiselt osmoosile; see juhtub rakendatava lisarõhu tõttu. (vajalik rõhk 10-100 bar)</a:t>
            </a:r>
          </a:p>
        </p:txBody>
      </p:sp>
    </p:spTree>
    <p:extLst>
      <p:ext uri="{BB962C8B-B14F-4D97-AF65-F5344CB8AC3E}">
        <p14:creationId xmlns:p14="http://schemas.microsoft.com/office/powerpoint/2010/main" val="3569349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Osmoos ja pöördosmoos</a:t>
            </a:r>
          </a:p>
        </p:txBody>
      </p:sp>
      <p:pic>
        <p:nvPicPr>
          <p:cNvPr id="3074" name="Picture 2" descr="http://robertjrgraham.com/wp-content/uploads/2015/03/193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1268760"/>
            <a:ext cx="7328023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979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dirty="0"/>
              <a:t>Membraanfiltrite tööpõhimõtete jaotus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422777"/>
              </p:ext>
            </p:extLst>
          </p:nvPr>
        </p:nvGraphicFramePr>
        <p:xfrm>
          <a:off x="457200" y="1125538"/>
          <a:ext cx="8229600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0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14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t-EE" sz="2000" dirty="0"/>
                        <a:t>Meetod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2000" dirty="0"/>
                        <a:t>Liikuma panev jõud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2000" dirty="0"/>
                        <a:t>Mis liigub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2000" dirty="0"/>
                        <a:t>Väljund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t-EE" sz="2000" dirty="0"/>
                        <a:t>Osmoos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2000" dirty="0"/>
                        <a:t>Kontsentratsiooni erinevus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2000" dirty="0"/>
                        <a:t>Lahusti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2000" dirty="0"/>
                        <a:t>Kontsentratsiooni tasakaal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t-EE" sz="2000" dirty="0"/>
                        <a:t>RO,</a:t>
                      </a:r>
                      <a:r>
                        <a:rPr lang="et-EE" sz="2000" baseline="0" dirty="0"/>
                        <a:t> UF, MF, ristvoolne filtratsioon</a:t>
                      </a:r>
                      <a:endParaRPr lang="et-E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2000" dirty="0"/>
                        <a:t>Rõhuerinevus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2000" dirty="0"/>
                        <a:t>Lahusti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2000" dirty="0"/>
                        <a:t>Permeaat</a:t>
                      </a:r>
                    </a:p>
                    <a:p>
                      <a:r>
                        <a:rPr lang="et-EE" sz="2000" dirty="0"/>
                        <a:t>Kontsentraat/</a:t>
                      </a:r>
                      <a:r>
                        <a:rPr lang="et-EE" sz="2000" dirty="0" err="1"/>
                        <a:t>retentaat</a:t>
                      </a:r>
                      <a:endParaRPr lang="et-EE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t-EE" sz="2000" dirty="0"/>
                        <a:t>Dialüüs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2000" dirty="0"/>
                        <a:t>Kontsentratsiooni erinevus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2000" dirty="0"/>
                        <a:t>Lahustunud</a:t>
                      </a:r>
                      <a:r>
                        <a:rPr lang="et-EE" sz="2000" baseline="0" dirty="0"/>
                        <a:t> ained</a:t>
                      </a:r>
                      <a:endParaRPr lang="et-E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sz="2000" dirty="0"/>
                        <a:t>Ained eraldatakse lahusest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6242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1052736"/>
            <a:ext cx="7704856" cy="568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024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Membraanide jaotus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t-EE" b="1" dirty="0">
                <a:solidFill>
                  <a:schemeClr val="accent3"/>
                </a:solidFill>
              </a:rPr>
              <a:t>Sümmeetrilised</a:t>
            </a:r>
            <a:r>
              <a:rPr lang="et-EE" dirty="0"/>
              <a:t>: poorid ühesuurused</a:t>
            </a:r>
          </a:p>
          <a:p>
            <a:pPr marL="0" indent="0">
              <a:buNone/>
            </a:pPr>
            <a:endParaRPr lang="et-EE" dirty="0"/>
          </a:p>
          <a:p>
            <a:pPr marL="0" indent="0">
              <a:buNone/>
            </a:pPr>
            <a:r>
              <a:rPr lang="et-EE" b="1" dirty="0">
                <a:solidFill>
                  <a:schemeClr val="accent3"/>
                </a:solidFill>
              </a:rPr>
              <a:t>Asümmeetrilised</a:t>
            </a:r>
            <a:r>
              <a:rPr lang="et-EE" dirty="0"/>
              <a:t>: poorid erineva suurusega</a:t>
            </a:r>
          </a:p>
          <a:p>
            <a:pPr marL="0" indent="0">
              <a:buNone/>
            </a:pPr>
            <a:r>
              <a:rPr lang="et-EE" dirty="0"/>
              <a:t> </a:t>
            </a:r>
          </a:p>
          <a:p>
            <a:pPr marL="0" indent="0">
              <a:buNone/>
            </a:pPr>
            <a:r>
              <a:rPr lang="et-EE" b="1" dirty="0">
                <a:solidFill>
                  <a:schemeClr val="accent3"/>
                </a:solidFill>
              </a:rPr>
              <a:t>Komposiit</a:t>
            </a:r>
            <a:r>
              <a:rPr lang="et-EE" dirty="0"/>
              <a:t>: erinevad kihid, erineva pooride suurusega.</a:t>
            </a:r>
          </a:p>
          <a:p>
            <a:pPr marL="0" indent="0">
              <a:buNone/>
            </a:pPr>
            <a:endParaRPr lang="et-EE" dirty="0"/>
          </a:p>
          <a:p>
            <a:pPr marL="0" indent="0">
              <a:buNone/>
            </a:pPr>
            <a:r>
              <a:rPr lang="et-EE" b="1" dirty="0">
                <a:solidFill>
                  <a:schemeClr val="accent3"/>
                </a:solidFill>
              </a:rPr>
              <a:t>Veealused membraanfiltrid/</a:t>
            </a:r>
            <a:r>
              <a:rPr lang="et-EE" b="1" dirty="0" err="1">
                <a:solidFill>
                  <a:schemeClr val="accent3"/>
                </a:solidFill>
              </a:rPr>
              <a:t>submerged</a:t>
            </a:r>
            <a:endParaRPr lang="et-EE" b="1" dirty="0">
              <a:solidFill>
                <a:schemeClr val="accent3"/>
              </a:solidFill>
            </a:endParaRPr>
          </a:p>
          <a:p>
            <a:pPr marL="0" indent="0">
              <a:buNone/>
            </a:pPr>
            <a:endParaRPr lang="et-EE" b="1" dirty="0">
              <a:solidFill>
                <a:schemeClr val="accent3"/>
              </a:solidFill>
            </a:endParaRPr>
          </a:p>
          <a:p>
            <a:pPr marL="0" indent="0">
              <a:buNone/>
            </a:pPr>
            <a:r>
              <a:rPr lang="et-EE" b="1" dirty="0">
                <a:solidFill>
                  <a:schemeClr val="accent3"/>
                </a:solidFill>
              </a:rPr>
              <a:t>Kuivad membraanfiltrid</a:t>
            </a:r>
          </a:p>
        </p:txBody>
      </p:sp>
    </p:spTree>
    <p:extLst>
      <p:ext uri="{BB962C8B-B14F-4D97-AF65-F5344CB8AC3E}">
        <p14:creationId xmlns:p14="http://schemas.microsoft.com/office/powerpoint/2010/main" val="40766065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418</Words>
  <Application>Microsoft Macintosh PowerPoint</Application>
  <PresentationFormat>On-screen Show (4:3)</PresentationFormat>
  <Paragraphs>117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Verdana</vt:lpstr>
      <vt:lpstr>Wingdings</vt:lpstr>
      <vt:lpstr>Office Theme</vt:lpstr>
      <vt:lpstr> Membraanfiltratsioon</vt:lpstr>
      <vt:lpstr>Teemad</vt:lpstr>
      <vt:lpstr>Kasutus</vt:lpstr>
      <vt:lpstr>Membraanfiltratsioon</vt:lpstr>
      <vt:lpstr>PowerPoint Presentation</vt:lpstr>
      <vt:lpstr>Osmoos ja pöördosmoos</vt:lpstr>
      <vt:lpstr>Membraanfiltrite tööpõhimõtete jaotus</vt:lpstr>
      <vt:lpstr>PowerPoint Presentation</vt:lpstr>
      <vt:lpstr>Membraanide jaotus</vt:lpstr>
      <vt:lpstr>PowerPoint Presentation</vt:lpstr>
      <vt:lpstr>Crossflow/ristvoolne ja dead-end/lõpp-punkt filtratsioon</vt:lpstr>
      <vt:lpstr>Membraanfiltrite ehitus</vt:lpstr>
      <vt:lpstr>Tööpõhimõte</vt:lpstr>
      <vt:lpstr>Tööpõhimõte</vt:lpstr>
      <vt:lpstr>Ristvoolne membraanfilter</vt:lpstr>
      <vt:lpstr>Ristvoolne membraanfilter</vt:lpstr>
      <vt:lpstr>Ristvoolsed ultrafiltratsiooni filtrid</vt:lpstr>
      <vt:lpstr>Ristvoolsed ultrafiltratsiooni filtrid</vt:lpstr>
      <vt:lpstr>Veealune (submerged) membraanfilter</vt:lpstr>
      <vt:lpstr>Fiber membraanfilter</vt:lpstr>
      <vt:lpstr>Veealune membraanfilter</vt:lpstr>
      <vt:lpstr>Veealune membraanfilter</vt:lpstr>
      <vt:lpstr>Ristvoolsete ja veealuste membraanide võrdlus</vt:lpstr>
      <vt:lpstr>Näiteid membraanfiltrite kasutamiseks</vt:lpstr>
      <vt:lpstr>Probleemid</vt:lpstr>
      <vt:lpstr>Dimensioneerimine</vt:lpstr>
      <vt:lpstr>Dimensioneerimine</vt:lpstr>
      <vt:lpstr>Ülesanne</vt:lpstr>
      <vt:lpstr>Cut-off ehk eraldusvõime</vt:lpstr>
      <vt:lpstr>PowerPoint Presentation</vt:lpstr>
      <vt:lpstr>Membraanbioreaktor MBR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.</dc:creator>
  <cp:lastModifiedBy>Erki Lember</cp:lastModifiedBy>
  <cp:revision>56</cp:revision>
  <dcterms:created xsi:type="dcterms:W3CDTF">2011-05-13T08:55:51Z</dcterms:created>
  <dcterms:modified xsi:type="dcterms:W3CDTF">2025-02-04T05:28:19Z</dcterms:modified>
</cp:coreProperties>
</file>