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2"/>
  </p:notesMasterIdLst>
  <p:sldIdLst>
    <p:sldId id="256" r:id="rId2"/>
    <p:sldId id="317" r:id="rId3"/>
    <p:sldId id="257" r:id="rId4"/>
    <p:sldId id="303" r:id="rId5"/>
    <p:sldId id="304" r:id="rId6"/>
    <p:sldId id="258" r:id="rId7"/>
    <p:sldId id="259" r:id="rId8"/>
    <p:sldId id="260" r:id="rId9"/>
    <p:sldId id="261" r:id="rId10"/>
    <p:sldId id="299" r:id="rId11"/>
    <p:sldId id="300" r:id="rId12"/>
    <p:sldId id="333" r:id="rId13"/>
    <p:sldId id="334" r:id="rId14"/>
    <p:sldId id="262" r:id="rId15"/>
    <p:sldId id="263" r:id="rId16"/>
    <p:sldId id="264" r:id="rId17"/>
    <p:sldId id="265" r:id="rId18"/>
    <p:sldId id="266" r:id="rId19"/>
    <p:sldId id="301" r:id="rId20"/>
    <p:sldId id="326" r:id="rId21"/>
    <p:sldId id="302" r:id="rId22"/>
    <p:sldId id="325" r:id="rId23"/>
    <p:sldId id="274" r:id="rId24"/>
    <p:sldId id="277" r:id="rId25"/>
    <p:sldId id="278" r:id="rId26"/>
    <p:sldId id="307" r:id="rId27"/>
    <p:sldId id="308" r:id="rId28"/>
    <p:sldId id="309" r:id="rId29"/>
    <p:sldId id="310" r:id="rId30"/>
    <p:sldId id="311" r:id="rId31"/>
    <p:sldId id="313" r:id="rId32"/>
    <p:sldId id="314" r:id="rId33"/>
    <p:sldId id="315" r:id="rId34"/>
    <p:sldId id="312" r:id="rId35"/>
    <p:sldId id="279" r:id="rId36"/>
    <p:sldId id="332" r:id="rId37"/>
    <p:sldId id="280" r:id="rId38"/>
    <p:sldId id="281" r:id="rId39"/>
    <p:sldId id="282" r:id="rId40"/>
    <p:sldId id="283" r:id="rId41"/>
    <p:sldId id="284" r:id="rId42"/>
    <p:sldId id="285" r:id="rId43"/>
    <p:sldId id="286" r:id="rId44"/>
    <p:sldId id="287" r:id="rId45"/>
    <p:sldId id="288" r:id="rId46"/>
    <p:sldId id="316" r:id="rId47"/>
    <p:sldId id="292" r:id="rId48"/>
    <p:sldId id="293" r:id="rId49"/>
    <p:sldId id="294" r:id="rId50"/>
    <p:sldId id="289" r:id="rId51"/>
    <p:sldId id="290" r:id="rId52"/>
    <p:sldId id="291" r:id="rId53"/>
    <p:sldId id="322" r:id="rId54"/>
    <p:sldId id="296" r:id="rId55"/>
    <p:sldId id="297" r:id="rId56"/>
    <p:sldId id="319" r:id="rId57"/>
    <p:sldId id="320" r:id="rId58"/>
    <p:sldId id="331" r:id="rId59"/>
    <p:sldId id="321" r:id="rId60"/>
    <p:sldId id="298" r:id="rId61"/>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54" autoAdjust="0"/>
  </p:normalViewPr>
  <p:slideViewPr>
    <p:cSldViewPr>
      <p:cViewPr varScale="1">
        <p:scale>
          <a:sx n="97" d="100"/>
          <a:sy n="97" d="100"/>
        </p:scale>
        <p:origin x="20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39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515F5-A164-4A18-BED4-02CED2B02502}" type="datetimeFigureOut">
              <a:rPr lang="et-EE" smtClean="0"/>
              <a:pPr/>
              <a:t>15.10.2025</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66FD78-9F09-4FCB-8611-58F895D67E27}" type="slidenum">
              <a:rPr lang="et-EE" smtClean="0"/>
              <a:pPr/>
              <a:t>‹#›</a:t>
            </a:fld>
            <a:endParaRPr lang="et-EE"/>
          </a:p>
        </p:txBody>
      </p:sp>
    </p:spTree>
    <p:extLst>
      <p:ext uri="{BB962C8B-B14F-4D97-AF65-F5344CB8AC3E}">
        <p14:creationId xmlns:p14="http://schemas.microsoft.com/office/powerpoint/2010/main" val="94461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5"/>
          </p:nvPr>
        </p:nvSpPr>
        <p:spPr/>
        <p:txBody>
          <a:bodyPr/>
          <a:lstStyle/>
          <a:p>
            <a:fld id="{BB66FD78-9F09-4FCB-8611-58F895D67E27}" type="slidenum">
              <a:rPr lang="et-EE" smtClean="0"/>
              <a:pPr/>
              <a:t>22</a:t>
            </a:fld>
            <a:endParaRPr lang="et-EE"/>
          </a:p>
        </p:txBody>
      </p:sp>
    </p:spTree>
    <p:extLst>
      <p:ext uri="{BB962C8B-B14F-4D97-AF65-F5344CB8AC3E}">
        <p14:creationId xmlns:p14="http://schemas.microsoft.com/office/powerpoint/2010/main" val="2166164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lislaid">
    <p:spTree>
      <p:nvGrpSpPr>
        <p:cNvPr id="1" name=""/>
        <p:cNvGrpSpPr/>
        <p:nvPr/>
      </p:nvGrpSpPr>
      <p:grpSpPr>
        <a:xfrm>
          <a:off x="0" y="0"/>
          <a:ext cx="0" cy="0"/>
          <a:chOff x="0" y="0"/>
          <a:chExt cx="0" cy="0"/>
        </a:xfrm>
      </p:grpSpPr>
      <p:pic>
        <p:nvPicPr>
          <p:cNvPr id="4" name="Picture 11" descr="C:\Documents and Settings\Kristiina\Desktop\KOOL\kooli sümboolika\all.jpg"/>
          <p:cNvPicPr>
            <a:picLocks noChangeAspect="1" noChangeArrowheads="1"/>
          </p:cNvPicPr>
          <p:nvPr/>
        </p:nvPicPr>
        <p:blipFill>
          <a:blip r:embed="rId2"/>
          <a:srcRect l="12408"/>
          <a:stretch>
            <a:fillRect/>
          </a:stretch>
        </p:blipFill>
        <p:spPr bwMode="auto">
          <a:xfrm>
            <a:off x="0" y="1192213"/>
            <a:ext cx="9144000" cy="5665787"/>
          </a:xfrm>
          <a:prstGeom prst="rect">
            <a:avLst/>
          </a:prstGeom>
          <a:noFill/>
          <a:ln w="9525">
            <a:noFill/>
            <a:miter lim="800000"/>
            <a:headEnd/>
            <a:tailEnd/>
          </a:ln>
        </p:spPr>
      </p:pic>
      <p:sp>
        <p:nvSpPr>
          <p:cNvPr id="4101" name="Rectangle 5"/>
          <p:cNvSpPr>
            <a:spLocks noGrp="1" noChangeArrowheads="1"/>
          </p:cNvSpPr>
          <p:nvPr>
            <p:ph type="ctrTitle"/>
          </p:nvPr>
        </p:nvSpPr>
        <p:spPr>
          <a:xfrm>
            <a:off x="838200" y="2133600"/>
            <a:ext cx="7772400" cy="1143000"/>
          </a:xfrm>
        </p:spPr>
        <p:txBody>
          <a:bodyPr/>
          <a:lstStyle>
            <a:lvl1pPr algn="ctr">
              <a:defRPr/>
            </a:lvl1pPr>
          </a:lstStyle>
          <a:p>
            <a:r>
              <a:rPr lang="en-US"/>
              <a:t>Click to edit Master title style</a:t>
            </a:r>
            <a:endParaRPr lang="en-GB"/>
          </a:p>
        </p:txBody>
      </p:sp>
      <p:sp>
        <p:nvSpPr>
          <p:cNvPr id="4102" name="Rectangle 6"/>
          <p:cNvSpPr>
            <a:spLocks noGrp="1" noChangeArrowheads="1"/>
          </p:cNvSpPr>
          <p:nvPr>
            <p:ph type="subTitle" idx="1"/>
          </p:nvPr>
        </p:nvSpPr>
        <p:spPr>
          <a:xfrm>
            <a:off x="3886200" y="3962400"/>
            <a:ext cx="3943350" cy="1371600"/>
          </a:xfrm>
        </p:spPr>
        <p:txBody>
          <a:bodyPr/>
          <a:lstStyle>
            <a:lvl1pPr marL="0" indent="0">
              <a:buFont typeface="Wingdings" pitchFamily="2" charset="2"/>
              <a:buNone/>
              <a:defRPr/>
            </a:lvl1pPr>
          </a:lstStyle>
          <a:p>
            <a:r>
              <a:rPr lang="en-US"/>
              <a:t>Click to edit Master subtitle style</a:t>
            </a:r>
            <a:endParaRPr lang="en-GB"/>
          </a:p>
        </p:txBody>
      </p:sp>
      <p:sp>
        <p:nvSpPr>
          <p:cNvPr id="5" name="Date Placeholder 4"/>
          <p:cNvSpPr>
            <a:spLocks noGrp="1"/>
          </p:cNvSpPr>
          <p:nvPr>
            <p:ph type="dt" sz="half" idx="10"/>
          </p:nvPr>
        </p:nvSpPr>
        <p:spPr/>
        <p:txBody>
          <a:bodyPr/>
          <a:lstStyle>
            <a:lvl1pPr>
              <a:defRPr/>
            </a:lvl1pPr>
          </a:lstStyle>
          <a:p>
            <a:fld id="{CB7693AF-7C0A-4570-A295-67450EAFC7F0}" type="datetime1">
              <a:rPr lang="et-EE" smtClean="0"/>
              <a:pPr/>
              <a:t>15.10.2025</a:t>
            </a:fld>
            <a:endParaRPr lang="et-EE"/>
          </a:p>
        </p:txBody>
      </p:sp>
      <p:sp>
        <p:nvSpPr>
          <p:cNvPr id="6" name="Slide Number Placeholder 5"/>
          <p:cNvSpPr>
            <a:spLocks noGrp="1"/>
          </p:cNvSpPr>
          <p:nvPr>
            <p:ph type="sldNum" sz="quarter" idx="11"/>
          </p:nvPr>
        </p:nvSpPr>
        <p:spPr/>
        <p:txBody>
          <a:bodyPr/>
          <a:lstStyle>
            <a:lvl1pPr>
              <a:defRPr/>
            </a:lvl1pPr>
          </a:lstStyle>
          <a:p>
            <a:fld id="{9841B48E-E103-4E31-B3B8-9B820E8465A4}" type="slidenum">
              <a:rPr lang="et-EE" smtClean="0"/>
              <a:pPr/>
              <a:t>‹#›</a:t>
            </a:fld>
            <a:endParaRPr lang="et-EE"/>
          </a:p>
        </p:txBody>
      </p:sp>
      <p:sp>
        <p:nvSpPr>
          <p:cNvPr id="7" name="Footer Placeholder 6"/>
          <p:cNvSpPr>
            <a:spLocks noGrp="1"/>
          </p:cNvSpPr>
          <p:nvPr>
            <p:ph type="ftr" sz="quarter" idx="12"/>
          </p:nvPr>
        </p:nvSpPr>
        <p:spPr/>
        <p:txBody>
          <a:bodyPr/>
          <a:lstStyle>
            <a:lvl1pPr>
              <a:defRPr/>
            </a:lvl1pPr>
          </a:lstStyle>
          <a:p>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t-EE"/>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t-EE" noProof="0"/>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Vertikaalteksti kohatäid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896100" y="381000"/>
            <a:ext cx="1943100" cy="5835650"/>
          </a:xfrm>
        </p:spPr>
        <p:txBody>
          <a:bodyPr vert="eaVert"/>
          <a:lstStyle/>
          <a:p>
            <a:r>
              <a:rPr lang="en-US"/>
              <a:t>Click to edit Master title style</a:t>
            </a:r>
            <a:endParaRPr lang="et-EE"/>
          </a:p>
        </p:txBody>
      </p:sp>
      <p:sp>
        <p:nvSpPr>
          <p:cNvPr id="3" name="Vertikaalteksti kohatäide 2"/>
          <p:cNvSpPr>
            <a:spLocks noGrp="1"/>
          </p:cNvSpPr>
          <p:nvPr>
            <p:ph type="body" orient="vert" idx="1"/>
          </p:nvPr>
        </p:nvSpPr>
        <p:spPr>
          <a:xfrm>
            <a:off x="1066800" y="381000"/>
            <a:ext cx="5676900" cy="5835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4"/>
          <p:cNvSpPr>
            <a:spLocks noGrp="1"/>
          </p:cNvSpPr>
          <p:nvPr>
            <p:ph type="dt" sz="half" idx="10"/>
          </p:nvPr>
        </p:nvSpPr>
        <p:spPr/>
        <p:txBody>
          <a:bodyPr/>
          <a:lstStyle>
            <a:lvl1pPr>
              <a:defRPr/>
            </a:lvl1pPr>
          </a:lstStyle>
          <a:p>
            <a:fld id="{E0A2BFED-065D-473C-9165-CFB4ED664E84}" type="datetime1">
              <a:rPr lang="et-EE" smtClean="0"/>
              <a:pPr/>
              <a:t>15.10.2025</a:t>
            </a:fld>
            <a:endParaRPr lang="et-EE"/>
          </a:p>
        </p:txBody>
      </p:sp>
      <p:sp>
        <p:nvSpPr>
          <p:cNvPr id="5" name="Footer Placeholder 5"/>
          <p:cNvSpPr>
            <a:spLocks noGrp="1"/>
          </p:cNvSpPr>
          <p:nvPr>
            <p:ph type="ftr" sz="quarter" idx="11"/>
          </p:nvPr>
        </p:nvSpPr>
        <p:spPr/>
        <p:txBody>
          <a:bodyPr/>
          <a:lstStyle>
            <a:lvl1pPr>
              <a:defRPr/>
            </a:lvl1pPr>
          </a:lstStyle>
          <a:p>
            <a:endParaRPr lang="et-EE"/>
          </a:p>
        </p:txBody>
      </p:sp>
      <p:sp>
        <p:nvSpPr>
          <p:cNvPr id="6"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90802ADD-37D5-4A3D-AB9F-5A7833DD8194}" type="datetime1">
              <a:rPr lang="et-EE" smtClean="0"/>
              <a:pPr/>
              <a:t>15.10.2025</a:t>
            </a:fld>
            <a:endParaRPr lang="et-EE"/>
          </a:p>
        </p:txBody>
      </p:sp>
      <p:sp>
        <p:nvSpPr>
          <p:cNvPr id="4" name="Footer Placeholder 5"/>
          <p:cNvSpPr>
            <a:spLocks noGrp="1"/>
          </p:cNvSpPr>
          <p:nvPr>
            <p:ph type="ftr" sz="quarter" idx="11"/>
          </p:nvPr>
        </p:nvSpPr>
        <p:spPr/>
        <p:txBody>
          <a:bodyPr/>
          <a:lstStyle>
            <a:lvl1pPr>
              <a:defRPr/>
            </a:lvl1pPr>
          </a:lstStyle>
          <a:p>
            <a:endParaRPr lang="et-EE"/>
          </a:p>
        </p:txBody>
      </p:sp>
      <p:sp>
        <p:nvSpPr>
          <p:cNvPr id="5"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sz="half" idx="1"/>
          </p:nvPr>
        </p:nvSpPr>
        <p:spPr>
          <a:xfrm>
            <a:off x="10668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Sisu kohatäide 3"/>
          <p:cNvSpPr>
            <a:spLocks noGrp="1"/>
          </p:cNvSpPr>
          <p:nvPr>
            <p:ph sz="half" idx="2"/>
          </p:nvPr>
        </p:nvSpPr>
        <p:spPr>
          <a:xfrm>
            <a:off x="50292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t-EE"/>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4"/>
          <p:cNvSpPr>
            <a:spLocks noGrp="1"/>
          </p:cNvSpPr>
          <p:nvPr>
            <p:ph type="dt" sz="half" idx="10"/>
          </p:nvPr>
        </p:nvSpPr>
        <p:spPr/>
        <p:txBody>
          <a:bodyPr/>
          <a:lstStyle>
            <a:lvl1pPr>
              <a:defRPr/>
            </a:lvl1pPr>
          </a:lstStyle>
          <a:p>
            <a:fld id="{75478F52-6163-47B5-B93A-A1F38274B840}" type="datetime1">
              <a:rPr lang="et-EE" smtClean="0"/>
              <a:pPr/>
              <a:t>15.10.2025</a:t>
            </a:fld>
            <a:endParaRPr lang="et-EE"/>
          </a:p>
        </p:txBody>
      </p:sp>
      <p:sp>
        <p:nvSpPr>
          <p:cNvPr id="8" name="Footer Placeholder 5"/>
          <p:cNvSpPr>
            <a:spLocks noGrp="1"/>
          </p:cNvSpPr>
          <p:nvPr>
            <p:ph type="ftr" sz="quarter" idx="11"/>
          </p:nvPr>
        </p:nvSpPr>
        <p:spPr/>
        <p:txBody>
          <a:bodyPr/>
          <a:lstStyle>
            <a:lvl1pPr>
              <a:defRPr/>
            </a:lvl1pPr>
          </a:lstStyle>
          <a:p>
            <a:endParaRPr lang="et-EE"/>
          </a:p>
        </p:txBody>
      </p:sp>
      <p:sp>
        <p:nvSpPr>
          <p:cNvPr id="9"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ECA15DC3-CA2F-48A7-91E7-0F68E6CFCB32}" type="datetime1">
              <a:rPr lang="et-EE" smtClean="0"/>
              <a:pPr/>
              <a:t>15.10.2025</a:t>
            </a:fld>
            <a:endParaRPr lang="et-EE"/>
          </a:p>
        </p:txBody>
      </p:sp>
      <p:sp>
        <p:nvSpPr>
          <p:cNvPr id="4" name="Footer Placeholder 5"/>
          <p:cNvSpPr>
            <a:spLocks noGrp="1"/>
          </p:cNvSpPr>
          <p:nvPr>
            <p:ph type="ftr" sz="quarter" idx="11"/>
          </p:nvPr>
        </p:nvSpPr>
        <p:spPr/>
        <p:txBody>
          <a:bodyPr/>
          <a:lstStyle>
            <a:lvl1pPr>
              <a:defRPr/>
            </a:lvl1pPr>
          </a:lstStyle>
          <a:p>
            <a:endParaRPr lang="et-EE"/>
          </a:p>
        </p:txBody>
      </p:sp>
      <p:sp>
        <p:nvSpPr>
          <p:cNvPr id="5"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fld id="{99F89B36-A69D-44FF-A149-A8366942B344}" type="datetime1">
              <a:rPr lang="et-EE" smtClean="0"/>
              <a:pPr/>
              <a:t>15.10.2025</a:t>
            </a:fld>
            <a:endParaRPr lang="et-EE"/>
          </a:p>
        </p:txBody>
      </p:sp>
      <p:sp>
        <p:nvSpPr>
          <p:cNvPr id="3" name="Footer Placeholder 5"/>
          <p:cNvSpPr>
            <a:spLocks noGrp="1"/>
          </p:cNvSpPr>
          <p:nvPr>
            <p:ph type="ftr" sz="quarter" idx="11"/>
          </p:nvPr>
        </p:nvSpPr>
        <p:spPr/>
        <p:txBody>
          <a:bodyPr/>
          <a:lstStyle>
            <a:lvl1pPr>
              <a:defRPr/>
            </a:lvl1pPr>
          </a:lstStyle>
          <a:p>
            <a:endParaRPr lang="et-EE"/>
          </a:p>
        </p:txBody>
      </p:sp>
      <p:sp>
        <p:nvSpPr>
          <p:cNvPr id="4"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t-EE"/>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69E6CB6-3C12-45CA-A821-8BE9BE62B4B5}" type="datetime1">
              <a:rPr lang="et-EE" smtClean="0"/>
              <a:pPr/>
              <a:t>15.10.2025</a:t>
            </a:fld>
            <a:endParaRPr lang="et-EE"/>
          </a:p>
        </p:txBody>
      </p:sp>
      <p:sp>
        <p:nvSpPr>
          <p:cNvPr id="6" name="Footer Placeholder 5"/>
          <p:cNvSpPr>
            <a:spLocks noGrp="1"/>
          </p:cNvSpPr>
          <p:nvPr>
            <p:ph type="ftr" sz="quarter" idx="11"/>
          </p:nvPr>
        </p:nvSpPr>
        <p:spPr/>
        <p:txBody>
          <a:bodyPr/>
          <a:lstStyle>
            <a:lvl1pPr>
              <a:defRPr/>
            </a:lvl1pPr>
          </a:lstStyle>
          <a:p>
            <a:endParaRPr lang="et-EE"/>
          </a:p>
        </p:txBody>
      </p:sp>
      <p:sp>
        <p:nvSpPr>
          <p:cNvPr id="7" name="Slide Number Placeholder 6"/>
          <p:cNvSpPr>
            <a:spLocks noGrp="1"/>
          </p:cNvSpPr>
          <p:nvPr>
            <p:ph type="sldNum" sz="quarter" idx="12"/>
          </p:nvPr>
        </p:nvSpPr>
        <p:spPr/>
        <p:txBody>
          <a:bodyPr/>
          <a:lstStyle>
            <a:lvl1pPr>
              <a:defRPr/>
            </a:lvl1pPr>
          </a:lstStyle>
          <a:p>
            <a:fld id="{9841B48E-E103-4E31-B3B8-9B820E8465A4}"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C:\Documents and Settings\Kristiina\Desktop\KOOL\kooli sümboolika\all.jpg"/>
          <p:cNvPicPr>
            <a:picLocks noChangeAspect="1" noChangeArrowheads="1"/>
          </p:cNvPicPr>
          <p:nvPr/>
        </p:nvPicPr>
        <p:blipFill>
          <a:blip r:embed="rId14"/>
          <a:srcRect l="12408"/>
          <a:stretch>
            <a:fillRect/>
          </a:stretch>
        </p:blipFill>
        <p:spPr bwMode="auto">
          <a:xfrm>
            <a:off x="2057400" y="2466975"/>
            <a:ext cx="7086600" cy="4391025"/>
          </a:xfrm>
          <a:prstGeom prst="rect">
            <a:avLst/>
          </a:prstGeom>
          <a:noFill/>
          <a:ln w="9525">
            <a:noFill/>
            <a:miter lim="800000"/>
            <a:headEnd/>
            <a:tailEnd/>
          </a:ln>
        </p:spPr>
      </p:pic>
      <p:sp>
        <p:nvSpPr>
          <p:cNvPr id="1027" name="Rectangle 6"/>
          <p:cNvSpPr>
            <a:spLocks noGrp="1" noChangeArrowheads="1"/>
          </p:cNvSpPr>
          <p:nvPr>
            <p:ph type="title"/>
          </p:nvPr>
        </p:nvSpPr>
        <p:spPr bwMode="auto">
          <a:xfrm>
            <a:off x="1066800" y="3810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endParaRPr lang="en-GB"/>
          </a:p>
        </p:txBody>
      </p:sp>
      <p:sp>
        <p:nvSpPr>
          <p:cNvPr id="1028" name="Rectangle 12"/>
          <p:cNvSpPr>
            <a:spLocks noGrp="1" noChangeArrowheads="1"/>
          </p:cNvSpPr>
          <p:nvPr>
            <p:ph type="body" idx="1"/>
          </p:nvPr>
        </p:nvSpPr>
        <p:spPr bwMode="auto">
          <a:xfrm>
            <a:off x="1066800" y="1676400"/>
            <a:ext cx="7772400" cy="4540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E0F3E-4C4E-4B43-8115-D79DBFAD74D9}" type="datetime1">
              <a:rPr lang="et-EE" smtClean="0"/>
              <a:pPr/>
              <a:t>15.10.2025</a:t>
            </a:fld>
            <a:endParaRPr lang="et-EE"/>
          </a:p>
        </p:txBody>
      </p:sp>
      <p:sp>
        <p:nvSpPr>
          <p:cNvPr id="6" name="Footer Placeholder 5"/>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7"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1B48E-E103-4E31-B3B8-9B820E8465A4}"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Times New Roman" pitchFamily="18" charset="0"/>
        </a:defRPr>
      </a:lvl2pPr>
      <a:lvl3pPr algn="l" rtl="0" eaLnBrk="1" fontAlgn="base" hangingPunct="1">
        <a:spcBef>
          <a:spcPct val="0"/>
        </a:spcBef>
        <a:spcAft>
          <a:spcPct val="0"/>
        </a:spcAft>
        <a:defRPr sz="4400">
          <a:solidFill>
            <a:schemeClr val="tx1"/>
          </a:solidFill>
          <a:latin typeface="Times New Roman" pitchFamily="18" charset="0"/>
        </a:defRPr>
      </a:lvl3pPr>
      <a:lvl4pPr algn="l" rtl="0" eaLnBrk="1" fontAlgn="base" hangingPunct="1">
        <a:spcBef>
          <a:spcPct val="0"/>
        </a:spcBef>
        <a:spcAft>
          <a:spcPct val="0"/>
        </a:spcAft>
        <a:defRPr sz="4400">
          <a:solidFill>
            <a:schemeClr val="tx1"/>
          </a:solidFill>
          <a:latin typeface="Times New Roman" pitchFamily="18" charset="0"/>
        </a:defRPr>
      </a:lvl4pPr>
      <a:lvl5pPr algn="l" rtl="0" eaLnBrk="1" fontAlgn="base" hangingPunct="1">
        <a:spcBef>
          <a:spcPct val="0"/>
        </a:spcBef>
        <a:spcAft>
          <a:spcPct val="0"/>
        </a:spcAft>
        <a:defRPr sz="4400">
          <a:solidFill>
            <a:schemeClr val="tx1"/>
          </a:solidFill>
          <a:latin typeface="Times New Roman" pitchFamily="18" charset="0"/>
        </a:defRPr>
      </a:lvl5pPr>
      <a:lvl6pPr marL="457200" algn="l" rtl="0" eaLnBrk="1" fontAlgn="base" hangingPunct="1">
        <a:spcBef>
          <a:spcPct val="0"/>
        </a:spcBef>
        <a:spcAft>
          <a:spcPct val="0"/>
        </a:spcAft>
        <a:defRPr sz="4400">
          <a:solidFill>
            <a:schemeClr val="tx1"/>
          </a:solidFill>
          <a:latin typeface="Times New Roman" pitchFamily="18" charset="0"/>
        </a:defRPr>
      </a:lvl6pPr>
      <a:lvl7pPr marL="914400" algn="l" rtl="0" eaLnBrk="1" fontAlgn="base" hangingPunct="1">
        <a:spcBef>
          <a:spcPct val="0"/>
        </a:spcBef>
        <a:spcAft>
          <a:spcPct val="0"/>
        </a:spcAft>
        <a:defRPr sz="4400">
          <a:solidFill>
            <a:schemeClr val="tx1"/>
          </a:solidFill>
          <a:latin typeface="Times New Roman" pitchFamily="18" charset="0"/>
        </a:defRPr>
      </a:lvl7pPr>
      <a:lvl8pPr marL="1371600" algn="l" rtl="0" eaLnBrk="1" fontAlgn="base" hangingPunct="1">
        <a:spcBef>
          <a:spcPct val="0"/>
        </a:spcBef>
        <a:spcAft>
          <a:spcPct val="0"/>
        </a:spcAft>
        <a:defRPr sz="4400">
          <a:solidFill>
            <a:schemeClr val="tx1"/>
          </a:solidFill>
          <a:latin typeface="Times New Roman" pitchFamily="18" charset="0"/>
        </a:defRPr>
      </a:lvl8pPr>
      <a:lvl9pPr marL="1828800" algn="l" rtl="0" eaLnBrk="1" fontAlgn="base" hangingPunct="1">
        <a:spcBef>
          <a:spcPct val="0"/>
        </a:spcBef>
        <a:spcAft>
          <a:spcPct val="0"/>
        </a:spcAft>
        <a:defRPr sz="4400">
          <a:solidFill>
            <a:schemeClr val="tx1"/>
          </a:solidFill>
          <a:latin typeface="Times New Roman" pitchFamily="18" charset="0"/>
        </a:defRPr>
      </a:lvl9pPr>
    </p:titleStyle>
    <p:bodyStyle>
      <a:lvl1pPr marL="457200" indent="-457200" algn="l" rtl="0" eaLnBrk="1" fontAlgn="base" hangingPunct="1">
        <a:spcBef>
          <a:spcPct val="20000"/>
        </a:spcBef>
        <a:spcAft>
          <a:spcPct val="0"/>
        </a:spcAft>
        <a:buClr>
          <a:srgbClr val="336600"/>
        </a:buClr>
        <a:buSzPct val="75000"/>
        <a:buFont typeface="Wingdings" pitchFamily="2" charset="2"/>
        <a:buChar char="n"/>
        <a:defRPr sz="3200">
          <a:solidFill>
            <a:schemeClr val="tx1"/>
          </a:solidFill>
          <a:latin typeface="+mn-lt"/>
          <a:ea typeface="+mn-ea"/>
          <a:cs typeface="+mn-cs"/>
        </a:defRPr>
      </a:lvl1pPr>
      <a:lvl2pPr marL="1027113" indent="-45561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1" fontAlgn="base" hangingPunct="1">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1" fontAlgn="base" hangingPunct="1">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bdo.ee/author/sven-siling/" TargetMode="External"/><Relationship Id="rId2" Type="http://schemas.openxmlformats.org/officeDocument/2006/relationships/hyperlink" Target="http://bdo.ee/author/sulev-luiga/"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08720"/>
            <a:ext cx="5940152" cy="1371447"/>
          </a:xfrm>
        </p:spPr>
        <p:txBody>
          <a:bodyPr/>
          <a:lstStyle/>
          <a:p>
            <a:r>
              <a:rPr lang="et-EE" dirty="0"/>
              <a:t>Omakapitali arvestus</a:t>
            </a:r>
            <a:br>
              <a:rPr lang="et-EE" dirty="0"/>
            </a:br>
            <a:r>
              <a:rPr lang="et-EE" sz="1600" dirty="0"/>
              <a:t>Raamatupidamise käsiraamat </a:t>
            </a:r>
            <a:r>
              <a:rPr lang="et-EE" sz="1600" dirty="0" err="1"/>
              <a:t>pt</a:t>
            </a:r>
            <a:r>
              <a:rPr lang="et-EE" sz="1600" dirty="0"/>
              <a:t>. 5.6.</a:t>
            </a:r>
            <a:br>
              <a:rPr lang="et-EE" sz="1600" dirty="0"/>
            </a:br>
            <a:r>
              <a:rPr lang="et-EE" sz="1600" b="1" dirty="0"/>
              <a:t>ÄRISEADUSTIK Äriregistri seadus</a:t>
            </a:r>
          </a:p>
        </p:txBody>
      </p:sp>
      <p:sp>
        <p:nvSpPr>
          <p:cNvPr id="3" name="Subtitle 2"/>
          <p:cNvSpPr>
            <a:spLocks noGrp="1"/>
          </p:cNvSpPr>
          <p:nvPr>
            <p:ph type="subTitle" idx="1"/>
          </p:nvPr>
        </p:nvSpPr>
        <p:spPr>
          <a:xfrm>
            <a:off x="3275856" y="3284984"/>
            <a:ext cx="5153796" cy="2664296"/>
          </a:xfrm>
        </p:spPr>
        <p:txBody>
          <a:bodyPr/>
          <a:lstStyle/>
          <a:p>
            <a:r>
              <a:rPr lang="et-EE" dirty="0"/>
              <a:t>Siiri Luts MA</a:t>
            </a:r>
          </a:p>
          <a:p>
            <a:r>
              <a:rPr lang="et-EE" sz="2400" dirty="0"/>
              <a:t>RU 8/2013, RP 88/oktoober 2014,</a:t>
            </a:r>
          </a:p>
          <a:p>
            <a:r>
              <a:rPr lang="et-EE" sz="2400" dirty="0"/>
              <a:t>RU 7/2015;  Pilvebüroo.ee</a:t>
            </a:r>
          </a:p>
          <a:p>
            <a:r>
              <a:rPr lang="et-EE" sz="2400" dirty="0"/>
              <a:t>Raamatupidaja.ee 26.01.23 Ettevõtte asutamine ühe sendiga? ..</a:t>
            </a:r>
          </a:p>
          <a:p>
            <a:r>
              <a:rPr lang="et-EE" sz="2400" dirty="0"/>
              <a:t>V: RU, RP värskemad artiklid</a:t>
            </a:r>
          </a:p>
          <a:p>
            <a:endParaRPr lang="et-EE" sz="2400" dirty="0"/>
          </a:p>
          <a:p>
            <a:endParaRPr lang="et-EE" sz="2400" dirty="0"/>
          </a:p>
          <a:p>
            <a:endParaRPr lang="et-EE" sz="2400" dirty="0"/>
          </a:p>
          <a:p>
            <a:endParaRPr lang="et-EE" sz="2400" dirty="0"/>
          </a:p>
        </p:txBody>
      </p:sp>
      <p:pic>
        <p:nvPicPr>
          <p:cNvPr id="4" name="Picture 2" descr="an00790_"/>
          <p:cNvPicPr>
            <a:picLocks noChangeAspect="1" noChangeArrowheads="1"/>
          </p:cNvPicPr>
          <p:nvPr/>
        </p:nvPicPr>
        <p:blipFill>
          <a:blip r:embed="rId2"/>
          <a:srcRect/>
          <a:stretch>
            <a:fillRect/>
          </a:stretch>
        </p:blipFill>
        <p:spPr bwMode="auto">
          <a:xfrm>
            <a:off x="6012160" y="214290"/>
            <a:ext cx="2417492" cy="221603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904860"/>
          </a:xfrm>
        </p:spPr>
        <p:txBody>
          <a:bodyPr/>
          <a:lstStyle/>
          <a:p>
            <a:r>
              <a:rPr lang="et-EE" dirty="0"/>
              <a:t>Aktsia</a:t>
            </a:r>
          </a:p>
        </p:txBody>
      </p:sp>
      <p:sp>
        <p:nvSpPr>
          <p:cNvPr id="3" name="Content Placeholder 2"/>
          <p:cNvSpPr>
            <a:spLocks noGrp="1"/>
          </p:cNvSpPr>
          <p:nvPr>
            <p:ph idx="1"/>
          </p:nvPr>
        </p:nvSpPr>
        <p:spPr/>
        <p:txBody>
          <a:bodyPr/>
          <a:lstStyle/>
          <a:p>
            <a:pPr algn="just"/>
            <a:r>
              <a:rPr lang="et-EE" dirty="0">
                <a:cs typeface="Times New Roman" pitchFamily="18" charset="0"/>
              </a:rPr>
              <a:t>Aktsia väljalaskehind ei või olla väiksem aktsia nimiväärtusest</a:t>
            </a:r>
          </a:p>
          <a:p>
            <a:pPr algn="just"/>
            <a:r>
              <a:rPr lang="et-EE" dirty="0">
                <a:cs typeface="Times New Roman" pitchFamily="18" charset="0"/>
              </a:rPr>
              <a:t>Aktsia väljalaskehind võib olla suurem selle nimiväärtusest (ülekurss). </a:t>
            </a:r>
            <a:endParaRPr lang="et-EE" dirty="0"/>
          </a:p>
          <a:p>
            <a:pPr algn="just"/>
            <a:r>
              <a:rPr lang="et-EE" dirty="0">
                <a:cs typeface="Times New Roman" pitchFamily="18" charset="0"/>
              </a:rPr>
              <a:t>Aktsia väljalaskmisel peab </a:t>
            </a:r>
            <a:r>
              <a:rPr lang="et-EE" dirty="0"/>
              <a:t>aktsionär </a:t>
            </a:r>
            <a:r>
              <a:rPr lang="et-EE" dirty="0">
                <a:cs typeface="Times New Roman" pitchFamily="18" charset="0"/>
              </a:rPr>
              <a:t>tasuma selle väljalaskehinna täielikult.</a:t>
            </a:r>
            <a:r>
              <a:rPr lang="en-GB" dirty="0"/>
              <a:t> </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10</a:t>
            </a:fld>
            <a:endParaRPr lang="et-E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455712"/>
          </a:xfrm>
        </p:spPr>
        <p:txBody>
          <a:bodyPr/>
          <a:lstStyle/>
          <a:p>
            <a:r>
              <a:rPr lang="et-EE" dirty="0"/>
              <a:t>Eelisaktsia</a:t>
            </a:r>
          </a:p>
        </p:txBody>
      </p:sp>
      <p:sp>
        <p:nvSpPr>
          <p:cNvPr id="3" name="Content Placeholder 2"/>
          <p:cNvSpPr>
            <a:spLocks noGrp="1"/>
          </p:cNvSpPr>
          <p:nvPr>
            <p:ph idx="1"/>
          </p:nvPr>
        </p:nvSpPr>
        <p:spPr>
          <a:xfrm>
            <a:off x="642910" y="980728"/>
            <a:ext cx="8196290" cy="5235922"/>
          </a:xfrm>
        </p:spPr>
        <p:txBody>
          <a:bodyPr/>
          <a:lstStyle/>
          <a:p>
            <a:pPr algn="just"/>
            <a:r>
              <a:rPr lang="et-EE" b="1" dirty="0">
                <a:cs typeface="Times New Roman" pitchFamily="18" charset="0"/>
              </a:rPr>
              <a:t>Eelisaktsiad </a:t>
            </a:r>
            <a:r>
              <a:rPr lang="et-EE" dirty="0">
                <a:cs typeface="Times New Roman" pitchFamily="18" charset="0"/>
              </a:rPr>
              <a:t>on hääleõiguseta aktsiad, annavad eesõiguse dividendide saamisel ja aktsiaseltsi lõpetamisel alles jääva vara jaotamisel. </a:t>
            </a:r>
            <a:endParaRPr lang="et-EE" dirty="0"/>
          </a:p>
          <a:p>
            <a:pPr algn="just"/>
            <a:r>
              <a:rPr lang="et-EE" dirty="0">
                <a:cs typeface="Times New Roman" pitchFamily="18" charset="0"/>
              </a:rPr>
              <a:t>Eelisaktsia omanikule makstakse dividend välja enne teisi aktsionäre. </a:t>
            </a:r>
            <a:endParaRPr lang="et-EE" dirty="0"/>
          </a:p>
          <a:p>
            <a:pPr algn="just"/>
            <a:r>
              <a:rPr lang="et-EE" dirty="0">
                <a:cs typeface="Times New Roman" pitchFamily="18" charset="0"/>
              </a:rPr>
              <a:t>Eelisaktsiate väljalaskmisega on võimalik juurde saada kapitali.</a:t>
            </a:r>
          </a:p>
          <a:p>
            <a:pPr algn="just"/>
            <a:r>
              <a:rPr lang="et-EE" dirty="0">
                <a:cs typeface="Times New Roman" pitchFamily="18" charset="0"/>
              </a:rPr>
              <a:t>Võib kajastada ka kohustiste koosseisus.</a:t>
            </a:r>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11</a:t>
            </a:fld>
            <a:endParaRPr lang="et-E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6D301-E4BA-F25D-7E84-7BDDCF5FEE18}"/>
              </a:ext>
            </a:extLst>
          </p:cNvPr>
          <p:cNvSpPr>
            <a:spLocks noGrp="1"/>
          </p:cNvSpPr>
          <p:nvPr>
            <p:ph type="title"/>
          </p:nvPr>
        </p:nvSpPr>
        <p:spPr>
          <a:xfrm>
            <a:off x="1066800" y="381000"/>
            <a:ext cx="7772400" cy="671736"/>
          </a:xfrm>
        </p:spPr>
        <p:txBody>
          <a:bodyPr/>
          <a:lstStyle/>
          <a:p>
            <a:r>
              <a:rPr lang="et-EE" dirty="0"/>
              <a:t>Eelisaktsiad</a:t>
            </a:r>
          </a:p>
        </p:txBody>
      </p:sp>
      <p:sp>
        <p:nvSpPr>
          <p:cNvPr id="3" name="Content Placeholder 2">
            <a:extLst>
              <a:ext uri="{FF2B5EF4-FFF2-40B4-BE49-F238E27FC236}">
                <a16:creationId xmlns:a16="http://schemas.microsoft.com/office/drawing/2014/main" id="{ED6BFE14-3A19-7EC8-BD3E-1FBC24D20162}"/>
              </a:ext>
            </a:extLst>
          </p:cNvPr>
          <p:cNvSpPr>
            <a:spLocks noGrp="1"/>
          </p:cNvSpPr>
          <p:nvPr>
            <p:ph idx="1"/>
          </p:nvPr>
        </p:nvSpPr>
        <p:spPr>
          <a:xfrm>
            <a:off x="683568" y="1412776"/>
            <a:ext cx="8155632" cy="4803874"/>
          </a:xfrm>
        </p:spPr>
        <p:txBody>
          <a:bodyPr/>
          <a:lstStyle/>
          <a:p>
            <a:r>
              <a:rPr lang="et-EE" dirty="0"/>
              <a:t>Fikseeritud dividendidega eelisaktsiad</a:t>
            </a:r>
          </a:p>
          <a:p>
            <a:endParaRPr lang="et-EE" sz="2400" dirty="0"/>
          </a:p>
          <a:p>
            <a:pPr lvl="1"/>
            <a:r>
              <a:rPr lang="et-EE" sz="2000" dirty="0"/>
              <a:t>Ettevõte on emiteerinud eelisaktsiaid, mis garanteerivad nende valdajale fikseeritud dividendi vähemalt 10% aastas. Juhul kui teatud majandusaastal ei teeni ettevõte piisavalt kasumit, siis </a:t>
            </a:r>
            <a:r>
              <a:rPr lang="et-EE" sz="2000" dirty="0" err="1"/>
              <a:t>väljamaksmata</a:t>
            </a:r>
            <a:r>
              <a:rPr lang="et-EE" sz="2000" dirty="0"/>
              <a:t> dividend akumuleerub (teenides intresse) ja see makstakse välja esimesel võimalusel.  </a:t>
            </a:r>
          </a:p>
          <a:p>
            <a:endParaRPr lang="et-EE" sz="2000" dirty="0"/>
          </a:p>
          <a:p>
            <a:pPr lvl="1"/>
            <a:r>
              <a:rPr lang="et-EE" sz="2000" dirty="0"/>
              <a:t>Selliseid eelisaktsiaid kajastatakse </a:t>
            </a:r>
            <a:r>
              <a:rPr lang="et-EE" sz="2000" dirty="0" err="1"/>
              <a:t>emiteerija</a:t>
            </a:r>
            <a:r>
              <a:rPr lang="et-EE" sz="2000" dirty="0"/>
              <a:t> bilansis kohustisena, kuna eelisaktsiaid emiteerinud ettevõttel lasub kohustus teha perioodilisi fikseeritud makseid. Sellistelt eelisaktsiatelt tasutud dividende kajastatakse kasumiaruandes finantskuluna (sarnaselt laenuintressile), mitte jaotamata kasumi vähendamisena. </a:t>
            </a:r>
          </a:p>
        </p:txBody>
      </p:sp>
      <p:sp>
        <p:nvSpPr>
          <p:cNvPr id="4" name="Date Placeholder 3">
            <a:extLst>
              <a:ext uri="{FF2B5EF4-FFF2-40B4-BE49-F238E27FC236}">
                <a16:creationId xmlns:a16="http://schemas.microsoft.com/office/drawing/2014/main" id="{F25ACF2A-A390-62C5-AE21-30627CFDF122}"/>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53E9298B-3353-4B09-4D02-69E42BFC8F66}"/>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CAF2765B-A108-A7E6-61A4-F0608BCC74AA}"/>
              </a:ext>
            </a:extLst>
          </p:cNvPr>
          <p:cNvSpPr>
            <a:spLocks noGrp="1"/>
          </p:cNvSpPr>
          <p:nvPr>
            <p:ph type="sldNum" sz="quarter" idx="12"/>
          </p:nvPr>
        </p:nvSpPr>
        <p:spPr/>
        <p:txBody>
          <a:bodyPr/>
          <a:lstStyle/>
          <a:p>
            <a:fld id="{9841B48E-E103-4E31-B3B8-9B820E8465A4}" type="slidenum">
              <a:rPr lang="et-EE" smtClean="0"/>
              <a:pPr/>
              <a:t>12</a:t>
            </a:fld>
            <a:endParaRPr lang="et-EE"/>
          </a:p>
        </p:txBody>
      </p:sp>
    </p:spTree>
    <p:extLst>
      <p:ext uri="{BB962C8B-B14F-4D97-AF65-F5344CB8AC3E}">
        <p14:creationId xmlns:p14="http://schemas.microsoft.com/office/powerpoint/2010/main" val="1145919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ADDD0-6216-F0DC-E403-E91D2D213AB6}"/>
              </a:ext>
            </a:extLst>
          </p:cNvPr>
          <p:cNvSpPr>
            <a:spLocks noGrp="1"/>
          </p:cNvSpPr>
          <p:nvPr>
            <p:ph type="title"/>
          </p:nvPr>
        </p:nvSpPr>
        <p:spPr>
          <a:xfrm>
            <a:off x="1066800" y="381000"/>
            <a:ext cx="7772400" cy="671736"/>
          </a:xfrm>
        </p:spPr>
        <p:txBody>
          <a:bodyPr/>
          <a:lstStyle/>
          <a:p>
            <a:r>
              <a:rPr lang="et-EE" dirty="0"/>
              <a:t>Eelisaktsiad</a:t>
            </a:r>
          </a:p>
        </p:txBody>
      </p:sp>
      <p:sp>
        <p:nvSpPr>
          <p:cNvPr id="3" name="Content Placeholder 2">
            <a:extLst>
              <a:ext uri="{FF2B5EF4-FFF2-40B4-BE49-F238E27FC236}">
                <a16:creationId xmlns:a16="http://schemas.microsoft.com/office/drawing/2014/main" id="{084950B9-F8A0-4A76-4FA4-8103D1696FCD}"/>
              </a:ext>
            </a:extLst>
          </p:cNvPr>
          <p:cNvSpPr>
            <a:spLocks noGrp="1"/>
          </p:cNvSpPr>
          <p:nvPr>
            <p:ph idx="1"/>
          </p:nvPr>
        </p:nvSpPr>
        <p:spPr>
          <a:xfrm>
            <a:off x="1066800" y="1412776"/>
            <a:ext cx="7772400" cy="4803874"/>
          </a:xfrm>
        </p:spPr>
        <p:txBody>
          <a:bodyPr/>
          <a:lstStyle/>
          <a:p>
            <a:r>
              <a:rPr lang="et-EE" dirty="0"/>
              <a:t>Fikseerimata dividendidega eelisaktsiad</a:t>
            </a:r>
          </a:p>
          <a:p>
            <a:pPr lvl="1"/>
            <a:r>
              <a:rPr lang="et-EE" sz="2000" dirty="0"/>
              <a:t>Ettevõte on emiteerinud eelisaktsiaid, mis garanteerivad nende valdajatele 10% suurema dividendi kui lihtaktsionäridele jagatav dividend. Dividendide jagamine või mittejagamine ning nende summa otsustatakse igakordselt aktsionäride koosoleku poolt. </a:t>
            </a:r>
          </a:p>
          <a:p>
            <a:pPr lvl="1"/>
            <a:endParaRPr lang="et-EE" sz="2000" dirty="0"/>
          </a:p>
          <a:p>
            <a:pPr lvl="1"/>
            <a:r>
              <a:rPr lang="et-EE" sz="2000" dirty="0"/>
              <a:t>Selliseid eelisaktsiaid kajastatakse omakapitaliinstrumendina, kuna neid emiteerinud ettevõttel puudub kohustus teha nende valdajatele perioodilisi fikseeritud makseid. Sellistelt eelisaktsiatelt tasutud dividende kajastatakse jaotamata kasumi vähendamisena (sarnaselt lihtaktsiate dividendidele). </a:t>
            </a:r>
          </a:p>
        </p:txBody>
      </p:sp>
      <p:sp>
        <p:nvSpPr>
          <p:cNvPr id="4" name="Date Placeholder 3">
            <a:extLst>
              <a:ext uri="{FF2B5EF4-FFF2-40B4-BE49-F238E27FC236}">
                <a16:creationId xmlns:a16="http://schemas.microsoft.com/office/drawing/2014/main" id="{E280AC18-CF94-0EF4-B855-5D44C6C29B18}"/>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C4F0B64C-44C7-550B-8AE5-8E0607017BA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66222011-B152-8E55-E2CF-F738C92F0547}"/>
              </a:ext>
            </a:extLst>
          </p:cNvPr>
          <p:cNvSpPr>
            <a:spLocks noGrp="1"/>
          </p:cNvSpPr>
          <p:nvPr>
            <p:ph type="sldNum" sz="quarter" idx="12"/>
          </p:nvPr>
        </p:nvSpPr>
        <p:spPr/>
        <p:txBody>
          <a:bodyPr/>
          <a:lstStyle/>
          <a:p>
            <a:fld id="{9841B48E-E103-4E31-B3B8-9B820E8465A4}" type="slidenum">
              <a:rPr lang="et-EE" smtClean="0"/>
              <a:pPr/>
              <a:t>13</a:t>
            </a:fld>
            <a:endParaRPr lang="et-EE"/>
          </a:p>
        </p:txBody>
      </p:sp>
    </p:spTree>
    <p:extLst>
      <p:ext uri="{BB962C8B-B14F-4D97-AF65-F5344CB8AC3E}">
        <p14:creationId xmlns:p14="http://schemas.microsoft.com/office/powerpoint/2010/main" val="2993285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14380"/>
          </a:xfrm>
        </p:spPr>
        <p:txBody>
          <a:bodyPr/>
          <a:lstStyle/>
          <a:p>
            <a:r>
              <a:rPr lang="et-EE" dirty="0"/>
              <a:t>Osakapital ja osa</a:t>
            </a:r>
          </a:p>
        </p:txBody>
      </p:sp>
      <p:sp>
        <p:nvSpPr>
          <p:cNvPr id="3" name="Content Placeholder 2"/>
          <p:cNvSpPr>
            <a:spLocks noGrp="1"/>
          </p:cNvSpPr>
          <p:nvPr>
            <p:ph idx="1"/>
          </p:nvPr>
        </p:nvSpPr>
        <p:spPr>
          <a:xfrm>
            <a:off x="714348" y="1285860"/>
            <a:ext cx="8124852" cy="4930790"/>
          </a:xfrm>
        </p:spPr>
        <p:txBody>
          <a:bodyPr/>
          <a:lstStyle/>
          <a:p>
            <a:r>
              <a:rPr lang="et-EE" dirty="0"/>
              <a:t>So osanike poolt firmasse paigutatud vara väärtus</a:t>
            </a:r>
          </a:p>
          <a:p>
            <a:r>
              <a:rPr lang="et-EE" dirty="0"/>
              <a:t>Minimaalseks väärtuseks on üks sent ja see tuleb asutamisel kohe sisse maksta.</a:t>
            </a:r>
          </a:p>
          <a:p>
            <a:r>
              <a:rPr lang="en-GB" dirty="0" err="1"/>
              <a:t>Igal</a:t>
            </a:r>
            <a:r>
              <a:rPr lang="en-GB" dirty="0"/>
              <a:t> </a:t>
            </a:r>
            <a:r>
              <a:rPr lang="en-GB" dirty="0" err="1"/>
              <a:t>osanikul</a:t>
            </a:r>
            <a:r>
              <a:rPr lang="en-GB" dirty="0"/>
              <a:t> </a:t>
            </a:r>
            <a:r>
              <a:rPr lang="en-GB" dirty="0" err="1"/>
              <a:t>võib</a:t>
            </a:r>
            <a:r>
              <a:rPr lang="en-GB" dirty="0"/>
              <a:t> olla </a:t>
            </a:r>
            <a:r>
              <a:rPr lang="en-GB" dirty="0" err="1"/>
              <a:t>üks</a:t>
            </a:r>
            <a:r>
              <a:rPr lang="en-GB" dirty="0"/>
              <a:t> </a:t>
            </a:r>
            <a:r>
              <a:rPr lang="en-GB" dirty="0" err="1"/>
              <a:t>osa</a:t>
            </a:r>
            <a:r>
              <a:rPr lang="en-GB" dirty="0"/>
              <a:t>.</a:t>
            </a:r>
            <a:endParaRPr lang="et-EE" dirty="0"/>
          </a:p>
          <a:p>
            <a:r>
              <a:rPr lang="en-GB" dirty="0" err="1"/>
              <a:t>Osad</a:t>
            </a:r>
            <a:r>
              <a:rPr lang="en-GB" dirty="0"/>
              <a:t> </a:t>
            </a:r>
            <a:r>
              <a:rPr lang="en-GB" dirty="0" err="1"/>
              <a:t>võivad</a:t>
            </a:r>
            <a:r>
              <a:rPr lang="en-GB" dirty="0"/>
              <a:t> olla </a:t>
            </a:r>
            <a:r>
              <a:rPr lang="en-GB" dirty="0" err="1"/>
              <a:t>ühesuguse</a:t>
            </a:r>
            <a:r>
              <a:rPr lang="en-GB" dirty="0"/>
              <a:t> </a:t>
            </a:r>
            <a:r>
              <a:rPr lang="en-GB" dirty="0" err="1"/>
              <a:t>või</a:t>
            </a:r>
            <a:r>
              <a:rPr lang="en-GB" dirty="0"/>
              <a:t> </a:t>
            </a:r>
            <a:r>
              <a:rPr lang="en-GB" dirty="0" err="1"/>
              <a:t>erineva</a:t>
            </a:r>
            <a:r>
              <a:rPr lang="en-GB" dirty="0"/>
              <a:t> </a:t>
            </a:r>
            <a:r>
              <a:rPr lang="en-GB" dirty="0" err="1"/>
              <a:t>nimiväärtusega</a:t>
            </a:r>
            <a:r>
              <a:rPr lang="en-GB" dirty="0"/>
              <a:t>. </a:t>
            </a:r>
            <a:endParaRPr lang="et-EE" dirty="0"/>
          </a:p>
        </p:txBody>
      </p:sp>
      <p:sp>
        <p:nvSpPr>
          <p:cNvPr id="4" name="Date Placeholder 3"/>
          <p:cNvSpPr>
            <a:spLocks noGrp="1"/>
          </p:cNvSpPr>
          <p:nvPr>
            <p:ph type="dt" sz="half" idx="10"/>
          </p:nvPr>
        </p:nvSpPr>
        <p:spPr/>
        <p:txBody>
          <a:bodyPr/>
          <a:lstStyle/>
          <a:p>
            <a:fld id="{D5BC4ECA-DED5-4194-857E-4F1430A7451E}"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14</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33422"/>
          </a:xfrm>
        </p:spPr>
        <p:txBody>
          <a:bodyPr/>
          <a:lstStyle/>
          <a:p>
            <a:r>
              <a:rPr lang="et-EE" dirty="0"/>
              <a:t>Osa</a:t>
            </a:r>
          </a:p>
        </p:txBody>
      </p:sp>
      <p:sp>
        <p:nvSpPr>
          <p:cNvPr id="3" name="Content Placeholder 2"/>
          <p:cNvSpPr>
            <a:spLocks noGrp="1"/>
          </p:cNvSpPr>
          <p:nvPr>
            <p:ph idx="1"/>
          </p:nvPr>
        </p:nvSpPr>
        <p:spPr>
          <a:xfrm>
            <a:off x="1066800" y="1428736"/>
            <a:ext cx="7772400" cy="4787914"/>
          </a:xfrm>
        </p:spPr>
        <p:txBody>
          <a:bodyPr/>
          <a:lstStyle/>
          <a:p>
            <a:r>
              <a:rPr lang="en-GB" dirty="0"/>
              <a:t> </a:t>
            </a:r>
            <a:r>
              <a:rPr lang="en-GB" dirty="0" err="1"/>
              <a:t>Osa</a:t>
            </a:r>
            <a:r>
              <a:rPr lang="en-GB" dirty="0"/>
              <a:t> </a:t>
            </a:r>
            <a:r>
              <a:rPr lang="en-GB" dirty="0" err="1"/>
              <a:t>annab</a:t>
            </a:r>
            <a:r>
              <a:rPr lang="en-GB" dirty="0"/>
              <a:t> </a:t>
            </a:r>
            <a:r>
              <a:rPr lang="en-GB" dirty="0" err="1"/>
              <a:t>osanikule</a:t>
            </a:r>
            <a:r>
              <a:rPr lang="en-GB" dirty="0"/>
              <a:t> </a:t>
            </a:r>
            <a:r>
              <a:rPr lang="en-GB" dirty="0" err="1"/>
              <a:t>õiguse</a:t>
            </a:r>
            <a:r>
              <a:rPr lang="en-GB" dirty="0"/>
              <a:t> </a:t>
            </a:r>
            <a:r>
              <a:rPr lang="en-GB" dirty="0" err="1"/>
              <a:t>osaleda</a:t>
            </a:r>
            <a:r>
              <a:rPr lang="en-GB" dirty="0"/>
              <a:t> </a:t>
            </a:r>
            <a:r>
              <a:rPr lang="en-GB" dirty="0" err="1"/>
              <a:t>osaühingu</a:t>
            </a:r>
            <a:r>
              <a:rPr lang="en-GB" dirty="0"/>
              <a:t> </a:t>
            </a:r>
            <a:r>
              <a:rPr lang="en-GB" dirty="0" err="1"/>
              <a:t>juhtimises</a:t>
            </a:r>
            <a:r>
              <a:rPr lang="en-GB" dirty="0"/>
              <a:t> </a:t>
            </a:r>
            <a:r>
              <a:rPr lang="en-GB" dirty="0" err="1"/>
              <a:t>ning</a:t>
            </a:r>
            <a:r>
              <a:rPr lang="en-GB" dirty="0"/>
              <a:t> </a:t>
            </a:r>
            <a:r>
              <a:rPr lang="en-GB" dirty="0" err="1"/>
              <a:t>kasumi</a:t>
            </a:r>
            <a:r>
              <a:rPr lang="en-GB" dirty="0"/>
              <a:t> ja </a:t>
            </a:r>
            <a:r>
              <a:rPr lang="en-GB" dirty="0" err="1"/>
              <a:t>osaühingu</a:t>
            </a:r>
            <a:r>
              <a:rPr lang="en-GB" dirty="0"/>
              <a:t> </a:t>
            </a:r>
            <a:r>
              <a:rPr lang="en-GB" dirty="0" err="1"/>
              <a:t>lõpetamisel</a:t>
            </a:r>
            <a:r>
              <a:rPr lang="en-GB" dirty="0"/>
              <a:t> </a:t>
            </a:r>
            <a:r>
              <a:rPr lang="en-GB" dirty="0" err="1"/>
              <a:t>allesjäänud</a:t>
            </a:r>
            <a:r>
              <a:rPr lang="en-GB" dirty="0"/>
              <a:t> </a:t>
            </a:r>
            <a:r>
              <a:rPr lang="en-GB" dirty="0" err="1"/>
              <a:t>vara</a:t>
            </a:r>
            <a:r>
              <a:rPr lang="en-GB" dirty="0"/>
              <a:t> </a:t>
            </a:r>
            <a:r>
              <a:rPr lang="en-GB" dirty="0" err="1"/>
              <a:t>jaotamisel</a:t>
            </a:r>
            <a:endParaRPr lang="et-EE" dirty="0"/>
          </a:p>
          <a:p>
            <a:r>
              <a:rPr lang="et-EE" dirty="0"/>
              <a:t> Osa eest tasutakse rahas, kui põhikirjaga ei ole ette nähtud teisiti</a:t>
            </a:r>
          </a:p>
          <a:p>
            <a:r>
              <a:rPr lang="et-EE" dirty="0"/>
              <a:t>Osa kohta ei anta välja väärtpaberit</a:t>
            </a:r>
          </a:p>
        </p:txBody>
      </p:sp>
      <p:sp>
        <p:nvSpPr>
          <p:cNvPr id="4" name="Date Placeholder 3"/>
          <p:cNvSpPr>
            <a:spLocks noGrp="1"/>
          </p:cNvSpPr>
          <p:nvPr>
            <p:ph type="dt" sz="half" idx="10"/>
          </p:nvPr>
        </p:nvSpPr>
        <p:spPr/>
        <p:txBody>
          <a:bodyPr/>
          <a:lstStyle/>
          <a:p>
            <a:fld id="{31748407-3410-4F7D-B369-949B8D9FBC28}"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15</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0648"/>
            <a:ext cx="7772400" cy="648072"/>
          </a:xfrm>
        </p:spPr>
        <p:txBody>
          <a:bodyPr/>
          <a:lstStyle/>
          <a:p>
            <a:r>
              <a:rPr lang="et-EE" dirty="0"/>
              <a:t>Konto Aktsiakapital (Osakapital)</a:t>
            </a:r>
          </a:p>
        </p:txBody>
      </p:sp>
      <p:sp>
        <p:nvSpPr>
          <p:cNvPr id="3" name="Content Placeholder 2"/>
          <p:cNvSpPr>
            <a:spLocks noGrp="1"/>
          </p:cNvSpPr>
          <p:nvPr>
            <p:ph idx="1"/>
          </p:nvPr>
        </p:nvSpPr>
        <p:spPr>
          <a:xfrm>
            <a:off x="1066800" y="980728"/>
            <a:ext cx="7772400" cy="5235922"/>
          </a:xfrm>
        </p:spPr>
        <p:txBody>
          <a:bodyPr/>
          <a:lstStyle/>
          <a:p>
            <a:r>
              <a:rPr lang="et-EE" dirty="0"/>
              <a:t>on passivakonto</a:t>
            </a:r>
          </a:p>
          <a:p>
            <a:r>
              <a:rPr lang="et-EE" dirty="0"/>
              <a:t>mille algsaldo, suurenemine ja lõppsaldo näidatakse konto kreeditis </a:t>
            </a:r>
          </a:p>
          <a:p>
            <a:r>
              <a:rPr lang="et-EE" dirty="0"/>
              <a:t>vähenemine konto deebetis </a:t>
            </a:r>
          </a:p>
          <a:p>
            <a:r>
              <a:rPr lang="et-EE" dirty="0"/>
              <a:t>kontol näidatakse raamatupidamiskohustuslase poolt väljalastud aktsiad või osad nimiväärtuses</a:t>
            </a:r>
          </a:p>
          <a:p>
            <a:r>
              <a:rPr lang="et-EE" dirty="0"/>
              <a:t>KÕIK tehingud omakapitaliga kirjendatakse  osanike või aktsionäride otsuse põhjal  (ka põhikiri) </a:t>
            </a:r>
          </a:p>
          <a:p>
            <a:endParaRPr lang="et-EE" dirty="0"/>
          </a:p>
        </p:txBody>
      </p:sp>
      <p:sp>
        <p:nvSpPr>
          <p:cNvPr id="4" name="Date Placeholder 3"/>
          <p:cNvSpPr>
            <a:spLocks noGrp="1"/>
          </p:cNvSpPr>
          <p:nvPr>
            <p:ph type="dt" sz="half" idx="10"/>
          </p:nvPr>
        </p:nvSpPr>
        <p:spPr/>
        <p:txBody>
          <a:bodyPr/>
          <a:lstStyle/>
          <a:p>
            <a:fld id="{219A0A0A-B5C4-48FA-8845-D11BCCBC16C2}"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16</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0648"/>
            <a:ext cx="7772400" cy="576064"/>
          </a:xfrm>
        </p:spPr>
        <p:txBody>
          <a:bodyPr/>
          <a:lstStyle/>
          <a:p>
            <a:r>
              <a:rPr lang="et-EE" dirty="0"/>
              <a:t>Aktsia/osa eest tasumine</a:t>
            </a:r>
          </a:p>
        </p:txBody>
      </p:sp>
      <p:sp>
        <p:nvSpPr>
          <p:cNvPr id="3" name="Content Placeholder 2"/>
          <p:cNvSpPr>
            <a:spLocks noGrp="1"/>
          </p:cNvSpPr>
          <p:nvPr>
            <p:ph idx="1"/>
          </p:nvPr>
        </p:nvSpPr>
        <p:spPr>
          <a:xfrm>
            <a:off x="1066800" y="908720"/>
            <a:ext cx="7772400" cy="5307930"/>
          </a:xfrm>
        </p:spPr>
        <p:txBody>
          <a:bodyPr/>
          <a:lstStyle/>
          <a:p>
            <a:r>
              <a:rPr lang="et-EE" dirty="0"/>
              <a:t>Sissemakse võib olla </a:t>
            </a:r>
          </a:p>
          <a:p>
            <a:pPr lvl="1"/>
            <a:r>
              <a:rPr lang="et-EE" sz="2400" dirty="0"/>
              <a:t>rahaline või</a:t>
            </a:r>
          </a:p>
          <a:p>
            <a:pPr lvl="1"/>
            <a:r>
              <a:rPr lang="et-EE" sz="2400" dirty="0"/>
              <a:t> mitterahaline.</a:t>
            </a:r>
          </a:p>
          <a:p>
            <a:r>
              <a:rPr lang="et-EE" dirty="0"/>
              <a:t>Sissemakse panka  0.01 € või muu summa näiteks 2500€ osakapitali sissemaksena.</a:t>
            </a:r>
          </a:p>
          <a:p>
            <a:pPr lvl="1">
              <a:buNone/>
            </a:pPr>
            <a:r>
              <a:rPr lang="et-EE" dirty="0"/>
              <a:t>D Ettevõtte pangakonto 		 2500.-</a:t>
            </a:r>
          </a:p>
          <a:p>
            <a:pPr lvl="1">
              <a:buNone/>
            </a:pPr>
            <a:r>
              <a:rPr lang="et-EE" dirty="0"/>
              <a:t>K Registreerimata osakapital	2500.- </a:t>
            </a:r>
          </a:p>
          <a:p>
            <a:pPr lvl="1">
              <a:buNone/>
            </a:pPr>
            <a:r>
              <a:rPr lang="et-EE" dirty="0"/>
              <a:t>Äriregistri kande järel,  TSD lisa 7</a:t>
            </a:r>
          </a:p>
          <a:p>
            <a:pPr lvl="1">
              <a:buNone/>
            </a:pPr>
            <a:r>
              <a:rPr lang="et-EE" dirty="0"/>
              <a:t>D Registreerimata osakapital	2500€</a:t>
            </a:r>
          </a:p>
          <a:p>
            <a:pPr lvl="1">
              <a:buNone/>
            </a:pPr>
            <a:r>
              <a:rPr lang="et-EE" dirty="0"/>
              <a:t>K Osakapital				2500€</a:t>
            </a:r>
          </a:p>
          <a:p>
            <a:endParaRPr lang="et-EE" dirty="0"/>
          </a:p>
        </p:txBody>
      </p:sp>
      <p:sp>
        <p:nvSpPr>
          <p:cNvPr id="4" name="Date Placeholder 3"/>
          <p:cNvSpPr>
            <a:spLocks noGrp="1"/>
          </p:cNvSpPr>
          <p:nvPr>
            <p:ph type="dt" sz="half" idx="10"/>
          </p:nvPr>
        </p:nvSpPr>
        <p:spPr/>
        <p:txBody>
          <a:bodyPr/>
          <a:lstStyle/>
          <a:p>
            <a:fld id="{BE3FBF63-47DA-4C72-AE2B-C83D52C6DCF5}"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17</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571504"/>
          </a:xfrm>
        </p:spPr>
        <p:txBody>
          <a:bodyPr/>
          <a:lstStyle/>
          <a:p>
            <a:r>
              <a:rPr lang="et-EE" dirty="0"/>
              <a:t>Aktsia/osa eest tasumine</a:t>
            </a:r>
          </a:p>
        </p:txBody>
      </p:sp>
      <p:sp>
        <p:nvSpPr>
          <p:cNvPr id="3" name="Content Placeholder 2"/>
          <p:cNvSpPr>
            <a:spLocks noGrp="1"/>
          </p:cNvSpPr>
          <p:nvPr>
            <p:ph idx="1"/>
          </p:nvPr>
        </p:nvSpPr>
        <p:spPr>
          <a:xfrm>
            <a:off x="785786" y="1071546"/>
            <a:ext cx="8053414" cy="5145104"/>
          </a:xfrm>
        </p:spPr>
        <p:txBody>
          <a:bodyPr/>
          <a:lstStyle/>
          <a:p>
            <a:r>
              <a:rPr lang="et-EE" dirty="0"/>
              <a:t>Tasutakse panka aktsiakapitali katteks 25000</a:t>
            </a:r>
          </a:p>
          <a:p>
            <a:pPr lvl="1">
              <a:buNone/>
            </a:pPr>
            <a:r>
              <a:rPr lang="et-EE" dirty="0"/>
              <a:t>D Pank					25000.-</a:t>
            </a:r>
          </a:p>
          <a:p>
            <a:pPr lvl="1">
              <a:buNone/>
            </a:pPr>
            <a:r>
              <a:rPr lang="et-EE" dirty="0"/>
              <a:t>K Aktsiakapital			25000.-</a:t>
            </a:r>
          </a:p>
          <a:p>
            <a:r>
              <a:rPr lang="et-EE" dirty="0"/>
              <a:t>Aktsiate emiteerimine märkimisega</a:t>
            </a:r>
          </a:p>
          <a:p>
            <a:pPr lvl="1">
              <a:buNone/>
            </a:pPr>
            <a:r>
              <a:rPr lang="et-EE" dirty="0"/>
              <a:t>D Nõue aktsionäride vastu (nimeliselt)</a:t>
            </a:r>
          </a:p>
          <a:p>
            <a:pPr lvl="1">
              <a:buNone/>
            </a:pPr>
            <a:r>
              <a:rPr lang="et-EE" dirty="0"/>
              <a:t>K Aktsiakapital</a:t>
            </a:r>
          </a:p>
          <a:p>
            <a:r>
              <a:rPr lang="et-EE" dirty="0"/>
              <a:t>Aktsionärid tasuvad märgitud aktsiate katteks </a:t>
            </a:r>
          </a:p>
          <a:p>
            <a:pPr lvl="1">
              <a:buNone/>
            </a:pPr>
            <a:r>
              <a:rPr lang="et-EE" dirty="0"/>
              <a:t>D Pank</a:t>
            </a:r>
          </a:p>
          <a:p>
            <a:pPr lvl="1">
              <a:buNone/>
            </a:pPr>
            <a:r>
              <a:rPr lang="et-EE" dirty="0"/>
              <a:t>K Nõue aktsionäride vastu (nimeliselt)</a:t>
            </a:r>
          </a:p>
          <a:p>
            <a:endParaRPr lang="et-EE" dirty="0"/>
          </a:p>
        </p:txBody>
      </p:sp>
      <p:sp>
        <p:nvSpPr>
          <p:cNvPr id="4" name="Date Placeholder 3"/>
          <p:cNvSpPr>
            <a:spLocks noGrp="1"/>
          </p:cNvSpPr>
          <p:nvPr>
            <p:ph type="dt" sz="half" idx="10"/>
          </p:nvPr>
        </p:nvSpPr>
        <p:spPr/>
        <p:txBody>
          <a:bodyPr/>
          <a:lstStyle/>
          <a:p>
            <a:fld id="{0D3F33D1-F1E6-4A59-A88B-AF96E6047AFB}"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18</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427060"/>
          </a:xfrm>
        </p:spPr>
        <p:txBody>
          <a:bodyPr/>
          <a:lstStyle/>
          <a:p>
            <a:r>
              <a:rPr lang="et-EE" sz="3200" dirty="0"/>
              <a:t>Aktsiakapitali (osakapitali )suurendamine</a:t>
            </a:r>
          </a:p>
        </p:txBody>
      </p:sp>
      <p:sp>
        <p:nvSpPr>
          <p:cNvPr id="3" name="Content Placeholder 2"/>
          <p:cNvSpPr>
            <a:spLocks noGrp="1"/>
          </p:cNvSpPr>
          <p:nvPr>
            <p:ph idx="1"/>
          </p:nvPr>
        </p:nvSpPr>
        <p:spPr>
          <a:xfrm>
            <a:off x="539552" y="764704"/>
            <a:ext cx="8299648" cy="5451946"/>
          </a:xfrm>
        </p:spPr>
        <p:txBody>
          <a:bodyPr/>
          <a:lstStyle/>
          <a:p>
            <a:r>
              <a:rPr lang="et-EE" dirty="0">
                <a:cs typeface="Times New Roman" pitchFamily="18" charset="0"/>
              </a:rPr>
              <a:t>Põhikirjajärgne tegevus… </a:t>
            </a:r>
          </a:p>
          <a:p>
            <a:r>
              <a:rPr lang="et-EE" dirty="0">
                <a:cs typeface="Times New Roman" pitchFamily="18" charset="0"/>
              </a:rPr>
              <a:t>ÄS nõuab, et omakapital peab olema vähemalt pool osakapitalist </a:t>
            </a:r>
            <a:r>
              <a:rPr lang="et-EE" sz="2400" dirty="0">
                <a:cs typeface="Times New Roman" pitchFamily="18" charset="0"/>
              </a:rPr>
              <a:t>(suure kahjumi korral langeb alla lubatud piiri)</a:t>
            </a:r>
          </a:p>
          <a:p>
            <a:r>
              <a:rPr lang="et-EE" dirty="0">
                <a:cs typeface="Times New Roman" pitchFamily="18" charset="0"/>
              </a:rPr>
              <a:t>Aktsiakapitali (osakapitali) suurendamine võib toimuda kas täiendavate sissemaksetega, fondiemissiooniga või vahetusvõlakirjade </a:t>
            </a:r>
            <a:r>
              <a:rPr lang="et-EE" dirty="0" err="1">
                <a:cs typeface="Times New Roman" pitchFamily="18" charset="0"/>
              </a:rPr>
              <a:t>konventeerimisega</a:t>
            </a:r>
            <a:r>
              <a:rPr lang="et-EE" dirty="0">
                <a:cs typeface="Times New Roman" pitchFamily="18" charset="0"/>
              </a:rPr>
              <a:t> (ÄS – võib olla nii kohustis kui </a:t>
            </a:r>
            <a:r>
              <a:rPr lang="et-EE" dirty="0" err="1">
                <a:cs typeface="Times New Roman" pitchFamily="18" charset="0"/>
              </a:rPr>
              <a:t>ok</a:t>
            </a:r>
            <a:r>
              <a:rPr lang="et-EE" dirty="0">
                <a:cs typeface="Times New Roman" pitchFamily="18" charset="0"/>
              </a:rPr>
              <a:t>)</a:t>
            </a:r>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19</a:t>
            </a:fld>
            <a:endParaRPr lang="et-E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BD58A-5F09-4010-96A4-B6D7E376DB8F}"/>
              </a:ext>
            </a:extLst>
          </p:cNvPr>
          <p:cNvSpPr>
            <a:spLocks noGrp="1"/>
          </p:cNvSpPr>
          <p:nvPr>
            <p:ph type="title"/>
          </p:nvPr>
        </p:nvSpPr>
        <p:spPr>
          <a:xfrm>
            <a:off x="1066800" y="381000"/>
            <a:ext cx="7772400" cy="743744"/>
          </a:xfrm>
        </p:spPr>
        <p:txBody>
          <a:bodyPr/>
          <a:lstStyle/>
          <a:p>
            <a:r>
              <a:rPr lang="et-EE" dirty="0"/>
              <a:t>Regulatsioon – </a:t>
            </a:r>
            <a:r>
              <a:rPr lang="et-EE" sz="1400" dirty="0"/>
              <a:t>on keeruline, sest seotud kolme erineva  valdkonnaga</a:t>
            </a:r>
          </a:p>
        </p:txBody>
      </p:sp>
      <p:sp>
        <p:nvSpPr>
          <p:cNvPr id="3" name="Content Placeholder 2">
            <a:extLst>
              <a:ext uri="{FF2B5EF4-FFF2-40B4-BE49-F238E27FC236}">
                <a16:creationId xmlns:a16="http://schemas.microsoft.com/office/drawing/2014/main" id="{CCB9A092-B489-457C-96C4-7495CA028A30}"/>
              </a:ext>
            </a:extLst>
          </p:cNvPr>
          <p:cNvSpPr>
            <a:spLocks noGrp="1"/>
          </p:cNvSpPr>
          <p:nvPr>
            <p:ph idx="1"/>
          </p:nvPr>
        </p:nvSpPr>
        <p:spPr/>
        <p:txBody>
          <a:bodyPr/>
          <a:lstStyle/>
          <a:p>
            <a:r>
              <a:rPr lang="et-EE" dirty="0"/>
              <a:t>3 peamist õigusakti</a:t>
            </a:r>
          </a:p>
          <a:p>
            <a:pPr lvl="1"/>
            <a:r>
              <a:rPr lang="et-EE" dirty="0"/>
              <a:t>Äriseadustik – kaitseb osanike, aktsionäride õigusi</a:t>
            </a:r>
          </a:p>
          <a:p>
            <a:pPr lvl="1"/>
            <a:r>
              <a:rPr lang="et-EE" dirty="0"/>
              <a:t>Eesti finantsaruandluse standard – reeglid, kuidas kajastada tehinguid ja kajastada raamatupidamise aruannetes</a:t>
            </a:r>
          </a:p>
          <a:p>
            <a:pPr lvl="1"/>
            <a:r>
              <a:rPr lang="et-EE" dirty="0"/>
              <a:t>Tulumaksuseadus – reeglid, kuidas arvestada TM dividendidelt jt OK väljamaksetelt</a:t>
            </a:r>
          </a:p>
        </p:txBody>
      </p:sp>
      <p:sp>
        <p:nvSpPr>
          <p:cNvPr id="4" name="Date Placeholder 3">
            <a:extLst>
              <a:ext uri="{FF2B5EF4-FFF2-40B4-BE49-F238E27FC236}">
                <a16:creationId xmlns:a16="http://schemas.microsoft.com/office/drawing/2014/main" id="{388F2A8C-44F2-4CEA-9649-BE5DA6AE77C2}"/>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0D26E761-F645-4B30-8713-AA888F263EFB}"/>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C12A89C8-80DB-403A-9713-9FF3EDF55A09}"/>
              </a:ext>
            </a:extLst>
          </p:cNvPr>
          <p:cNvSpPr>
            <a:spLocks noGrp="1"/>
          </p:cNvSpPr>
          <p:nvPr>
            <p:ph type="sldNum" sz="quarter" idx="12"/>
          </p:nvPr>
        </p:nvSpPr>
        <p:spPr/>
        <p:txBody>
          <a:bodyPr/>
          <a:lstStyle/>
          <a:p>
            <a:fld id="{9841B48E-E103-4E31-B3B8-9B820E8465A4}" type="slidenum">
              <a:rPr lang="et-EE" smtClean="0"/>
              <a:pPr/>
              <a:t>2</a:t>
            </a:fld>
            <a:endParaRPr lang="et-EE"/>
          </a:p>
        </p:txBody>
      </p:sp>
    </p:spTree>
    <p:extLst>
      <p:ext uri="{BB962C8B-B14F-4D97-AF65-F5344CB8AC3E}">
        <p14:creationId xmlns:p14="http://schemas.microsoft.com/office/powerpoint/2010/main" val="2100263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5B993-521A-6AD7-C77F-66F697E82DA3}"/>
              </a:ext>
            </a:extLst>
          </p:cNvPr>
          <p:cNvSpPr>
            <a:spLocks noGrp="1"/>
          </p:cNvSpPr>
          <p:nvPr>
            <p:ph type="title"/>
          </p:nvPr>
        </p:nvSpPr>
        <p:spPr>
          <a:xfrm>
            <a:off x="1066800" y="381000"/>
            <a:ext cx="7772400" cy="743744"/>
          </a:xfrm>
        </p:spPr>
        <p:txBody>
          <a:bodyPr/>
          <a:lstStyle/>
          <a:p>
            <a:r>
              <a:rPr lang="et-EE" sz="3200" dirty="0"/>
              <a:t>Aktsiakapitali (osakapitali )suurendamine</a:t>
            </a:r>
          </a:p>
        </p:txBody>
      </p:sp>
      <p:sp>
        <p:nvSpPr>
          <p:cNvPr id="3" name="Content Placeholder 2">
            <a:extLst>
              <a:ext uri="{FF2B5EF4-FFF2-40B4-BE49-F238E27FC236}">
                <a16:creationId xmlns:a16="http://schemas.microsoft.com/office/drawing/2014/main" id="{3CCF51C8-9804-BDC4-D2E2-846C18984115}"/>
              </a:ext>
            </a:extLst>
          </p:cNvPr>
          <p:cNvSpPr>
            <a:spLocks noGrp="1"/>
          </p:cNvSpPr>
          <p:nvPr>
            <p:ph idx="1"/>
          </p:nvPr>
        </p:nvSpPr>
        <p:spPr/>
        <p:txBody>
          <a:bodyPr/>
          <a:lstStyle/>
          <a:p>
            <a:r>
              <a:rPr lang="et-EE" dirty="0">
                <a:cs typeface="Times New Roman" pitchFamily="18" charset="0"/>
              </a:rPr>
              <a:t>Fondiemissioon on aktsiakapitali (osakapitali) suurendamine omakapitali teiste kirjete arvelt täiendavate sissemakseteta, mille võib läbi viia uute aktsiate väljalaskmisega või olemasolevate aktsiate (osade) nimiväärtuse suurendamisega.</a:t>
            </a:r>
            <a:endParaRPr lang="et-EE" dirty="0"/>
          </a:p>
          <a:p>
            <a:endParaRPr lang="et-EE" dirty="0"/>
          </a:p>
        </p:txBody>
      </p:sp>
      <p:sp>
        <p:nvSpPr>
          <p:cNvPr id="4" name="Date Placeholder 3">
            <a:extLst>
              <a:ext uri="{FF2B5EF4-FFF2-40B4-BE49-F238E27FC236}">
                <a16:creationId xmlns:a16="http://schemas.microsoft.com/office/drawing/2014/main" id="{FB007596-4FB5-1B14-A588-0E7962DA9248}"/>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E0FD5443-F025-CDA4-E30D-D90597640875}"/>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B888B567-7A3E-894C-6CE0-91B5081D1880}"/>
              </a:ext>
            </a:extLst>
          </p:cNvPr>
          <p:cNvSpPr>
            <a:spLocks noGrp="1"/>
          </p:cNvSpPr>
          <p:nvPr>
            <p:ph type="sldNum" sz="quarter" idx="12"/>
          </p:nvPr>
        </p:nvSpPr>
        <p:spPr/>
        <p:txBody>
          <a:bodyPr/>
          <a:lstStyle/>
          <a:p>
            <a:fld id="{9841B48E-E103-4E31-B3B8-9B820E8465A4}" type="slidenum">
              <a:rPr lang="et-EE" smtClean="0"/>
              <a:pPr/>
              <a:t>20</a:t>
            </a:fld>
            <a:endParaRPr lang="et-EE"/>
          </a:p>
        </p:txBody>
      </p:sp>
    </p:spTree>
    <p:extLst>
      <p:ext uri="{BB962C8B-B14F-4D97-AF65-F5344CB8AC3E}">
        <p14:creationId xmlns:p14="http://schemas.microsoft.com/office/powerpoint/2010/main" val="3190452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857256"/>
          </a:xfrm>
        </p:spPr>
        <p:txBody>
          <a:bodyPr/>
          <a:lstStyle/>
          <a:p>
            <a:r>
              <a:rPr lang="et-EE" dirty="0"/>
              <a:t>Mitterahaline sissemakse</a:t>
            </a:r>
          </a:p>
        </p:txBody>
      </p:sp>
      <p:sp>
        <p:nvSpPr>
          <p:cNvPr id="3" name="Content Placeholder 2"/>
          <p:cNvSpPr>
            <a:spLocks noGrp="1"/>
          </p:cNvSpPr>
          <p:nvPr>
            <p:ph idx="1"/>
          </p:nvPr>
        </p:nvSpPr>
        <p:spPr>
          <a:xfrm>
            <a:off x="683568" y="1285860"/>
            <a:ext cx="8155632" cy="4930790"/>
          </a:xfrm>
        </p:spPr>
        <p:txBody>
          <a:bodyPr/>
          <a:lstStyle/>
          <a:p>
            <a:pPr lvl="1"/>
            <a:r>
              <a:rPr lang="et-EE" sz="2400" dirty="0"/>
              <a:t>Põhikirjajärgne tegevus, kusjuures võiks olla ka punkt, et on õigus lasta välja osasid, mis ületab nende nimiväärtust – so  ülekurss.</a:t>
            </a:r>
          </a:p>
          <a:p>
            <a:pPr lvl="1"/>
            <a:r>
              <a:rPr lang="et-EE" sz="2400" dirty="0"/>
              <a:t>Sissemakseks võivad olla erinevad varad:</a:t>
            </a:r>
          </a:p>
          <a:p>
            <a:pPr lvl="2"/>
            <a:r>
              <a:rPr lang="et-EE" sz="2000" dirty="0"/>
              <a:t>kinnisasi – korter, maja, maa </a:t>
            </a:r>
          </a:p>
          <a:p>
            <a:pPr lvl="2"/>
            <a:r>
              <a:rPr lang="et-EE" sz="2000" dirty="0"/>
              <a:t>vallasasi – auto, seadmed, varud</a:t>
            </a:r>
          </a:p>
          <a:p>
            <a:pPr lvl="2"/>
            <a:r>
              <a:rPr lang="et-EE" sz="2000" dirty="0"/>
              <a:t>Laenunõue</a:t>
            </a:r>
          </a:p>
          <a:p>
            <a:pPr lvl="2"/>
            <a:r>
              <a:rPr lang="et-EE" sz="2000" dirty="0"/>
              <a:t>Investeeringud – väärtpaberid, osalused, </a:t>
            </a:r>
            <a:r>
              <a:rPr lang="et-EE" sz="2000" dirty="0" err="1"/>
              <a:t>krüptovarad</a:t>
            </a:r>
            <a:endParaRPr lang="et-EE" sz="2000" dirty="0"/>
          </a:p>
          <a:p>
            <a:pPr lvl="1"/>
            <a:r>
              <a:rPr lang="et-EE" dirty="0"/>
              <a:t>Juhatuse hinnang varade väärtuse kohta  - ÄS</a:t>
            </a:r>
          </a:p>
          <a:p>
            <a:pPr lvl="1"/>
            <a:r>
              <a:rPr lang="et-EE" sz="2400" dirty="0"/>
              <a:t>Vajadusel kinnisturegistri väljavõte või vastava registri </a:t>
            </a:r>
            <a:r>
              <a:rPr lang="et-EE" dirty="0"/>
              <a:t>väljavõte</a:t>
            </a:r>
          </a:p>
          <a:p>
            <a:pPr lvl="1"/>
            <a:endParaRPr lang="et-EE" sz="2400"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21</a:t>
            </a:fld>
            <a:endParaRPr lang="et-EE"/>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D3B06-3288-1DDF-8760-CAE1CCA7A1DA}"/>
              </a:ext>
            </a:extLst>
          </p:cNvPr>
          <p:cNvSpPr>
            <a:spLocks noGrp="1"/>
          </p:cNvSpPr>
          <p:nvPr>
            <p:ph type="title"/>
          </p:nvPr>
        </p:nvSpPr>
        <p:spPr>
          <a:xfrm>
            <a:off x="1066800" y="381000"/>
            <a:ext cx="7772400" cy="671736"/>
          </a:xfrm>
        </p:spPr>
        <p:txBody>
          <a:bodyPr/>
          <a:lstStyle/>
          <a:p>
            <a:r>
              <a:rPr lang="et-EE" sz="3600" dirty="0"/>
              <a:t>Audiitori hinnang varade väärtusele</a:t>
            </a:r>
          </a:p>
        </p:txBody>
      </p:sp>
      <p:sp>
        <p:nvSpPr>
          <p:cNvPr id="3" name="Content Placeholder 2">
            <a:extLst>
              <a:ext uri="{FF2B5EF4-FFF2-40B4-BE49-F238E27FC236}">
                <a16:creationId xmlns:a16="http://schemas.microsoft.com/office/drawing/2014/main" id="{0EE94DAA-D52B-8A32-ACA7-6F1224D04E1F}"/>
              </a:ext>
            </a:extLst>
          </p:cNvPr>
          <p:cNvSpPr>
            <a:spLocks noGrp="1"/>
          </p:cNvSpPr>
          <p:nvPr>
            <p:ph idx="1"/>
          </p:nvPr>
        </p:nvSpPr>
        <p:spPr>
          <a:xfrm>
            <a:off x="1066800" y="1556792"/>
            <a:ext cx="7772400" cy="4659858"/>
          </a:xfrm>
        </p:spPr>
        <p:txBody>
          <a:bodyPr/>
          <a:lstStyle/>
          <a:p>
            <a:r>
              <a:rPr lang="et-EE" dirty="0"/>
              <a:t>on vajalik, kui</a:t>
            </a:r>
          </a:p>
          <a:p>
            <a:pPr lvl="1"/>
            <a:r>
              <a:rPr lang="et-EE" dirty="0"/>
              <a:t>Osakapitali suurus ületab 25000€</a:t>
            </a:r>
          </a:p>
          <a:p>
            <a:pPr lvl="1"/>
            <a:r>
              <a:rPr lang="et-EE" dirty="0"/>
              <a:t>Mitterahalise sissemakse väärtus ületab 1/10 osakapitalist või</a:t>
            </a:r>
          </a:p>
          <a:p>
            <a:pPr lvl="1"/>
            <a:r>
              <a:rPr lang="et-EE" dirty="0"/>
              <a:t>Kui selle OÜ kõik mitterahalised sissemaksed moodustavad üle poole osakapitalist.</a:t>
            </a:r>
          </a:p>
        </p:txBody>
      </p:sp>
      <p:sp>
        <p:nvSpPr>
          <p:cNvPr id="4" name="Date Placeholder 3">
            <a:extLst>
              <a:ext uri="{FF2B5EF4-FFF2-40B4-BE49-F238E27FC236}">
                <a16:creationId xmlns:a16="http://schemas.microsoft.com/office/drawing/2014/main" id="{1D0EAF1B-8C72-E093-A696-04D731665337}"/>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F395CFD6-2B29-04EC-8BB3-673349B18F49}"/>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49AA6F9B-F90A-2C95-7B02-6DF0529D5058}"/>
              </a:ext>
            </a:extLst>
          </p:cNvPr>
          <p:cNvSpPr>
            <a:spLocks noGrp="1"/>
          </p:cNvSpPr>
          <p:nvPr>
            <p:ph type="sldNum" sz="quarter" idx="12"/>
          </p:nvPr>
        </p:nvSpPr>
        <p:spPr/>
        <p:txBody>
          <a:bodyPr/>
          <a:lstStyle/>
          <a:p>
            <a:fld id="{9841B48E-E103-4E31-B3B8-9B820E8465A4}" type="slidenum">
              <a:rPr lang="et-EE" smtClean="0"/>
              <a:pPr/>
              <a:t>22</a:t>
            </a:fld>
            <a:endParaRPr lang="et-EE"/>
          </a:p>
        </p:txBody>
      </p:sp>
    </p:spTree>
    <p:extLst>
      <p:ext uri="{BB962C8B-B14F-4D97-AF65-F5344CB8AC3E}">
        <p14:creationId xmlns:p14="http://schemas.microsoft.com/office/powerpoint/2010/main" val="3013594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br>
              <a:rPr lang="et-EE" dirty="0"/>
            </a:br>
            <a:r>
              <a:rPr lang="et-EE" b="1" dirty="0"/>
              <a:t> </a:t>
            </a:r>
            <a:r>
              <a:rPr lang="et-EE" sz="4000" dirty="0"/>
              <a:t>KAPITALI VÄHENDAMINE</a:t>
            </a:r>
          </a:p>
        </p:txBody>
      </p:sp>
      <p:sp>
        <p:nvSpPr>
          <p:cNvPr id="3" name="Content Placeholder 2"/>
          <p:cNvSpPr>
            <a:spLocks noGrp="1"/>
          </p:cNvSpPr>
          <p:nvPr>
            <p:ph idx="1"/>
          </p:nvPr>
        </p:nvSpPr>
        <p:spPr>
          <a:xfrm>
            <a:off x="714348" y="1142984"/>
            <a:ext cx="8124852" cy="5073666"/>
          </a:xfrm>
        </p:spPr>
        <p:txBody>
          <a:bodyPr/>
          <a:lstStyle/>
          <a:p>
            <a:pPr>
              <a:buNone/>
            </a:pPr>
            <a:r>
              <a:rPr lang="et-EE" dirty="0"/>
              <a:t>Kord on sätestatud äriseadustikus! Ainult</a:t>
            </a:r>
          </a:p>
          <a:p>
            <a:pPr>
              <a:buNone/>
            </a:pPr>
            <a:r>
              <a:rPr lang="et-EE" dirty="0"/>
              <a:t>üldkoosoleku otsuse alusel. Keeruline,</a:t>
            </a:r>
          </a:p>
          <a:p>
            <a:pPr>
              <a:buNone/>
            </a:pPr>
            <a:r>
              <a:rPr lang="et-EE" dirty="0"/>
              <a:t>juriidiline protsess:</a:t>
            </a:r>
          </a:p>
          <a:p>
            <a:pPr lvl="1"/>
            <a:r>
              <a:rPr lang="et-EE" dirty="0"/>
              <a:t>teavitada võlausaldajaid;</a:t>
            </a:r>
          </a:p>
          <a:p>
            <a:pPr lvl="1"/>
            <a:r>
              <a:rPr lang="et-EE" dirty="0"/>
              <a:t>avaldada </a:t>
            </a:r>
            <a:r>
              <a:rPr lang="et-EE" i="1" dirty="0"/>
              <a:t>Avalikus Teatajas</a:t>
            </a:r>
          </a:p>
          <a:p>
            <a:pPr lvl="1"/>
            <a:r>
              <a:rPr lang="et-EE" dirty="0"/>
              <a:t>omanikele ei tohi teha väljamakseid enne kolme kuu möödumist vähendamise ÄRIREGISTRIS registreerimist.</a:t>
            </a:r>
          </a:p>
          <a:p>
            <a:pPr lvl="2"/>
            <a:r>
              <a:rPr lang="et-EE" dirty="0"/>
              <a:t>D AK või OK</a:t>
            </a:r>
          </a:p>
          <a:p>
            <a:pPr lvl="2"/>
            <a:r>
              <a:rPr lang="et-EE" dirty="0"/>
              <a:t>K kohustis aktsionäride/osanike ees</a:t>
            </a:r>
          </a:p>
          <a:p>
            <a:r>
              <a:rPr lang="et-EE" b="1" dirty="0"/>
              <a:t>Lisas</a:t>
            </a:r>
            <a:r>
              <a:rPr lang="et-EE" dirty="0"/>
              <a:t> avalikustada!</a:t>
            </a:r>
          </a:p>
          <a:p>
            <a:pPr>
              <a:buNone/>
            </a:pPr>
            <a:endParaRPr lang="et-EE" dirty="0"/>
          </a:p>
          <a:p>
            <a:endParaRPr lang="et-EE" dirty="0"/>
          </a:p>
        </p:txBody>
      </p:sp>
      <p:sp>
        <p:nvSpPr>
          <p:cNvPr id="4" name="Date Placeholder 3"/>
          <p:cNvSpPr>
            <a:spLocks noGrp="1"/>
          </p:cNvSpPr>
          <p:nvPr>
            <p:ph type="dt" sz="half" idx="10"/>
          </p:nvPr>
        </p:nvSpPr>
        <p:spPr/>
        <p:txBody>
          <a:bodyPr/>
          <a:lstStyle/>
          <a:p>
            <a:fld id="{1BCBEF1C-34E6-4200-ABF3-EF8AD74E51C5}" type="datetime1">
              <a:rPr lang="et-EE" smtClean="0"/>
              <a:pPr/>
              <a:t>15.10.2025</a:t>
            </a:fld>
            <a:endParaRPr lang="et-EE" dirty="0"/>
          </a:p>
        </p:txBody>
      </p:sp>
      <p:sp>
        <p:nvSpPr>
          <p:cNvPr id="6" name="Slide Number Placeholder 5"/>
          <p:cNvSpPr>
            <a:spLocks noGrp="1"/>
          </p:cNvSpPr>
          <p:nvPr>
            <p:ph type="sldNum" sz="quarter" idx="12"/>
          </p:nvPr>
        </p:nvSpPr>
        <p:spPr/>
        <p:txBody>
          <a:bodyPr/>
          <a:lstStyle/>
          <a:p>
            <a:fld id="{9841B48E-E103-4E31-B3B8-9B820E8465A4}" type="slidenum">
              <a:rPr lang="et-EE" smtClean="0"/>
              <a:pPr/>
              <a:t>23</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857256"/>
          </a:xfrm>
        </p:spPr>
        <p:txBody>
          <a:bodyPr/>
          <a:lstStyle/>
          <a:p>
            <a:r>
              <a:rPr lang="et-EE" dirty="0"/>
              <a:t>Ülekurss</a:t>
            </a:r>
          </a:p>
        </p:txBody>
      </p:sp>
      <p:sp>
        <p:nvSpPr>
          <p:cNvPr id="3" name="Content Placeholder 2"/>
          <p:cNvSpPr>
            <a:spLocks noGrp="1"/>
          </p:cNvSpPr>
          <p:nvPr>
            <p:ph idx="1"/>
          </p:nvPr>
        </p:nvSpPr>
        <p:spPr>
          <a:xfrm>
            <a:off x="714348" y="1214422"/>
            <a:ext cx="8124852" cy="5002228"/>
          </a:xfrm>
        </p:spPr>
        <p:txBody>
          <a:bodyPr/>
          <a:lstStyle/>
          <a:p>
            <a:r>
              <a:rPr lang="en-GB" dirty="0" err="1"/>
              <a:t>Aktsiate</a:t>
            </a:r>
            <a:r>
              <a:rPr lang="en-GB" dirty="0"/>
              <a:t> </a:t>
            </a:r>
            <a:r>
              <a:rPr lang="en-GB" dirty="0" err="1"/>
              <a:t>või</a:t>
            </a:r>
            <a:r>
              <a:rPr lang="en-GB" dirty="0"/>
              <a:t> </a:t>
            </a:r>
            <a:r>
              <a:rPr lang="en-GB" dirty="0" err="1"/>
              <a:t>osade</a:t>
            </a:r>
            <a:r>
              <a:rPr lang="en-GB" dirty="0"/>
              <a:t> </a:t>
            </a:r>
            <a:r>
              <a:rPr lang="en-GB" dirty="0" err="1"/>
              <a:t>emiteerimisest</a:t>
            </a:r>
            <a:r>
              <a:rPr lang="en-GB" dirty="0"/>
              <a:t> </a:t>
            </a:r>
            <a:r>
              <a:rPr lang="en-GB" dirty="0" err="1"/>
              <a:t>üle</a:t>
            </a:r>
            <a:r>
              <a:rPr lang="en-GB" dirty="0"/>
              <a:t> </a:t>
            </a:r>
            <a:r>
              <a:rPr lang="en-GB" dirty="0" err="1"/>
              <a:t>nimiväärtuse</a:t>
            </a:r>
            <a:r>
              <a:rPr lang="en-GB" dirty="0"/>
              <a:t> </a:t>
            </a:r>
            <a:r>
              <a:rPr lang="en-GB" dirty="0" err="1"/>
              <a:t>saadud</a:t>
            </a:r>
            <a:r>
              <a:rPr lang="en-GB" dirty="0"/>
              <a:t> </a:t>
            </a:r>
            <a:r>
              <a:rPr lang="en-GB" dirty="0" err="1"/>
              <a:t>tasu</a:t>
            </a:r>
            <a:r>
              <a:rPr lang="en-GB" dirty="0"/>
              <a:t>, </a:t>
            </a:r>
            <a:r>
              <a:rPr lang="en-GB" dirty="0" err="1"/>
              <a:t>tehingute</a:t>
            </a:r>
            <a:r>
              <a:rPr lang="en-GB" dirty="0"/>
              <a:t> </a:t>
            </a:r>
            <a:r>
              <a:rPr lang="en-GB" dirty="0" err="1"/>
              <a:t>korral</a:t>
            </a:r>
            <a:r>
              <a:rPr lang="en-GB" dirty="0"/>
              <a:t> </a:t>
            </a:r>
            <a:r>
              <a:rPr lang="en-GB" dirty="0" err="1"/>
              <a:t>omaaktsiatega</a:t>
            </a:r>
            <a:r>
              <a:rPr lang="en-GB" dirty="0"/>
              <a:t> </a:t>
            </a:r>
            <a:r>
              <a:rPr lang="en-GB" dirty="0" err="1"/>
              <a:t>soetusmaksumuse</a:t>
            </a:r>
            <a:r>
              <a:rPr lang="en-GB" dirty="0"/>
              <a:t> ja </a:t>
            </a:r>
            <a:r>
              <a:rPr lang="en-GB" dirty="0" err="1"/>
              <a:t>müügihinna</a:t>
            </a:r>
            <a:r>
              <a:rPr lang="en-GB" dirty="0"/>
              <a:t> </a:t>
            </a:r>
            <a:r>
              <a:rPr lang="en-GB" dirty="0" err="1"/>
              <a:t>vahe</a:t>
            </a:r>
            <a:r>
              <a:rPr lang="en-GB" dirty="0"/>
              <a:t>, </a:t>
            </a:r>
            <a:r>
              <a:rPr lang="en-GB" dirty="0" err="1"/>
              <a:t>omaaktsiate</a:t>
            </a:r>
            <a:r>
              <a:rPr lang="en-GB" dirty="0"/>
              <a:t> </a:t>
            </a:r>
            <a:r>
              <a:rPr lang="en-GB" dirty="0" err="1"/>
              <a:t>kustutamisel</a:t>
            </a:r>
            <a:r>
              <a:rPr lang="en-GB" dirty="0"/>
              <a:t> </a:t>
            </a:r>
            <a:r>
              <a:rPr lang="en-GB" dirty="0" err="1"/>
              <a:t>soetusmaksumuse</a:t>
            </a:r>
            <a:r>
              <a:rPr lang="en-GB" dirty="0"/>
              <a:t> ja </a:t>
            </a:r>
            <a:r>
              <a:rPr lang="en-GB" dirty="0" err="1"/>
              <a:t>nimiväärtuse</a:t>
            </a:r>
            <a:r>
              <a:rPr lang="en-GB" dirty="0"/>
              <a:t> </a:t>
            </a:r>
            <a:r>
              <a:rPr lang="en-GB" dirty="0" err="1"/>
              <a:t>vahe</a:t>
            </a:r>
            <a:endParaRPr lang="et-EE" dirty="0"/>
          </a:p>
          <a:p>
            <a:r>
              <a:rPr lang="et-EE" dirty="0"/>
              <a:t>Võidakse </a:t>
            </a:r>
            <a:r>
              <a:rPr lang="et-EE" dirty="0" err="1"/>
              <a:t>moodusatada</a:t>
            </a:r>
            <a:r>
              <a:rPr lang="et-EE" dirty="0"/>
              <a:t> AS (OÜ) asutamisel</a:t>
            </a:r>
          </a:p>
          <a:p>
            <a:pPr lvl="1"/>
            <a:r>
              <a:rPr lang="et-EE" dirty="0"/>
              <a:t>	D Raha 		30000</a:t>
            </a:r>
          </a:p>
          <a:p>
            <a:pPr lvl="1"/>
            <a:r>
              <a:rPr lang="et-EE" dirty="0"/>
              <a:t>	K Aktsiakapital 	25000</a:t>
            </a:r>
          </a:p>
          <a:p>
            <a:pPr lvl="1"/>
            <a:r>
              <a:rPr lang="et-EE" dirty="0"/>
              <a:t>	K Ülekurss		  5000</a:t>
            </a:r>
          </a:p>
          <a:p>
            <a:endParaRPr lang="et-EE" dirty="0"/>
          </a:p>
        </p:txBody>
      </p:sp>
      <p:sp>
        <p:nvSpPr>
          <p:cNvPr id="4" name="Date Placeholder 3"/>
          <p:cNvSpPr>
            <a:spLocks noGrp="1"/>
          </p:cNvSpPr>
          <p:nvPr>
            <p:ph type="dt" sz="half" idx="10"/>
          </p:nvPr>
        </p:nvSpPr>
        <p:spPr/>
        <p:txBody>
          <a:bodyPr/>
          <a:lstStyle/>
          <a:p>
            <a:fld id="{5A3099E1-6D9E-428B-8CB7-5D47F100790F}"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24</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85818"/>
          </a:xfrm>
        </p:spPr>
        <p:txBody>
          <a:bodyPr/>
          <a:lstStyle/>
          <a:p>
            <a:r>
              <a:rPr lang="et-EE" dirty="0"/>
              <a:t>Ülekurss</a:t>
            </a:r>
          </a:p>
        </p:txBody>
      </p:sp>
      <p:sp>
        <p:nvSpPr>
          <p:cNvPr id="3" name="Content Placeholder 2"/>
          <p:cNvSpPr>
            <a:spLocks noGrp="1"/>
          </p:cNvSpPr>
          <p:nvPr>
            <p:ph idx="1"/>
          </p:nvPr>
        </p:nvSpPr>
        <p:spPr>
          <a:xfrm>
            <a:off x="857224" y="1285860"/>
            <a:ext cx="7981976" cy="4930790"/>
          </a:xfrm>
        </p:spPr>
        <p:txBody>
          <a:bodyPr/>
          <a:lstStyle/>
          <a:p>
            <a:r>
              <a:rPr lang="et-EE" dirty="0"/>
              <a:t>Müüakse aktsia nimiväärtusega 20€</a:t>
            </a:r>
          </a:p>
          <a:p>
            <a:pPr>
              <a:buNone/>
            </a:pPr>
            <a:r>
              <a:rPr lang="et-EE" dirty="0"/>
              <a:t>müügihinnaga 25 €.  Raha laekub panka. </a:t>
            </a:r>
          </a:p>
          <a:p>
            <a:pPr lvl="1"/>
            <a:r>
              <a:rPr lang="et-EE" dirty="0"/>
              <a:t>D Pank            			25.-</a:t>
            </a:r>
          </a:p>
          <a:p>
            <a:pPr lvl="1"/>
            <a:r>
              <a:rPr lang="et-EE" dirty="0"/>
              <a:t>K Aktsiakapital nimiväärtuses  20.-</a:t>
            </a:r>
          </a:p>
          <a:p>
            <a:pPr lvl="1"/>
            <a:r>
              <a:rPr lang="et-EE" dirty="0"/>
              <a:t>K Ülekurss	             		  5.-</a:t>
            </a:r>
          </a:p>
          <a:p>
            <a:r>
              <a:rPr lang="et-EE" dirty="0"/>
              <a:t>Ülekursi arvelt saab katta kahjumit,  aktsiate</a:t>
            </a:r>
          </a:p>
          <a:p>
            <a:pPr>
              <a:buNone/>
            </a:pPr>
            <a:r>
              <a:rPr lang="et-EE" dirty="0"/>
              <a:t>või osakute emiteerimisel tekkinud kulud,</a:t>
            </a:r>
          </a:p>
          <a:p>
            <a:pPr>
              <a:buNone/>
            </a:pPr>
            <a:r>
              <a:rPr lang="et-EE" dirty="0"/>
              <a:t>aktsiate või osade tagasiostmisest tekkinud</a:t>
            </a:r>
          </a:p>
          <a:p>
            <a:pPr>
              <a:buNone/>
            </a:pPr>
            <a:r>
              <a:rPr lang="et-EE" dirty="0"/>
              <a:t>kahjud. Konto saldo ei saa olla negatiivne.</a:t>
            </a:r>
          </a:p>
        </p:txBody>
      </p:sp>
      <p:sp>
        <p:nvSpPr>
          <p:cNvPr id="4" name="Date Placeholder 3"/>
          <p:cNvSpPr>
            <a:spLocks noGrp="1"/>
          </p:cNvSpPr>
          <p:nvPr>
            <p:ph type="dt" sz="half" idx="10"/>
          </p:nvPr>
        </p:nvSpPr>
        <p:spPr/>
        <p:txBody>
          <a:bodyPr/>
          <a:lstStyle/>
          <a:p>
            <a:fld id="{6A0AEE41-9E71-49F1-B922-610C8AB7E1B7}"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25</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43744"/>
          </a:xfrm>
        </p:spPr>
        <p:txBody>
          <a:bodyPr/>
          <a:lstStyle/>
          <a:p>
            <a:r>
              <a:rPr lang="et-EE" dirty="0"/>
              <a:t>Ülekurss 1</a:t>
            </a:r>
          </a:p>
        </p:txBody>
      </p:sp>
      <p:sp>
        <p:nvSpPr>
          <p:cNvPr id="3" name="Content Placeholder 2"/>
          <p:cNvSpPr>
            <a:spLocks noGrp="1"/>
          </p:cNvSpPr>
          <p:nvPr>
            <p:ph idx="1"/>
          </p:nvPr>
        </p:nvSpPr>
        <p:spPr>
          <a:xfrm>
            <a:off x="1066800" y="1196752"/>
            <a:ext cx="7772400" cy="5019898"/>
          </a:xfrm>
        </p:spPr>
        <p:txBody>
          <a:bodyPr/>
          <a:lstStyle/>
          <a:p>
            <a:r>
              <a:rPr lang="et-EE" altLang="et-EE" sz="2400" dirty="0">
                <a:cs typeface="Times New Roman" pitchFamily="18" charset="0"/>
              </a:rPr>
              <a:t>Jaan otsustas asutada osaühingu, kusjuures osa eest kavatseb ta tasuda mitterahalise sissemaksega.</a:t>
            </a:r>
          </a:p>
          <a:p>
            <a:endParaRPr lang="et-EE" altLang="et-EE" sz="2400" dirty="0"/>
          </a:p>
          <a:p>
            <a:r>
              <a:rPr lang="et-EE" altLang="et-EE" sz="2400" dirty="0">
                <a:cs typeface="Times New Roman" pitchFamily="18" charset="0"/>
              </a:rPr>
              <a:t>Mitterahalise sissemakse väärtuseks on 40 000 eurot.</a:t>
            </a:r>
          </a:p>
          <a:p>
            <a:endParaRPr lang="et-EE" altLang="et-EE" sz="2400" dirty="0">
              <a:cs typeface="Times New Roman" pitchFamily="18" charset="0"/>
            </a:endParaRPr>
          </a:p>
          <a:p>
            <a:pPr algn="just">
              <a:lnSpc>
                <a:spcPct val="90000"/>
              </a:lnSpc>
            </a:pPr>
            <a:r>
              <a:rPr lang="et-EE" altLang="et-EE" sz="2400" dirty="0">
                <a:cs typeface="Times New Roman" pitchFamily="18" charset="0"/>
              </a:rPr>
              <a:t>Jaan otsustab, et osa nimiväärtus on 20 000 eurot osa eest tasutakse mitterahalise sissemaksega kokku </a:t>
            </a:r>
          </a:p>
          <a:p>
            <a:pPr algn="just">
              <a:lnSpc>
                <a:spcPct val="90000"/>
              </a:lnSpc>
              <a:buNone/>
            </a:pPr>
            <a:r>
              <a:rPr lang="et-EE" altLang="et-EE" sz="2400" dirty="0">
                <a:cs typeface="Times New Roman" pitchFamily="18" charset="0"/>
              </a:rPr>
              <a:t>	40 000 eurot, millest 20 000 on ülekurss.</a:t>
            </a:r>
          </a:p>
          <a:p>
            <a:pPr algn="just">
              <a:lnSpc>
                <a:spcPct val="90000"/>
              </a:lnSpc>
              <a:buNone/>
            </a:pPr>
            <a:endParaRPr lang="et-EE" altLang="et-EE" sz="2400" dirty="0">
              <a:cs typeface="Times New Roman" pitchFamily="18" charset="0"/>
            </a:endParaRPr>
          </a:p>
          <a:p>
            <a:pPr algn="just">
              <a:lnSpc>
                <a:spcPct val="90000"/>
              </a:lnSpc>
              <a:buNone/>
            </a:pPr>
            <a:r>
              <a:rPr lang="et-EE" altLang="et-EE" sz="2400" dirty="0"/>
              <a:t>	</a:t>
            </a:r>
            <a:r>
              <a:rPr lang="et-EE" altLang="et-EE" sz="2400" dirty="0">
                <a:cs typeface="Times New Roman" pitchFamily="18" charset="0"/>
              </a:rPr>
              <a:t>D vara				40 000.-</a:t>
            </a:r>
          </a:p>
          <a:p>
            <a:pPr algn="just">
              <a:lnSpc>
                <a:spcPct val="90000"/>
              </a:lnSpc>
              <a:buNone/>
            </a:pPr>
            <a:r>
              <a:rPr lang="et-EE" altLang="et-EE" sz="2400" dirty="0"/>
              <a:t>	</a:t>
            </a:r>
            <a:r>
              <a:rPr lang="et-EE" altLang="et-EE" sz="2400" dirty="0">
                <a:cs typeface="Times New Roman" pitchFamily="18" charset="0"/>
              </a:rPr>
              <a:t>K osakapital			20 000.-</a:t>
            </a:r>
          </a:p>
          <a:p>
            <a:pPr algn="just">
              <a:lnSpc>
                <a:spcPct val="90000"/>
              </a:lnSpc>
              <a:buNone/>
            </a:pPr>
            <a:r>
              <a:rPr lang="et-EE" altLang="et-EE" sz="2400" dirty="0"/>
              <a:t>	</a:t>
            </a:r>
            <a:r>
              <a:rPr lang="et-EE" altLang="et-EE" sz="2400" dirty="0">
                <a:cs typeface="Times New Roman" pitchFamily="18" charset="0"/>
              </a:rPr>
              <a:t>K ülekurss				20 000.-</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26</a:t>
            </a:fld>
            <a:endParaRPr lang="et-EE"/>
          </a:p>
        </p:txBody>
      </p:sp>
    </p:spTree>
    <p:extLst>
      <p:ext uri="{BB962C8B-B14F-4D97-AF65-F5344CB8AC3E}">
        <p14:creationId xmlns:p14="http://schemas.microsoft.com/office/powerpoint/2010/main" val="331680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15752"/>
          </a:xfrm>
        </p:spPr>
        <p:txBody>
          <a:bodyPr/>
          <a:lstStyle/>
          <a:p>
            <a:r>
              <a:rPr lang="et-EE" dirty="0"/>
              <a:t>Ülekurss 2</a:t>
            </a:r>
          </a:p>
        </p:txBody>
      </p:sp>
      <p:sp>
        <p:nvSpPr>
          <p:cNvPr id="3" name="Content Placeholder 2"/>
          <p:cNvSpPr>
            <a:spLocks noGrp="1"/>
          </p:cNvSpPr>
          <p:nvPr>
            <p:ph idx="1"/>
          </p:nvPr>
        </p:nvSpPr>
        <p:spPr/>
        <p:txBody>
          <a:bodyPr/>
          <a:lstStyle/>
          <a:p>
            <a:pPr algn="just">
              <a:lnSpc>
                <a:spcPct val="90000"/>
              </a:lnSpc>
            </a:pPr>
            <a:r>
              <a:rPr lang="et-EE" altLang="et-EE" sz="2800" dirty="0">
                <a:cs typeface="Times New Roman" pitchFamily="18" charset="0"/>
              </a:rPr>
              <a:t>Jaani asutatud osaühingu esimese tegevusaasta kahjumiks kujunes 30 000 eurot ja osaühingu omakapital näeb bilansis välja selline:</a:t>
            </a:r>
          </a:p>
          <a:p>
            <a:pPr algn="just">
              <a:lnSpc>
                <a:spcPct val="90000"/>
              </a:lnSpc>
              <a:buNone/>
            </a:pPr>
            <a:r>
              <a:rPr lang="et-EE" altLang="et-EE" sz="2800" dirty="0"/>
              <a:t>	</a:t>
            </a:r>
            <a:r>
              <a:rPr lang="et-EE" altLang="et-EE" sz="2800" dirty="0">
                <a:cs typeface="Times New Roman" pitchFamily="18" charset="0"/>
              </a:rPr>
              <a:t>Omakapital				summa</a:t>
            </a:r>
          </a:p>
          <a:p>
            <a:pPr algn="just">
              <a:lnSpc>
                <a:spcPct val="90000"/>
              </a:lnSpc>
            </a:pPr>
            <a:r>
              <a:rPr lang="et-EE" altLang="et-EE" sz="2800" dirty="0">
                <a:cs typeface="Times New Roman" pitchFamily="18" charset="0"/>
              </a:rPr>
              <a:t>Osakapital				20 000.-</a:t>
            </a:r>
          </a:p>
          <a:p>
            <a:pPr algn="just">
              <a:lnSpc>
                <a:spcPct val="90000"/>
              </a:lnSpc>
            </a:pPr>
            <a:r>
              <a:rPr lang="et-EE" altLang="et-EE" sz="2800" dirty="0">
                <a:cs typeface="Times New Roman" pitchFamily="18" charset="0"/>
              </a:rPr>
              <a:t>Ülekurss				</a:t>
            </a:r>
            <a:r>
              <a:rPr lang="et-EE" altLang="et-EE" sz="2800" dirty="0"/>
              <a:t>	</a:t>
            </a:r>
            <a:r>
              <a:rPr lang="et-EE" altLang="et-EE" sz="2800" dirty="0">
                <a:cs typeface="Times New Roman" pitchFamily="18" charset="0"/>
              </a:rPr>
              <a:t>20 000.-</a:t>
            </a:r>
          </a:p>
          <a:p>
            <a:pPr algn="just">
              <a:lnSpc>
                <a:spcPct val="90000"/>
              </a:lnSpc>
            </a:pPr>
            <a:r>
              <a:rPr lang="et-EE" altLang="et-EE" sz="2800" dirty="0">
                <a:cs typeface="Times New Roman" pitchFamily="18" charset="0"/>
              </a:rPr>
              <a:t>Aruandeaasta kahjum	</a:t>
            </a:r>
            <a:r>
              <a:rPr lang="et-EE" altLang="et-EE" sz="2800" dirty="0"/>
              <a:t>       </a:t>
            </a:r>
            <a:r>
              <a:rPr lang="et-EE" altLang="et-EE" sz="2800" dirty="0">
                <a:cs typeface="Times New Roman" pitchFamily="18" charset="0"/>
              </a:rPr>
              <a:t>-30 000.-</a:t>
            </a:r>
          </a:p>
          <a:p>
            <a:pPr>
              <a:lnSpc>
                <a:spcPct val="90000"/>
              </a:lnSpc>
              <a:buNone/>
            </a:pPr>
            <a:r>
              <a:rPr lang="et-EE" altLang="et-EE" sz="2800" dirty="0"/>
              <a:t>	</a:t>
            </a:r>
            <a:r>
              <a:rPr lang="et-EE" altLang="et-EE" sz="2800" dirty="0">
                <a:cs typeface="Times New Roman" pitchFamily="18" charset="0"/>
              </a:rPr>
              <a:t>Omakapital kokku			10 000.-</a:t>
            </a:r>
            <a:r>
              <a:rPr lang="en-GB" altLang="et-EE" sz="2800" dirty="0"/>
              <a:t> </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27</a:t>
            </a:fld>
            <a:endParaRPr lang="et-EE"/>
          </a:p>
        </p:txBody>
      </p:sp>
    </p:spTree>
    <p:extLst>
      <p:ext uri="{BB962C8B-B14F-4D97-AF65-F5344CB8AC3E}">
        <p14:creationId xmlns:p14="http://schemas.microsoft.com/office/powerpoint/2010/main" val="1464714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Ülekurss 2</a:t>
            </a:r>
          </a:p>
        </p:txBody>
      </p:sp>
      <p:sp>
        <p:nvSpPr>
          <p:cNvPr id="3" name="Content Placeholder 2"/>
          <p:cNvSpPr>
            <a:spLocks noGrp="1"/>
          </p:cNvSpPr>
          <p:nvPr>
            <p:ph idx="1"/>
          </p:nvPr>
        </p:nvSpPr>
        <p:spPr/>
        <p:txBody>
          <a:bodyPr/>
          <a:lstStyle/>
          <a:p>
            <a:r>
              <a:rPr lang="et-EE" altLang="et-EE" dirty="0">
                <a:cs typeface="Times New Roman" pitchFamily="18" charset="0"/>
              </a:rPr>
              <a:t>Jaan võib kergendatult hinnata, osaühingu netovara vastab äriseadustiku nõuetele (ei või olla alla poole osakapitalist). </a:t>
            </a:r>
            <a:endParaRPr lang="et-EE" altLang="et-EE" dirty="0"/>
          </a:p>
          <a:p>
            <a:r>
              <a:rPr lang="et-EE" altLang="et-EE" dirty="0">
                <a:cs typeface="Times New Roman" pitchFamily="18" charset="0"/>
              </a:rPr>
              <a:t>Kui Jaan ei oleks osaühingu asutamisel kasutanud ülekurssi, oleks osakapital olnud 40 000 eurot ja sellest pool ehk nõutav netovarade suurus oleks olnud 20 000 eurot ning Jaan peaks probleemile otsima lahendust.</a:t>
            </a:r>
            <a:r>
              <a:rPr lang="en-GB" altLang="et-EE" dirty="0"/>
              <a:t> </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28</a:t>
            </a:fld>
            <a:endParaRPr lang="et-EE"/>
          </a:p>
        </p:txBody>
      </p:sp>
    </p:spTree>
    <p:extLst>
      <p:ext uri="{BB962C8B-B14F-4D97-AF65-F5344CB8AC3E}">
        <p14:creationId xmlns:p14="http://schemas.microsoft.com/office/powerpoint/2010/main" val="3397310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88640"/>
            <a:ext cx="7772400" cy="936104"/>
          </a:xfrm>
        </p:spPr>
        <p:txBody>
          <a:bodyPr/>
          <a:lstStyle/>
          <a:p>
            <a:r>
              <a:rPr lang="et-EE" dirty="0"/>
              <a:t>Ülekurss 3</a:t>
            </a:r>
          </a:p>
        </p:txBody>
      </p:sp>
      <p:sp>
        <p:nvSpPr>
          <p:cNvPr id="3" name="Content Placeholder 2"/>
          <p:cNvSpPr>
            <a:spLocks noGrp="1"/>
          </p:cNvSpPr>
          <p:nvPr>
            <p:ph idx="1"/>
          </p:nvPr>
        </p:nvSpPr>
        <p:spPr>
          <a:xfrm>
            <a:off x="1066800" y="1052736"/>
            <a:ext cx="7772400" cy="5163914"/>
          </a:xfrm>
        </p:spPr>
        <p:txBody>
          <a:bodyPr/>
          <a:lstStyle/>
          <a:p>
            <a:pPr algn="just"/>
            <a:r>
              <a:rPr lang="et-EE" altLang="et-EE" dirty="0">
                <a:cs typeface="Times New Roman" pitchFamily="18" charset="0"/>
              </a:rPr>
              <a:t>Kui suurendame kahjumit veelgi (35 000 eurot), näeb osaühingu omakapital välja järgmine:</a:t>
            </a:r>
          </a:p>
          <a:p>
            <a:pPr algn="just">
              <a:buNone/>
            </a:pPr>
            <a:r>
              <a:rPr lang="et-EE" altLang="et-EE" dirty="0"/>
              <a:t>	</a:t>
            </a:r>
            <a:r>
              <a:rPr lang="et-EE" altLang="et-EE" dirty="0">
                <a:cs typeface="Times New Roman" pitchFamily="18" charset="0"/>
              </a:rPr>
              <a:t>Omakapital				summa</a:t>
            </a:r>
          </a:p>
          <a:p>
            <a:pPr algn="just"/>
            <a:r>
              <a:rPr lang="et-EE" altLang="et-EE" dirty="0">
                <a:cs typeface="Times New Roman" pitchFamily="18" charset="0"/>
              </a:rPr>
              <a:t>Osakapital				20 000.-</a:t>
            </a:r>
          </a:p>
          <a:p>
            <a:pPr algn="just"/>
            <a:r>
              <a:rPr lang="et-EE" altLang="et-EE" dirty="0">
                <a:cs typeface="Times New Roman" pitchFamily="18" charset="0"/>
              </a:rPr>
              <a:t>Ülekurss				20 000.-</a:t>
            </a:r>
          </a:p>
          <a:p>
            <a:pPr algn="just"/>
            <a:r>
              <a:rPr lang="et-EE" altLang="et-EE" dirty="0">
                <a:cs typeface="Times New Roman" pitchFamily="18" charset="0"/>
              </a:rPr>
              <a:t>Aruandeaasta kahjum	</a:t>
            </a:r>
            <a:r>
              <a:rPr lang="et-EE" altLang="et-EE" dirty="0"/>
              <a:t>       </a:t>
            </a:r>
            <a:r>
              <a:rPr lang="et-EE" altLang="et-EE" dirty="0">
                <a:cs typeface="Times New Roman" pitchFamily="18" charset="0"/>
              </a:rPr>
              <a:t>-35 000.-</a:t>
            </a:r>
          </a:p>
          <a:p>
            <a:pPr algn="just">
              <a:buNone/>
            </a:pPr>
            <a:r>
              <a:rPr lang="et-EE" altLang="et-EE" dirty="0"/>
              <a:t>	</a:t>
            </a:r>
            <a:r>
              <a:rPr lang="et-EE" altLang="et-EE" dirty="0">
                <a:cs typeface="Times New Roman" pitchFamily="18" charset="0"/>
              </a:rPr>
              <a:t>Omakapital kokku			 5 000.-</a:t>
            </a:r>
            <a:r>
              <a:rPr lang="en-GB" altLang="et-EE" dirty="0"/>
              <a:t> </a:t>
            </a:r>
            <a:endParaRPr lang="et-EE" alt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29</a:t>
            </a:fld>
            <a:endParaRPr lang="et-EE"/>
          </a:p>
        </p:txBody>
      </p:sp>
    </p:spTree>
    <p:extLst>
      <p:ext uri="{BB962C8B-B14F-4D97-AF65-F5344CB8AC3E}">
        <p14:creationId xmlns:p14="http://schemas.microsoft.com/office/powerpoint/2010/main" val="254935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765868"/>
          </a:xfrm>
        </p:spPr>
        <p:txBody>
          <a:bodyPr/>
          <a:lstStyle/>
          <a:p>
            <a:r>
              <a:rPr lang="et-EE" dirty="0"/>
              <a:t>Mõisted</a:t>
            </a:r>
          </a:p>
        </p:txBody>
      </p:sp>
      <p:sp>
        <p:nvSpPr>
          <p:cNvPr id="3" name="Content Placeholder 2"/>
          <p:cNvSpPr>
            <a:spLocks noGrp="1"/>
          </p:cNvSpPr>
          <p:nvPr>
            <p:ph idx="1"/>
          </p:nvPr>
        </p:nvSpPr>
        <p:spPr>
          <a:xfrm>
            <a:off x="539552" y="1124744"/>
            <a:ext cx="8299648" cy="5430856"/>
          </a:xfrm>
        </p:spPr>
        <p:txBody>
          <a:bodyPr/>
          <a:lstStyle/>
          <a:p>
            <a:r>
              <a:rPr lang="et-EE" b="1" i="1" dirty="0"/>
              <a:t>Omakapital</a:t>
            </a:r>
            <a:r>
              <a:rPr lang="et-EE" dirty="0"/>
              <a:t> so  jääkosalus raamatupidamiskohustuslase varades pärast tema kõigi kohustiste mahaarvamist RPS</a:t>
            </a:r>
          </a:p>
          <a:p>
            <a:r>
              <a:rPr lang="et-EE" b="1" dirty="0"/>
              <a:t>Omakapital (</a:t>
            </a:r>
            <a:r>
              <a:rPr lang="et-EE" i="1" dirty="0"/>
              <a:t>praktikas ja kirjanduses netovara</a:t>
            </a:r>
            <a:r>
              <a:rPr lang="et-EE" b="1" dirty="0"/>
              <a:t>)</a:t>
            </a:r>
            <a:r>
              <a:rPr lang="et-EE" dirty="0"/>
              <a:t> – raamatupidamiskohustuslase varade ja kohustuste vahe </a:t>
            </a:r>
          </a:p>
          <a:p>
            <a:r>
              <a:rPr lang="et-EE" dirty="0"/>
              <a:t>omakapital on omanike poolt firmasse paigutatud vara väärtus, mis on suurenenud (vähenenud) tegevuse käigus kasumi (kahjumi) arvel</a:t>
            </a:r>
          </a:p>
          <a:p>
            <a:pPr>
              <a:buNone/>
            </a:pPr>
            <a:r>
              <a:rPr lang="et-EE" dirty="0"/>
              <a:t> </a:t>
            </a:r>
          </a:p>
          <a:p>
            <a:endParaRPr lang="et-EE" dirty="0"/>
          </a:p>
        </p:txBody>
      </p:sp>
      <p:sp>
        <p:nvSpPr>
          <p:cNvPr id="4" name="Date Placeholder 3"/>
          <p:cNvSpPr>
            <a:spLocks noGrp="1"/>
          </p:cNvSpPr>
          <p:nvPr>
            <p:ph type="dt" sz="half" idx="10"/>
          </p:nvPr>
        </p:nvSpPr>
        <p:spPr/>
        <p:txBody>
          <a:bodyPr/>
          <a:lstStyle/>
          <a:p>
            <a:fld id="{3B044A2F-C240-45DE-8C61-F22770E54ACA}" type="datetime1">
              <a:rPr lang="et-EE" smtClean="0"/>
              <a:pPr/>
              <a:t>15.10.2025</a:t>
            </a:fld>
            <a:endParaRPr lang="et-EE" dirty="0"/>
          </a:p>
        </p:txBody>
      </p:sp>
      <p:sp>
        <p:nvSpPr>
          <p:cNvPr id="6" name="Slide Number Placeholder 5"/>
          <p:cNvSpPr>
            <a:spLocks noGrp="1"/>
          </p:cNvSpPr>
          <p:nvPr>
            <p:ph type="sldNum" sz="quarter" idx="12"/>
          </p:nvPr>
        </p:nvSpPr>
        <p:spPr/>
        <p:txBody>
          <a:bodyPr/>
          <a:lstStyle/>
          <a:p>
            <a:fld id="{9841B48E-E103-4E31-B3B8-9B820E8465A4}" type="slidenum">
              <a:rPr lang="et-EE" smtClean="0"/>
              <a:pPr/>
              <a:t>3</a:t>
            </a:fld>
            <a:endParaRPr lang="et-EE" dirty="0"/>
          </a:p>
        </p:txBody>
      </p:sp>
      <p:sp>
        <p:nvSpPr>
          <p:cNvPr id="7" name="Footer Placeholder 6"/>
          <p:cNvSpPr>
            <a:spLocks noGrp="1"/>
          </p:cNvSpPr>
          <p:nvPr>
            <p:ph type="ftr" sz="quarter" idx="11"/>
          </p:nvPr>
        </p:nvSpPr>
        <p:spPr/>
        <p:txBody>
          <a:bodyPr/>
          <a:lstStyle/>
          <a:p>
            <a:endParaRPr lang="et-E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87760"/>
          </a:xfrm>
        </p:spPr>
        <p:txBody>
          <a:bodyPr/>
          <a:lstStyle/>
          <a:p>
            <a:r>
              <a:rPr lang="et-EE" dirty="0"/>
              <a:t>Ülekurss 3</a:t>
            </a:r>
          </a:p>
        </p:txBody>
      </p:sp>
      <p:sp>
        <p:nvSpPr>
          <p:cNvPr id="3" name="Content Placeholder 2"/>
          <p:cNvSpPr>
            <a:spLocks noGrp="1"/>
          </p:cNvSpPr>
          <p:nvPr>
            <p:ph idx="1"/>
          </p:nvPr>
        </p:nvSpPr>
        <p:spPr/>
        <p:txBody>
          <a:bodyPr/>
          <a:lstStyle/>
          <a:p>
            <a:r>
              <a:rPr lang="et-EE" altLang="et-EE" dirty="0">
                <a:cs typeface="Times New Roman" pitchFamily="18" charset="0"/>
              </a:rPr>
              <a:t>Nüüd on tekkinud situatsioon, kus netovarade suurus ei vasta äriseadustiku nõuetele ning Jaan peab probleemile leidma lahenduse.</a:t>
            </a:r>
            <a:r>
              <a:rPr lang="en-GB" altLang="et-EE" dirty="0"/>
              <a:t> </a:t>
            </a:r>
            <a:endParaRPr lang="et-EE" altLang="et-EE" dirty="0"/>
          </a:p>
          <a:p>
            <a:r>
              <a:rPr lang="et-EE" altLang="et-EE" dirty="0"/>
              <a:t>Leia probleemile lahendus, kui Jaan otsustab teha täiendavaid minimaalseid sissemakseid omakapitali.</a:t>
            </a:r>
            <a:endParaRPr lang="en-GB" alt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30</a:t>
            </a:fld>
            <a:endParaRPr lang="et-EE"/>
          </a:p>
        </p:txBody>
      </p:sp>
    </p:spTree>
    <p:extLst>
      <p:ext uri="{BB962C8B-B14F-4D97-AF65-F5344CB8AC3E}">
        <p14:creationId xmlns:p14="http://schemas.microsoft.com/office/powerpoint/2010/main" val="3681078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87760"/>
          </a:xfrm>
        </p:spPr>
        <p:txBody>
          <a:bodyPr/>
          <a:lstStyle/>
          <a:p>
            <a:r>
              <a:rPr lang="et-EE" dirty="0"/>
              <a:t>Ülekurss 3</a:t>
            </a:r>
          </a:p>
        </p:txBody>
      </p:sp>
      <p:sp>
        <p:nvSpPr>
          <p:cNvPr id="3" name="Content Placeholder 2"/>
          <p:cNvSpPr>
            <a:spLocks noGrp="1"/>
          </p:cNvSpPr>
          <p:nvPr>
            <p:ph idx="1"/>
          </p:nvPr>
        </p:nvSpPr>
        <p:spPr>
          <a:xfrm>
            <a:off x="1066800" y="1484784"/>
            <a:ext cx="7772400" cy="4731866"/>
          </a:xfrm>
        </p:spPr>
        <p:txBody>
          <a:bodyPr/>
          <a:lstStyle/>
          <a:p>
            <a:r>
              <a:rPr lang="et-EE" altLang="et-EE" dirty="0"/>
              <a:t>Jaani arutluskäik:</a:t>
            </a:r>
          </a:p>
          <a:p>
            <a:r>
              <a:rPr lang="et-EE" altLang="et-EE" dirty="0"/>
              <a:t> osakapitali praegune suurus on 20 000, seega on nõutav netovarade suurus vähemalt pool sellest e 10 000 eurot. </a:t>
            </a:r>
          </a:p>
          <a:p>
            <a:r>
              <a:rPr lang="et-EE" altLang="et-EE" dirty="0"/>
              <a:t>Jaan otsustab teha täiendava sissemakse osakapitali 5 100 eurot, millest peaks tema arvates piisama.</a:t>
            </a:r>
            <a:endParaRPr lang="en-GB" altLang="et-EE" dirty="0"/>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31</a:t>
            </a:fld>
            <a:endParaRPr lang="et-EE"/>
          </a:p>
        </p:txBody>
      </p:sp>
    </p:spTree>
    <p:extLst>
      <p:ext uri="{BB962C8B-B14F-4D97-AF65-F5344CB8AC3E}">
        <p14:creationId xmlns:p14="http://schemas.microsoft.com/office/powerpoint/2010/main" val="653987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71736"/>
          </a:xfrm>
        </p:spPr>
        <p:txBody>
          <a:bodyPr/>
          <a:lstStyle/>
          <a:p>
            <a:r>
              <a:rPr lang="et-EE" dirty="0"/>
              <a:t>Ülekurss 3</a:t>
            </a:r>
          </a:p>
        </p:txBody>
      </p:sp>
      <p:sp>
        <p:nvSpPr>
          <p:cNvPr id="3" name="Content Placeholder 2"/>
          <p:cNvSpPr>
            <a:spLocks noGrp="1"/>
          </p:cNvSpPr>
          <p:nvPr>
            <p:ph idx="1"/>
          </p:nvPr>
        </p:nvSpPr>
        <p:spPr>
          <a:xfrm>
            <a:off x="1066800" y="1124744"/>
            <a:ext cx="7772400" cy="5091906"/>
          </a:xfrm>
        </p:spPr>
        <p:txBody>
          <a:bodyPr/>
          <a:lstStyle/>
          <a:p>
            <a:r>
              <a:rPr lang="et-EE" altLang="et-EE" dirty="0"/>
              <a:t>Osaühingu omakapital näeb pärast osakapitali suurendamist välja selline:</a:t>
            </a:r>
          </a:p>
          <a:p>
            <a:pPr marL="0" indent="0">
              <a:buNone/>
            </a:pPr>
            <a:endParaRPr lang="et-EE" altLang="et-EE" dirty="0"/>
          </a:p>
          <a:p>
            <a:pPr algn="just">
              <a:buNone/>
            </a:pPr>
            <a:r>
              <a:rPr lang="et-EE" altLang="et-EE" dirty="0"/>
              <a:t>	</a:t>
            </a:r>
            <a:r>
              <a:rPr lang="et-EE" altLang="et-EE" dirty="0">
                <a:cs typeface="Times New Roman" pitchFamily="18" charset="0"/>
              </a:rPr>
              <a:t>Omakapital				summa</a:t>
            </a:r>
          </a:p>
          <a:p>
            <a:pPr algn="just"/>
            <a:r>
              <a:rPr lang="et-EE" altLang="et-EE" dirty="0">
                <a:cs typeface="Times New Roman" pitchFamily="18" charset="0"/>
              </a:rPr>
              <a:t>Osakapital				2</a:t>
            </a:r>
            <a:r>
              <a:rPr lang="et-EE" altLang="et-EE" dirty="0"/>
              <a:t>5 1</a:t>
            </a:r>
            <a:r>
              <a:rPr lang="et-EE" altLang="et-EE" dirty="0">
                <a:cs typeface="Times New Roman" pitchFamily="18" charset="0"/>
              </a:rPr>
              <a:t>00.-</a:t>
            </a:r>
          </a:p>
          <a:p>
            <a:pPr algn="just"/>
            <a:r>
              <a:rPr lang="et-EE" altLang="et-EE" dirty="0">
                <a:cs typeface="Times New Roman" pitchFamily="18" charset="0"/>
              </a:rPr>
              <a:t>Ülekurss				20 000.-</a:t>
            </a:r>
          </a:p>
          <a:p>
            <a:pPr algn="just"/>
            <a:r>
              <a:rPr lang="et-EE" altLang="et-EE" dirty="0">
                <a:cs typeface="Times New Roman" pitchFamily="18" charset="0"/>
              </a:rPr>
              <a:t>Aruandeaasta kahjum	</a:t>
            </a:r>
            <a:r>
              <a:rPr lang="et-EE" altLang="et-EE" dirty="0"/>
              <a:t>      </a:t>
            </a:r>
            <a:r>
              <a:rPr lang="et-EE" altLang="et-EE" dirty="0">
                <a:cs typeface="Times New Roman" pitchFamily="18" charset="0"/>
              </a:rPr>
              <a:t>-35 000.-</a:t>
            </a:r>
          </a:p>
          <a:p>
            <a:pPr algn="just">
              <a:buNone/>
            </a:pPr>
            <a:r>
              <a:rPr lang="et-EE" altLang="et-EE" dirty="0"/>
              <a:t>	</a:t>
            </a:r>
            <a:r>
              <a:rPr lang="et-EE" altLang="et-EE" dirty="0">
                <a:cs typeface="Times New Roman" pitchFamily="18" charset="0"/>
              </a:rPr>
              <a:t>Omakapital kokku			10 100.-</a:t>
            </a:r>
            <a:r>
              <a:rPr lang="en-GB" altLang="et-EE" dirty="0"/>
              <a:t> </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32</a:t>
            </a:fld>
            <a:endParaRPr lang="et-EE"/>
          </a:p>
        </p:txBody>
      </p:sp>
    </p:spTree>
    <p:extLst>
      <p:ext uri="{BB962C8B-B14F-4D97-AF65-F5344CB8AC3E}">
        <p14:creationId xmlns:p14="http://schemas.microsoft.com/office/powerpoint/2010/main" val="6763693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15752"/>
          </a:xfrm>
        </p:spPr>
        <p:txBody>
          <a:bodyPr/>
          <a:lstStyle/>
          <a:p>
            <a:r>
              <a:rPr lang="et-EE" dirty="0"/>
              <a:t>Ülekurss 3</a:t>
            </a:r>
          </a:p>
        </p:txBody>
      </p:sp>
      <p:sp>
        <p:nvSpPr>
          <p:cNvPr id="3" name="Content Placeholder 2"/>
          <p:cNvSpPr>
            <a:spLocks noGrp="1"/>
          </p:cNvSpPr>
          <p:nvPr>
            <p:ph idx="1"/>
          </p:nvPr>
        </p:nvSpPr>
        <p:spPr/>
        <p:txBody>
          <a:bodyPr/>
          <a:lstStyle/>
          <a:p>
            <a:r>
              <a:rPr lang="et-EE" altLang="et-EE" dirty="0"/>
              <a:t>Seega ei õnnestunud osaühingu netovara äriseadustikuga vastavusse viia.</a:t>
            </a:r>
          </a:p>
          <a:p>
            <a:endParaRPr lang="et-EE" altLang="et-EE" dirty="0"/>
          </a:p>
          <a:p>
            <a:r>
              <a:rPr lang="et-EE" altLang="et-EE" dirty="0"/>
              <a:t>Osakapitali suurus on 25 100 eurot, pool sellest e 12 550 eurot on nõutav netovarade suurus (meil aga 10 100).</a:t>
            </a:r>
            <a:endParaRPr lang="en-GB" altLang="et-EE" dirty="0"/>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33</a:t>
            </a:fld>
            <a:endParaRPr lang="et-EE"/>
          </a:p>
        </p:txBody>
      </p:sp>
    </p:spTree>
    <p:extLst>
      <p:ext uri="{BB962C8B-B14F-4D97-AF65-F5344CB8AC3E}">
        <p14:creationId xmlns:p14="http://schemas.microsoft.com/office/powerpoint/2010/main" val="3149610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959768"/>
          </a:xfrm>
        </p:spPr>
        <p:txBody>
          <a:bodyPr/>
          <a:lstStyle/>
          <a:p>
            <a:r>
              <a:rPr lang="et-EE" dirty="0"/>
              <a:t>Ülekurss 3</a:t>
            </a:r>
          </a:p>
        </p:txBody>
      </p:sp>
      <p:sp>
        <p:nvSpPr>
          <p:cNvPr id="3" name="Content Placeholder 2"/>
          <p:cNvSpPr>
            <a:spLocks noGrp="1"/>
          </p:cNvSpPr>
          <p:nvPr>
            <p:ph idx="1"/>
          </p:nvPr>
        </p:nvSpPr>
        <p:spPr/>
        <p:txBody>
          <a:bodyPr/>
          <a:lstStyle/>
          <a:p>
            <a:r>
              <a:rPr lang="et-EE" altLang="et-EE" dirty="0"/>
              <a:t>Kui aga Jaan oleks 5100 eurost paigutanud ülekursi reale 5000:</a:t>
            </a:r>
          </a:p>
          <a:p>
            <a:pPr algn="just">
              <a:buNone/>
            </a:pPr>
            <a:r>
              <a:rPr lang="et-EE" altLang="et-EE" dirty="0"/>
              <a:t>	</a:t>
            </a:r>
            <a:r>
              <a:rPr lang="et-EE" altLang="et-EE" dirty="0">
                <a:cs typeface="Times New Roman" pitchFamily="18" charset="0"/>
              </a:rPr>
              <a:t>Omakapital				summa</a:t>
            </a:r>
          </a:p>
          <a:p>
            <a:pPr algn="just"/>
            <a:r>
              <a:rPr lang="et-EE" altLang="et-EE" dirty="0">
                <a:cs typeface="Times New Roman" pitchFamily="18" charset="0"/>
              </a:rPr>
              <a:t>Osakapital				2</a:t>
            </a:r>
            <a:r>
              <a:rPr lang="et-EE" altLang="et-EE" dirty="0"/>
              <a:t>0 1</a:t>
            </a:r>
            <a:r>
              <a:rPr lang="et-EE" altLang="et-EE" dirty="0">
                <a:cs typeface="Times New Roman" pitchFamily="18" charset="0"/>
              </a:rPr>
              <a:t>00.-</a:t>
            </a:r>
          </a:p>
          <a:p>
            <a:pPr algn="just"/>
            <a:r>
              <a:rPr lang="et-EE" altLang="et-EE" dirty="0">
                <a:cs typeface="Times New Roman" pitchFamily="18" charset="0"/>
              </a:rPr>
              <a:t>Ülekurss				25 000.-</a:t>
            </a:r>
          </a:p>
          <a:p>
            <a:pPr algn="just"/>
            <a:r>
              <a:rPr lang="et-EE" altLang="et-EE" dirty="0">
                <a:cs typeface="Times New Roman" pitchFamily="18" charset="0"/>
              </a:rPr>
              <a:t>Aruandeaasta kahjum	</a:t>
            </a:r>
            <a:r>
              <a:rPr lang="et-EE" altLang="et-EE" dirty="0"/>
              <a:t>      </a:t>
            </a:r>
            <a:r>
              <a:rPr lang="et-EE" altLang="et-EE" dirty="0">
                <a:cs typeface="Times New Roman" pitchFamily="18" charset="0"/>
              </a:rPr>
              <a:t>-35 000.-</a:t>
            </a:r>
          </a:p>
          <a:p>
            <a:pPr algn="just">
              <a:buNone/>
            </a:pPr>
            <a:r>
              <a:rPr lang="et-EE" altLang="et-EE" dirty="0"/>
              <a:t>	</a:t>
            </a:r>
            <a:r>
              <a:rPr lang="et-EE" altLang="et-EE" dirty="0">
                <a:cs typeface="Times New Roman" pitchFamily="18" charset="0"/>
              </a:rPr>
              <a:t>Omakapital kokku			10 100</a:t>
            </a:r>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34</a:t>
            </a:fld>
            <a:endParaRPr lang="et-EE"/>
          </a:p>
        </p:txBody>
      </p:sp>
    </p:spTree>
    <p:extLst>
      <p:ext uri="{BB962C8B-B14F-4D97-AF65-F5344CB8AC3E}">
        <p14:creationId xmlns:p14="http://schemas.microsoft.com/office/powerpoint/2010/main" val="262670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714380"/>
          </a:xfrm>
        </p:spPr>
        <p:txBody>
          <a:bodyPr/>
          <a:lstStyle/>
          <a:p>
            <a:br>
              <a:rPr lang="et-EE" dirty="0"/>
            </a:br>
            <a:r>
              <a:rPr lang="et-EE" b="1" dirty="0"/>
              <a:t> </a:t>
            </a:r>
            <a:r>
              <a:rPr lang="et-EE" sz="4000" dirty="0"/>
              <a:t>Oma aktsiad / -osad </a:t>
            </a:r>
            <a:r>
              <a:rPr lang="et-EE" sz="2000" dirty="0"/>
              <a:t>RP 15.05.23, ÄS §162. 283</a:t>
            </a:r>
          </a:p>
        </p:txBody>
      </p:sp>
      <p:sp>
        <p:nvSpPr>
          <p:cNvPr id="3" name="Content Placeholder 2"/>
          <p:cNvSpPr>
            <a:spLocks noGrp="1"/>
          </p:cNvSpPr>
          <p:nvPr>
            <p:ph idx="1"/>
          </p:nvPr>
        </p:nvSpPr>
        <p:spPr>
          <a:xfrm>
            <a:off x="633386" y="1312365"/>
            <a:ext cx="8053414" cy="5216542"/>
          </a:xfrm>
        </p:spPr>
        <p:txBody>
          <a:bodyPr/>
          <a:lstStyle/>
          <a:p>
            <a:pPr>
              <a:buNone/>
            </a:pPr>
            <a:r>
              <a:rPr lang="et-EE" dirty="0"/>
              <a:t>Äriseadustik §162 ja §283</a:t>
            </a:r>
          </a:p>
        </p:txBody>
      </p:sp>
      <p:sp>
        <p:nvSpPr>
          <p:cNvPr id="4" name="Date Placeholder 3"/>
          <p:cNvSpPr>
            <a:spLocks noGrp="1"/>
          </p:cNvSpPr>
          <p:nvPr>
            <p:ph type="dt" sz="half" idx="10"/>
          </p:nvPr>
        </p:nvSpPr>
        <p:spPr/>
        <p:txBody>
          <a:bodyPr/>
          <a:lstStyle/>
          <a:p>
            <a:fld id="{DA6B9FC1-D678-414D-BA7D-25818E1090AE}"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35</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F115D-4726-DB56-A1FD-2B1E1A89E8FE}"/>
              </a:ext>
            </a:extLst>
          </p:cNvPr>
          <p:cNvSpPr>
            <a:spLocks noGrp="1"/>
          </p:cNvSpPr>
          <p:nvPr>
            <p:ph type="title"/>
          </p:nvPr>
        </p:nvSpPr>
        <p:spPr>
          <a:xfrm>
            <a:off x="1066800" y="381000"/>
            <a:ext cx="7772400" cy="887760"/>
          </a:xfrm>
        </p:spPr>
        <p:txBody>
          <a:bodyPr/>
          <a:lstStyle/>
          <a:p>
            <a:r>
              <a:rPr lang="et-EE" dirty="0"/>
              <a:t>Tehingud</a:t>
            </a:r>
          </a:p>
        </p:txBody>
      </p:sp>
      <p:sp>
        <p:nvSpPr>
          <p:cNvPr id="3" name="Date Placeholder 2">
            <a:extLst>
              <a:ext uri="{FF2B5EF4-FFF2-40B4-BE49-F238E27FC236}">
                <a16:creationId xmlns:a16="http://schemas.microsoft.com/office/drawing/2014/main" id="{1A3BD736-CFFD-B1B3-86C0-584A391D54DE}"/>
              </a:ext>
            </a:extLst>
          </p:cNvPr>
          <p:cNvSpPr>
            <a:spLocks noGrp="1"/>
          </p:cNvSpPr>
          <p:nvPr>
            <p:ph type="dt" sz="half" idx="10"/>
          </p:nvPr>
        </p:nvSpPr>
        <p:spPr/>
        <p:txBody>
          <a:bodyPr/>
          <a:lstStyle/>
          <a:p>
            <a:fld id="{90802ADD-37D5-4A3D-AB9F-5A7833DD8194}" type="datetime1">
              <a:rPr lang="et-EE" smtClean="0"/>
              <a:pPr/>
              <a:t>15.10.2025</a:t>
            </a:fld>
            <a:endParaRPr lang="et-EE"/>
          </a:p>
        </p:txBody>
      </p:sp>
      <p:sp>
        <p:nvSpPr>
          <p:cNvPr id="4" name="Footer Placeholder 3">
            <a:extLst>
              <a:ext uri="{FF2B5EF4-FFF2-40B4-BE49-F238E27FC236}">
                <a16:creationId xmlns:a16="http://schemas.microsoft.com/office/drawing/2014/main" id="{8647A584-83B7-F711-BE41-EEE58A84481B}"/>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65085271-99D4-BED1-E47F-0BA045CB9266}"/>
              </a:ext>
            </a:extLst>
          </p:cNvPr>
          <p:cNvSpPr>
            <a:spLocks noGrp="1"/>
          </p:cNvSpPr>
          <p:nvPr>
            <p:ph type="sldNum" sz="quarter" idx="12"/>
          </p:nvPr>
        </p:nvSpPr>
        <p:spPr/>
        <p:txBody>
          <a:bodyPr/>
          <a:lstStyle/>
          <a:p>
            <a:fld id="{9841B48E-E103-4E31-B3B8-9B820E8465A4}" type="slidenum">
              <a:rPr lang="et-EE" smtClean="0"/>
              <a:pPr/>
              <a:t>36</a:t>
            </a:fld>
            <a:endParaRPr lang="et-EE"/>
          </a:p>
        </p:txBody>
      </p:sp>
      <p:sp>
        <p:nvSpPr>
          <p:cNvPr id="9" name="TextBox 8">
            <a:extLst>
              <a:ext uri="{FF2B5EF4-FFF2-40B4-BE49-F238E27FC236}">
                <a16:creationId xmlns:a16="http://schemas.microsoft.com/office/drawing/2014/main" id="{D76C7A96-20DD-3D23-EE67-447C1E9FE2A9}"/>
              </a:ext>
            </a:extLst>
          </p:cNvPr>
          <p:cNvSpPr txBox="1"/>
          <p:nvPr/>
        </p:nvSpPr>
        <p:spPr>
          <a:xfrm>
            <a:off x="899592" y="2138797"/>
            <a:ext cx="7488832" cy="4401205"/>
          </a:xfrm>
          <a:prstGeom prst="rect">
            <a:avLst/>
          </a:prstGeom>
          <a:noFill/>
        </p:spPr>
        <p:txBody>
          <a:bodyPr wrap="square">
            <a:spAutoFit/>
          </a:bodyPr>
          <a:lstStyle/>
          <a:p>
            <a:pPr>
              <a:buNone/>
            </a:pPr>
            <a:r>
              <a:rPr lang="et-EE" sz="2800" dirty="0"/>
              <a:t>Äriühingu valduses olevad tema enda poolt</a:t>
            </a:r>
          </a:p>
          <a:p>
            <a:pPr>
              <a:buNone/>
            </a:pPr>
            <a:r>
              <a:rPr lang="et-EE" sz="2800" dirty="0"/>
              <a:t>eelnevalt emiteeritud osad /aktsiad.</a:t>
            </a:r>
          </a:p>
          <a:p>
            <a:r>
              <a:rPr lang="et-EE" sz="2800" dirty="0"/>
              <a:t>Osteti 1000€ eest, nimiväärtus 1200€</a:t>
            </a:r>
          </a:p>
          <a:p>
            <a:pPr lvl="1"/>
            <a:r>
              <a:rPr lang="et-EE" sz="2800" dirty="0"/>
              <a:t>D Oma aktsiad/ osad	1000</a:t>
            </a:r>
          </a:p>
          <a:p>
            <a:pPr lvl="1"/>
            <a:r>
              <a:rPr lang="et-EE" sz="2800" dirty="0"/>
              <a:t>K Raha 			1000</a:t>
            </a:r>
          </a:p>
          <a:p>
            <a:pPr lvl="1"/>
            <a:endParaRPr lang="et-EE" sz="2800" dirty="0"/>
          </a:p>
          <a:p>
            <a:r>
              <a:rPr lang="et-EE" sz="2800" dirty="0"/>
              <a:t>Müüdi 1300€ eest</a:t>
            </a:r>
          </a:p>
          <a:p>
            <a:pPr lvl="1"/>
            <a:r>
              <a:rPr lang="et-EE" sz="2800" dirty="0"/>
              <a:t>D Raha 				1300</a:t>
            </a:r>
          </a:p>
          <a:p>
            <a:pPr lvl="1"/>
            <a:r>
              <a:rPr lang="et-EE" sz="2800" dirty="0"/>
              <a:t>K oma aktsiad/osad		1000 </a:t>
            </a:r>
          </a:p>
          <a:p>
            <a:pPr lvl="1"/>
            <a:r>
              <a:rPr lang="et-EE" sz="2800" dirty="0"/>
              <a:t>K ülekurss		 	  300</a:t>
            </a:r>
          </a:p>
        </p:txBody>
      </p:sp>
    </p:spTree>
    <p:extLst>
      <p:ext uri="{BB962C8B-B14F-4D97-AF65-F5344CB8AC3E}">
        <p14:creationId xmlns:p14="http://schemas.microsoft.com/office/powerpoint/2010/main" val="4077781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Oma aktsiad / -osad</a:t>
            </a:r>
          </a:p>
        </p:txBody>
      </p:sp>
      <p:sp>
        <p:nvSpPr>
          <p:cNvPr id="3" name="Content Placeholder 2"/>
          <p:cNvSpPr>
            <a:spLocks noGrp="1"/>
          </p:cNvSpPr>
          <p:nvPr>
            <p:ph idx="1"/>
          </p:nvPr>
        </p:nvSpPr>
        <p:spPr>
          <a:xfrm>
            <a:off x="785786" y="1285860"/>
            <a:ext cx="7915276" cy="4857784"/>
          </a:xfrm>
        </p:spPr>
        <p:txBody>
          <a:bodyPr/>
          <a:lstStyle/>
          <a:p>
            <a:r>
              <a:rPr lang="et-EE" dirty="0"/>
              <a:t>II variant müüdi 900€ eest</a:t>
            </a:r>
          </a:p>
          <a:p>
            <a:pPr lvl="1"/>
            <a:r>
              <a:rPr lang="et-EE" dirty="0"/>
              <a:t>D Raha		  900</a:t>
            </a:r>
          </a:p>
          <a:p>
            <a:pPr lvl="1"/>
            <a:r>
              <a:rPr lang="et-EE" dirty="0"/>
              <a:t>D ülekurss		  100</a:t>
            </a:r>
          </a:p>
          <a:p>
            <a:pPr lvl="1"/>
            <a:r>
              <a:rPr lang="et-EE" dirty="0"/>
              <a:t>K oma aktsiad/osad 	1000</a:t>
            </a:r>
          </a:p>
          <a:p>
            <a:r>
              <a:rPr lang="et-EE" dirty="0"/>
              <a:t>Kui ülekursi kontol ei ole saldot, või see ei kata tekkinud hinnavahet, siis vähendatakse Eelmiste perioodide jaotamata kasumit.</a:t>
            </a:r>
          </a:p>
          <a:p>
            <a:r>
              <a:rPr lang="et-EE" dirty="0"/>
              <a:t>Vaba omakapitali puudumisel vähendatakse Reservkapitali.</a:t>
            </a:r>
          </a:p>
        </p:txBody>
      </p:sp>
      <p:sp>
        <p:nvSpPr>
          <p:cNvPr id="4" name="Date Placeholder 3"/>
          <p:cNvSpPr>
            <a:spLocks noGrp="1"/>
          </p:cNvSpPr>
          <p:nvPr>
            <p:ph type="dt" sz="half" idx="10"/>
          </p:nvPr>
        </p:nvSpPr>
        <p:spPr/>
        <p:txBody>
          <a:bodyPr/>
          <a:lstStyle/>
          <a:p>
            <a:fld id="{CCF7711F-2798-479A-A31A-84283E943B8E}"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37</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14290"/>
            <a:ext cx="8196290" cy="714380"/>
          </a:xfrm>
        </p:spPr>
        <p:txBody>
          <a:bodyPr/>
          <a:lstStyle/>
          <a:p>
            <a:r>
              <a:rPr lang="et-EE" dirty="0"/>
              <a:t>Oma aktsiate kustutamine</a:t>
            </a:r>
          </a:p>
        </p:txBody>
      </p:sp>
      <p:sp>
        <p:nvSpPr>
          <p:cNvPr id="3" name="Content Placeholder 2"/>
          <p:cNvSpPr>
            <a:spLocks noGrp="1"/>
          </p:cNvSpPr>
          <p:nvPr>
            <p:ph idx="1"/>
          </p:nvPr>
        </p:nvSpPr>
        <p:spPr>
          <a:xfrm>
            <a:off x="500034" y="1071546"/>
            <a:ext cx="8343904" cy="5214974"/>
          </a:xfrm>
        </p:spPr>
        <p:txBody>
          <a:bodyPr/>
          <a:lstStyle/>
          <a:p>
            <a:pPr lvl="1"/>
            <a:r>
              <a:rPr lang="et-EE" dirty="0"/>
              <a:t>D aktsiakapital 		1200</a:t>
            </a:r>
          </a:p>
          <a:p>
            <a:pPr lvl="1"/>
            <a:r>
              <a:rPr lang="et-EE" dirty="0"/>
              <a:t>K oma aktsiad/osad 	1000</a:t>
            </a:r>
          </a:p>
          <a:p>
            <a:pPr lvl="1"/>
            <a:r>
              <a:rPr lang="et-EE" dirty="0"/>
              <a:t>K ülekurss			   200</a:t>
            </a:r>
          </a:p>
          <a:p>
            <a:r>
              <a:rPr lang="et-EE" dirty="0"/>
              <a:t>Oma aktsiad nimiväärtuses 1200, soetati 1300.</a:t>
            </a:r>
          </a:p>
          <a:p>
            <a:pPr>
              <a:buNone/>
            </a:pPr>
            <a:r>
              <a:rPr lang="et-EE" dirty="0"/>
              <a:t>Ülekurss on 500. Oma aktsiad moodustavad 5%</a:t>
            </a:r>
          </a:p>
          <a:p>
            <a:pPr>
              <a:buNone/>
            </a:pPr>
            <a:r>
              <a:rPr lang="et-EE" dirty="0"/>
              <a:t>aktsiate kogusummast, seega</a:t>
            </a:r>
          </a:p>
          <a:p>
            <a:pPr lvl="1">
              <a:buNone/>
            </a:pPr>
            <a:r>
              <a:rPr lang="et-EE" dirty="0"/>
              <a:t>D aktsiakapital 		1200</a:t>
            </a:r>
          </a:p>
          <a:p>
            <a:pPr lvl="1">
              <a:buNone/>
            </a:pPr>
            <a:r>
              <a:rPr lang="et-EE" dirty="0"/>
              <a:t>D ülekurss (5%x500)		    25</a:t>
            </a:r>
          </a:p>
          <a:p>
            <a:pPr lvl="1">
              <a:buNone/>
            </a:pPr>
            <a:r>
              <a:rPr lang="et-EE" dirty="0"/>
              <a:t>D jaotamata kasum(100-25)	    75</a:t>
            </a:r>
          </a:p>
          <a:p>
            <a:pPr lvl="1">
              <a:buNone/>
            </a:pPr>
            <a:r>
              <a:rPr lang="et-EE" dirty="0"/>
              <a:t>K oma aktsiad			1300</a:t>
            </a:r>
          </a:p>
          <a:p>
            <a:pPr lvl="1">
              <a:buNone/>
            </a:pPr>
            <a:endParaRPr lang="et-EE" dirty="0"/>
          </a:p>
        </p:txBody>
      </p:sp>
      <p:sp>
        <p:nvSpPr>
          <p:cNvPr id="4" name="Date Placeholder 3"/>
          <p:cNvSpPr>
            <a:spLocks noGrp="1"/>
          </p:cNvSpPr>
          <p:nvPr>
            <p:ph type="dt" sz="half" idx="10"/>
          </p:nvPr>
        </p:nvSpPr>
        <p:spPr/>
        <p:txBody>
          <a:bodyPr/>
          <a:lstStyle/>
          <a:p>
            <a:fld id="{B699BA64-2ECA-413B-B2D8-8750B3A138F3}"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38</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571504"/>
          </a:xfrm>
        </p:spPr>
        <p:txBody>
          <a:bodyPr/>
          <a:lstStyle/>
          <a:p>
            <a:r>
              <a:rPr lang="et-EE" dirty="0"/>
              <a:t>Oma aktsiate kustutamine</a:t>
            </a:r>
          </a:p>
        </p:txBody>
      </p:sp>
      <p:sp>
        <p:nvSpPr>
          <p:cNvPr id="3" name="Content Placeholder 2"/>
          <p:cNvSpPr>
            <a:spLocks noGrp="1"/>
          </p:cNvSpPr>
          <p:nvPr>
            <p:ph idx="1"/>
          </p:nvPr>
        </p:nvSpPr>
        <p:spPr>
          <a:xfrm>
            <a:off x="571472" y="1071546"/>
            <a:ext cx="8267728" cy="5145104"/>
          </a:xfrm>
        </p:spPr>
        <p:txBody>
          <a:bodyPr/>
          <a:lstStyle/>
          <a:p>
            <a:pPr>
              <a:buNone/>
            </a:pPr>
            <a:r>
              <a:rPr lang="et-EE" dirty="0"/>
              <a:t>Aktsiate tühistamisel omakapitali summa ei</a:t>
            </a:r>
          </a:p>
          <a:p>
            <a:pPr>
              <a:buNone/>
            </a:pPr>
            <a:r>
              <a:rPr lang="et-EE" dirty="0"/>
              <a:t>muutu, muutub vaid omakapitali struktuur.</a:t>
            </a:r>
          </a:p>
          <a:p>
            <a:pPr>
              <a:buNone/>
            </a:pPr>
            <a:r>
              <a:rPr lang="et-EE" b="1" dirty="0"/>
              <a:t> </a:t>
            </a:r>
            <a:r>
              <a:rPr lang="et-EE" dirty="0"/>
              <a:t>Näide: Omakapitali struktuur ettevõttes:</a:t>
            </a:r>
          </a:p>
          <a:p>
            <a:pPr lvl="1"/>
            <a:r>
              <a:rPr lang="et-EE" dirty="0"/>
              <a:t>Aktsiakapital			1 000 000</a:t>
            </a:r>
          </a:p>
          <a:p>
            <a:pPr lvl="1"/>
            <a:r>
              <a:rPr lang="et-EE" dirty="0"/>
              <a:t>Ülekurss				  200 000</a:t>
            </a:r>
          </a:p>
          <a:p>
            <a:pPr lvl="1"/>
            <a:r>
              <a:rPr lang="et-EE" dirty="0"/>
              <a:t>Oma	aktsiad/osad			 (150 000) - nimiväärtus 100 000</a:t>
            </a:r>
          </a:p>
          <a:p>
            <a:pPr lvl="1"/>
            <a:r>
              <a:rPr lang="et-EE" dirty="0"/>
              <a:t>Reservkapital 			 100 000</a:t>
            </a:r>
          </a:p>
          <a:p>
            <a:pPr lvl="1"/>
            <a:r>
              <a:rPr lang="et-EE" dirty="0"/>
              <a:t>Jaotamata kasum			  100 000</a:t>
            </a:r>
          </a:p>
          <a:p>
            <a:pPr lvl="1"/>
            <a:r>
              <a:rPr lang="et-EE" dirty="0"/>
              <a:t>Omakapital kokku		1 250 000</a:t>
            </a:r>
          </a:p>
          <a:p>
            <a:endParaRPr lang="et-EE" dirty="0"/>
          </a:p>
          <a:p>
            <a:endParaRPr lang="et-EE" dirty="0"/>
          </a:p>
        </p:txBody>
      </p:sp>
      <p:sp>
        <p:nvSpPr>
          <p:cNvPr id="4" name="Date Placeholder 3"/>
          <p:cNvSpPr>
            <a:spLocks noGrp="1"/>
          </p:cNvSpPr>
          <p:nvPr>
            <p:ph type="dt" sz="half" idx="10"/>
          </p:nvPr>
        </p:nvSpPr>
        <p:spPr/>
        <p:txBody>
          <a:bodyPr/>
          <a:lstStyle/>
          <a:p>
            <a:fld id="{7D40AD69-22EC-4FED-B62C-C65CBF5C7F8F}"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39</a:t>
            </a:fld>
            <a:endParaRPr lang="et-EE" dirty="0"/>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6632"/>
            <a:ext cx="7772400" cy="792088"/>
          </a:xfrm>
        </p:spPr>
        <p:txBody>
          <a:bodyPr/>
          <a:lstStyle/>
          <a:p>
            <a:r>
              <a:rPr lang="et-EE" dirty="0"/>
              <a:t>Mõisted -2</a:t>
            </a:r>
          </a:p>
        </p:txBody>
      </p:sp>
      <p:sp>
        <p:nvSpPr>
          <p:cNvPr id="3" name="Content Placeholder 2"/>
          <p:cNvSpPr>
            <a:spLocks noGrp="1"/>
          </p:cNvSpPr>
          <p:nvPr>
            <p:ph idx="1"/>
          </p:nvPr>
        </p:nvSpPr>
        <p:spPr>
          <a:xfrm>
            <a:off x="611560" y="908720"/>
            <a:ext cx="8227640" cy="5307930"/>
          </a:xfrm>
        </p:spPr>
        <p:txBody>
          <a:bodyPr/>
          <a:lstStyle/>
          <a:p>
            <a:r>
              <a:rPr lang="et-EE" dirty="0"/>
              <a:t>Omakapital näitab, kui suur osa ettevõtte varadest ”kuulub” selle omanikele. Mida suurem on omakapital, seda väiksem osa varadest läheb võlgade katmiseks</a:t>
            </a:r>
            <a:r>
              <a:rPr lang="et-EE" sz="2800" dirty="0"/>
              <a:t>. </a:t>
            </a:r>
          </a:p>
          <a:p>
            <a:r>
              <a:rPr lang="et-EE" sz="2800" dirty="0"/>
              <a:t>Omakapital on varade moodustamise katteallikas.</a:t>
            </a:r>
          </a:p>
          <a:p>
            <a:r>
              <a:rPr lang="et-EE" b="1" i="1" dirty="0"/>
              <a:t>Tulu</a:t>
            </a:r>
            <a:r>
              <a:rPr lang="et-EE" dirty="0"/>
              <a:t> – majandusliku kasu suurenemine aruandeperioodil vara lisandumise või suurenemisena või kohustiste vähenemisena, mille tulemusel omakapital suureneb, välja arvatud omanike sissemaksed omakapitali.</a:t>
            </a:r>
          </a:p>
          <a:p>
            <a:pPr marL="0" indent="0">
              <a:buNone/>
            </a:pPr>
            <a:r>
              <a:rPr lang="et-EE" dirty="0"/>
              <a:t> </a:t>
            </a:r>
          </a:p>
          <a:p>
            <a:endParaRPr lang="et-EE" dirty="0"/>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a:t>
            </a:fld>
            <a:endParaRPr lang="et-EE"/>
          </a:p>
        </p:txBody>
      </p:sp>
    </p:spTree>
    <p:extLst>
      <p:ext uri="{BB962C8B-B14F-4D97-AF65-F5344CB8AC3E}">
        <p14:creationId xmlns:p14="http://schemas.microsoft.com/office/powerpoint/2010/main" val="3540875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19108"/>
          </a:xfrm>
        </p:spPr>
        <p:txBody>
          <a:bodyPr/>
          <a:lstStyle/>
          <a:p>
            <a:r>
              <a:rPr lang="et-EE" dirty="0"/>
              <a:t>Oma aktsiate kustutamine</a:t>
            </a:r>
          </a:p>
        </p:txBody>
      </p:sp>
      <p:sp>
        <p:nvSpPr>
          <p:cNvPr id="3" name="Content Placeholder 2"/>
          <p:cNvSpPr>
            <a:spLocks noGrp="1"/>
          </p:cNvSpPr>
          <p:nvPr>
            <p:ph idx="1"/>
          </p:nvPr>
        </p:nvSpPr>
        <p:spPr>
          <a:xfrm>
            <a:off x="571472" y="1142984"/>
            <a:ext cx="8358246" cy="5143536"/>
          </a:xfrm>
        </p:spPr>
        <p:txBody>
          <a:bodyPr/>
          <a:lstStyle/>
          <a:p>
            <a:pPr>
              <a:buNone/>
            </a:pPr>
            <a:r>
              <a:rPr lang="et-EE" sz="2800" dirty="0"/>
              <a:t>Tühistame tagasiostetud aktsiad, kuna aktsiakapitali</a:t>
            </a:r>
          </a:p>
          <a:p>
            <a:pPr>
              <a:buNone/>
            </a:pPr>
            <a:r>
              <a:rPr lang="et-EE" sz="2800" dirty="0"/>
              <a:t> nimiväärtus on 1miljon ja tühistatavad aktsiad</a:t>
            </a:r>
          </a:p>
          <a:p>
            <a:pPr>
              <a:buNone/>
            </a:pPr>
            <a:r>
              <a:rPr lang="et-EE" sz="2800" dirty="0"/>
              <a:t>moodustavad aktsiakapitalist 10%, siis tuleb vähendada</a:t>
            </a:r>
          </a:p>
          <a:p>
            <a:pPr>
              <a:buNone/>
            </a:pPr>
            <a:r>
              <a:rPr lang="et-EE" sz="2800" dirty="0"/>
              <a:t>ülekurssi 20000 võrra ning ülejäänud osas vähendada</a:t>
            </a:r>
          </a:p>
          <a:p>
            <a:pPr>
              <a:buNone/>
            </a:pPr>
            <a:r>
              <a:rPr lang="et-EE" sz="2800" dirty="0"/>
              <a:t>jaotamata kasumit.</a:t>
            </a:r>
          </a:p>
          <a:p>
            <a:pPr lvl="1"/>
            <a:r>
              <a:rPr lang="et-EE" dirty="0"/>
              <a:t>D Aktsiakapital			</a:t>
            </a:r>
          </a:p>
          <a:p>
            <a:pPr lvl="1"/>
            <a:r>
              <a:rPr lang="et-EE" dirty="0"/>
              <a:t>D Ülekurss				</a:t>
            </a:r>
          </a:p>
          <a:p>
            <a:pPr lvl="1"/>
            <a:r>
              <a:rPr lang="et-EE" dirty="0"/>
              <a:t>D Jaotamata kasum		</a:t>
            </a:r>
          </a:p>
          <a:p>
            <a:pPr lvl="1"/>
            <a:r>
              <a:rPr lang="et-EE" dirty="0"/>
              <a:t>K Oma aktsiad/osad			150 000</a:t>
            </a:r>
          </a:p>
          <a:p>
            <a:pPr>
              <a:buNone/>
            </a:pPr>
            <a:endParaRPr lang="et-EE" dirty="0"/>
          </a:p>
          <a:p>
            <a:endParaRPr lang="et-EE" dirty="0"/>
          </a:p>
          <a:p>
            <a:pPr lvl="1"/>
            <a:endParaRPr lang="et-EE" dirty="0"/>
          </a:p>
        </p:txBody>
      </p:sp>
      <p:sp>
        <p:nvSpPr>
          <p:cNvPr id="4" name="Date Placeholder 3"/>
          <p:cNvSpPr>
            <a:spLocks noGrp="1"/>
          </p:cNvSpPr>
          <p:nvPr>
            <p:ph type="dt" sz="half" idx="10"/>
          </p:nvPr>
        </p:nvSpPr>
        <p:spPr/>
        <p:txBody>
          <a:bodyPr/>
          <a:lstStyle/>
          <a:p>
            <a:fld id="{7382BA9A-A671-47AB-B5D8-4623E4AC9ED1}"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40</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Oma aktsiate kustutamine</a:t>
            </a:r>
          </a:p>
        </p:txBody>
      </p:sp>
      <p:sp>
        <p:nvSpPr>
          <p:cNvPr id="3" name="Content Placeholder 2"/>
          <p:cNvSpPr>
            <a:spLocks noGrp="1"/>
          </p:cNvSpPr>
          <p:nvPr>
            <p:ph idx="1"/>
          </p:nvPr>
        </p:nvSpPr>
        <p:spPr>
          <a:xfrm>
            <a:off x="1066800" y="1357298"/>
            <a:ext cx="7772400" cy="4859352"/>
          </a:xfrm>
        </p:spPr>
        <p:txBody>
          <a:bodyPr/>
          <a:lstStyle/>
          <a:p>
            <a:r>
              <a:rPr lang="et-EE" dirty="0"/>
              <a:t>Järelikult uus omakapitali struktuur on:</a:t>
            </a:r>
          </a:p>
          <a:p>
            <a:pPr lvl="1"/>
            <a:r>
              <a:rPr lang="et-EE" dirty="0"/>
              <a:t>Aktsiakapital				?</a:t>
            </a:r>
          </a:p>
          <a:p>
            <a:pPr lvl="1"/>
            <a:r>
              <a:rPr lang="et-EE" dirty="0"/>
              <a:t>Ülekurss					?</a:t>
            </a:r>
          </a:p>
          <a:p>
            <a:pPr lvl="1"/>
            <a:r>
              <a:rPr lang="et-EE" dirty="0"/>
              <a:t>Reservkapital				?</a:t>
            </a:r>
          </a:p>
          <a:p>
            <a:pPr lvl="1"/>
            <a:r>
              <a:rPr lang="et-EE" dirty="0"/>
              <a:t>Jaotamata kasum				?</a:t>
            </a:r>
          </a:p>
          <a:p>
            <a:pPr lvl="1"/>
            <a:r>
              <a:rPr lang="et-EE" dirty="0"/>
              <a:t>Omakapital kokku			? </a:t>
            </a:r>
            <a:r>
              <a:rPr lang="et-EE" dirty="0" err="1"/>
              <a:t>Mott</a:t>
            </a:r>
            <a:r>
              <a:rPr lang="et-EE" dirty="0"/>
              <a:t>!</a:t>
            </a:r>
          </a:p>
          <a:p>
            <a:pPr>
              <a:buNone/>
            </a:pPr>
            <a:r>
              <a:rPr lang="et-EE" dirty="0"/>
              <a:t>Hinnatakse õiglases väärtuses. Kui see pole</a:t>
            </a:r>
          </a:p>
          <a:p>
            <a:pPr>
              <a:buNone/>
            </a:pPr>
            <a:r>
              <a:rPr lang="et-EE" dirty="0"/>
              <a:t>võimalik, siis tehingute paljususe korral võiks</a:t>
            </a:r>
          </a:p>
          <a:p>
            <a:pPr>
              <a:buNone/>
            </a:pPr>
            <a:r>
              <a:rPr lang="et-EE" dirty="0"/>
              <a:t>kasutada FIFO või KKSM. </a:t>
            </a:r>
          </a:p>
        </p:txBody>
      </p:sp>
      <p:sp>
        <p:nvSpPr>
          <p:cNvPr id="4" name="Date Placeholder 3"/>
          <p:cNvSpPr>
            <a:spLocks noGrp="1"/>
          </p:cNvSpPr>
          <p:nvPr>
            <p:ph type="dt" sz="half" idx="10"/>
          </p:nvPr>
        </p:nvSpPr>
        <p:spPr/>
        <p:txBody>
          <a:bodyPr/>
          <a:lstStyle/>
          <a:p>
            <a:fld id="{FFC7BB2D-A461-43D5-A3AC-37C299F04996}" type="datetime1">
              <a:rPr lang="et-EE" smtClean="0"/>
              <a:pPr/>
              <a:t>15.10.2025</a:t>
            </a:fld>
            <a:endParaRPr lang="et-EE" dirty="0"/>
          </a:p>
        </p:txBody>
      </p:sp>
      <p:sp>
        <p:nvSpPr>
          <p:cNvPr id="6" name="Slide Number Placeholder 5"/>
          <p:cNvSpPr>
            <a:spLocks noGrp="1"/>
          </p:cNvSpPr>
          <p:nvPr>
            <p:ph type="sldNum" sz="quarter" idx="12"/>
          </p:nvPr>
        </p:nvSpPr>
        <p:spPr/>
        <p:txBody>
          <a:bodyPr/>
          <a:lstStyle/>
          <a:p>
            <a:fld id="{9841B48E-E103-4E31-B3B8-9B820E8465A4}" type="slidenum">
              <a:rPr lang="et-EE" smtClean="0"/>
              <a:pPr/>
              <a:t>41</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214290"/>
            <a:ext cx="7772400" cy="642942"/>
          </a:xfrm>
        </p:spPr>
        <p:txBody>
          <a:bodyPr/>
          <a:lstStyle/>
          <a:p>
            <a:r>
              <a:rPr lang="en-GB" dirty="0" err="1"/>
              <a:t>Kohustuslik</a:t>
            </a:r>
            <a:r>
              <a:rPr lang="en-GB" dirty="0"/>
              <a:t> </a:t>
            </a:r>
            <a:r>
              <a:rPr lang="en-GB" dirty="0" err="1"/>
              <a:t>reservkapital</a:t>
            </a:r>
            <a:endParaRPr lang="et-EE" dirty="0"/>
          </a:p>
        </p:txBody>
      </p:sp>
      <p:sp>
        <p:nvSpPr>
          <p:cNvPr id="3" name="Content Placeholder 2"/>
          <p:cNvSpPr>
            <a:spLocks noGrp="1"/>
          </p:cNvSpPr>
          <p:nvPr>
            <p:ph idx="1"/>
          </p:nvPr>
        </p:nvSpPr>
        <p:spPr>
          <a:xfrm>
            <a:off x="571472" y="928670"/>
            <a:ext cx="8267728" cy="5287980"/>
          </a:xfrm>
        </p:spPr>
        <p:txBody>
          <a:bodyPr/>
          <a:lstStyle/>
          <a:p>
            <a:r>
              <a:rPr lang="et-EE" dirty="0"/>
              <a:t>Vastavalt „Äriseadustiku” nõuetele ja põhikirjaga määratud suuruses:</a:t>
            </a:r>
          </a:p>
          <a:p>
            <a:pPr lvl="1"/>
            <a:r>
              <a:rPr lang="et-EE" dirty="0"/>
              <a:t>OÜ-s põhikirjaga kehtestatud kohustus.</a:t>
            </a:r>
          </a:p>
          <a:p>
            <a:pPr lvl="1"/>
            <a:r>
              <a:rPr lang="et-EE" dirty="0"/>
              <a:t>AS-s äriseadustikust tulenev kohustus.</a:t>
            </a:r>
          </a:p>
          <a:p>
            <a:r>
              <a:rPr lang="et-EE" dirty="0"/>
              <a:t>moodustatakse iga-aastastest puhaskasumist</a:t>
            </a:r>
          </a:p>
          <a:p>
            <a:r>
              <a:rPr lang="et-EE" dirty="0"/>
              <a:t>suurus nähakse ette põhikirjas ja see ei või olla väiksem kui 1/10 osa- või aktsiakapitalist</a:t>
            </a:r>
          </a:p>
          <a:p>
            <a:r>
              <a:rPr lang="et-EE" dirty="0"/>
              <a:t> igal majandusaastal tuleb reservkapitali kanda vähemalt 1/20 puhaskasumist. </a:t>
            </a:r>
          </a:p>
          <a:p>
            <a:endParaRPr lang="et-EE" dirty="0"/>
          </a:p>
        </p:txBody>
      </p:sp>
      <p:sp>
        <p:nvSpPr>
          <p:cNvPr id="4" name="Date Placeholder 3"/>
          <p:cNvSpPr>
            <a:spLocks noGrp="1"/>
          </p:cNvSpPr>
          <p:nvPr>
            <p:ph type="dt" sz="half" idx="10"/>
          </p:nvPr>
        </p:nvSpPr>
        <p:spPr/>
        <p:txBody>
          <a:bodyPr/>
          <a:lstStyle/>
          <a:p>
            <a:fld id="{E458DE67-C57B-47AD-ABA5-E0D87C14AAEE}"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42</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n-GB" dirty="0" err="1"/>
              <a:t>Kohustuslik</a:t>
            </a:r>
            <a:r>
              <a:rPr lang="en-GB" dirty="0"/>
              <a:t> </a:t>
            </a:r>
            <a:r>
              <a:rPr lang="en-GB" dirty="0" err="1"/>
              <a:t>reservkapital</a:t>
            </a:r>
            <a:endParaRPr lang="et-EE" dirty="0"/>
          </a:p>
        </p:txBody>
      </p:sp>
      <p:sp>
        <p:nvSpPr>
          <p:cNvPr id="3" name="Content Placeholder 2"/>
          <p:cNvSpPr>
            <a:spLocks noGrp="1"/>
          </p:cNvSpPr>
          <p:nvPr>
            <p:ph idx="1"/>
          </p:nvPr>
        </p:nvSpPr>
        <p:spPr>
          <a:xfrm>
            <a:off x="642910" y="1676400"/>
            <a:ext cx="8286808" cy="4540250"/>
          </a:xfrm>
        </p:spPr>
        <p:txBody>
          <a:bodyPr/>
          <a:lstStyle/>
          <a:p>
            <a:r>
              <a:rPr lang="et-EE" dirty="0"/>
              <a:t>reservkapitali võib üldkoosoleku otsusel kasutada kahjumi katmiseks, kui seda ei ole võimalik katta osaühingu või aktsiaseltsi vabast omakapitalist</a:t>
            </a:r>
          </a:p>
          <a:p>
            <a:r>
              <a:rPr lang="et-EE" dirty="0"/>
              <a:t>samuti osa- või aktsiakapitali suurendamiseks</a:t>
            </a:r>
          </a:p>
          <a:p>
            <a:r>
              <a:rPr lang="et-EE" dirty="0"/>
              <a:t> reservkapitalist ei või teha osanikele või aktsionäridele väljamakseid </a:t>
            </a:r>
          </a:p>
        </p:txBody>
      </p:sp>
      <p:sp>
        <p:nvSpPr>
          <p:cNvPr id="4" name="Date Placeholder 3"/>
          <p:cNvSpPr>
            <a:spLocks noGrp="1"/>
          </p:cNvSpPr>
          <p:nvPr>
            <p:ph type="dt" sz="half" idx="10"/>
          </p:nvPr>
        </p:nvSpPr>
        <p:spPr/>
        <p:txBody>
          <a:bodyPr/>
          <a:lstStyle/>
          <a:p>
            <a:fld id="{5DC9196E-A7E9-4C3B-BA01-DF2BB4CA274B}"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43</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714380"/>
          </a:xfrm>
        </p:spPr>
        <p:txBody>
          <a:bodyPr/>
          <a:lstStyle/>
          <a:p>
            <a:r>
              <a:rPr lang="en-GB" dirty="0" err="1"/>
              <a:t>Kohustuslik</a:t>
            </a:r>
            <a:r>
              <a:rPr lang="en-GB" dirty="0"/>
              <a:t> </a:t>
            </a:r>
            <a:r>
              <a:rPr lang="en-GB" dirty="0" err="1"/>
              <a:t>reservkapital</a:t>
            </a:r>
            <a:endParaRPr lang="et-EE" dirty="0"/>
          </a:p>
        </p:txBody>
      </p:sp>
      <p:sp>
        <p:nvSpPr>
          <p:cNvPr id="3" name="Content Placeholder 2"/>
          <p:cNvSpPr>
            <a:spLocks noGrp="1"/>
          </p:cNvSpPr>
          <p:nvPr>
            <p:ph idx="1"/>
          </p:nvPr>
        </p:nvSpPr>
        <p:spPr>
          <a:xfrm>
            <a:off x="642910" y="1285860"/>
            <a:ext cx="8196290" cy="4930790"/>
          </a:xfrm>
        </p:spPr>
        <p:txBody>
          <a:bodyPr/>
          <a:lstStyle/>
          <a:p>
            <a:pPr>
              <a:buNone/>
            </a:pPr>
            <a:r>
              <a:rPr lang="et-EE" dirty="0"/>
              <a:t>Aktsiaseltsi aruandeaasta puhaskasum oli 5000€,</a:t>
            </a:r>
          </a:p>
          <a:p>
            <a:pPr>
              <a:buNone/>
            </a:pPr>
            <a:r>
              <a:rPr lang="et-EE" dirty="0"/>
              <a:t>mis otsustati jaotada: 1/20 reservkapitali</a:t>
            </a:r>
          </a:p>
          <a:p>
            <a:pPr>
              <a:buNone/>
            </a:pPr>
            <a:r>
              <a:rPr lang="et-EE" dirty="0"/>
              <a:t>täiendamiseks ja ülejäänud suunati eelmiste</a:t>
            </a:r>
          </a:p>
          <a:p>
            <a:pPr>
              <a:buNone/>
            </a:pPr>
            <a:r>
              <a:rPr lang="et-EE" dirty="0"/>
              <a:t>perioodide jaotamata kasumisse </a:t>
            </a:r>
          </a:p>
          <a:p>
            <a:pPr lvl="1"/>
            <a:r>
              <a:rPr lang="et-EE" dirty="0"/>
              <a:t>D aruandeaasta kasum       	5000     	</a:t>
            </a:r>
          </a:p>
          <a:p>
            <a:pPr lvl="1"/>
            <a:r>
              <a:rPr lang="et-EE" dirty="0"/>
              <a:t>K kohustuslik reservkapital	  250</a:t>
            </a:r>
          </a:p>
          <a:p>
            <a:pPr lvl="1"/>
            <a:r>
              <a:rPr lang="et-EE" dirty="0"/>
              <a:t>K EP jaotamata kasum		4750		</a:t>
            </a:r>
          </a:p>
          <a:p>
            <a:endParaRPr lang="et-EE" dirty="0"/>
          </a:p>
        </p:txBody>
      </p:sp>
      <p:sp>
        <p:nvSpPr>
          <p:cNvPr id="4" name="Date Placeholder 3"/>
          <p:cNvSpPr>
            <a:spLocks noGrp="1"/>
          </p:cNvSpPr>
          <p:nvPr>
            <p:ph type="dt" sz="half" idx="10"/>
          </p:nvPr>
        </p:nvSpPr>
        <p:spPr/>
        <p:txBody>
          <a:bodyPr/>
          <a:lstStyle/>
          <a:p>
            <a:fld id="{646B5D34-7757-4F85-AFB7-17D1431F77C1}"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44</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n-GB" dirty="0" err="1"/>
              <a:t>Kohustuslik</a:t>
            </a:r>
            <a:r>
              <a:rPr lang="en-GB" dirty="0"/>
              <a:t> </a:t>
            </a:r>
            <a:r>
              <a:rPr lang="en-GB" dirty="0" err="1"/>
              <a:t>reservkapital</a:t>
            </a:r>
            <a:endParaRPr lang="et-EE" dirty="0"/>
          </a:p>
        </p:txBody>
      </p:sp>
      <p:sp>
        <p:nvSpPr>
          <p:cNvPr id="3" name="Content Placeholder 2"/>
          <p:cNvSpPr>
            <a:spLocks noGrp="1"/>
          </p:cNvSpPr>
          <p:nvPr>
            <p:ph idx="1"/>
          </p:nvPr>
        </p:nvSpPr>
        <p:spPr>
          <a:xfrm>
            <a:off x="571472" y="1285860"/>
            <a:ext cx="8267728" cy="4930790"/>
          </a:xfrm>
        </p:spPr>
        <p:txBody>
          <a:bodyPr/>
          <a:lstStyle/>
          <a:p>
            <a:r>
              <a:rPr lang="et-EE" dirty="0"/>
              <a:t>Järgmisel aastal oli Aktsiaseltsi Aruandeaasta kahjum 4925€. Kahjumi katmise otsusega otsustati kahjum katta Eelmiste perioodide kasumi arvelt ja ülejäänud osas kohustusliku reservkapitali arvelt.</a:t>
            </a:r>
          </a:p>
          <a:p>
            <a:pPr lvl="1"/>
            <a:r>
              <a:rPr lang="et-EE" dirty="0"/>
              <a:t>D</a:t>
            </a:r>
          </a:p>
          <a:p>
            <a:pPr lvl="1"/>
            <a:r>
              <a:rPr lang="et-EE" dirty="0"/>
              <a:t>D</a:t>
            </a:r>
          </a:p>
          <a:p>
            <a:pPr lvl="1"/>
            <a:r>
              <a:rPr lang="et-EE" dirty="0"/>
              <a:t>K</a:t>
            </a:r>
          </a:p>
        </p:txBody>
      </p:sp>
      <p:sp>
        <p:nvSpPr>
          <p:cNvPr id="4" name="Date Placeholder 3"/>
          <p:cNvSpPr>
            <a:spLocks noGrp="1"/>
          </p:cNvSpPr>
          <p:nvPr>
            <p:ph type="dt" sz="half" idx="10"/>
          </p:nvPr>
        </p:nvSpPr>
        <p:spPr/>
        <p:txBody>
          <a:bodyPr/>
          <a:lstStyle/>
          <a:p>
            <a:fld id="{9DD33096-528B-4275-B681-1CF20DFF76F2}"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45</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124744"/>
            <a:ext cx="7939608" cy="5091906"/>
          </a:xfrm>
        </p:spPr>
        <p:txBody>
          <a:bodyPr/>
          <a:lstStyle/>
          <a:p>
            <a:r>
              <a:rPr lang="et-EE" dirty="0"/>
              <a:t>Realiseerimata tulud ja kulud, mida ei kajastata kasumiaruandes, muudel eesmärkidel (et piirata vaba omakapitali hulka) moodustatud reservid 	</a:t>
            </a:r>
          </a:p>
          <a:p>
            <a:r>
              <a:rPr lang="et-EE" dirty="0"/>
              <a:t>omanike (aktsionäride või osanike) otsusega loodavad ja kasutatavad muud reservid ning so omanike poolt sissemakstavad …</a:t>
            </a:r>
          </a:p>
          <a:p>
            <a:r>
              <a:rPr lang="et-EE" dirty="0"/>
              <a:t> regulatsioonide ja rakendatava raamatupidamistava poolt kujundatavad muud reservid</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46</a:t>
            </a:fld>
            <a:endParaRPr lang="et-EE"/>
          </a:p>
        </p:txBody>
      </p:sp>
      <p:sp>
        <p:nvSpPr>
          <p:cNvPr id="8" name="Title 1"/>
          <p:cNvSpPr>
            <a:spLocks noGrp="1"/>
          </p:cNvSpPr>
          <p:nvPr>
            <p:ph type="title"/>
          </p:nvPr>
        </p:nvSpPr>
        <p:spPr>
          <a:xfrm>
            <a:off x="1066800" y="188913"/>
            <a:ext cx="7772400" cy="1152525"/>
          </a:xfrm>
        </p:spPr>
        <p:txBody>
          <a:bodyPr/>
          <a:lstStyle/>
          <a:p>
            <a:br>
              <a:rPr lang="et-EE" sz="1200" dirty="0"/>
            </a:br>
            <a:br>
              <a:rPr lang="et-EE" sz="1200" dirty="0"/>
            </a:br>
            <a:r>
              <a:rPr lang="et-EE" sz="4000" dirty="0"/>
              <a:t>Muud reservid – </a:t>
            </a:r>
            <a:r>
              <a:rPr lang="et-EE" sz="1800" dirty="0"/>
              <a:t>nähakse ette </a:t>
            </a:r>
            <a:r>
              <a:rPr lang="et-EE" sz="1600" dirty="0"/>
              <a:t>põhikirjaga </a:t>
            </a:r>
            <a:br>
              <a:rPr lang="et-EE" sz="1200" dirty="0"/>
            </a:br>
            <a:r>
              <a:rPr lang="et-EE" sz="1200" b="1" dirty="0"/>
              <a:t>Muude reservide moodustamisest omakapitalis</a:t>
            </a:r>
            <a:br>
              <a:rPr lang="et-EE" sz="1200" b="1" dirty="0"/>
            </a:br>
            <a:r>
              <a:rPr lang="et-EE" sz="1200" dirty="0"/>
              <a:t>8. sept. 2015 | </a:t>
            </a:r>
            <a:r>
              <a:rPr lang="et-EE" sz="1200" dirty="0">
                <a:hlinkClick r:id="rId2" tooltip="View all posts by Sulev Luiga"/>
              </a:rPr>
              <a:t>Sulev </a:t>
            </a:r>
            <a:r>
              <a:rPr lang="et-EE" sz="1200" dirty="0" err="1">
                <a:hlinkClick r:id="rId2" tooltip="View all posts by Sulev Luiga"/>
              </a:rPr>
              <a:t>Luiga</a:t>
            </a:r>
            <a:r>
              <a:rPr lang="et-EE" sz="1200" dirty="0"/>
              <a:t> ja </a:t>
            </a:r>
            <a:r>
              <a:rPr lang="et-EE" sz="1200" dirty="0">
                <a:hlinkClick r:id="rId3" tooltip="View all posts by Sven Siling"/>
              </a:rPr>
              <a:t>Sven </a:t>
            </a:r>
            <a:r>
              <a:rPr lang="et-EE" sz="1200" dirty="0" err="1">
                <a:hlinkClick r:id="rId3" tooltip="View all posts by Sven Siling"/>
              </a:rPr>
              <a:t>Siling</a:t>
            </a:r>
            <a:r>
              <a:rPr lang="et-EE" sz="1200" dirty="0"/>
              <a:t> </a:t>
            </a:r>
            <a:br>
              <a:rPr lang="et-EE" sz="1200" dirty="0"/>
            </a:br>
            <a:endParaRPr lang="et-EE" sz="1200" dirty="0"/>
          </a:p>
        </p:txBody>
      </p:sp>
    </p:spTree>
    <p:extLst>
      <p:ext uri="{BB962C8B-B14F-4D97-AF65-F5344CB8AC3E}">
        <p14:creationId xmlns:p14="http://schemas.microsoft.com/office/powerpoint/2010/main" val="810662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n-GB" dirty="0" err="1"/>
              <a:t>Aruandeaasta</a:t>
            </a:r>
            <a:r>
              <a:rPr lang="en-GB" dirty="0"/>
              <a:t> </a:t>
            </a:r>
            <a:r>
              <a:rPr lang="en-GB" dirty="0" err="1"/>
              <a:t>kasum</a:t>
            </a:r>
            <a:r>
              <a:rPr lang="en-GB" dirty="0"/>
              <a:t>/</a:t>
            </a:r>
            <a:r>
              <a:rPr lang="en-GB" dirty="0" err="1"/>
              <a:t>kahjum</a:t>
            </a:r>
            <a:r>
              <a:rPr lang="en-GB" dirty="0"/>
              <a:t> </a:t>
            </a:r>
            <a:endParaRPr lang="et-EE" dirty="0"/>
          </a:p>
        </p:txBody>
      </p:sp>
      <p:sp>
        <p:nvSpPr>
          <p:cNvPr id="3" name="Content Placeholder 2"/>
          <p:cNvSpPr>
            <a:spLocks noGrp="1"/>
          </p:cNvSpPr>
          <p:nvPr>
            <p:ph idx="1"/>
          </p:nvPr>
        </p:nvSpPr>
        <p:spPr>
          <a:xfrm>
            <a:off x="642910" y="1428736"/>
            <a:ext cx="8196290" cy="4787914"/>
          </a:xfrm>
        </p:spPr>
        <p:txBody>
          <a:bodyPr/>
          <a:lstStyle/>
          <a:p>
            <a:r>
              <a:rPr lang="et-EE" dirty="0"/>
              <a:t>Selgitatakse välja aruandeaasta kulu- ja tulukontode sulgemise teel </a:t>
            </a:r>
            <a:r>
              <a:rPr lang="et-EE" sz="2000" dirty="0"/>
              <a:t>(RS §15-3)</a:t>
            </a:r>
          </a:p>
          <a:p>
            <a:r>
              <a:rPr lang="et-EE" dirty="0"/>
              <a:t>Kulukontode sulgemine</a:t>
            </a:r>
          </a:p>
          <a:p>
            <a:pPr lvl="1"/>
            <a:r>
              <a:rPr lang="et-EE" dirty="0"/>
              <a:t>D AA kasum/kahjum</a:t>
            </a:r>
          </a:p>
          <a:p>
            <a:pPr lvl="1"/>
            <a:r>
              <a:rPr lang="et-EE" dirty="0"/>
              <a:t>K Kulude konto (-d)</a:t>
            </a:r>
          </a:p>
          <a:p>
            <a:r>
              <a:rPr lang="et-EE" dirty="0"/>
              <a:t>Tulukontode sulgemine</a:t>
            </a:r>
          </a:p>
          <a:p>
            <a:pPr lvl="1"/>
            <a:r>
              <a:rPr lang="et-EE" dirty="0"/>
              <a:t>D Tulude konto (-d)</a:t>
            </a:r>
          </a:p>
          <a:p>
            <a:pPr lvl="1"/>
            <a:r>
              <a:rPr lang="et-EE" dirty="0"/>
              <a:t>K AA kasum/kahjum</a:t>
            </a:r>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47</a:t>
            </a:fld>
            <a:endParaRPr lang="et-EE"/>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547670"/>
          </a:xfrm>
        </p:spPr>
        <p:txBody>
          <a:bodyPr/>
          <a:lstStyle/>
          <a:p>
            <a:r>
              <a:rPr lang="en-GB" dirty="0" err="1"/>
              <a:t>Aruandeaasta</a:t>
            </a:r>
            <a:r>
              <a:rPr lang="en-GB" dirty="0"/>
              <a:t> </a:t>
            </a:r>
            <a:r>
              <a:rPr lang="en-GB" dirty="0" err="1"/>
              <a:t>kasum</a:t>
            </a:r>
            <a:r>
              <a:rPr lang="en-GB" dirty="0"/>
              <a:t>/</a:t>
            </a:r>
            <a:r>
              <a:rPr lang="en-GB" dirty="0" err="1"/>
              <a:t>kahjum</a:t>
            </a:r>
            <a:r>
              <a:rPr lang="en-GB" dirty="0"/>
              <a:t> </a:t>
            </a:r>
            <a:endParaRPr lang="et-EE" dirty="0"/>
          </a:p>
        </p:txBody>
      </p:sp>
      <p:graphicFrame>
        <p:nvGraphicFramePr>
          <p:cNvPr id="7" name="Content Placeholder 6"/>
          <p:cNvGraphicFramePr>
            <a:graphicFrameLocks noGrp="1"/>
          </p:cNvGraphicFramePr>
          <p:nvPr>
            <p:ph idx="1"/>
          </p:nvPr>
        </p:nvGraphicFramePr>
        <p:xfrm>
          <a:off x="1066800" y="1205257"/>
          <a:ext cx="7772400" cy="4918416"/>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498084">
                <a:tc>
                  <a:txBody>
                    <a:bodyPr/>
                    <a:lstStyle/>
                    <a:p>
                      <a:r>
                        <a:rPr lang="et-EE" dirty="0">
                          <a:solidFill>
                            <a:schemeClr val="tx2"/>
                          </a:solidFill>
                        </a:rPr>
                        <a:t>Deebet</a:t>
                      </a:r>
                    </a:p>
                  </a:txBody>
                  <a:tcPr/>
                </a:tc>
                <a:tc>
                  <a:txBody>
                    <a:bodyPr/>
                    <a:lstStyle/>
                    <a:p>
                      <a:r>
                        <a:rPr lang="et-EE" dirty="0">
                          <a:solidFill>
                            <a:schemeClr val="tx2"/>
                          </a:solidFill>
                        </a:rPr>
                        <a:t>                                               Kreedit</a:t>
                      </a:r>
                    </a:p>
                  </a:txBody>
                  <a:tcPr/>
                </a:tc>
                <a:extLst>
                  <a:ext uri="{0D108BD9-81ED-4DB2-BD59-A6C34878D82A}">
                    <a16:rowId xmlns:a16="http://schemas.microsoft.com/office/drawing/2014/main" val="10000"/>
                  </a:ext>
                </a:extLst>
              </a:tr>
              <a:tr h="2015377">
                <a:tc>
                  <a:txBody>
                    <a:bodyPr/>
                    <a:lstStyle/>
                    <a:p>
                      <a:r>
                        <a:rPr lang="et-EE" dirty="0"/>
                        <a:t>Saldo                               0€</a:t>
                      </a:r>
                    </a:p>
                    <a:p>
                      <a:r>
                        <a:rPr lang="et-EE" dirty="0"/>
                        <a:t>Kulude sulgemine (31.12 RP õiendiga)</a:t>
                      </a:r>
                    </a:p>
                    <a:p>
                      <a:endParaRPr lang="et-EE" dirty="0"/>
                    </a:p>
                    <a:p>
                      <a:pPr lvl="1"/>
                      <a:r>
                        <a:rPr lang="et-EE" dirty="0"/>
                        <a:t>Müüdud kauba, teenuse  kulu</a:t>
                      </a:r>
                    </a:p>
                    <a:p>
                      <a:pPr lvl="1"/>
                      <a:r>
                        <a:rPr lang="et-EE" dirty="0"/>
                        <a:t>Mitmesugune tegevuskulu</a:t>
                      </a:r>
                    </a:p>
                    <a:p>
                      <a:pPr lvl="1"/>
                      <a:r>
                        <a:rPr lang="et-EE" dirty="0"/>
                        <a:t>Muu</a:t>
                      </a:r>
                      <a:r>
                        <a:rPr lang="et-EE" baseline="0" dirty="0"/>
                        <a:t> ärikulu</a:t>
                      </a:r>
                    </a:p>
                    <a:p>
                      <a:pPr lvl="1"/>
                      <a:r>
                        <a:rPr lang="et-EE" baseline="0" dirty="0"/>
                        <a:t>Amortisatsioonikulu</a:t>
                      </a:r>
                    </a:p>
                    <a:p>
                      <a:pPr lvl="1"/>
                      <a:r>
                        <a:rPr lang="et-EE" baseline="0" dirty="0"/>
                        <a:t>Finantskulu</a:t>
                      </a:r>
                    </a:p>
                  </a:txBody>
                  <a:tcPr/>
                </a:tc>
                <a:tc>
                  <a:txBody>
                    <a:bodyPr/>
                    <a:lstStyle/>
                    <a:p>
                      <a:r>
                        <a:rPr lang="et-EE" dirty="0"/>
                        <a:t>Saldo                              0€</a:t>
                      </a:r>
                    </a:p>
                    <a:p>
                      <a:r>
                        <a:rPr lang="et-EE" dirty="0"/>
                        <a:t>Tulude sulgemine (31.12 RP õiendiga)</a:t>
                      </a:r>
                    </a:p>
                    <a:p>
                      <a:endParaRPr lang="et-EE" dirty="0"/>
                    </a:p>
                    <a:p>
                      <a:pPr lvl="1"/>
                      <a:r>
                        <a:rPr lang="et-EE" dirty="0"/>
                        <a:t>Müügitulu</a:t>
                      </a:r>
                    </a:p>
                    <a:p>
                      <a:pPr lvl="1"/>
                      <a:r>
                        <a:rPr lang="et-EE" dirty="0"/>
                        <a:t>Muu äritulu</a:t>
                      </a:r>
                    </a:p>
                    <a:p>
                      <a:pPr lvl="1"/>
                      <a:r>
                        <a:rPr lang="et-EE" dirty="0"/>
                        <a:t>Finantstulu</a:t>
                      </a:r>
                    </a:p>
                  </a:txBody>
                  <a:tcPr/>
                </a:tc>
                <a:extLst>
                  <a:ext uri="{0D108BD9-81ED-4DB2-BD59-A6C34878D82A}">
                    <a16:rowId xmlns:a16="http://schemas.microsoft.com/office/drawing/2014/main" val="10001"/>
                  </a:ext>
                </a:extLst>
              </a:tr>
              <a:tr h="498084">
                <a:tc>
                  <a:txBody>
                    <a:bodyPr/>
                    <a:lstStyle/>
                    <a:p>
                      <a:r>
                        <a:rPr lang="et-EE" dirty="0"/>
                        <a:t>DK</a:t>
                      </a:r>
                    </a:p>
                  </a:txBody>
                  <a:tcPr/>
                </a:tc>
                <a:tc>
                  <a:txBody>
                    <a:bodyPr/>
                    <a:lstStyle/>
                    <a:p>
                      <a:r>
                        <a:rPr lang="et-EE" dirty="0"/>
                        <a:t>KK</a:t>
                      </a:r>
                    </a:p>
                  </a:txBody>
                  <a:tcPr/>
                </a:tc>
                <a:extLst>
                  <a:ext uri="{0D108BD9-81ED-4DB2-BD59-A6C34878D82A}">
                    <a16:rowId xmlns:a16="http://schemas.microsoft.com/office/drawing/2014/main" val="10002"/>
                  </a:ext>
                </a:extLst>
              </a:tr>
              <a:tr h="498084">
                <a:tc>
                  <a:txBody>
                    <a:bodyPr/>
                    <a:lstStyle/>
                    <a:p>
                      <a:r>
                        <a:rPr lang="et-EE" dirty="0"/>
                        <a:t>S (kahjum)</a:t>
                      </a:r>
                    </a:p>
                  </a:txBody>
                  <a:tcPr/>
                </a:tc>
                <a:tc>
                  <a:txBody>
                    <a:bodyPr/>
                    <a:lstStyle/>
                    <a:p>
                      <a:r>
                        <a:rPr lang="et-EE" dirty="0"/>
                        <a:t>S (kasum)</a:t>
                      </a:r>
                    </a:p>
                  </a:txBody>
                  <a:tcPr/>
                </a:tc>
                <a:extLst>
                  <a:ext uri="{0D108BD9-81ED-4DB2-BD59-A6C34878D82A}">
                    <a16:rowId xmlns:a16="http://schemas.microsoft.com/office/drawing/2014/main" val="10003"/>
                  </a:ext>
                </a:extLst>
              </a:tr>
              <a:tr h="498084">
                <a:tc>
                  <a:txBody>
                    <a:bodyPr/>
                    <a:lstStyle/>
                    <a:p>
                      <a:r>
                        <a:rPr lang="et-EE" dirty="0"/>
                        <a:t>Kasumi jaotamine või suunamine EP jaotamata kasumi kontole</a:t>
                      </a:r>
                    </a:p>
                  </a:txBody>
                  <a:tcPr/>
                </a:tc>
                <a:tc>
                  <a:txBody>
                    <a:bodyPr/>
                    <a:lstStyle/>
                    <a:p>
                      <a:r>
                        <a:rPr lang="et-EE" dirty="0"/>
                        <a:t>Kahjumi katmine EP</a:t>
                      </a:r>
                      <a:r>
                        <a:rPr lang="et-EE" baseline="0" dirty="0"/>
                        <a:t> kasumi arvel</a:t>
                      </a:r>
                      <a:endParaRPr lang="et-EE" dirty="0"/>
                    </a:p>
                  </a:txBody>
                  <a:tcPr/>
                </a:tc>
                <a:extLst>
                  <a:ext uri="{0D108BD9-81ED-4DB2-BD59-A6C34878D82A}">
                    <a16:rowId xmlns:a16="http://schemas.microsoft.com/office/drawing/2014/main" val="10004"/>
                  </a:ext>
                </a:extLst>
              </a:tr>
              <a:tr h="498084">
                <a:tc>
                  <a:txBody>
                    <a:bodyPr/>
                    <a:lstStyle/>
                    <a:p>
                      <a:r>
                        <a:rPr lang="et-EE" dirty="0"/>
                        <a:t>Saldo                        0€</a:t>
                      </a:r>
                    </a:p>
                  </a:txBody>
                  <a:tcPr/>
                </a:tc>
                <a:tc>
                  <a:txBody>
                    <a:bodyPr/>
                    <a:lstStyle/>
                    <a:p>
                      <a:r>
                        <a:rPr lang="et-EE" dirty="0"/>
                        <a:t>Saldo                           0€</a:t>
                      </a:r>
                    </a:p>
                  </a:txBody>
                  <a:tcPr/>
                </a:tc>
                <a:extLst>
                  <a:ext uri="{0D108BD9-81ED-4DB2-BD59-A6C34878D82A}">
                    <a16:rowId xmlns:a16="http://schemas.microsoft.com/office/drawing/2014/main" val="10005"/>
                  </a:ext>
                </a:extLst>
              </a:tr>
            </a:tbl>
          </a:graphicData>
        </a:graphic>
      </p:graphicFrame>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48</a:t>
            </a:fld>
            <a:endParaRPr lang="et-EE"/>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142852"/>
            <a:ext cx="8053414" cy="714380"/>
          </a:xfrm>
        </p:spPr>
        <p:txBody>
          <a:bodyPr/>
          <a:lstStyle/>
          <a:p>
            <a:r>
              <a:rPr lang="en-GB" dirty="0" err="1"/>
              <a:t>Aruandeaasta</a:t>
            </a:r>
            <a:r>
              <a:rPr lang="en-GB" dirty="0"/>
              <a:t> </a:t>
            </a:r>
            <a:r>
              <a:rPr lang="en-GB" dirty="0" err="1"/>
              <a:t>kasum</a:t>
            </a:r>
            <a:r>
              <a:rPr lang="en-GB" dirty="0"/>
              <a:t>/</a:t>
            </a:r>
            <a:r>
              <a:rPr lang="en-GB" dirty="0" err="1"/>
              <a:t>kahjum</a:t>
            </a:r>
            <a:r>
              <a:rPr lang="en-GB" dirty="0"/>
              <a:t> </a:t>
            </a:r>
            <a:endParaRPr lang="et-EE" dirty="0"/>
          </a:p>
        </p:txBody>
      </p:sp>
      <p:sp>
        <p:nvSpPr>
          <p:cNvPr id="3" name="Content Placeholder 2"/>
          <p:cNvSpPr>
            <a:spLocks noGrp="1"/>
          </p:cNvSpPr>
          <p:nvPr>
            <p:ph idx="1"/>
          </p:nvPr>
        </p:nvSpPr>
        <p:spPr>
          <a:xfrm>
            <a:off x="571472" y="928670"/>
            <a:ext cx="8267728" cy="5357850"/>
          </a:xfrm>
        </p:spPr>
        <p:txBody>
          <a:bodyPr/>
          <a:lstStyle/>
          <a:p>
            <a:pPr>
              <a:buNone/>
            </a:pPr>
            <a:r>
              <a:rPr lang="et-EE" dirty="0"/>
              <a:t>Üldkoosolekul otsustatakse kasum 50 000 eurot</a:t>
            </a:r>
          </a:p>
          <a:p>
            <a:pPr>
              <a:buNone/>
            </a:pPr>
            <a:r>
              <a:rPr lang="et-EE" dirty="0"/>
              <a:t>jaotada järgmiselt: kohustuslik reservkapitali</a:t>
            </a:r>
          </a:p>
          <a:p>
            <a:pPr>
              <a:buNone/>
            </a:pPr>
            <a:r>
              <a:rPr lang="et-EE" dirty="0"/>
              <a:t>2 500€, dividendid14 250€, fondiemissiooni</a:t>
            </a:r>
          </a:p>
          <a:p>
            <a:pPr>
              <a:buNone/>
            </a:pPr>
            <a:r>
              <a:rPr lang="et-EE" dirty="0"/>
              <a:t>reserv 23 750€ </a:t>
            </a:r>
            <a:r>
              <a:rPr lang="et-EE" sz="2000" dirty="0"/>
              <a:t>(võib ka otse aktsiakapital või osakapital),</a:t>
            </a:r>
          </a:p>
          <a:p>
            <a:pPr>
              <a:buNone/>
            </a:pPr>
            <a:r>
              <a:rPr lang="et-EE" dirty="0"/>
              <a:t>jaotamata kasum 9 500€.  R õiend:</a:t>
            </a:r>
          </a:p>
          <a:p>
            <a:pPr lvl="1"/>
            <a:r>
              <a:rPr lang="et-EE" dirty="0"/>
              <a:t>D Aruandeaasta kasum			 50 000.-</a:t>
            </a:r>
          </a:p>
          <a:p>
            <a:pPr lvl="1"/>
            <a:r>
              <a:rPr lang="et-EE" dirty="0"/>
              <a:t>K Kohustuslik reservkapital		   2 500.-</a:t>
            </a:r>
          </a:p>
          <a:p>
            <a:pPr lvl="1"/>
            <a:r>
              <a:rPr lang="et-EE" dirty="0"/>
              <a:t>K Dividendivõlg				 14 250.-  </a:t>
            </a:r>
            <a:r>
              <a:rPr lang="et-EE" b="1" dirty="0"/>
              <a:t>//</a:t>
            </a:r>
          </a:p>
          <a:p>
            <a:pPr lvl="1"/>
            <a:r>
              <a:rPr lang="et-EE" dirty="0"/>
              <a:t>K Fondiemissiooni reserv		  23 750.-</a:t>
            </a:r>
          </a:p>
          <a:p>
            <a:pPr lvl="1"/>
            <a:r>
              <a:rPr lang="et-EE" dirty="0"/>
              <a:t>K Eelmiste perioodide jaotamata kasum 9 500.-</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dirty="0"/>
          </a:p>
        </p:txBody>
      </p:sp>
      <p:sp>
        <p:nvSpPr>
          <p:cNvPr id="6" name="Slide Number Placeholder 5"/>
          <p:cNvSpPr>
            <a:spLocks noGrp="1"/>
          </p:cNvSpPr>
          <p:nvPr>
            <p:ph type="sldNum" sz="quarter" idx="12"/>
          </p:nvPr>
        </p:nvSpPr>
        <p:spPr/>
        <p:txBody>
          <a:bodyPr/>
          <a:lstStyle/>
          <a:p>
            <a:fld id="{9841B48E-E103-4E31-B3B8-9B820E8465A4}" type="slidenum">
              <a:rPr lang="et-EE" smtClean="0"/>
              <a:pPr/>
              <a:t>49</a:t>
            </a:fld>
            <a:endParaRPr lang="et-E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Mõisted - 3</a:t>
            </a:r>
          </a:p>
        </p:txBody>
      </p:sp>
      <p:sp>
        <p:nvSpPr>
          <p:cNvPr id="3" name="Content Placeholder 2"/>
          <p:cNvSpPr>
            <a:spLocks noGrp="1"/>
          </p:cNvSpPr>
          <p:nvPr>
            <p:ph idx="1"/>
          </p:nvPr>
        </p:nvSpPr>
        <p:spPr/>
        <p:txBody>
          <a:bodyPr/>
          <a:lstStyle/>
          <a:p>
            <a:r>
              <a:rPr lang="et-EE" b="1" i="1" dirty="0"/>
              <a:t>Kulu</a:t>
            </a:r>
            <a:r>
              <a:rPr lang="et-EE" dirty="0"/>
              <a:t> – majandusliku kasu vähenemine aruandeperioodil vara vähenemise, ammendumise või amortisatsioonina või kohustiste tekkimisena, mille tulemusena omakapital väheneb, välja arvatud omakapitali arvel omanikele tehtud väljamaksed.</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a:t>
            </a:fld>
            <a:endParaRPr lang="et-EE"/>
          </a:p>
        </p:txBody>
      </p:sp>
    </p:spTree>
    <p:extLst>
      <p:ext uri="{BB962C8B-B14F-4D97-AF65-F5344CB8AC3E}">
        <p14:creationId xmlns:p14="http://schemas.microsoft.com/office/powerpoint/2010/main" val="25076402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214290"/>
            <a:ext cx="7910538" cy="642942"/>
          </a:xfrm>
        </p:spPr>
        <p:txBody>
          <a:bodyPr/>
          <a:lstStyle/>
          <a:p>
            <a:br>
              <a:rPr lang="et-EE" dirty="0"/>
            </a:br>
            <a:r>
              <a:rPr lang="et-EE" sz="3600" dirty="0"/>
              <a:t> Eelmiste perioodide jaotamata kasum</a:t>
            </a:r>
          </a:p>
        </p:txBody>
      </p:sp>
      <p:sp>
        <p:nvSpPr>
          <p:cNvPr id="3" name="Content Placeholder 2"/>
          <p:cNvSpPr>
            <a:spLocks noGrp="1"/>
          </p:cNvSpPr>
          <p:nvPr>
            <p:ph idx="1"/>
          </p:nvPr>
        </p:nvSpPr>
        <p:spPr>
          <a:xfrm>
            <a:off x="785786" y="1500174"/>
            <a:ext cx="8053414" cy="4787914"/>
          </a:xfrm>
        </p:spPr>
        <p:txBody>
          <a:bodyPr/>
          <a:lstStyle/>
          <a:p>
            <a:r>
              <a:rPr lang="et-EE" dirty="0"/>
              <a:t>Kontol Eelmiste perioodide jaotamata kasum kajastatakse majandusaastale eelnenud perioodide jaotamata kasum kumulatiivselt.</a:t>
            </a:r>
          </a:p>
          <a:p>
            <a:endParaRPr lang="et-EE" dirty="0"/>
          </a:p>
          <a:p>
            <a:r>
              <a:rPr lang="et-EE" dirty="0"/>
              <a:t>Eelmiste perioodide jaotamata kasumi suurendamine või vähendamine toimub üldkoosoleku kasumi jaotamise otsusese alusel.</a:t>
            </a:r>
          </a:p>
          <a:p>
            <a:endParaRPr lang="et-EE" dirty="0"/>
          </a:p>
          <a:p>
            <a:pPr>
              <a:buNone/>
            </a:pPr>
            <a:r>
              <a:rPr lang="et-EE" dirty="0"/>
              <a:t> </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50</a:t>
            </a:fld>
            <a:endParaRPr lang="et-EE"/>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381000"/>
            <a:ext cx="8196290" cy="761984"/>
          </a:xfrm>
        </p:spPr>
        <p:txBody>
          <a:bodyPr/>
          <a:lstStyle/>
          <a:p>
            <a:r>
              <a:rPr lang="et-EE" sz="4000" dirty="0"/>
              <a:t>Eelmiste perioodide jaotamata kasum</a:t>
            </a:r>
          </a:p>
        </p:txBody>
      </p:sp>
      <p:sp>
        <p:nvSpPr>
          <p:cNvPr id="3" name="Content Placeholder 2"/>
          <p:cNvSpPr>
            <a:spLocks noGrp="1"/>
          </p:cNvSpPr>
          <p:nvPr>
            <p:ph idx="1"/>
          </p:nvPr>
        </p:nvSpPr>
        <p:spPr>
          <a:xfrm>
            <a:off x="571472" y="1428736"/>
            <a:ext cx="8358246" cy="4787914"/>
          </a:xfrm>
        </p:spPr>
        <p:txBody>
          <a:bodyPr/>
          <a:lstStyle/>
          <a:p>
            <a:pPr>
              <a:buNone/>
            </a:pPr>
            <a:r>
              <a:rPr lang="et-EE" dirty="0"/>
              <a:t>Aruandeaasta puhaskasum oli 15000€, mis jaotati </a:t>
            </a:r>
          </a:p>
          <a:p>
            <a:pPr>
              <a:buNone/>
            </a:pPr>
            <a:r>
              <a:rPr lang="et-EE" dirty="0"/>
              <a:t>üldkoosoleku otsusega kohustusliku</a:t>
            </a:r>
          </a:p>
          <a:p>
            <a:pPr>
              <a:buNone/>
            </a:pPr>
            <a:r>
              <a:rPr lang="et-EE" dirty="0"/>
              <a:t>reservkapitali suurendamiseks 700 € ja ülejäänud</a:t>
            </a:r>
          </a:p>
          <a:p>
            <a:pPr>
              <a:buNone/>
            </a:pPr>
            <a:r>
              <a:rPr lang="et-EE" dirty="0"/>
              <a:t>kasum suunati eelmiste perioodide jaotamata</a:t>
            </a:r>
          </a:p>
          <a:p>
            <a:pPr>
              <a:buNone/>
            </a:pPr>
            <a:r>
              <a:rPr lang="et-EE" dirty="0"/>
              <a:t>kasumi arvele</a:t>
            </a:r>
          </a:p>
          <a:p>
            <a:pPr lvl="1"/>
            <a:r>
              <a:rPr lang="et-EE" dirty="0"/>
              <a:t>Deebet aruandeaasta kasum                 15000.-</a:t>
            </a:r>
          </a:p>
          <a:p>
            <a:pPr lvl="1"/>
            <a:r>
              <a:rPr lang="et-EE" dirty="0"/>
              <a:t>Kreedit kohustuslik reservkapital             700.-</a:t>
            </a:r>
          </a:p>
          <a:p>
            <a:pPr lvl="1"/>
            <a:r>
              <a:rPr lang="et-EE" dirty="0"/>
              <a:t>Kreedit eelmiste </a:t>
            </a:r>
            <a:r>
              <a:rPr lang="et-EE" dirty="0" err="1"/>
              <a:t>per</a:t>
            </a:r>
            <a:r>
              <a:rPr lang="et-EE" dirty="0"/>
              <a:t>. jaotamata kasum 14300.-</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51</a:t>
            </a:fld>
            <a:endParaRPr lang="et-EE"/>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14290"/>
            <a:ext cx="8196290" cy="714380"/>
          </a:xfrm>
        </p:spPr>
        <p:txBody>
          <a:bodyPr/>
          <a:lstStyle/>
          <a:p>
            <a:r>
              <a:rPr lang="et-EE" sz="4000" dirty="0"/>
              <a:t>Eelmiste perioodide jaotamata kasum</a:t>
            </a:r>
          </a:p>
        </p:txBody>
      </p:sp>
      <p:sp>
        <p:nvSpPr>
          <p:cNvPr id="3" name="Content Placeholder 2"/>
          <p:cNvSpPr>
            <a:spLocks noGrp="1"/>
          </p:cNvSpPr>
          <p:nvPr>
            <p:ph idx="1"/>
          </p:nvPr>
        </p:nvSpPr>
        <p:spPr>
          <a:xfrm>
            <a:off x="642910" y="1071546"/>
            <a:ext cx="8196290" cy="5145104"/>
          </a:xfrm>
        </p:spPr>
        <p:txBody>
          <a:bodyPr/>
          <a:lstStyle/>
          <a:p>
            <a:r>
              <a:rPr lang="et-EE" dirty="0"/>
              <a:t>Üldkoosolek deklareeris 1500€ dividende, selle kohta </a:t>
            </a:r>
            <a:r>
              <a:rPr lang="et-EE" dirty="0" err="1"/>
              <a:t>lausend</a:t>
            </a:r>
            <a:r>
              <a:rPr lang="et-EE" dirty="0"/>
              <a:t>:</a:t>
            </a:r>
          </a:p>
          <a:p>
            <a:pPr lvl="1"/>
            <a:r>
              <a:rPr lang="et-EE" dirty="0"/>
              <a:t>D EP jaotamata kasum		1500.-</a:t>
            </a:r>
          </a:p>
          <a:p>
            <a:pPr lvl="1"/>
            <a:r>
              <a:rPr lang="et-EE" dirty="0"/>
              <a:t>D Tulumaksukulu			  ???</a:t>
            </a:r>
          </a:p>
          <a:p>
            <a:pPr lvl="1"/>
            <a:r>
              <a:rPr lang="et-EE" dirty="0"/>
              <a:t>K Dividendivõlg			1500.-</a:t>
            </a:r>
          </a:p>
          <a:p>
            <a:pPr lvl="1"/>
            <a:r>
              <a:rPr lang="et-EE" dirty="0"/>
              <a:t>K Tulumaksuvõlg			   ???</a:t>
            </a:r>
          </a:p>
          <a:p>
            <a:r>
              <a:rPr lang="et-EE" dirty="0"/>
              <a:t>Üldkoosolek otsustas AA kahjumi 12 300€ katta EP jaotamata kasumi arvel</a:t>
            </a:r>
          </a:p>
          <a:p>
            <a:pPr lvl="1"/>
            <a:r>
              <a:rPr lang="et-EE" dirty="0"/>
              <a:t>D EP jaotamata kasum 	12 300</a:t>
            </a:r>
          </a:p>
          <a:p>
            <a:pPr lvl="1"/>
            <a:r>
              <a:rPr lang="et-EE" dirty="0"/>
              <a:t>D AA kasum/kahjum	12 300</a:t>
            </a:r>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52</a:t>
            </a:fld>
            <a:endParaRPr lang="et-EE"/>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85520-7187-473B-BE57-DADE9E712235}"/>
              </a:ext>
            </a:extLst>
          </p:cNvPr>
          <p:cNvSpPr>
            <a:spLocks noGrp="1"/>
          </p:cNvSpPr>
          <p:nvPr>
            <p:ph type="title"/>
          </p:nvPr>
        </p:nvSpPr>
        <p:spPr>
          <a:xfrm>
            <a:off x="1066800" y="136525"/>
            <a:ext cx="7772400" cy="700187"/>
          </a:xfrm>
        </p:spPr>
        <p:txBody>
          <a:bodyPr/>
          <a:lstStyle/>
          <a:p>
            <a:r>
              <a:rPr lang="et-EE" dirty="0"/>
              <a:t>Dividend ja tulumaks</a:t>
            </a:r>
          </a:p>
        </p:txBody>
      </p:sp>
      <p:sp>
        <p:nvSpPr>
          <p:cNvPr id="3" name="Content Placeholder 2">
            <a:extLst>
              <a:ext uri="{FF2B5EF4-FFF2-40B4-BE49-F238E27FC236}">
                <a16:creationId xmlns:a16="http://schemas.microsoft.com/office/drawing/2014/main" id="{42B243A4-75CD-45C1-94C1-E98C9ED5FD61}"/>
              </a:ext>
            </a:extLst>
          </p:cNvPr>
          <p:cNvSpPr>
            <a:spLocks noGrp="1"/>
          </p:cNvSpPr>
          <p:nvPr>
            <p:ph idx="1"/>
          </p:nvPr>
        </p:nvSpPr>
        <p:spPr>
          <a:xfrm>
            <a:off x="1066800" y="1124744"/>
            <a:ext cx="7772400" cy="5091906"/>
          </a:xfrm>
        </p:spPr>
        <p:txBody>
          <a:bodyPr/>
          <a:lstStyle/>
          <a:p>
            <a:r>
              <a:rPr lang="et-EE" dirty="0"/>
              <a:t>Esmakordsel maksmisel Ettevõtte TM 20/80</a:t>
            </a:r>
          </a:p>
          <a:p>
            <a:pPr marL="0" indent="0">
              <a:buNone/>
            </a:pPr>
            <a:r>
              <a:rPr lang="et-EE" b="1" dirty="0"/>
              <a:t>Näiteks: </a:t>
            </a:r>
            <a:r>
              <a:rPr lang="et-EE" dirty="0"/>
              <a:t>otsus maksta 8000€ dividendi </a:t>
            </a:r>
          </a:p>
          <a:p>
            <a:pPr marL="0" indent="0">
              <a:buNone/>
            </a:pPr>
            <a:r>
              <a:rPr lang="et-EE" dirty="0"/>
              <a:t>	D eelmiste </a:t>
            </a:r>
            <a:r>
              <a:rPr lang="et-EE" dirty="0" err="1"/>
              <a:t>per</a:t>
            </a:r>
            <a:r>
              <a:rPr lang="et-EE" dirty="0"/>
              <a:t>. kasum 	8000.-</a:t>
            </a:r>
          </a:p>
          <a:p>
            <a:pPr marL="0" indent="0">
              <a:buNone/>
            </a:pPr>
            <a:r>
              <a:rPr lang="et-EE" dirty="0"/>
              <a:t>	K dividendivõlg 		8000€ </a:t>
            </a:r>
          </a:p>
          <a:p>
            <a:pPr marL="0" indent="0">
              <a:buNone/>
            </a:pPr>
            <a:r>
              <a:rPr lang="et-EE" dirty="0"/>
              <a:t>TM: 8000x22/78= 2256,41€ </a:t>
            </a:r>
          </a:p>
          <a:p>
            <a:pPr marL="0" indent="0">
              <a:buNone/>
            </a:pPr>
            <a:r>
              <a:rPr lang="et-EE" dirty="0"/>
              <a:t>	D TM kulu 	2256,41€	</a:t>
            </a:r>
          </a:p>
          <a:p>
            <a:pPr marL="0" indent="0">
              <a:buNone/>
            </a:pPr>
            <a:r>
              <a:rPr lang="et-EE" dirty="0"/>
              <a:t>	K TM võlg 	2256,41€</a:t>
            </a:r>
          </a:p>
          <a:p>
            <a:pPr marL="0" indent="0">
              <a:buNone/>
            </a:pPr>
            <a:r>
              <a:rPr lang="et-EE" dirty="0"/>
              <a:t>Lisaks: TSD lisa7 + INF 1</a:t>
            </a:r>
          </a:p>
        </p:txBody>
      </p:sp>
      <p:sp>
        <p:nvSpPr>
          <p:cNvPr id="4" name="Date Placeholder 3">
            <a:extLst>
              <a:ext uri="{FF2B5EF4-FFF2-40B4-BE49-F238E27FC236}">
                <a16:creationId xmlns:a16="http://schemas.microsoft.com/office/drawing/2014/main" id="{CCC37F29-4286-4657-A047-6E647323437F}"/>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61D09B45-EA0E-4115-B042-DB0612D193DA}"/>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38D5F819-4F3D-4A50-8CAB-DBDAAC8F9F80}"/>
              </a:ext>
            </a:extLst>
          </p:cNvPr>
          <p:cNvSpPr>
            <a:spLocks noGrp="1"/>
          </p:cNvSpPr>
          <p:nvPr>
            <p:ph type="sldNum" sz="quarter" idx="12"/>
          </p:nvPr>
        </p:nvSpPr>
        <p:spPr/>
        <p:txBody>
          <a:bodyPr/>
          <a:lstStyle/>
          <a:p>
            <a:fld id="{9841B48E-E103-4E31-B3B8-9B820E8465A4}" type="slidenum">
              <a:rPr lang="et-EE" smtClean="0"/>
              <a:pPr/>
              <a:t>53</a:t>
            </a:fld>
            <a:endParaRPr lang="et-EE"/>
          </a:p>
        </p:txBody>
      </p:sp>
    </p:spTree>
    <p:extLst>
      <p:ext uri="{BB962C8B-B14F-4D97-AF65-F5344CB8AC3E}">
        <p14:creationId xmlns:p14="http://schemas.microsoft.com/office/powerpoint/2010/main" val="7361556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85818"/>
          </a:xfrm>
        </p:spPr>
        <p:txBody>
          <a:bodyPr/>
          <a:lstStyle/>
          <a:p>
            <a:r>
              <a:rPr lang="et-EE" dirty="0"/>
              <a:t>Jääkosalus /netovara</a:t>
            </a:r>
          </a:p>
        </p:txBody>
      </p:sp>
      <p:sp>
        <p:nvSpPr>
          <p:cNvPr id="3" name="Content Placeholder 2"/>
          <p:cNvSpPr>
            <a:spLocks noGrp="1"/>
          </p:cNvSpPr>
          <p:nvPr>
            <p:ph idx="1"/>
          </p:nvPr>
        </p:nvSpPr>
        <p:spPr>
          <a:xfrm>
            <a:off x="428596" y="1214422"/>
            <a:ext cx="8410604" cy="5002228"/>
          </a:xfrm>
        </p:spPr>
        <p:txBody>
          <a:bodyPr/>
          <a:lstStyle/>
          <a:p>
            <a:r>
              <a:rPr lang="et-EE" sz="2800" dirty="0"/>
              <a:t>Vastavalt äriseadustikule peab äriühingu netovara</a:t>
            </a:r>
          </a:p>
          <a:p>
            <a:pPr>
              <a:buNone/>
            </a:pPr>
            <a:r>
              <a:rPr lang="et-EE" sz="2800" dirty="0"/>
              <a:t>olema vähemalt pool äriühingu kapitalist, samas</a:t>
            </a:r>
          </a:p>
          <a:p>
            <a:pPr>
              <a:buNone/>
            </a:pPr>
            <a:r>
              <a:rPr lang="et-EE" sz="2800" dirty="0"/>
              <a:t>ei või netovara olla osaühingul väiksem kui 2 500</a:t>
            </a:r>
          </a:p>
          <a:p>
            <a:pPr>
              <a:buNone/>
            </a:pPr>
            <a:r>
              <a:rPr lang="et-EE" sz="2800" dirty="0"/>
              <a:t>eurot ning aktsiaseltsil alla 25 000 euro.</a:t>
            </a:r>
          </a:p>
          <a:p>
            <a:r>
              <a:rPr lang="et-EE" sz="2800" dirty="0"/>
              <a:t>Juhul, kui äriregistrile esitatavas aastaaruandes on</a:t>
            </a:r>
          </a:p>
          <a:p>
            <a:pPr>
              <a:buNone/>
            </a:pPr>
            <a:r>
              <a:rPr lang="et-EE" sz="2800" dirty="0"/>
              <a:t>ettevõtte netovara alla seadusega nõutud piiri, teeb</a:t>
            </a:r>
          </a:p>
          <a:p>
            <a:pPr>
              <a:buNone/>
            </a:pPr>
            <a:r>
              <a:rPr lang="et-EE" sz="2800" dirty="0"/>
              <a:t>äriregister ettevõtjale hoiatuse, </a:t>
            </a:r>
          </a:p>
          <a:p>
            <a:pPr>
              <a:buNone/>
            </a:pPr>
            <a:r>
              <a:rPr lang="et-EE" sz="2800" dirty="0"/>
              <a:t>milles palub ettevõtjal võtta tarvitusele seaduses</a:t>
            </a:r>
          </a:p>
          <a:p>
            <a:pPr>
              <a:buNone/>
            </a:pPr>
            <a:r>
              <a:rPr lang="et-EE" sz="2800" dirty="0"/>
              <a:t>sätestatud abinõud. </a:t>
            </a:r>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54</a:t>
            </a:fld>
            <a:endParaRPr lang="et-EE"/>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36525"/>
            <a:ext cx="7772400" cy="628179"/>
          </a:xfrm>
        </p:spPr>
        <p:txBody>
          <a:bodyPr/>
          <a:lstStyle/>
          <a:p>
            <a:r>
              <a:rPr lang="et-EE" dirty="0"/>
              <a:t>Jääkosalus/netovara</a:t>
            </a:r>
          </a:p>
        </p:txBody>
      </p:sp>
      <p:sp>
        <p:nvSpPr>
          <p:cNvPr id="3" name="Content Placeholder 2"/>
          <p:cNvSpPr>
            <a:spLocks noGrp="1"/>
          </p:cNvSpPr>
          <p:nvPr>
            <p:ph idx="1"/>
          </p:nvPr>
        </p:nvSpPr>
        <p:spPr>
          <a:xfrm>
            <a:off x="785786" y="764704"/>
            <a:ext cx="8215370" cy="5451946"/>
          </a:xfrm>
        </p:spPr>
        <p:txBody>
          <a:bodyPr/>
          <a:lstStyle/>
          <a:p>
            <a:r>
              <a:rPr lang="et-EE" sz="2800" dirty="0"/>
              <a:t>Hoiatusele mittereageerimisele võib järgneda</a:t>
            </a:r>
          </a:p>
          <a:p>
            <a:pPr>
              <a:buNone/>
            </a:pPr>
            <a:r>
              <a:rPr lang="et-EE" sz="2800" dirty="0"/>
              <a:t>sundlõpetamine. </a:t>
            </a:r>
          </a:p>
          <a:p>
            <a:r>
              <a:rPr lang="et-EE" sz="2800" dirty="0"/>
              <a:t>Netovara mittevastavus ei tähenda automaatselt</a:t>
            </a:r>
          </a:p>
          <a:p>
            <a:pPr>
              <a:buNone/>
            </a:pPr>
            <a:r>
              <a:rPr lang="et-EE" sz="2800" dirty="0"/>
              <a:t>ettevõtja pankrotti, kuid viivitus selle seadusega</a:t>
            </a:r>
          </a:p>
          <a:p>
            <a:pPr>
              <a:buNone/>
            </a:pPr>
            <a:r>
              <a:rPr lang="et-EE" sz="2800" dirty="0"/>
              <a:t>vastavusse viimisel võib kaasa tuua juhatuse liikme</a:t>
            </a:r>
          </a:p>
          <a:p>
            <a:pPr>
              <a:buNone/>
            </a:pPr>
            <a:r>
              <a:rPr lang="et-EE" sz="2800" dirty="0"/>
              <a:t>vastutuse.</a:t>
            </a:r>
          </a:p>
          <a:p>
            <a:r>
              <a:rPr lang="et-EE" sz="2800" dirty="0"/>
              <a:t>Võimalused  </a:t>
            </a:r>
          </a:p>
          <a:p>
            <a:pPr lvl="1"/>
            <a:r>
              <a:rPr lang="et-EE" sz="2400" dirty="0"/>
              <a:t>Äriühingu lõpetamine</a:t>
            </a:r>
          </a:p>
          <a:p>
            <a:pPr lvl="1"/>
            <a:r>
              <a:rPr lang="et-EE" sz="2400" dirty="0"/>
              <a:t>Osakapitali suurendamine</a:t>
            </a:r>
          </a:p>
          <a:p>
            <a:pPr lvl="1"/>
            <a:r>
              <a:rPr lang="et-EE" sz="2400" dirty="0"/>
              <a:t>Omanike nõudest loobumine</a:t>
            </a:r>
          </a:p>
          <a:p>
            <a:pPr lvl="1"/>
            <a:r>
              <a:rPr lang="et-EE" sz="2400" dirty="0"/>
              <a:t>Vabatahtliku reservi loomine (jälgida ja vajadusel muuta põhikirja)</a:t>
            </a:r>
          </a:p>
          <a:p>
            <a:pPr lvl="1"/>
            <a:endParaRPr lang="et-EE" sz="2400" dirty="0"/>
          </a:p>
          <a:p>
            <a:endParaRPr lang="et-EE" dirty="0"/>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55</a:t>
            </a:fld>
            <a:endParaRPr lang="et-EE"/>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D74D4-0D3D-46AB-A5AF-050EFCB54A88}"/>
              </a:ext>
            </a:extLst>
          </p:cNvPr>
          <p:cNvSpPr>
            <a:spLocks noGrp="1"/>
          </p:cNvSpPr>
          <p:nvPr>
            <p:ph type="title"/>
          </p:nvPr>
        </p:nvSpPr>
        <p:spPr>
          <a:xfrm>
            <a:off x="1066800" y="381000"/>
            <a:ext cx="7772400" cy="599728"/>
          </a:xfrm>
        </p:spPr>
        <p:txBody>
          <a:bodyPr/>
          <a:lstStyle/>
          <a:p>
            <a:r>
              <a:rPr lang="et-EE" dirty="0"/>
              <a:t>01.02.2023 ÄS muudatused</a:t>
            </a:r>
          </a:p>
        </p:txBody>
      </p:sp>
      <p:sp>
        <p:nvSpPr>
          <p:cNvPr id="3" name="Content Placeholder 2">
            <a:extLst>
              <a:ext uri="{FF2B5EF4-FFF2-40B4-BE49-F238E27FC236}">
                <a16:creationId xmlns:a16="http://schemas.microsoft.com/office/drawing/2014/main" id="{C8CE3405-C6A2-4270-9CDF-1EDDF498CCF7}"/>
              </a:ext>
            </a:extLst>
          </p:cNvPr>
          <p:cNvSpPr>
            <a:spLocks noGrp="1"/>
          </p:cNvSpPr>
          <p:nvPr>
            <p:ph idx="1"/>
          </p:nvPr>
        </p:nvSpPr>
        <p:spPr>
          <a:xfrm>
            <a:off x="683568" y="908720"/>
            <a:ext cx="8155632" cy="5307930"/>
          </a:xfrm>
        </p:spPr>
        <p:txBody>
          <a:bodyPr/>
          <a:lstStyle/>
          <a:p>
            <a:r>
              <a:rPr lang="et-EE" dirty="0"/>
              <a:t>Osaühingus kaob osakapitali miinimumnõue</a:t>
            </a:r>
          </a:p>
          <a:p>
            <a:r>
              <a:rPr lang="et-EE" dirty="0"/>
              <a:t>Ühe osa miinimumväärtus peab olema vähemalt 1 sent  ( Ülesanne…)  </a:t>
            </a:r>
          </a:p>
          <a:p>
            <a:r>
              <a:rPr lang="et-EE" dirty="0"/>
              <a:t>Võlausaldajate kaitseks võib tekkida õigus nõuda osanikelt tasu ja kulude hüvitamiseks kuni 2500€ , kui osakapital on alla 2500€</a:t>
            </a:r>
          </a:p>
          <a:p>
            <a:pPr marL="0" indent="0">
              <a:buNone/>
            </a:pPr>
            <a:r>
              <a:rPr lang="et-EE" sz="2400" dirty="0"/>
              <a:t>Õiguse järgi peab samaaegselt olema täidetud kaks nõuet:</a:t>
            </a:r>
          </a:p>
          <a:p>
            <a:pPr lvl="1"/>
            <a:r>
              <a:rPr lang="et-EE" sz="2400" dirty="0"/>
              <a:t>1.Netovara peab olema vähemalt pool osaühingu osakapitalist ja </a:t>
            </a:r>
          </a:p>
          <a:p>
            <a:pPr lvl="1"/>
            <a:r>
              <a:rPr lang="et-EE" sz="2400" dirty="0"/>
              <a:t>2. Netovara (osakapital) peab olema vähemalt 2500€ - kadus 01.02.2023</a:t>
            </a:r>
          </a:p>
          <a:p>
            <a:endParaRPr lang="et-EE" dirty="0"/>
          </a:p>
        </p:txBody>
      </p:sp>
      <p:sp>
        <p:nvSpPr>
          <p:cNvPr id="4" name="Date Placeholder 3">
            <a:extLst>
              <a:ext uri="{FF2B5EF4-FFF2-40B4-BE49-F238E27FC236}">
                <a16:creationId xmlns:a16="http://schemas.microsoft.com/office/drawing/2014/main" id="{38845D74-E93C-4272-A438-CB77EEDC0923}"/>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1F319228-F072-4DF8-8ED7-8A903E8E887D}"/>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A224FA39-99D9-4EA8-ABC6-526DCAD6CD18}"/>
              </a:ext>
            </a:extLst>
          </p:cNvPr>
          <p:cNvSpPr>
            <a:spLocks noGrp="1"/>
          </p:cNvSpPr>
          <p:nvPr>
            <p:ph type="sldNum" sz="quarter" idx="12"/>
          </p:nvPr>
        </p:nvSpPr>
        <p:spPr/>
        <p:txBody>
          <a:bodyPr/>
          <a:lstStyle/>
          <a:p>
            <a:fld id="{9841B48E-E103-4E31-B3B8-9B820E8465A4}" type="slidenum">
              <a:rPr lang="et-EE" smtClean="0"/>
              <a:pPr/>
              <a:t>56</a:t>
            </a:fld>
            <a:endParaRPr lang="et-EE"/>
          </a:p>
        </p:txBody>
      </p:sp>
    </p:spTree>
    <p:extLst>
      <p:ext uri="{BB962C8B-B14F-4D97-AF65-F5344CB8AC3E}">
        <p14:creationId xmlns:p14="http://schemas.microsoft.com/office/powerpoint/2010/main" val="10571441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BB62A-7396-400E-91C0-DF651E65C03B}"/>
              </a:ext>
            </a:extLst>
          </p:cNvPr>
          <p:cNvSpPr>
            <a:spLocks noGrp="1"/>
          </p:cNvSpPr>
          <p:nvPr>
            <p:ph type="title"/>
          </p:nvPr>
        </p:nvSpPr>
        <p:spPr>
          <a:xfrm>
            <a:off x="1066800" y="381000"/>
            <a:ext cx="7772400" cy="527720"/>
          </a:xfrm>
        </p:spPr>
        <p:txBody>
          <a:bodyPr/>
          <a:lstStyle/>
          <a:p>
            <a:r>
              <a:rPr lang="et-EE" dirty="0"/>
              <a:t>01.02.2023</a:t>
            </a:r>
          </a:p>
        </p:txBody>
      </p:sp>
      <p:sp>
        <p:nvSpPr>
          <p:cNvPr id="3" name="Content Placeholder 2">
            <a:extLst>
              <a:ext uri="{FF2B5EF4-FFF2-40B4-BE49-F238E27FC236}">
                <a16:creationId xmlns:a16="http://schemas.microsoft.com/office/drawing/2014/main" id="{161DA5DA-0820-43A1-A47B-62114B4AF482}"/>
              </a:ext>
            </a:extLst>
          </p:cNvPr>
          <p:cNvSpPr>
            <a:spLocks noGrp="1"/>
          </p:cNvSpPr>
          <p:nvPr>
            <p:ph idx="1"/>
          </p:nvPr>
        </p:nvSpPr>
        <p:spPr>
          <a:xfrm>
            <a:off x="1066800" y="1124744"/>
            <a:ext cx="7772400" cy="5091906"/>
          </a:xfrm>
        </p:spPr>
        <p:txBody>
          <a:bodyPr/>
          <a:lstStyle/>
          <a:p>
            <a:r>
              <a:rPr lang="et-EE" dirty="0"/>
              <a:t>Osakapitali saab suurendada fondiemissiooniga</a:t>
            </a:r>
          </a:p>
          <a:p>
            <a:r>
              <a:rPr lang="et-EE" dirty="0"/>
              <a:t>Osakapital tuleb sisse maksta kohe (kui nii  otsustatud) osaühingu asutamisel</a:t>
            </a:r>
          </a:p>
          <a:p>
            <a:endParaRPr lang="et-EE" dirty="0"/>
          </a:p>
          <a:p>
            <a:r>
              <a:rPr lang="et-EE" dirty="0"/>
              <a:t>Majandusaasta aruande esitamise tähtaja rangem kontroll – trahv ilma hoiatamata 3200€, mida võib teha korduvalt kuni esitamiseni, kiirem ettevõtte kustutamine. </a:t>
            </a:r>
          </a:p>
        </p:txBody>
      </p:sp>
      <p:sp>
        <p:nvSpPr>
          <p:cNvPr id="4" name="Date Placeholder 3">
            <a:extLst>
              <a:ext uri="{FF2B5EF4-FFF2-40B4-BE49-F238E27FC236}">
                <a16:creationId xmlns:a16="http://schemas.microsoft.com/office/drawing/2014/main" id="{CA69EE05-BF67-45DB-B344-53EA2BCC884A}"/>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AB991391-2F52-4001-8D93-2BC0FD261A42}"/>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C01BF72D-9B9B-4096-ACDF-A609EDD9F83B}"/>
              </a:ext>
            </a:extLst>
          </p:cNvPr>
          <p:cNvSpPr>
            <a:spLocks noGrp="1"/>
          </p:cNvSpPr>
          <p:nvPr>
            <p:ph type="sldNum" sz="quarter" idx="12"/>
          </p:nvPr>
        </p:nvSpPr>
        <p:spPr/>
        <p:txBody>
          <a:bodyPr/>
          <a:lstStyle/>
          <a:p>
            <a:fld id="{9841B48E-E103-4E31-B3B8-9B820E8465A4}" type="slidenum">
              <a:rPr lang="et-EE" smtClean="0"/>
              <a:pPr/>
              <a:t>57</a:t>
            </a:fld>
            <a:endParaRPr lang="et-EE"/>
          </a:p>
        </p:txBody>
      </p:sp>
    </p:spTree>
    <p:extLst>
      <p:ext uri="{BB962C8B-B14F-4D97-AF65-F5344CB8AC3E}">
        <p14:creationId xmlns:p14="http://schemas.microsoft.com/office/powerpoint/2010/main" val="3053384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A297C-BAF5-C858-8DBB-1051BD11A1CE}"/>
              </a:ext>
            </a:extLst>
          </p:cNvPr>
          <p:cNvSpPr>
            <a:spLocks noGrp="1"/>
          </p:cNvSpPr>
          <p:nvPr>
            <p:ph type="title"/>
          </p:nvPr>
        </p:nvSpPr>
        <p:spPr>
          <a:xfrm>
            <a:off x="1066800" y="381000"/>
            <a:ext cx="7772400" cy="671736"/>
          </a:xfrm>
        </p:spPr>
        <p:txBody>
          <a:bodyPr/>
          <a:lstStyle/>
          <a:p>
            <a:r>
              <a:rPr lang="et-EE" dirty="0"/>
              <a:t>2011-2022 asutatud OÜ-l</a:t>
            </a:r>
          </a:p>
        </p:txBody>
      </p:sp>
      <p:sp>
        <p:nvSpPr>
          <p:cNvPr id="3" name="Content Placeholder 2">
            <a:extLst>
              <a:ext uri="{FF2B5EF4-FFF2-40B4-BE49-F238E27FC236}">
                <a16:creationId xmlns:a16="http://schemas.microsoft.com/office/drawing/2014/main" id="{F9F81612-1416-BEF4-B989-CE863CEFA0CB}"/>
              </a:ext>
            </a:extLst>
          </p:cNvPr>
          <p:cNvSpPr>
            <a:spLocks noGrp="1"/>
          </p:cNvSpPr>
          <p:nvPr>
            <p:ph idx="1"/>
          </p:nvPr>
        </p:nvSpPr>
        <p:spPr>
          <a:xfrm>
            <a:off x="1066800" y="1484784"/>
            <a:ext cx="7772400" cy="4731866"/>
          </a:xfrm>
        </p:spPr>
        <p:txBody>
          <a:bodyPr/>
          <a:lstStyle/>
          <a:p>
            <a:r>
              <a:rPr lang="et-EE" dirty="0"/>
              <a:t>Oli OÜ miinimum osakapital 2500.-</a:t>
            </a:r>
          </a:p>
          <a:p>
            <a:r>
              <a:rPr lang="et-EE" dirty="0"/>
              <a:t>Samuti sai OÜ asutada  Sisse maksmata osakapitaliga.</a:t>
            </a:r>
          </a:p>
          <a:p>
            <a:r>
              <a:rPr lang="et-EE" dirty="0"/>
              <a:t>Sisse maksmata osakapitaliga OÜ peab nüüd,  2023 aastal, tegema 2500.- </a:t>
            </a:r>
            <a:r>
              <a:rPr lang="et-EE" dirty="0" err="1"/>
              <a:t>eurose</a:t>
            </a:r>
            <a:r>
              <a:rPr lang="et-EE" dirty="0"/>
              <a:t> /või muu sisse maksmata summa suuruse sissemakse või</a:t>
            </a:r>
          </a:p>
          <a:p>
            <a:r>
              <a:rPr lang="et-EE" dirty="0"/>
              <a:t>vähendama osakapitali /lisaks ka põhikirja muutus </a:t>
            </a:r>
          </a:p>
        </p:txBody>
      </p:sp>
      <p:sp>
        <p:nvSpPr>
          <p:cNvPr id="4" name="Date Placeholder 3">
            <a:extLst>
              <a:ext uri="{FF2B5EF4-FFF2-40B4-BE49-F238E27FC236}">
                <a16:creationId xmlns:a16="http://schemas.microsoft.com/office/drawing/2014/main" id="{94EDF75B-842B-93AB-09B1-E2568ED67ECC}"/>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281F04F3-8432-6733-359F-A712D000C01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CC3D5E4E-3D53-D007-D342-39FB0D24DCA1}"/>
              </a:ext>
            </a:extLst>
          </p:cNvPr>
          <p:cNvSpPr>
            <a:spLocks noGrp="1"/>
          </p:cNvSpPr>
          <p:nvPr>
            <p:ph type="sldNum" sz="quarter" idx="12"/>
          </p:nvPr>
        </p:nvSpPr>
        <p:spPr/>
        <p:txBody>
          <a:bodyPr/>
          <a:lstStyle/>
          <a:p>
            <a:fld id="{9841B48E-E103-4E31-B3B8-9B820E8465A4}" type="slidenum">
              <a:rPr lang="et-EE" smtClean="0"/>
              <a:pPr/>
              <a:t>58</a:t>
            </a:fld>
            <a:endParaRPr lang="et-EE"/>
          </a:p>
        </p:txBody>
      </p:sp>
    </p:spTree>
    <p:extLst>
      <p:ext uri="{BB962C8B-B14F-4D97-AF65-F5344CB8AC3E}">
        <p14:creationId xmlns:p14="http://schemas.microsoft.com/office/powerpoint/2010/main" val="30029438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A8E6F-1EF3-443E-BD15-7C6D4CC44367}"/>
              </a:ext>
            </a:extLst>
          </p:cNvPr>
          <p:cNvSpPr>
            <a:spLocks noGrp="1"/>
          </p:cNvSpPr>
          <p:nvPr>
            <p:ph type="title"/>
          </p:nvPr>
        </p:nvSpPr>
        <p:spPr>
          <a:xfrm>
            <a:off x="1066800" y="136525"/>
            <a:ext cx="7772400" cy="700187"/>
          </a:xfrm>
        </p:spPr>
        <p:txBody>
          <a:bodyPr/>
          <a:lstStyle/>
          <a:p>
            <a:r>
              <a:rPr lang="et-EE" dirty="0"/>
              <a:t>Omakapitali muutuste aruanne</a:t>
            </a:r>
          </a:p>
        </p:txBody>
      </p:sp>
      <p:sp>
        <p:nvSpPr>
          <p:cNvPr id="3" name="Content Placeholder 2">
            <a:extLst>
              <a:ext uri="{FF2B5EF4-FFF2-40B4-BE49-F238E27FC236}">
                <a16:creationId xmlns:a16="http://schemas.microsoft.com/office/drawing/2014/main" id="{74E29810-3327-4C4D-B0A7-BB7A864EC02A}"/>
              </a:ext>
            </a:extLst>
          </p:cNvPr>
          <p:cNvSpPr>
            <a:spLocks noGrp="1"/>
          </p:cNvSpPr>
          <p:nvPr>
            <p:ph idx="1"/>
          </p:nvPr>
        </p:nvSpPr>
        <p:spPr>
          <a:xfrm>
            <a:off x="899592" y="1196752"/>
            <a:ext cx="7939608" cy="5256584"/>
          </a:xfrm>
        </p:spPr>
        <p:txBody>
          <a:bodyPr/>
          <a:lstStyle/>
          <a:p>
            <a:r>
              <a:rPr lang="et-EE" dirty="0"/>
              <a:t>Siin esitatakse andmed omakapitali kirjetes toimunud muutuste kohta aruandeperioodil:</a:t>
            </a:r>
          </a:p>
          <a:p>
            <a:pPr lvl="1"/>
            <a:r>
              <a:rPr lang="et-EE" dirty="0"/>
              <a:t>Sissemaksed kapitali suurendamiseks</a:t>
            </a:r>
          </a:p>
          <a:p>
            <a:pPr lvl="1"/>
            <a:r>
              <a:rPr lang="et-EE" dirty="0"/>
              <a:t>Väljamaksed omakapitalist</a:t>
            </a:r>
          </a:p>
          <a:p>
            <a:pPr lvl="1"/>
            <a:r>
              <a:rPr lang="et-EE" dirty="0"/>
              <a:t>Aruandeperioodi puhaskasum</a:t>
            </a:r>
          </a:p>
          <a:p>
            <a:pPr lvl="1"/>
            <a:r>
              <a:rPr lang="et-EE" dirty="0"/>
              <a:t>Tehingud omaaktsiate ja –osadega</a:t>
            </a:r>
          </a:p>
          <a:p>
            <a:pPr lvl="1"/>
            <a:r>
              <a:rPr lang="et-EE" dirty="0"/>
              <a:t>Osade ja aktsiate tühistamised</a:t>
            </a:r>
          </a:p>
          <a:p>
            <a:pPr lvl="1"/>
            <a:r>
              <a:rPr lang="et-EE" dirty="0"/>
              <a:t>Reservide suurendamise ja vähendamised</a:t>
            </a:r>
          </a:p>
          <a:p>
            <a:pPr lvl="1"/>
            <a:r>
              <a:rPr lang="et-EE" dirty="0"/>
              <a:t>Arvestuspõhimõtete või -meetodite muutmise mõjuomakapitali kirjetele</a:t>
            </a:r>
          </a:p>
        </p:txBody>
      </p:sp>
      <p:sp>
        <p:nvSpPr>
          <p:cNvPr id="4" name="Date Placeholder 3">
            <a:extLst>
              <a:ext uri="{FF2B5EF4-FFF2-40B4-BE49-F238E27FC236}">
                <a16:creationId xmlns:a16="http://schemas.microsoft.com/office/drawing/2014/main" id="{801B4323-DFAF-4059-B2DB-05892D37F90C}"/>
              </a:ext>
            </a:extLst>
          </p:cNvPr>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a:extLst>
              <a:ext uri="{FF2B5EF4-FFF2-40B4-BE49-F238E27FC236}">
                <a16:creationId xmlns:a16="http://schemas.microsoft.com/office/drawing/2014/main" id="{68E592ED-CE5E-42FE-B2D2-A62929F11ADC}"/>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30DE32C7-776E-470A-B980-7E099E9768EC}"/>
              </a:ext>
            </a:extLst>
          </p:cNvPr>
          <p:cNvSpPr>
            <a:spLocks noGrp="1"/>
          </p:cNvSpPr>
          <p:nvPr>
            <p:ph type="sldNum" sz="quarter" idx="12"/>
          </p:nvPr>
        </p:nvSpPr>
        <p:spPr/>
        <p:txBody>
          <a:bodyPr/>
          <a:lstStyle/>
          <a:p>
            <a:fld id="{9841B48E-E103-4E31-B3B8-9B820E8465A4}" type="slidenum">
              <a:rPr lang="et-EE" smtClean="0"/>
              <a:pPr/>
              <a:t>59</a:t>
            </a:fld>
            <a:endParaRPr lang="et-EE"/>
          </a:p>
        </p:txBody>
      </p:sp>
    </p:spTree>
    <p:extLst>
      <p:ext uri="{BB962C8B-B14F-4D97-AF65-F5344CB8AC3E}">
        <p14:creationId xmlns:p14="http://schemas.microsoft.com/office/powerpoint/2010/main" val="501104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Omakapitali liigitatakse</a:t>
            </a:r>
          </a:p>
        </p:txBody>
      </p:sp>
      <p:sp>
        <p:nvSpPr>
          <p:cNvPr id="3" name="Content Placeholder 2"/>
          <p:cNvSpPr>
            <a:spLocks noGrp="1"/>
          </p:cNvSpPr>
          <p:nvPr>
            <p:ph idx="1"/>
          </p:nvPr>
        </p:nvSpPr>
        <p:spPr>
          <a:xfrm>
            <a:off x="1066800" y="1357298"/>
            <a:ext cx="7772400" cy="4859352"/>
          </a:xfrm>
        </p:spPr>
        <p:txBody>
          <a:bodyPr/>
          <a:lstStyle/>
          <a:p>
            <a:r>
              <a:rPr lang="et-EE" dirty="0"/>
              <a:t>seotud omakapitaliks</a:t>
            </a:r>
          </a:p>
          <a:p>
            <a:pPr lvl="1"/>
            <a:r>
              <a:rPr lang="et-EE" dirty="0"/>
              <a:t>Seotud omakapitali kuuluvad nimiväärtuses väljendatud aktsiakapital, ülekurss ja reservid </a:t>
            </a:r>
          </a:p>
          <a:p>
            <a:r>
              <a:rPr lang="et-EE" dirty="0"/>
              <a:t>vabaks omakapitaliks</a:t>
            </a:r>
          </a:p>
          <a:p>
            <a:pPr lvl="1"/>
            <a:r>
              <a:rPr lang="et-EE" dirty="0"/>
              <a:t>Vaba omakapitali moodustavad perioodi kasum ja eelmiste perioodide jaotamata kasum</a:t>
            </a:r>
          </a:p>
          <a:p>
            <a:pPr>
              <a:buNone/>
            </a:pPr>
            <a:r>
              <a:rPr lang="et-EE" dirty="0"/>
              <a:t> </a:t>
            </a:r>
          </a:p>
        </p:txBody>
      </p:sp>
      <p:sp>
        <p:nvSpPr>
          <p:cNvPr id="4" name="Date Placeholder 3"/>
          <p:cNvSpPr>
            <a:spLocks noGrp="1"/>
          </p:cNvSpPr>
          <p:nvPr>
            <p:ph type="dt" sz="half" idx="10"/>
          </p:nvPr>
        </p:nvSpPr>
        <p:spPr/>
        <p:txBody>
          <a:bodyPr/>
          <a:lstStyle/>
          <a:p>
            <a:fld id="{15B7AC93-6BA7-4434-A114-64DA02962225}" type="datetime1">
              <a:rPr lang="et-EE" smtClean="0"/>
              <a:pPr/>
              <a:t>15.10.2025</a:t>
            </a:fld>
            <a:endParaRPr lang="et-EE" dirty="0"/>
          </a:p>
        </p:txBody>
      </p:sp>
      <p:sp>
        <p:nvSpPr>
          <p:cNvPr id="6" name="Slide Number Placeholder 5"/>
          <p:cNvSpPr>
            <a:spLocks noGrp="1"/>
          </p:cNvSpPr>
          <p:nvPr>
            <p:ph type="sldNum" sz="quarter" idx="12"/>
          </p:nvPr>
        </p:nvSpPr>
        <p:spPr/>
        <p:txBody>
          <a:bodyPr/>
          <a:lstStyle/>
          <a:p>
            <a:fld id="{9841B48E-E103-4E31-B3B8-9B820E8465A4}" type="slidenum">
              <a:rPr lang="et-EE" smtClean="0"/>
              <a:pPr/>
              <a:t>6</a:t>
            </a:fld>
            <a:endParaRPr lang="et-EE" dirty="0"/>
          </a:p>
        </p:txBody>
      </p:sp>
      <p:sp>
        <p:nvSpPr>
          <p:cNvPr id="7" name="Footer Placeholder 6"/>
          <p:cNvSpPr>
            <a:spLocks noGrp="1"/>
          </p:cNvSpPr>
          <p:nvPr>
            <p:ph type="ftr" sz="quarter" idx="11"/>
          </p:nvPr>
        </p:nvSpPr>
        <p:spPr/>
        <p:txBody>
          <a:bodyPr/>
          <a:lstStyle/>
          <a:p>
            <a:endParaRPr lang="et-EE"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dirty="0"/>
          </a:p>
        </p:txBody>
      </p:sp>
      <p:sp>
        <p:nvSpPr>
          <p:cNvPr id="3" name="Content Placeholder 2"/>
          <p:cNvSpPr>
            <a:spLocks noGrp="1"/>
          </p:cNvSpPr>
          <p:nvPr>
            <p:ph idx="1"/>
          </p:nvPr>
        </p:nvSpPr>
        <p:spPr/>
        <p:txBody>
          <a:bodyPr/>
          <a:lstStyle/>
          <a:p>
            <a:endParaRPr lang="et-EE" dirty="0"/>
          </a:p>
          <a:p>
            <a:endParaRPr lang="et-EE" dirty="0"/>
          </a:p>
          <a:p>
            <a:endParaRPr lang="et-EE" dirty="0"/>
          </a:p>
          <a:p>
            <a:endParaRPr lang="et-EE" dirty="0"/>
          </a:p>
          <a:p>
            <a:r>
              <a:rPr lang="et-EE" dirty="0"/>
              <a:t>Tänan!</a:t>
            </a:r>
          </a:p>
        </p:txBody>
      </p:sp>
      <p:sp>
        <p:nvSpPr>
          <p:cNvPr id="4" name="Date Placeholder 3"/>
          <p:cNvSpPr>
            <a:spLocks noGrp="1"/>
          </p:cNvSpPr>
          <p:nvPr>
            <p:ph type="dt" sz="half" idx="10"/>
          </p:nvPr>
        </p:nvSpPr>
        <p:spPr/>
        <p:txBody>
          <a:bodyPr/>
          <a:lstStyle/>
          <a:p>
            <a:fld id="{E0A2BFED-065D-473C-9165-CFB4ED664E84}" type="datetime1">
              <a:rPr lang="et-EE" smtClean="0"/>
              <a:pPr/>
              <a:t>15.10.2025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60</a:t>
            </a:fld>
            <a:endParaRPr lang="et-EE"/>
          </a:p>
        </p:txBody>
      </p:sp>
      <p:pic>
        <p:nvPicPr>
          <p:cNvPr id="7" name="Picture 2" descr="an00790_"/>
          <p:cNvPicPr>
            <a:picLocks noChangeAspect="1" noChangeArrowheads="1"/>
          </p:cNvPicPr>
          <p:nvPr/>
        </p:nvPicPr>
        <p:blipFill>
          <a:blip r:embed="rId2"/>
          <a:srcRect/>
          <a:stretch>
            <a:fillRect/>
          </a:stretch>
        </p:blipFill>
        <p:spPr bwMode="auto">
          <a:xfrm>
            <a:off x="5857883" y="857232"/>
            <a:ext cx="2143141" cy="228601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14380"/>
          </a:xfrm>
        </p:spPr>
        <p:txBody>
          <a:bodyPr/>
          <a:lstStyle/>
          <a:p>
            <a:r>
              <a:rPr lang="et-EE"/>
              <a:t>Omakapital   </a:t>
            </a:r>
            <a:r>
              <a:rPr lang="et-EE" sz="2400" dirty="0"/>
              <a:t>(Vt RTJ 2 Lisa 1, RP 13.11.2018)</a:t>
            </a:r>
          </a:p>
        </p:txBody>
      </p:sp>
      <p:sp>
        <p:nvSpPr>
          <p:cNvPr id="3" name="Content Placeholder 2"/>
          <p:cNvSpPr>
            <a:spLocks noGrp="1"/>
          </p:cNvSpPr>
          <p:nvPr>
            <p:ph idx="1"/>
          </p:nvPr>
        </p:nvSpPr>
        <p:spPr>
          <a:xfrm>
            <a:off x="179512" y="1000108"/>
            <a:ext cx="8659688" cy="5216542"/>
          </a:xfrm>
        </p:spPr>
        <p:txBody>
          <a:bodyPr/>
          <a:lstStyle/>
          <a:p>
            <a:r>
              <a:rPr lang="et-EE" dirty="0"/>
              <a:t>Aktsiakapital või osakapital (nimiväärtuses)</a:t>
            </a:r>
          </a:p>
          <a:p>
            <a:r>
              <a:rPr lang="et-EE" dirty="0"/>
              <a:t>Registreerimata aktsia- või osakapital</a:t>
            </a:r>
          </a:p>
          <a:p>
            <a:r>
              <a:rPr lang="et-EE" dirty="0"/>
              <a:t>[</a:t>
            </a:r>
            <a:r>
              <a:rPr lang="et-EE" dirty="0" err="1"/>
              <a:t>Sissemaksmata</a:t>
            </a:r>
            <a:r>
              <a:rPr lang="et-EE" dirty="0"/>
              <a:t> osakapital (miinus)]</a:t>
            </a:r>
          </a:p>
          <a:p>
            <a:r>
              <a:rPr lang="et-EE" dirty="0"/>
              <a:t>Ülekurss (</a:t>
            </a:r>
            <a:r>
              <a:rPr lang="et-EE" dirty="0" err="1"/>
              <a:t>aazio</a:t>
            </a:r>
            <a:r>
              <a:rPr lang="et-EE" dirty="0"/>
              <a:t>)</a:t>
            </a:r>
          </a:p>
          <a:p>
            <a:r>
              <a:rPr lang="et-EE" dirty="0"/>
              <a:t>Oma osad või aktsiad (miinus)</a:t>
            </a:r>
          </a:p>
          <a:p>
            <a:r>
              <a:rPr lang="et-EE" dirty="0"/>
              <a:t>Kohustuslik reservkapital</a:t>
            </a:r>
          </a:p>
          <a:p>
            <a:r>
              <a:rPr lang="et-EE" dirty="0"/>
              <a:t>Muud reservid</a:t>
            </a:r>
          </a:p>
          <a:p>
            <a:r>
              <a:rPr lang="et-EE" dirty="0"/>
              <a:t>Eelmiste perioodide jaotamata kasum/kahjum (-)</a:t>
            </a:r>
          </a:p>
          <a:p>
            <a:r>
              <a:rPr lang="et-EE" dirty="0"/>
              <a:t>Aruandeaasta kasum/kahjum (-)</a:t>
            </a:r>
          </a:p>
          <a:p>
            <a:endParaRPr lang="et-EE" dirty="0"/>
          </a:p>
        </p:txBody>
      </p:sp>
      <p:sp>
        <p:nvSpPr>
          <p:cNvPr id="4" name="Date Placeholder 3"/>
          <p:cNvSpPr>
            <a:spLocks noGrp="1"/>
          </p:cNvSpPr>
          <p:nvPr>
            <p:ph type="dt" sz="half" idx="10"/>
          </p:nvPr>
        </p:nvSpPr>
        <p:spPr/>
        <p:txBody>
          <a:bodyPr/>
          <a:lstStyle/>
          <a:p>
            <a:fld id="{CBEE9A3D-243C-476A-AE87-C4FD5776BA9D}"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7</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14380"/>
          </a:xfrm>
        </p:spPr>
        <p:txBody>
          <a:bodyPr/>
          <a:lstStyle/>
          <a:p>
            <a:r>
              <a:rPr lang="et-EE" b="1" dirty="0"/>
              <a:t>Aktsiakapital</a:t>
            </a:r>
            <a:endParaRPr lang="et-EE" dirty="0"/>
          </a:p>
        </p:txBody>
      </p:sp>
      <p:sp>
        <p:nvSpPr>
          <p:cNvPr id="3" name="Content Placeholder 2"/>
          <p:cNvSpPr>
            <a:spLocks noGrp="1"/>
          </p:cNvSpPr>
          <p:nvPr>
            <p:ph idx="1"/>
          </p:nvPr>
        </p:nvSpPr>
        <p:spPr>
          <a:xfrm>
            <a:off x="928662" y="1000108"/>
            <a:ext cx="7910538" cy="5216542"/>
          </a:xfrm>
        </p:spPr>
        <p:txBody>
          <a:bodyPr/>
          <a:lstStyle/>
          <a:p>
            <a:r>
              <a:rPr lang="et-EE" dirty="0"/>
              <a:t>So aktsionäride poolt firmasse paigutatud vara nimiväärtuses.</a:t>
            </a:r>
          </a:p>
          <a:p>
            <a:r>
              <a:rPr lang="et-EE" b="1" dirty="0"/>
              <a:t>Aktsiaselts</a:t>
            </a:r>
            <a:r>
              <a:rPr lang="et-EE" dirty="0"/>
              <a:t> on äriühing, millel on aktsiateks jaotatud aktsiakapital. </a:t>
            </a:r>
          </a:p>
          <a:p>
            <a:r>
              <a:rPr lang="et-EE" dirty="0"/>
              <a:t>Aktsionär ei vastuta isiklikult aktsiaseltsi kohustuste eest. </a:t>
            </a:r>
          </a:p>
          <a:p>
            <a:r>
              <a:rPr lang="et-EE" dirty="0"/>
              <a:t>Aktsiakapital peab olema vähemalt 25 000€, so  väljalastud aktsiate arv x nimiväärtus.</a:t>
            </a:r>
          </a:p>
          <a:p>
            <a:endParaRPr lang="et-EE" dirty="0"/>
          </a:p>
          <a:p>
            <a:endParaRPr lang="et-EE" dirty="0"/>
          </a:p>
        </p:txBody>
      </p:sp>
      <p:sp>
        <p:nvSpPr>
          <p:cNvPr id="4" name="Date Placeholder 3"/>
          <p:cNvSpPr>
            <a:spLocks noGrp="1"/>
          </p:cNvSpPr>
          <p:nvPr>
            <p:ph type="dt" sz="half" idx="10"/>
          </p:nvPr>
        </p:nvSpPr>
        <p:spPr/>
        <p:txBody>
          <a:bodyPr/>
          <a:lstStyle/>
          <a:p>
            <a:fld id="{71473794-30DE-4B68-A80B-BAE9789E2BB4}"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8</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Aktsia</a:t>
            </a:r>
          </a:p>
        </p:txBody>
      </p:sp>
      <p:sp>
        <p:nvSpPr>
          <p:cNvPr id="3" name="Content Placeholder 2"/>
          <p:cNvSpPr>
            <a:spLocks noGrp="1"/>
          </p:cNvSpPr>
          <p:nvPr>
            <p:ph idx="1"/>
          </p:nvPr>
        </p:nvSpPr>
        <p:spPr>
          <a:xfrm>
            <a:off x="714348" y="1428736"/>
            <a:ext cx="8124852" cy="4787914"/>
          </a:xfrm>
        </p:spPr>
        <p:txBody>
          <a:bodyPr/>
          <a:lstStyle/>
          <a:p>
            <a:r>
              <a:rPr lang="et-EE" dirty="0"/>
              <a:t>Aktsia väikseim nimiväärtus või arvestuslik väärtus on 10 senti. Kui aktsia nimiväärtus on suurem kui 10 senti, peab see olema 10 sendi täiskordne.</a:t>
            </a:r>
          </a:p>
          <a:p>
            <a:r>
              <a:rPr lang="et-EE" dirty="0"/>
              <a:t>Aktsia annab aktsionärile õiguse osaleda aktsionäride üldkoosolekul ning kasumi ja aktsiaseltsi lõpetamisel allesjäänud vara jaotamisel, samuti muud seaduses sätestatud ja põhikirjaga ettenähtud õigused (</a:t>
            </a:r>
            <a:r>
              <a:rPr lang="et-EE" i="1" dirty="0"/>
              <a:t>lihtaktsia</a:t>
            </a:r>
            <a:r>
              <a:rPr lang="et-EE" dirty="0"/>
              <a:t>).</a:t>
            </a:r>
          </a:p>
          <a:p>
            <a:endParaRPr lang="et-EE" dirty="0"/>
          </a:p>
        </p:txBody>
      </p:sp>
      <p:sp>
        <p:nvSpPr>
          <p:cNvPr id="4" name="Date Placeholder 3"/>
          <p:cNvSpPr>
            <a:spLocks noGrp="1"/>
          </p:cNvSpPr>
          <p:nvPr>
            <p:ph type="dt" sz="half" idx="10"/>
          </p:nvPr>
        </p:nvSpPr>
        <p:spPr/>
        <p:txBody>
          <a:bodyPr/>
          <a:lstStyle/>
          <a:p>
            <a:fld id="{CF31E82C-79EE-4891-B390-EEF734C12714}" type="datetime1">
              <a:rPr lang="et-EE" smtClean="0"/>
              <a:pPr/>
              <a:t>15.10.2025</a:t>
            </a:fld>
            <a:endParaRPr lang="et-EE"/>
          </a:p>
        </p:txBody>
      </p:sp>
      <p:sp>
        <p:nvSpPr>
          <p:cNvPr id="6" name="Slide Number Placeholder 5"/>
          <p:cNvSpPr>
            <a:spLocks noGrp="1"/>
          </p:cNvSpPr>
          <p:nvPr>
            <p:ph type="sldNum" sz="quarter" idx="12"/>
          </p:nvPr>
        </p:nvSpPr>
        <p:spPr/>
        <p:txBody>
          <a:bodyPr/>
          <a:lstStyle/>
          <a:p>
            <a:fld id="{9841B48E-E103-4E31-B3B8-9B820E8465A4}" type="slidenum">
              <a:rPr lang="et-EE" smtClean="0"/>
              <a:pPr/>
              <a:t>9</a:t>
            </a:fld>
            <a:endParaRPr lang="et-EE"/>
          </a:p>
        </p:txBody>
      </p:sp>
      <p:sp>
        <p:nvSpPr>
          <p:cNvPr id="7" name="Footer Placeholder 6"/>
          <p:cNvSpPr>
            <a:spLocks noGrp="1"/>
          </p:cNvSpPr>
          <p:nvPr>
            <p:ph type="ftr" sz="quarter" idx="11"/>
          </p:nvPr>
        </p:nvSpPr>
        <p:spPr/>
        <p:txBody>
          <a:bodyPr/>
          <a:lstStyle/>
          <a:p>
            <a:endParaRPr lang="et-EE"/>
          </a:p>
        </p:txBody>
      </p:sp>
    </p:spTree>
  </p:cSld>
  <p:clrMapOvr>
    <a:masterClrMapping/>
  </p:clrMapOvr>
</p:sld>
</file>

<file path=ppt/theme/theme1.xml><?xml version="1.0" encoding="utf-8"?>
<a:theme xmlns:a="http://schemas.openxmlformats.org/drawingml/2006/main" name="Theme1">
  <a:themeElements>
    <a:clrScheme name="">
      <a:dk1>
        <a:srgbClr val="808000"/>
      </a:dk1>
      <a:lt1>
        <a:srgbClr val="FFFFFF"/>
      </a:lt1>
      <a:dk2>
        <a:srgbClr val="2A3D7A"/>
      </a:dk2>
      <a:lt2>
        <a:srgbClr val="CEC8BA"/>
      </a:lt2>
      <a:accent1>
        <a:srgbClr val="C9DDF1"/>
      </a:accent1>
      <a:accent2>
        <a:srgbClr val="FAC164"/>
      </a:accent2>
      <a:accent3>
        <a:srgbClr val="FFFFFF"/>
      </a:accent3>
      <a:accent4>
        <a:srgbClr val="6C6C00"/>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1763</TotalTime>
  <Words>3157</Words>
  <Application>Microsoft Office PowerPoint</Application>
  <PresentationFormat>On-screen Show (4:3)</PresentationFormat>
  <Paragraphs>543</Paragraphs>
  <Slides>60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Calibri</vt:lpstr>
      <vt:lpstr>Times New Roman</vt:lpstr>
      <vt:lpstr>Wingdings</vt:lpstr>
      <vt:lpstr>Theme1</vt:lpstr>
      <vt:lpstr>Omakapitali arvestus Raamatupidamise käsiraamat pt. 5.6. ÄRISEADUSTIK Äriregistri seadus</vt:lpstr>
      <vt:lpstr>Regulatsioon – on keeruline, sest seotud kolme erineva  valdkonnaga</vt:lpstr>
      <vt:lpstr>Mõisted</vt:lpstr>
      <vt:lpstr>Mõisted -2</vt:lpstr>
      <vt:lpstr>Mõisted - 3</vt:lpstr>
      <vt:lpstr>Omakapitali liigitatakse</vt:lpstr>
      <vt:lpstr>Omakapital   (Vt RTJ 2 Lisa 1, RP 13.11.2018)</vt:lpstr>
      <vt:lpstr>Aktsiakapital</vt:lpstr>
      <vt:lpstr>Aktsia</vt:lpstr>
      <vt:lpstr>Aktsia</vt:lpstr>
      <vt:lpstr>Eelisaktsia</vt:lpstr>
      <vt:lpstr>Eelisaktsiad</vt:lpstr>
      <vt:lpstr>Eelisaktsiad</vt:lpstr>
      <vt:lpstr>Osakapital ja osa</vt:lpstr>
      <vt:lpstr>Osa</vt:lpstr>
      <vt:lpstr>Konto Aktsiakapital (Osakapital)</vt:lpstr>
      <vt:lpstr>Aktsia/osa eest tasumine</vt:lpstr>
      <vt:lpstr>Aktsia/osa eest tasumine</vt:lpstr>
      <vt:lpstr>Aktsiakapitali (osakapitali )suurendamine</vt:lpstr>
      <vt:lpstr>Aktsiakapitali (osakapitali )suurendamine</vt:lpstr>
      <vt:lpstr>Mitterahaline sissemakse</vt:lpstr>
      <vt:lpstr>Audiitori hinnang varade väärtusele</vt:lpstr>
      <vt:lpstr>  KAPITALI VÄHENDAMINE</vt:lpstr>
      <vt:lpstr>Ülekurss</vt:lpstr>
      <vt:lpstr>Ülekurss</vt:lpstr>
      <vt:lpstr>Ülekurss 1</vt:lpstr>
      <vt:lpstr>Ülekurss 2</vt:lpstr>
      <vt:lpstr>Ülekurss 2</vt:lpstr>
      <vt:lpstr>Ülekurss 3</vt:lpstr>
      <vt:lpstr>Ülekurss 3</vt:lpstr>
      <vt:lpstr>Ülekurss 3</vt:lpstr>
      <vt:lpstr>Ülekurss 3</vt:lpstr>
      <vt:lpstr>Ülekurss 3</vt:lpstr>
      <vt:lpstr>Ülekurss 3</vt:lpstr>
      <vt:lpstr>  Oma aktsiad / -osad RP 15.05.23, ÄS §162. 283</vt:lpstr>
      <vt:lpstr>Tehingud</vt:lpstr>
      <vt:lpstr>Oma aktsiad / -osad</vt:lpstr>
      <vt:lpstr>Oma aktsiate kustutamine</vt:lpstr>
      <vt:lpstr>Oma aktsiate kustutamine</vt:lpstr>
      <vt:lpstr>Oma aktsiate kustutamine</vt:lpstr>
      <vt:lpstr>Oma aktsiate kustutamine</vt:lpstr>
      <vt:lpstr>Kohustuslik reservkapital</vt:lpstr>
      <vt:lpstr>Kohustuslik reservkapital</vt:lpstr>
      <vt:lpstr>Kohustuslik reservkapital</vt:lpstr>
      <vt:lpstr>Kohustuslik reservkapital</vt:lpstr>
      <vt:lpstr>  Muud reservid – nähakse ette põhikirjaga  Muude reservide moodustamisest omakapitalis 8. sept. 2015 | Sulev Luiga ja Sven Siling  </vt:lpstr>
      <vt:lpstr>Aruandeaasta kasum/kahjum </vt:lpstr>
      <vt:lpstr>Aruandeaasta kasum/kahjum </vt:lpstr>
      <vt:lpstr>Aruandeaasta kasum/kahjum </vt:lpstr>
      <vt:lpstr>  Eelmiste perioodide jaotamata kasum</vt:lpstr>
      <vt:lpstr>Eelmiste perioodide jaotamata kasum</vt:lpstr>
      <vt:lpstr>Eelmiste perioodide jaotamata kasum</vt:lpstr>
      <vt:lpstr>Dividend ja tulumaks</vt:lpstr>
      <vt:lpstr>Jääkosalus /netovara</vt:lpstr>
      <vt:lpstr>Jääkosalus/netovara</vt:lpstr>
      <vt:lpstr>01.02.2023 ÄS muudatused</vt:lpstr>
      <vt:lpstr>01.02.2023</vt:lpstr>
      <vt:lpstr>2011-2022 asutatud OÜ-l</vt:lpstr>
      <vt:lpstr>Omakapitali muutuste aruanne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Omakapitali arvestus</dc:title>
  <dc:creator>siiriluts</dc:creator>
  <cp:lastModifiedBy>Siiri Luts</cp:lastModifiedBy>
  <cp:revision>295</cp:revision>
  <dcterms:created xsi:type="dcterms:W3CDTF">2013-01-14T11:49:38Z</dcterms:created>
  <dcterms:modified xsi:type="dcterms:W3CDTF">2025-10-15T07:09:47Z</dcterms:modified>
</cp:coreProperties>
</file>