
<file path=[Content_Types].xml><?xml version="1.0" encoding="utf-8"?>
<Types xmlns="http://schemas.openxmlformats.org/package/2006/content-types">
  <Default Extension="emf" ContentType="image/x-emf"/>
  <Default Extension="glb" ContentType="model/gltf.binary"/>
  <Default Extension="jpeg" ContentType="image/jpeg"/>
  <Default Extension="png" ContentType="image/png"/>
  <Default Extension="rels" ContentType="application/vnd.openxmlformats-package.relationships+xml"/>
  <Default Extension="vml" ContentType="application/vnd.openxmlformats-officedocument.vmlDrawing"/>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9"/>
  </p:notesMasterIdLst>
  <p:sldIdLst>
    <p:sldId id="256" r:id="rId2"/>
    <p:sldId id="344" r:id="rId3"/>
    <p:sldId id="345" r:id="rId4"/>
    <p:sldId id="346" r:id="rId5"/>
    <p:sldId id="347" r:id="rId6"/>
    <p:sldId id="348" r:id="rId7"/>
    <p:sldId id="349" r:id="rId8"/>
    <p:sldId id="304" r:id="rId9"/>
    <p:sldId id="350" r:id="rId10"/>
    <p:sldId id="351" r:id="rId11"/>
    <p:sldId id="352" r:id="rId12"/>
    <p:sldId id="353" r:id="rId13"/>
    <p:sldId id="354" r:id="rId14"/>
    <p:sldId id="355" r:id="rId15"/>
    <p:sldId id="356" r:id="rId16"/>
    <p:sldId id="357" r:id="rId17"/>
    <p:sldId id="358" r:id="rId18"/>
    <p:sldId id="359" r:id="rId19"/>
    <p:sldId id="360" r:id="rId20"/>
    <p:sldId id="361" r:id="rId21"/>
    <p:sldId id="362" r:id="rId22"/>
    <p:sldId id="363" r:id="rId23"/>
    <p:sldId id="364" r:id="rId24"/>
    <p:sldId id="306" r:id="rId25"/>
    <p:sldId id="365" r:id="rId26"/>
    <p:sldId id="366" r:id="rId27"/>
    <p:sldId id="367" r:id="rId28"/>
    <p:sldId id="368" r:id="rId29"/>
    <p:sldId id="369" r:id="rId30"/>
    <p:sldId id="370" r:id="rId31"/>
    <p:sldId id="371" r:id="rId32"/>
    <p:sldId id="372" r:id="rId33"/>
    <p:sldId id="374" r:id="rId34"/>
    <p:sldId id="373" r:id="rId35"/>
    <p:sldId id="375" r:id="rId36"/>
    <p:sldId id="376" r:id="rId37"/>
    <p:sldId id="343" r:id="rId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B146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Keskmine laad 2 – rõhk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0024" autoAdjust="0"/>
  </p:normalViewPr>
  <p:slideViewPr>
    <p:cSldViewPr snapToGrid="0">
      <p:cViewPr varScale="1">
        <p:scale>
          <a:sx n="64" d="100"/>
          <a:sy n="64" d="100"/>
        </p:scale>
        <p:origin x="64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charts/_rels/chart1.xml.rels><?xml version="1.0" encoding="UTF-8" standalone="yes"?>
<Relationships xmlns="http://schemas.openxmlformats.org/package/2006/relationships"><Relationship Id="rId3" Type="http://schemas.openxmlformats.org/officeDocument/2006/relationships/oleObject" Target="file:///C:\Users\User\Dropbox%20(Personal)\&#213;pik\j&#228;relsetiti.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User\Dropbox%20(Personal)\&#213;pik\j&#228;relsetiti.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t-E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smoothMarker"/>
        <c:varyColors val="0"/>
        <c:ser>
          <c:idx val="2"/>
          <c:order val="0"/>
          <c:tx>
            <c:strRef>
              <c:f>Sheet1!$D$2</c:f>
              <c:strCache>
                <c:ptCount val="1"/>
                <c:pt idx="0">
                  <c:v>Laskevoolu setitimuda voog</c:v>
                </c:pt>
              </c:strCache>
            </c:strRef>
          </c:tx>
          <c:spPr>
            <a:ln w="19050" cap="rnd">
              <a:solidFill>
                <a:schemeClr val="tx1"/>
              </a:solidFill>
              <a:round/>
            </a:ln>
            <a:effectLst/>
          </c:spPr>
          <c:marker>
            <c:symbol val="none"/>
          </c:marker>
          <c:xVal>
            <c:numRef>
              <c:f>Sheet1!$B$3:$B$20</c:f>
              <c:numCache>
                <c:formatCode>General</c:formatCode>
                <c:ptCount val="18"/>
                <c:pt idx="0">
                  <c:v>0</c:v>
                </c:pt>
                <c:pt idx="1">
                  <c:v>0.5</c:v>
                </c:pt>
                <c:pt idx="2">
                  <c:v>1</c:v>
                </c:pt>
                <c:pt idx="3">
                  <c:v>1.5</c:v>
                </c:pt>
                <c:pt idx="4">
                  <c:v>2</c:v>
                </c:pt>
                <c:pt idx="5">
                  <c:v>2.5</c:v>
                </c:pt>
                <c:pt idx="6">
                  <c:v>3</c:v>
                </c:pt>
                <c:pt idx="7">
                  <c:v>3.5</c:v>
                </c:pt>
                <c:pt idx="8">
                  <c:v>4</c:v>
                </c:pt>
                <c:pt idx="9">
                  <c:v>4.5</c:v>
                </c:pt>
                <c:pt idx="10">
                  <c:v>5</c:v>
                </c:pt>
                <c:pt idx="11">
                  <c:v>6</c:v>
                </c:pt>
                <c:pt idx="12">
                  <c:v>7</c:v>
                </c:pt>
                <c:pt idx="13">
                  <c:v>8</c:v>
                </c:pt>
                <c:pt idx="14">
                  <c:v>9</c:v>
                </c:pt>
                <c:pt idx="15">
                  <c:v>10</c:v>
                </c:pt>
                <c:pt idx="16">
                  <c:v>12</c:v>
                </c:pt>
                <c:pt idx="17">
                  <c:v>15</c:v>
                </c:pt>
              </c:numCache>
            </c:numRef>
          </c:xVal>
          <c:yVal>
            <c:numRef>
              <c:f>Sheet1!$D$3:$D$20</c:f>
              <c:numCache>
                <c:formatCode>General</c:formatCode>
                <c:ptCount val="18"/>
                <c:pt idx="0">
                  <c:v>0</c:v>
                </c:pt>
                <c:pt idx="1">
                  <c:v>6.1404806480848633</c:v>
                </c:pt>
                <c:pt idx="2">
                  <c:v>10.05480069053459</c:v>
                </c:pt>
                <c:pt idx="3">
                  <c:v>12.348261812115593</c:v>
                </c:pt>
                <c:pt idx="4">
                  <c:v>13.479868923516648</c:v>
                </c:pt>
                <c:pt idx="5">
                  <c:v>13.795479043929088</c:v>
                </c:pt>
                <c:pt idx="6">
                  <c:v>13.553739536049092</c:v>
                </c:pt>
                <c:pt idx="7">
                  <c:v>12.946340606934339</c:v>
                </c:pt>
                <c:pt idx="8">
                  <c:v>12.113791079679324</c:v>
                </c:pt>
                <c:pt idx="9">
                  <c:v>11.157674954957091</c:v>
                </c:pt>
                <c:pt idx="10">
                  <c:v>10.150146242745953</c:v>
                </c:pt>
                <c:pt idx="11">
                  <c:v>8.1646157960471228</c:v>
                </c:pt>
                <c:pt idx="12">
                  <c:v>6.3850565756478845</c:v>
                </c:pt>
                <c:pt idx="13">
                  <c:v>4.8914644774039457</c:v>
                </c:pt>
                <c:pt idx="14">
                  <c:v>3.6887025303844956</c:v>
                </c:pt>
                <c:pt idx="15">
                  <c:v>2.7473458333101268</c:v>
                </c:pt>
                <c:pt idx="16">
                  <c:v>1.4813544688236042</c:v>
                </c:pt>
                <c:pt idx="17">
                  <c:v>0.55771923974993065</c:v>
                </c:pt>
              </c:numCache>
            </c:numRef>
          </c:yVal>
          <c:smooth val="1"/>
          <c:extLst>
            <c:ext xmlns:c16="http://schemas.microsoft.com/office/drawing/2014/chart" uri="{C3380CC4-5D6E-409C-BE32-E72D297353CC}">
              <c16:uniqueId val="{00000000-DA8C-4DF0-AC70-675FEC13DAD4}"/>
            </c:ext>
          </c:extLst>
        </c:ser>
        <c:dLbls>
          <c:showLegendKey val="0"/>
          <c:showVal val="0"/>
          <c:showCatName val="0"/>
          <c:showSerName val="0"/>
          <c:showPercent val="0"/>
          <c:showBubbleSize val="0"/>
        </c:dLbls>
        <c:axId val="501698143"/>
        <c:axId val="501696479"/>
      </c:scatterChart>
      <c:valAx>
        <c:axId val="501698143"/>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Heljumisisaldus (kg/m</a:t>
                </a:r>
                <a:r>
                  <a:rPr lang="en-US" baseline="30000"/>
                  <a:t>3</a:t>
                </a:r>
                <a:r>
                  <a:rPr lang="en-US"/>
                  <a:t>)</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01696479"/>
        <c:crosses val="autoZero"/>
        <c:crossBetween val="midCat"/>
      </c:valAx>
      <c:valAx>
        <c:axId val="501696479"/>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t-EE"/>
                  <a:t>Heljumi settimis</a:t>
                </a:r>
                <a:r>
                  <a:rPr lang="en-US"/>
                  <a:t>voog (</a:t>
                </a:r>
                <a:r>
                  <a:rPr lang="et-EE"/>
                  <a:t>kg/m</a:t>
                </a:r>
                <a:r>
                  <a:rPr lang="et-EE" baseline="30000"/>
                  <a:t>2</a:t>
                </a:r>
                <a:r>
                  <a:rPr lang="et-EE"/>
                  <a:t>h</a:t>
                </a:r>
                <a:r>
                  <a:rPr lang="en-US"/>
                  <a:t>)</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01698143"/>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t-E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smoothMarker"/>
        <c:varyColors val="0"/>
        <c:ser>
          <c:idx val="1"/>
          <c:order val="0"/>
          <c:tx>
            <c:strRef>
              <c:f>Sheet1!$D$2</c:f>
              <c:strCache>
                <c:ptCount val="1"/>
                <c:pt idx="0">
                  <c:v>Laskevoolu setitimuda voog</c:v>
                </c:pt>
              </c:strCache>
            </c:strRef>
          </c:tx>
          <c:spPr>
            <a:ln w="19050" cap="rnd">
              <a:solidFill>
                <a:schemeClr val="accent2"/>
              </a:solidFill>
              <a:round/>
            </a:ln>
            <a:effectLst/>
          </c:spPr>
          <c:marker>
            <c:symbol val="none"/>
          </c:marker>
          <c:xVal>
            <c:numRef>
              <c:f>Sheet1!$B$3:$B$20</c:f>
              <c:numCache>
                <c:formatCode>General</c:formatCode>
                <c:ptCount val="18"/>
                <c:pt idx="0">
                  <c:v>0</c:v>
                </c:pt>
                <c:pt idx="1">
                  <c:v>0.5</c:v>
                </c:pt>
                <c:pt idx="2">
                  <c:v>1</c:v>
                </c:pt>
                <c:pt idx="3">
                  <c:v>1.5</c:v>
                </c:pt>
                <c:pt idx="4">
                  <c:v>2</c:v>
                </c:pt>
                <c:pt idx="5">
                  <c:v>2.5</c:v>
                </c:pt>
                <c:pt idx="6">
                  <c:v>3</c:v>
                </c:pt>
                <c:pt idx="7">
                  <c:v>3.5</c:v>
                </c:pt>
                <c:pt idx="8">
                  <c:v>4</c:v>
                </c:pt>
                <c:pt idx="9">
                  <c:v>4.5</c:v>
                </c:pt>
                <c:pt idx="10">
                  <c:v>5</c:v>
                </c:pt>
                <c:pt idx="11">
                  <c:v>6</c:v>
                </c:pt>
                <c:pt idx="12">
                  <c:v>7</c:v>
                </c:pt>
                <c:pt idx="13">
                  <c:v>8</c:v>
                </c:pt>
                <c:pt idx="14">
                  <c:v>9</c:v>
                </c:pt>
                <c:pt idx="15">
                  <c:v>10</c:v>
                </c:pt>
                <c:pt idx="16">
                  <c:v>12</c:v>
                </c:pt>
                <c:pt idx="17">
                  <c:v>15</c:v>
                </c:pt>
              </c:numCache>
            </c:numRef>
          </c:xVal>
          <c:yVal>
            <c:numRef>
              <c:f>Sheet1!$E$3:$E$20</c:f>
              <c:numCache>
                <c:formatCode>General</c:formatCode>
                <c:ptCount val="18"/>
                <c:pt idx="0">
                  <c:v>0</c:v>
                </c:pt>
                <c:pt idx="1">
                  <c:v>0.75</c:v>
                </c:pt>
                <c:pt idx="2">
                  <c:v>1.5</c:v>
                </c:pt>
                <c:pt idx="3">
                  <c:v>2.25</c:v>
                </c:pt>
                <c:pt idx="4">
                  <c:v>3</c:v>
                </c:pt>
                <c:pt idx="5">
                  <c:v>3.75</c:v>
                </c:pt>
                <c:pt idx="6">
                  <c:v>4.5</c:v>
                </c:pt>
                <c:pt idx="7">
                  <c:v>5.25</c:v>
                </c:pt>
                <c:pt idx="8">
                  <c:v>6</c:v>
                </c:pt>
                <c:pt idx="9">
                  <c:v>6.75</c:v>
                </c:pt>
                <c:pt idx="10">
                  <c:v>7.5</c:v>
                </c:pt>
                <c:pt idx="11">
                  <c:v>9</c:v>
                </c:pt>
                <c:pt idx="12">
                  <c:v>10.5</c:v>
                </c:pt>
                <c:pt idx="13">
                  <c:v>12</c:v>
                </c:pt>
                <c:pt idx="14">
                  <c:v>13.5</c:v>
                </c:pt>
                <c:pt idx="15">
                  <c:v>15</c:v>
                </c:pt>
                <c:pt idx="16">
                  <c:v>18</c:v>
                </c:pt>
                <c:pt idx="17">
                  <c:v>22.5</c:v>
                </c:pt>
              </c:numCache>
            </c:numRef>
          </c:yVal>
          <c:smooth val="1"/>
          <c:extLst>
            <c:ext xmlns:c16="http://schemas.microsoft.com/office/drawing/2014/chart" uri="{C3380CC4-5D6E-409C-BE32-E72D297353CC}">
              <c16:uniqueId val="{00000000-A66F-40C5-86BA-A56AA7F4DA20}"/>
            </c:ext>
          </c:extLst>
        </c:ser>
        <c:dLbls>
          <c:showLegendKey val="0"/>
          <c:showVal val="0"/>
          <c:showCatName val="0"/>
          <c:showSerName val="0"/>
          <c:showPercent val="0"/>
          <c:showBubbleSize val="0"/>
        </c:dLbls>
        <c:axId val="501698143"/>
        <c:axId val="501696479"/>
      </c:scatterChart>
      <c:valAx>
        <c:axId val="501698143"/>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Heljumisisaldus (kg/m</a:t>
                </a:r>
                <a:r>
                  <a:rPr lang="en-US" baseline="30000"/>
                  <a:t>3</a:t>
                </a:r>
                <a:r>
                  <a:rPr lang="en-US"/>
                  <a:t>)</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01696479"/>
        <c:crosses val="autoZero"/>
        <c:crossBetween val="midCat"/>
      </c:valAx>
      <c:valAx>
        <c:axId val="501696479"/>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t-EE"/>
                  <a:t>Heljumi</a:t>
                </a:r>
                <a:r>
                  <a:rPr lang="en-US"/>
                  <a:t>voog (</a:t>
                </a:r>
                <a:r>
                  <a:rPr lang="et-EE"/>
                  <a:t>kg/m</a:t>
                </a:r>
                <a:r>
                  <a:rPr lang="et-EE" baseline="30000"/>
                  <a:t>2</a:t>
                </a:r>
                <a:r>
                  <a:rPr lang="et-EE"/>
                  <a:t>h</a:t>
                </a:r>
                <a:r>
                  <a:rPr lang="en-US"/>
                  <a:t>)</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01698143"/>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drawings/_rels/vmlDrawing1.v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image" Target="../media/image17.png"/><Relationship Id="rId5" Type="http://schemas.openxmlformats.org/officeDocument/2006/relationships/image" Target="../media/image21.png"/><Relationship Id="rId4" Type="http://schemas.openxmlformats.org/officeDocument/2006/relationships/image" Target="../media/image20.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äise kohatäid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Kuupäeva kohatäid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EF8E3D9-B9F4-41B8-9050-25407C93BD30}" type="datetimeFigureOut">
              <a:rPr lang="en-US" smtClean="0"/>
              <a:t>7/19/2024</a:t>
            </a:fld>
            <a:endParaRPr lang="en-US"/>
          </a:p>
        </p:txBody>
      </p:sp>
      <p:sp>
        <p:nvSpPr>
          <p:cNvPr id="4" name="Slaidi pildi kohatäi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Märkmete kohatäid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t-EE"/>
              <a:t>Klõpsake juhteksemplari tekstilaadide redigeerimiseks</a:t>
            </a:r>
          </a:p>
          <a:p>
            <a:pPr lvl="1"/>
            <a:r>
              <a:rPr lang="et-EE"/>
              <a:t>Teine tase</a:t>
            </a:r>
          </a:p>
          <a:p>
            <a:pPr lvl="2"/>
            <a:r>
              <a:rPr lang="et-EE"/>
              <a:t>Kolmas tase</a:t>
            </a:r>
          </a:p>
          <a:p>
            <a:pPr lvl="3"/>
            <a:r>
              <a:rPr lang="et-EE"/>
              <a:t>Neljas tase</a:t>
            </a:r>
          </a:p>
          <a:p>
            <a:pPr lvl="4"/>
            <a:r>
              <a:rPr lang="et-EE"/>
              <a:t>Viies tase</a:t>
            </a:r>
            <a:endParaRPr lang="en-US"/>
          </a:p>
        </p:txBody>
      </p:sp>
      <p:sp>
        <p:nvSpPr>
          <p:cNvPr id="6" name="Jaluse kohatäid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aidinumbri kohatä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1C494A7-5A69-4213-B6D7-1AB2E3039B9C}" type="slidenum">
              <a:rPr lang="en-US" smtClean="0"/>
              <a:t>‹#›</a:t>
            </a:fld>
            <a:endParaRPr lang="en-US"/>
          </a:p>
        </p:txBody>
      </p:sp>
    </p:spTree>
    <p:extLst>
      <p:ext uri="{BB962C8B-B14F-4D97-AF65-F5344CB8AC3E}">
        <p14:creationId xmlns:p14="http://schemas.microsoft.com/office/powerpoint/2010/main" val="25953825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t-EE" sz="1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Sellisel settimisel võib eristada kolme faasi. Aktiivmudasegu või muud heljumit sisaldava lahuse valamisel mensuuri hakkavad osakesed settima, kusjuures mensuuris on võimalik visuaalselt eristada nelja tsooni: a on selginenud vee tsoon, b </a:t>
            </a:r>
            <a:r>
              <a:rPr lang="et-EE" sz="1200" dirty="0">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a:t>
            </a:r>
            <a:r>
              <a:rPr lang="et-EE" sz="1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homogeense suspensiooni tsoon, c </a:t>
            </a:r>
            <a:r>
              <a:rPr lang="et-EE" sz="1200" dirty="0">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 üleminekutsoon, mida on sageli raske eristada ning d – sette tihenemise tsoon.</a:t>
            </a:r>
            <a:endParaRPr lang="en-US" sz="1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Ajahetkel 3, mida nimetatakse kriitiliseks punktiks, homogeense suspensiooni ja üleminekutsooni vaheline piir kaob ning sete hakkab tihenema. Kuni selleni oli settimiskiirus konstantne, kuid edasisel tihenemisel see aeglustub ning osakesed liituvad suuremateks. Nt kui aktiivmudasegu heljumisisaldus on algul (ajahetkel t = 0) 1 g/l, siis suureneb see settekihis 4 g/</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l-ni</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ning settimiskiirus väheneb algsest 6 m/h kuni 1,8 m/h. Ajahetkel 4 on jõutud tiheneva sette tsooni. </a:t>
            </a:r>
            <a:endParaRPr lang="en-US"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
        <p:nvSpPr>
          <p:cNvPr id="4" name="Slaidinumbri kohatäide 3"/>
          <p:cNvSpPr>
            <a:spLocks noGrp="1"/>
          </p:cNvSpPr>
          <p:nvPr>
            <p:ph type="sldNum" sz="quarter" idx="5"/>
          </p:nvPr>
        </p:nvSpPr>
        <p:spPr/>
        <p:txBody>
          <a:bodyPr/>
          <a:lstStyle/>
          <a:p>
            <a:fld id="{61C494A7-5A69-4213-B6D7-1AB2E3039B9C}" type="slidenum">
              <a:rPr lang="en-US" smtClean="0"/>
              <a:t>10</a:t>
            </a:fld>
            <a:endParaRPr lang="en-US"/>
          </a:p>
        </p:txBody>
      </p:sp>
    </p:spTree>
    <p:extLst>
      <p:ext uri="{BB962C8B-B14F-4D97-AF65-F5344CB8AC3E}">
        <p14:creationId xmlns:p14="http://schemas.microsoft.com/office/powerpoint/2010/main" val="23088330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342900" lvl="0" indent="-342900" algn="just">
              <a:lnSpc>
                <a:spcPct val="150000"/>
              </a:lnSpc>
              <a:buFont typeface="Symbol" panose="05050102010706020507" pitchFamily="18" charset="2"/>
              <a:buChar char=""/>
            </a:pP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alakoormatud: tööpunkt asub allpool heljumivoo kõverat. Settimiskiirus &gt; Q/</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A</a:t>
            </a:r>
            <a:r>
              <a:rPr lang="et-EE" sz="1800" baseline="-250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setiti</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Heitvees on vähe heljumit; </a:t>
            </a:r>
            <a:endParaRPr lang="en-US"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50000"/>
              </a:lnSpc>
              <a:buFont typeface="Symbol" panose="05050102010706020507" pitchFamily="18" charset="2"/>
              <a:buChar char=""/>
            </a:pP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kriitiliselt koormatud: tööpunkt on heljumivoo kõveral. Settimiskiirus = Q/</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A</a:t>
            </a:r>
            <a:r>
              <a:rPr lang="et-EE" sz="1800" baseline="-250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setiti</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Setitist</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võib heljum välja kanduda (tippvooluhulkade puhul kindlasti); </a:t>
            </a:r>
            <a:endParaRPr lang="en-US"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50000"/>
              </a:lnSpc>
              <a:spcAft>
                <a:spcPts val="1200"/>
              </a:spcAft>
              <a:buFont typeface="Symbol" panose="05050102010706020507" pitchFamily="18" charset="2"/>
              <a:buChar char=""/>
            </a:pP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ülekoormatud: tööpunkt on väljaspool vookõverat. Settimiskiirus &lt; Q/</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A</a:t>
            </a:r>
            <a:r>
              <a:rPr lang="et-EE" sz="1800" baseline="-250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setiti</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Heljum kandub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setitist</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välja.</a:t>
            </a:r>
            <a:endParaRPr lang="en-US"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50000"/>
              </a:lnSpc>
              <a:buFont typeface="Symbol" panose="05050102010706020507" pitchFamily="18" charset="2"/>
              <a:buChar char=""/>
            </a:pPr>
            <a:endPar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50000"/>
              </a:lnSpc>
              <a:buFont typeface="Symbol" panose="05050102010706020507" pitchFamily="18" charset="2"/>
              <a:buChar char=""/>
            </a:pP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alakoormatud: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vajuvoolujoon</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on allpool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q</a:t>
            </a:r>
            <a:r>
              <a:rPr lang="et-EE" sz="1800" baseline="-250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KA,g</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-joont. Heljumit märkimisväärselt ei kogune ning märgatavat mudatekki ei ole;</a:t>
            </a:r>
            <a:endParaRPr lang="en-US"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50000"/>
              </a:lnSpc>
              <a:buFont typeface="Symbol" panose="05050102010706020507" pitchFamily="18" charset="2"/>
              <a:buChar char=""/>
            </a:pP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kriitiliselt koormatud: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vajuvoolujoon</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puutub kokku piirava voo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q</a:t>
            </a:r>
            <a:r>
              <a:rPr lang="et-EE" sz="1800" baseline="-250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KA,g</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laskuva haruga. Tekib mudatekk ning tööpunkt võib olla vastuvõetav heljumi ööpäevase tippkoormusega toimetulemiseks. On vaja vältida mudateki jätkuvat kasvu;</a:t>
            </a:r>
            <a:endParaRPr lang="en-US"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50000"/>
              </a:lnSpc>
              <a:spcAft>
                <a:spcPts val="1200"/>
              </a:spcAft>
              <a:buFont typeface="Symbol" panose="05050102010706020507" pitchFamily="18" charset="2"/>
              <a:buChar char=""/>
            </a:pP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ülekoormatud: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vajuvoolujoon</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lõikub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q</a:t>
            </a:r>
            <a:r>
              <a:rPr lang="et-EE" sz="1800" baseline="-250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KA,g</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kahaneva haruga. Muda koguneb märkimisväärsel hulgal ning mudatekk on sügav. Mudateki jätkuv kasv põhjustab tõenäoliselt heljumi väljakannet.</a:t>
            </a:r>
            <a:endParaRPr lang="en-US"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
        <p:nvSpPr>
          <p:cNvPr id="4" name="Slaidinumbri kohatäide 3"/>
          <p:cNvSpPr>
            <a:spLocks noGrp="1"/>
          </p:cNvSpPr>
          <p:nvPr>
            <p:ph type="sldNum" sz="quarter" idx="5"/>
          </p:nvPr>
        </p:nvSpPr>
        <p:spPr/>
        <p:txBody>
          <a:bodyPr/>
          <a:lstStyle/>
          <a:p>
            <a:fld id="{61C494A7-5A69-4213-B6D7-1AB2E3039B9C}" type="slidenum">
              <a:rPr lang="en-US" smtClean="0"/>
              <a:t>35</a:t>
            </a:fld>
            <a:endParaRPr lang="en-US"/>
          </a:p>
        </p:txBody>
      </p:sp>
    </p:spTree>
    <p:extLst>
      <p:ext uri="{BB962C8B-B14F-4D97-AF65-F5344CB8AC3E}">
        <p14:creationId xmlns:p14="http://schemas.microsoft.com/office/powerpoint/2010/main" val="14036463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endParaRPr lang="en-US" dirty="0"/>
          </a:p>
        </p:txBody>
      </p:sp>
      <p:sp>
        <p:nvSpPr>
          <p:cNvPr id="4" name="Slaidinumbri kohatäide 3"/>
          <p:cNvSpPr>
            <a:spLocks noGrp="1"/>
          </p:cNvSpPr>
          <p:nvPr>
            <p:ph type="sldNum" sz="quarter" idx="5"/>
          </p:nvPr>
        </p:nvSpPr>
        <p:spPr/>
        <p:txBody>
          <a:bodyPr/>
          <a:lstStyle/>
          <a:p>
            <a:fld id="{61C494A7-5A69-4213-B6D7-1AB2E3039B9C}" type="slidenum">
              <a:rPr lang="en-US" smtClean="0"/>
              <a:t>36</a:t>
            </a:fld>
            <a:endParaRPr lang="en-US"/>
          </a:p>
        </p:txBody>
      </p:sp>
    </p:spTree>
    <p:extLst>
      <p:ext uri="{BB962C8B-B14F-4D97-AF65-F5344CB8AC3E}">
        <p14:creationId xmlns:p14="http://schemas.microsoft.com/office/powerpoint/2010/main" val="31244387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algn="just">
              <a:lnSpc>
                <a:spcPct val="150000"/>
              </a:lnSpc>
              <a:spcAft>
                <a:spcPts val="1200"/>
              </a:spcAft>
            </a:pP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Lamellsetiti</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tegelik vaba pindala on oluliselt väiksem toimivast pindalast, milleks arvestatakse lamellide pinnaprojektsioonide summat. Seetõttu on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lamellsetiti</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soovitatav pinnakoormus vee vaba pindala kohta tavalise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setitiga</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võrreldes oluliselt suurem: 5–15 m/h. </a:t>
            </a:r>
            <a:endParaRPr lang="en-US"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1200"/>
              </a:spcAft>
            </a:pP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Lamelle valmistatakse plaatidest või torudest, mis võivad olla ümmargused, nelinurksed või kuusnurksed. Ummistumise vältimiseks peaks lamellide vahekaugus olema 50–80 mm ning muda kõrvaldamisel jälgida, et selle tase ei tõuseks kunagi lamellide alumise servani.</a:t>
            </a:r>
            <a:endParaRPr lang="en-US"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1200"/>
              </a:spcAft>
            </a:pP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Lamellsetitite kasutamist piirab lamellide ummistumine, mida põhjustavad neile kasvavad mikroorganismid ja vetikad, mistõttu lamellsetiteid on vaja aegajalt pesta. </a:t>
            </a:r>
            <a:endParaRPr lang="en-US"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
        <p:nvSpPr>
          <p:cNvPr id="4" name="Slaidinumbri kohatäide 3"/>
          <p:cNvSpPr>
            <a:spLocks noGrp="1"/>
          </p:cNvSpPr>
          <p:nvPr>
            <p:ph type="sldNum" sz="quarter" idx="5"/>
          </p:nvPr>
        </p:nvSpPr>
        <p:spPr/>
        <p:txBody>
          <a:bodyPr/>
          <a:lstStyle/>
          <a:p>
            <a:fld id="{61C494A7-5A69-4213-B6D7-1AB2E3039B9C}" type="slidenum">
              <a:rPr lang="en-US" smtClean="0"/>
              <a:t>19</a:t>
            </a:fld>
            <a:endParaRPr lang="en-US"/>
          </a:p>
        </p:txBody>
      </p:sp>
    </p:spTree>
    <p:extLst>
      <p:ext uri="{BB962C8B-B14F-4D97-AF65-F5344CB8AC3E}">
        <p14:creationId xmlns:p14="http://schemas.microsoft.com/office/powerpoint/2010/main" val="33425653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algn="just">
              <a:lnSpc>
                <a:spcPct val="150000"/>
              </a:lnSpc>
              <a:spcAft>
                <a:spcPts val="1200"/>
              </a:spcAft>
            </a:pP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Setitid</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on plaanis kas ristküliku-/ruudu- või ringikujulised. Ringikujulised vajavad suuremat maa-ala, nelinurksed on rajatavad külg-külje kõrvale. Horisontaalsetititel ei soovitata üle 8 m laiust, sest laiematel muutub settekaap väga raskeks, mis muutub keerukaks selle konstruktsiooni ja kasutamise. Ringikujulistel setititel ei soovitata samadel põhjustel setiti läbimõõtu üle 40 m.</a:t>
            </a:r>
            <a:endParaRPr lang="en-US"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Setitite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dimensioneerimiseks</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on mitmeid võimalusi. Eestis on seda tehtud peamiselt Saksa standardi </a:t>
            </a:r>
            <a:r>
              <a:rPr lang="et-EE"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järgi, kuid kasutatakse ka Soome metoodikat (joonisel kujutatud tüübid, mille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dimensioneerimisel</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võetakse aluseks juhtarvud)</a:t>
            </a:r>
          </a:p>
          <a:p>
            <a:pPr algn="just">
              <a:lnSpc>
                <a:spcPct val="150000"/>
              </a:lnSpc>
              <a:spcAft>
                <a:spcPts val="1200"/>
              </a:spcAft>
            </a:pP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Väga oluline on voolu ühtlane jagunemine kogu setiti ristlõikele, milleks sissevooluvesi juhitakse läbi nt perforeeritud kanalite või seinade. Soovitatav voolukiirus sissevooluavades on 0,25–0,35 m/s, keemilise sadestuse korral 0,2–0,3 m/s.</a:t>
            </a:r>
            <a:endParaRPr lang="en-US"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1200"/>
              </a:spcAft>
            </a:pP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Väljavoolukanalid rajatakse tavaliselt hammasülevooludena, mille ette käib pinnaprahi- ja voolutõke. Selleks et vool ei tekitaks settimishäireid, soovitatakse valida ülevoolurennide koormuseks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eelsetitis</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kuni 20 m</a:t>
            </a:r>
            <a:r>
              <a:rPr lang="et-EE" sz="1800" baseline="30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3</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/h ning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järelsetitis</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10 m</a:t>
            </a:r>
            <a:r>
              <a:rPr lang="et-EE" sz="1800" baseline="30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3</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/h renni pikkusühiku kohta. </a:t>
            </a:r>
            <a:endParaRPr lang="en-US"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
        <p:nvSpPr>
          <p:cNvPr id="4" name="Slaidinumbri kohatäide 3"/>
          <p:cNvSpPr>
            <a:spLocks noGrp="1"/>
          </p:cNvSpPr>
          <p:nvPr>
            <p:ph type="sldNum" sz="quarter" idx="5"/>
          </p:nvPr>
        </p:nvSpPr>
        <p:spPr/>
        <p:txBody>
          <a:bodyPr/>
          <a:lstStyle/>
          <a:p>
            <a:fld id="{61C494A7-5A69-4213-B6D7-1AB2E3039B9C}" type="slidenum">
              <a:rPr lang="en-US" smtClean="0"/>
              <a:t>20</a:t>
            </a:fld>
            <a:endParaRPr lang="en-US"/>
          </a:p>
        </p:txBody>
      </p:sp>
    </p:spTree>
    <p:extLst>
      <p:ext uri="{BB962C8B-B14F-4D97-AF65-F5344CB8AC3E}">
        <p14:creationId xmlns:p14="http://schemas.microsoft.com/office/powerpoint/2010/main" val="28654770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algn="just">
              <a:lnSpc>
                <a:spcPct val="150000"/>
              </a:lnSpc>
              <a:spcAft>
                <a:spcPts val="1200"/>
              </a:spcAft>
            </a:pP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Joonisel  on kujutatud järelsetiti põhimõtteskeem. Aktiivmudapuhastist juhitakse muda ja puhastatud vee segu (Q</a:t>
            </a:r>
            <a:r>
              <a:rPr lang="et-EE" sz="1800" baseline="-25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SV </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Q</a:t>
            </a:r>
            <a:r>
              <a:rPr lang="et-EE" sz="1800" baseline="-25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TM</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setiti keskele, kus see jaguneb ühtlaselt horisontaalse ristlõikepinna ulatuses. Selles sissevoolu- ja segunemistsoonis (h</a:t>
            </a:r>
            <a:r>
              <a:rPr lang="et-EE" sz="1800" baseline="-25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3</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on sette ainesisaldus ühtlaselt jaotunud ja vastab aktiivmudasuspensiooni sisaldusele aktiivmudapuhasti viimases mahutis (X</a:t>
            </a:r>
            <a:r>
              <a:rPr lang="et-EE" sz="1800" baseline="-25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TS,R</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Puhastatud heitvesi lahutatakse sissevoolutsoonist ülespoole jäävas eraldustsoonis h</a:t>
            </a:r>
            <a:r>
              <a:rPr lang="et-EE" sz="1800" baseline="-25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2</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Seda tsooni läbib väljavooluhulk Q</a:t>
            </a:r>
            <a:r>
              <a:rPr lang="et-EE" sz="1800" baseline="-25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VV</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ning selles tsoonis väheneb reovee kuivainesisaldus alt ülespoole. Järelsetiti ülaossa jääb puhta vee tsoon h</a:t>
            </a:r>
            <a:r>
              <a:rPr lang="et-EE" sz="1800" baseline="-25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1 </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ning selle ja eraldustsooni vahele mudapadja hästi eristuv pind. Tavaliselt arvestatakse h</a:t>
            </a:r>
            <a:r>
              <a:rPr lang="et-EE" sz="1800" baseline="-25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1</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paksuseks vähemalt 0,5 m. </a:t>
            </a:r>
            <a:endParaRPr lang="en-US"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1200"/>
              </a:spcAft>
            </a:pP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Sissevoolutsoonist h</a:t>
            </a:r>
            <a:r>
              <a:rPr lang="et-EE" sz="1800" baseline="-25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3</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allapoole suundub tagastusmuda ja liigmuda vooluhulk (Q</a:t>
            </a:r>
            <a:r>
              <a:rPr lang="et-EE" sz="1800" baseline="-25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TM</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+Q</a:t>
            </a:r>
            <a:r>
              <a:rPr lang="et-EE" sz="1800" baseline="-25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LM</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Selles tsoonis (h</a:t>
            </a:r>
            <a:r>
              <a:rPr lang="et-EE" sz="1800" baseline="-25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4</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aktiivmuda tiheneb ning X</a:t>
            </a:r>
            <a:r>
              <a:rPr lang="et-EE" sz="1800" baseline="-25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KA</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suureneb. Kuna tsoonsettimise tõttu on settimiskiirus ja sette saavutatav kuivainesisaldus piiratud, tekib setiti põhjas maksimaalse kuivainesisaldusega tsoon, millest tagastusmuda juhitakse tagasi puhastusprotsessi. </a:t>
            </a:r>
            <a:endParaRPr lang="en-US"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Settimistsoonide kõrgusi ning nende sõltuvust aktiivmuda omadustest ja vooluhulkadest on võimalik arvutada standardi ATV A 131 [4] järgi. Järelsetiti veebilanssi kirjeldab hästi joonisel kujutatu, kus Q</a:t>
            </a:r>
            <a:r>
              <a:rPr lang="et-EE" sz="1800" baseline="-25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SV</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 Q</a:t>
            </a:r>
            <a:r>
              <a:rPr lang="et-EE" sz="1800" baseline="-25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VV </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Q</a:t>
            </a:r>
            <a:r>
              <a:rPr lang="et-EE" sz="1800" baseline="-25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LM</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kuid arvutuste lihtsustamiseks loetakse liigmuda hulk sageli võrdseks nulliga </a:t>
            </a:r>
            <a:endParaRPr lang="en-US" dirty="0"/>
          </a:p>
        </p:txBody>
      </p:sp>
      <p:sp>
        <p:nvSpPr>
          <p:cNvPr id="4" name="Slaidinumbri kohatäide 3"/>
          <p:cNvSpPr>
            <a:spLocks noGrp="1"/>
          </p:cNvSpPr>
          <p:nvPr>
            <p:ph type="sldNum" sz="quarter" idx="5"/>
          </p:nvPr>
        </p:nvSpPr>
        <p:spPr/>
        <p:txBody>
          <a:bodyPr/>
          <a:lstStyle/>
          <a:p>
            <a:fld id="{61C494A7-5A69-4213-B6D7-1AB2E3039B9C}" type="slidenum">
              <a:rPr lang="en-US" smtClean="0"/>
              <a:t>22</a:t>
            </a:fld>
            <a:endParaRPr lang="en-US"/>
          </a:p>
        </p:txBody>
      </p:sp>
    </p:spTree>
    <p:extLst>
      <p:ext uri="{BB962C8B-B14F-4D97-AF65-F5344CB8AC3E}">
        <p14:creationId xmlns:p14="http://schemas.microsoft.com/office/powerpoint/2010/main" val="21668933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endParaRPr lang="en-US" dirty="0"/>
          </a:p>
        </p:txBody>
      </p:sp>
      <p:sp>
        <p:nvSpPr>
          <p:cNvPr id="4" name="Slaidinumbri kohatäide 3"/>
          <p:cNvSpPr>
            <a:spLocks noGrp="1"/>
          </p:cNvSpPr>
          <p:nvPr>
            <p:ph type="sldNum" sz="quarter" idx="5"/>
          </p:nvPr>
        </p:nvSpPr>
        <p:spPr/>
        <p:txBody>
          <a:bodyPr/>
          <a:lstStyle/>
          <a:p>
            <a:fld id="{61C494A7-5A69-4213-B6D7-1AB2E3039B9C}" type="slidenum">
              <a:rPr lang="en-US" smtClean="0"/>
              <a:t>23</a:t>
            </a:fld>
            <a:endParaRPr lang="en-US"/>
          </a:p>
        </p:txBody>
      </p:sp>
    </p:spTree>
    <p:extLst>
      <p:ext uri="{BB962C8B-B14F-4D97-AF65-F5344CB8AC3E}">
        <p14:creationId xmlns:p14="http://schemas.microsoft.com/office/powerpoint/2010/main" val="40145683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Heljumi settimisvoo graafik on kõverjoon, mille kõrgpunkt asub sageli heljumisisalduse vahemikus 2–3 g/l. Väiksema sisalduse puhul voog väheneb heljumi vähesuse tõttu ning suurema puhul pidurdub settimiskiirus. </a:t>
            </a:r>
            <a:endParaRPr lang="en-US" dirty="0"/>
          </a:p>
        </p:txBody>
      </p:sp>
      <p:sp>
        <p:nvSpPr>
          <p:cNvPr id="4" name="Slaidinumbri kohatäide 3"/>
          <p:cNvSpPr>
            <a:spLocks noGrp="1"/>
          </p:cNvSpPr>
          <p:nvPr>
            <p:ph type="sldNum" sz="quarter" idx="5"/>
          </p:nvPr>
        </p:nvSpPr>
        <p:spPr/>
        <p:txBody>
          <a:bodyPr/>
          <a:lstStyle/>
          <a:p>
            <a:fld id="{61C494A7-5A69-4213-B6D7-1AB2E3039B9C}" type="slidenum">
              <a:rPr lang="en-US" smtClean="0"/>
              <a:t>25</a:t>
            </a:fld>
            <a:endParaRPr lang="en-US"/>
          </a:p>
        </p:txBody>
      </p:sp>
    </p:spTree>
    <p:extLst>
      <p:ext uri="{BB962C8B-B14F-4D97-AF65-F5344CB8AC3E}">
        <p14:creationId xmlns:p14="http://schemas.microsoft.com/office/powerpoint/2010/main" val="23157705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endParaRPr lang="en-US" dirty="0"/>
          </a:p>
        </p:txBody>
      </p:sp>
      <p:sp>
        <p:nvSpPr>
          <p:cNvPr id="4" name="Slaidinumbri kohatäide 3"/>
          <p:cNvSpPr>
            <a:spLocks noGrp="1"/>
          </p:cNvSpPr>
          <p:nvPr>
            <p:ph type="sldNum" sz="quarter" idx="5"/>
          </p:nvPr>
        </p:nvSpPr>
        <p:spPr/>
        <p:txBody>
          <a:bodyPr/>
          <a:lstStyle/>
          <a:p>
            <a:fld id="{61C494A7-5A69-4213-B6D7-1AB2E3039B9C}" type="slidenum">
              <a:rPr lang="en-US" smtClean="0"/>
              <a:t>27</a:t>
            </a:fld>
            <a:endParaRPr lang="en-US"/>
          </a:p>
        </p:txBody>
      </p:sp>
    </p:spTree>
    <p:extLst>
      <p:ext uri="{BB962C8B-B14F-4D97-AF65-F5344CB8AC3E}">
        <p14:creationId xmlns:p14="http://schemas.microsoft.com/office/powerpoint/2010/main" val="33926935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Setitimuda</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pinnakoormus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q</a:t>
            </a:r>
            <a:r>
              <a:rPr lang="et-EE" sz="1800" baseline="-250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KA</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saavutab oma miinimumi heljumisisalduse juures, mida kutsutakse piirsisalduseks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X</a:t>
            </a:r>
            <a:r>
              <a:rPr lang="et-EE" sz="1800" baseline="-250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KA,piir</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Kui setiti heljumisisaldus on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X</a:t>
            </a:r>
            <a:r>
              <a:rPr lang="et-EE" sz="1800" baseline="-250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KA,piir</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-st väiksem, siis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q</a:t>
            </a:r>
            <a:r>
              <a:rPr lang="et-EE" sz="1800" baseline="-250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KA,g</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suurenemine kompenseerib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q</a:t>
            </a:r>
            <a:r>
              <a:rPr lang="et-EE" sz="1800" baseline="-250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KA,TM</a:t>
            </a:r>
            <a:r>
              <a:rPr lang="et-EE" sz="1800" baseline="-25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vähenemist, ning kui X</a:t>
            </a:r>
            <a:r>
              <a:rPr lang="et-EE" sz="1800" baseline="-25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KA</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&gt;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X</a:t>
            </a:r>
            <a:r>
              <a:rPr lang="et-EE" sz="1800" baseline="-250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KA,piir</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kompenseerib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q</a:t>
            </a:r>
            <a:r>
              <a:rPr lang="et-EE" sz="1800" baseline="-250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KA,TM</a:t>
            </a:r>
            <a:r>
              <a:rPr lang="et-EE" sz="1800" baseline="-25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suurenemine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q</a:t>
            </a:r>
            <a:r>
              <a:rPr lang="et-EE" sz="1800" baseline="-250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KA,g</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vähenemist. Settekiht, mille heljumisisaldus on võrdne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X</a:t>
            </a:r>
            <a:r>
              <a:rPr lang="et-EE" sz="1800" baseline="-250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KA,piir</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-ga</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võib osutuda setiti töö pudelikaelaks, sest selles kihis liigub põhja suunas kõige vähem muda. Tasub meeles pidada, et üks setiti funktsioone on heljumi tihendamine, mis omakorda tähendab, et sette heljumisisaldus on eri sügavustel erinev.</a:t>
            </a:r>
            <a:endParaRPr lang="en-US"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Juhul, kui X</a:t>
            </a:r>
            <a:r>
              <a:rPr lang="et-EE" sz="1800" baseline="-25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KA</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X</a:t>
            </a:r>
            <a:r>
              <a:rPr lang="et-EE" sz="1800" baseline="-250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KA,piir</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võib lugeda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q</a:t>
            </a:r>
            <a:r>
              <a:rPr lang="et-EE" sz="1800" baseline="-250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KA</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kriitiliseks ning see tähendab, et setiti on kriitiliselt koormatud ning heljum võib iga hetk hakata välja kanduma. Eriti oluline on see sademete põhjustatud tipuvooluhulkade ajal </a:t>
            </a:r>
          </a:p>
          <a:p>
            <a:endParaRPr lang="et-EE" sz="1800" dirty="0">
              <a:solidFill>
                <a:srgbClr val="323E4F"/>
              </a:solidFill>
              <a:effectLst/>
              <a:latin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Kirjeldatud setiti koormuse määramine võetakse aluseks setiti voogudepõhise juhtimise ja tasakaalupunkti analüüsimisel, seda põhimõtet kasutatakse ka puhastusprotsesside modelleerimisel. Selle rakendamiseks ei piisa siiski tavapärasest 30-minutilise settemahu ega mudaindeksi määramisest, vaid mõõtma peab ka aktiivmuda settimiskiirust. Settimiskiiruse määramine on aga ajamahukas ning seda on aktiivmuda settimisomaduste määramisel vähem kasutatud.</a:t>
            </a:r>
            <a:endParaRPr lang="en-US"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
        <p:nvSpPr>
          <p:cNvPr id="4" name="Slaidinumbri kohatäide 3"/>
          <p:cNvSpPr>
            <a:spLocks noGrp="1"/>
          </p:cNvSpPr>
          <p:nvPr>
            <p:ph type="sldNum" sz="quarter" idx="5"/>
          </p:nvPr>
        </p:nvSpPr>
        <p:spPr/>
        <p:txBody>
          <a:bodyPr/>
          <a:lstStyle/>
          <a:p>
            <a:fld id="{61C494A7-5A69-4213-B6D7-1AB2E3039B9C}" type="slidenum">
              <a:rPr lang="en-US" smtClean="0"/>
              <a:t>28</a:t>
            </a:fld>
            <a:endParaRPr lang="en-US"/>
          </a:p>
        </p:txBody>
      </p:sp>
    </p:spTree>
    <p:extLst>
      <p:ext uri="{BB962C8B-B14F-4D97-AF65-F5344CB8AC3E}">
        <p14:creationId xmlns:p14="http://schemas.microsoft.com/office/powerpoint/2010/main" val="8688392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endParaRPr lang="en-US" dirty="0"/>
          </a:p>
        </p:txBody>
      </p:sp>
      <p:sp>
        <p:nvSpPr>
          <p:cNvPr id="4" name="Slaidinumbri kohatäide 3"/>
          <p:cNvSpPr>
            <a:spLocks noGrp="1"/>
          </p:cNvSpPr>
          <p:nvPr>
            <p:ph type="sldNum" sz="quarter" idx="5"/>
          </p:nvPr>
        </p:nvSpPr>
        <p:spPr/>
        <p:txBody>
          <a:bodyPr/>
          <a:lstStyle/>
          <a:p>
            <a:fld id="{61C494A7-5A69-4213-B6D7-1AB2E3039B9C}" type="slidenum">
              <a:rPr lang="en-US" smtClean="0"/>
              <a:t>30</a:t>
            </a:fld>
            <a:endParaRPr lang="en-US"/>
          </a:p>
        </p:txBody>
      </p:sp>
    </p:spTree>
    <p:extLst>
      <p:ext uri="{BB962C8B-B14F-4D97-AF65-F5344CB8AC3E}">
        <p14:creationId xmlns:p14="http://schemas.microsoft.com/office/powerpoint/2010/main" val="405687822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itelslaid">
    <p:spTree>
      <p:nvGrpSpPr>
        <p:cNvPr id="1" name=""/>
        <p:cNvGrpSpPr/>
        <p:nvPr/>
      </p:nvGrpSpPr>
      <p:grpSpPr>
        <a:xfrm>
          <a:off x="0" y="0"/>
          <a:ext cx="0" cy="0"/>
          <a:chOff x="0" y="0"/>
          <a:chExt cx="0" cy="0"/>
        </a:xfrm>
      </p:grpSpPr>
      <p:sp>
        <p:nvSpPr>
          <p:cNvPr id="10" name="Rechthoek 6">
            <a:extLst>
              <a:ext uri="{FF2B5EF4-FFF2-40B4-BE49-F238E27FC236}">
                <a16:creationId xmlns:a16="http://schemas.microsoft.com/office/drawing/2014/main" id="{5AA4FBB1-5506-27E4-A9BD-12B7DE750747}"/>
              </a:ext>
            </a:extLst>
          </p:cNvPr>
          <p:cNvSpPr>
            <a:spLocks noGrp="1" noRot="1" noMove="1" noResize="1" noEditPoints="1" noAdjustHandles="1" noChangeArrowheads="1" noChangeShapeType="1"/>
          </p:cNvSpPr>
          <p:nvPr userDrawn="1"/>
        </p:nvSpPr>
        <p:spPr>
          <a:xfrm>
            <a:off x="-21646" y="3504401"/>
            <a:ext cx="12353924" cy="45719"/>
          </a:xfrm>
          <a:prstGeom prst="rect">
            <a:avLst/>
          </a:prstGeom>
          <a:solidFill>
            <a:srgbClr val="29ABE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 name="Pealkiri 1">
            <a:extLst>
              <a:ext uri="{FF2B5EF4-FFF2-40B4-BE49-F238E27FC236}">
                <a16:creationId xmlns:a16="http://schemas.microsoft.com/office/drawing/2014/main" id="{99582804-93D3-5131-3FD5-577B69746DA4}"/>
              </a:ext>
            </a:extLst>
          </p:cNvPr>
          <p:cNvSpPr>
            <a:spLocks noGrp="1"/>
          </p:cNvSpPr>
          <p:nvPr>
            <p:ph type="ctrTitle"/>
          </p:nvPr>
        </p:nvSpPr>
        <p:spPr>
          <a:xfrm>
            <a:off x="5081451" y="965999"/>
            <a:ext cx="6096000" cy="2387600"/>
          </a:xfrm>
        </p:spPr>
        <p:txBody>
          <a:bodyPr anchor="b"/>
          <a:lstStyle>
            <a:lvl1pPr algn="ctr">
              <a:defRPr sz="6000">
                <a:solidFill>
                  <a:srgbClr val="1B1464"/>
                </a:solidFill>
              </a:defRPr>
            </a:lvl1pPr>
          </a:lstStyle>
          <a:p>
            <a:r>
              <a:rPr lang="et-EE" dirty="0"/>
              <a:t>Klõpsake juhteksemplari pealkirja laadi redigeerimiseks</a:t>
            </a:r>
            <a:endParaRPr lang="en-US" dirty="0"/>
          </a:p>
        </p:txBody>
      </p:sp>
      <p:pic>
        <p:nvPicPr>
          <p:cNvPr id="7" name="Pilt 6">
            <a:extLst>
              <a:ext uri="{FF2B5EF4-FFF2-40B4-BE49-F238E27FC236}">
                <a16:creationId xmlns:a16="http://schemas.microsoft.com/office/drawing/2014/main" id="{4A48FFAE-B35C-FD38-6EDE-76D5AD1EC726}"/>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0" y="0"/>
            <a:ext cx="4572000" cy="6858000"/>
          </a:xfrm>
          <a:prstGeom prst="rect">
            <a:avLst/>
          </a:prstGeom>
        </p:spPr>
      </p:pic>
      <p:pic>
        <p:nvPicPr>
          <p:cNvPr id="8" name="Afbeelding 9" descr="Afbeelding met tekst, Graphics, Lettertype, logo&#10;&#10;Automatisch gegenereerde beschrijving">
            <a:extLst>
              <a:ext uri="{FF2B5EF4-FFF2-40B4-BE49-F238E27FC236}">
                <a16:creationId xmlns:a16="http://schemas.microsoft.com/office/drawing/2014/main" id="{E75985B0-69D0-3CE2-70BA-0F0E90A157BA}"/>
              </a:ext>
            </a:extLst>
          </p:cNvPr>
          <p:cNvPicPr>
            <a:picLocks noGrp="1" noRo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726066" y="1772254"/>
            <a:ext cx="2817233" cy="2817233"/>
          </a:xfrm>
          <a:prstGeom prst="rect">
            <a:avLst/>
          </a:prstGeom>
        </p:spPr>
      </p:pic>
      <p:pic>
        <p:nvPicPr>
          <p:cNvPr id="9" name="Afbeelding 11">
            <a:extLst>
              <a:ext uri="{FF2B5EF4-FFF2-40B4-BE49-F238E27FC236}">
                <a16:creationId xmlns:a16="http://schemas.microsoft.com/office/drawing/2014/main" id="{3AFC13EF-87F6-FD85-378B-506D356C5456}"/>
              </a:ext>
            </a:extLst>
          </p:cNvPr>
          <p:cNvPicPr>
            <a:picLocks noGrp="1" noRot="1" noChangeAspect="1" noMove="1" noResize="1" noEditPoints="1" noAdjustHandles="1" noChangeArrowheads="1" noChangeShapeType="1" noCrop="1"/>
          </p:cNvPicPr>
          <p:nvPr userDrawn="1"/>
        </p:nvPicPr>
        <p:blipFill>
          <a:blip r:embed="rId4"/>
          <a:stretch>
            <a:fillRect/>
          </a:stretch>
        </p:blipFill>
        <p:spPr>
          <a:xfrm>
            <a:off x="5253689" y="3549411"/>
            <a:ext cx="6375254" cy="3227120"/>
          </a:xfrm>
          <a:prstGeom prst="rect">
            <a:avLst/>
          </a:prstGeom>
        </p:spPr>
      </p:pic>
    </p:spTree>
    <p:extLst>
      <p:ext uri="{BB962C8B-B14F-4D97-AF65-F5344CB8AC3E}">
        <p14:creationId xmlns:p14="http://schemas.microsoft.com/office/powerpoint/2010/main" val="26611687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itel ja vertikaaltekst">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F3E6FE74-76CE-7205-C80A-16C6B8BBFD19}"/>
              </a:ext>
            </a:extLst>
          </p:cNvPr>
          <p:cNvSpPr>
            <a:spLocks noGrp="1"/>
          </p:cNvSpPr>
          <p:nvPr>
            <p:ph type="title"/>
          </p:nvPr>
        </p:nvSpPr>
        <p:spPr/>
        <p:txBody>
          <a:bodyPr/>
          <a:lstStyle/>
          <a:p>
            <a:r>
              <a:rPr lang="et-EE"/>
              <a:t>Klõpsake juhteksemplari pealkirja laadi redigeerimiseks</a:t>
            </a:r>
            <a:endParaRPr lang="en-US"/>
          </a:p>
        </p:txBody>
      </p:sp>
      <p:sp>
        <p:nvSpPr>
          <p:cNvPr id="3" name="Vertikaalteksti kohatäide 2">
            <a:extLst>
              <a:ext uri="{FF2B5EF4-FFF2-40B4-BE49-F238E27FC236}">
                <a16:creationId xmlns:a16="http://schemas.microsoft.com/office/drawing/2014/main" id="{5BFFAC9D-03D3-D50F-4593-A63F1E1CB90B}"/>
              </a:ext>
            </a:extLst>
          </p:cNvPr>
          <p:cNvSpPr>
            <a:spLocks noGrp="1"/>
          </p:cNvSpPr>
          <p:nvPr>
            <p:ph type="body" orient="vert" idx="1"/>
          </p:nvPr>
        </p:nvSpPr>
        <p:spPr/>
        <p:txBody>
          <a:bodyPr vert="eaVert"/>
          <a:lstStyle/>
          <a:p>
            <a:pPr lvl="0"/>
            <a:r>
              <a:rPr lang="et-EE"/>
              <a:t>Klõpsake juhteksemplari tekstilaadide redigeerimiseks</a:t>
            </a:r>
          </a:p>
          <a:p>
            <a:pPr lvl="1"/>
            <a:r>
              <a:rPr lang="et-EE"/>
              <a:t>Teine tase</a:t>
            </a:r>
          </a:p>
          <a:p>
            <a:pPr lvl="2"/>
            <a:r>
              <a:rPr lang="et-EE"/>
              <a:t>Kolmas tase</a:t>
            </a:r>
          </a:p>
          <a:p>
            <a:pPr lvl="3"/>
            <a:r>
              <a:rPr lang="et-EE"/>
              <a:t>Neljas tase</a:t>
            </a:r>
          </a:p>
          <a:p>
            <a:pPr lvl="4"/>
            <a:r>
              <a:rPr lang="et-EE"/>
              <a:t>Viies tase</a:t>
            </a:r>
            <a:endParaRPr lang="en-US"/>
          </a:p>
        </p:txBody>
      </p:sp>
      <p:sp>
        <p:nvSpPr>
          <p:cNvPr id="4" name="Kuupäeva kohatäide 3">
            <a:extLst>
              <a:ext uri="{FF2B5EF4-FFF2-40B4-BE49-F238E27FC236}">
                <a16:creationId xmlns:a16="http://schemas.microsoft.com/office/drawing/2014/main" id="{20990359-452B-0EA8-BCF4-C161B831EA5D}"/>
              </a:ext>
            </a:extLst>
          </p:cNvPr>
          <p:cNvSpPr>
            <a:spLocks noGrp="1"/>
          </p:cNvSpPr>
          <p:nvPr>
            <p:ph type="dt" sz="half" idx="10"/>
          </p:nvPr>
        </p:nvSpPr>
        <p:spPr/>
        <p:txBody>
          <a:bodyPr/>
          <a:lstStyle/>
          <a:p>
            <a:fld id="{E34578CA-E2A7-486A-9962-21921D17257B}" type="datetimeFigureOut">
              <a:rPr lang="en-US" smtClean="0"/>
              <a:t>7/19/2024</a:t>
            </a:fld>
            <a:endParaRPr lang="en-US"/>
          </a:p>
        </p:txBody>
      </p:sp>
      <p:sp>
        <p:nvSpPr>
          <p:cNvPr id="5" name="Jaluse kohatäide 4">
            <a:extLst>
              <a:ext uri="{FF2B5EF4-FFF2-40B4-BE49-F238E27FC236}">
                <a16:creationId xmlns:a16="http://schemas.microsoft.com/office/drawing/2014/main" id="{2D54F2A6-AF10-1284-20BF-46DB01E7540B}"/>
              </a:ext>
            </a:extLst>
          </p:cNvPr>
          <p:cNvSpPr>
            <a:spLocks noGrp="1"/>
          </p:cNvSpPr>
          <p:nvPr>
            <p:ph type="ftr" sz="quarter" idx="11"/>
          </p:nvPr>
        </p:nvSpPr>
        <p:spPr/>
        <p:txBody>
          <a:bodyPr/>
          <a:lstStyle/>
          <a:p>
            <a:endParaRPr lang="en-US"/>
          </a:p>
        </p:txBody>
      </p:sp>
      <p:sp>
        <p:nvSpPr>
          <p:cNvPr id="6" name="Slaidinumbri kohatäide 5">
            <a:extLst>
              <a:ext uri="{FF2B5EF4-FFF2-40B4-BE49-F238E27FC236}">
                <a16:creationId xmlns:a16="http://schemas.microsoft.com/office/drawing/2014/main" id="{225BB77A-EB9C-9011-016E-20FA48F625F9}"/>
              </a:ext>
            </a:extLst>
          </p:cNvPr>
          <p:cNvSpPr>
            <a:spLocks noGrp="1"/>
          </p:cNvSpPr>
          <p:nvPr>
            <p:ph type="sldNum" sz="quarter" idx="12"/>
          </p:nvPr>
        </p:nvSpPr>
        <p:spPr/>
        <p:txBody>
          <a:bodyPr/>
          <a:lstStyle/>
          <a:p>
            <a:fld id="{163F45F2-9BBF-44CE-B127-3DEF04303735}" type="slidenum">
              <a:rPr lang="en-US" smtClean="0"/>
              <a:t>‹#›</a:t>
            </a:fld>
            <a:endParaRPr lang="en-US"/>
          </a:p>
        </p:txBody>
      </p:sp>
    </p:spTree>
    <p:extLst>
      <p:ext uri="{BB962C8B-B14F-4D97-AF65-F5344CB8AC3E}">
        <p14:creationId xmlns:p14="http://schemas.microsoft.com/office/powerpoint/2010/main" val="17377785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altiitel ja tekst">
    <p:spTree>
      <p:nvGrpSpPr>
        <p:cNvPr id="1" name=""/>
        <p:cNvGrpSpPr/>
        <p:nvPr/>
      </p:nvGrpSpPr>
      <p:grpSpPr>
        <a:xfrm>
          <a:off x="0" y="0"/>
          <a:ext cx="0" cy="0"/>
          <a:chOff x="0" y="0"/>
          <a:chExt cx="0" cy="0"/>
        </a:xfrm>
      </p:grpSpPr>
      <p:sp>
        <p:nvSpPr>
          <p:cNvPr id="2" name="Vertikaaltiitel 1">
            <a:extLst>
              <a:ext uri="{FF2B5EF4-FFF2-40B4-BE49-F238E27FC236}">
                <a16:creationId xmlns:a16="http://schemas.microsoft.com/office/drawing/2014/main" id="{CF3640C7-65D3-ACE0-CE83-37E555D46253}"/>
              </a:ext>
            </a:extLst>
          </p:cNvPr>
          <p:cNvSpPr>
            <a:spLocks noGrp="1"/>
          </p:cNvSpPr>
          <p:nvPr>
            <p:ph type="title" orient="vert"/>
          </p:nvPr>
        </p:nvSpPr>
        <p:spPr>
          <a:xfrm>
            <a:off x="8724900" y="365125"/>
            <a:ext cx="2628900" cy="5811838"/>
          </a:xfrm>
        </p:spPr>
        <p:txBody>
          <a:bodyPr vert="eaVert"/>
          <a:lstStyle/>
          <a:p>
            <a:r>
              <a:rPr lang="et-EE"/>
              <a:t>Klõpsake juhteksemplari pealkirja laadi redigeerimiseks</a:t>
            </a:r>
            <a:endParaRPr lang="en-US"/>
          </a:p>
        </p:txBody>
      </p:sp>
      <p:sp>
        <p:nvSpPr>
          <p:cNvPr id="3" name="Vertikaalteksti kohatäide 2">
            <a:extLst>
              <a:ext uri="{FF2B5EF4-FFF2-40B4-BE49-F238E27FC236}">
                <a16:creationId xmlns:a16="http://schemas.microsoft.com/office/drawing/2014/main" id="{F5784C3F-089D-18EE-54F5-6D20EA6A1A1E}"/>
              </a:ext>
            </a:extLst>
          </p:cNvPr>
          <p:cNvSpPr>
            <a:spLocks noGrp="1"/>
          </p:cNvSpPr>
          <p:nvPr>
            <p:ph type="body" orient="vert" idx="1"/>
          </p:nvPr>
        </p:nvSpPr>
        <p:spPr>
          <a:xfrm>
            <a:off x="838200" y="365125"/>
            <a:ext cx="7734300" cy="5811838"/>
          </a:xfrm>
        </p:spPr>
        <p:txBody>
          <a:bodyPr vert="eaVert"/>
          <a:lstStyle/>
          <a:p>
            <a:pPr lvl="0"/>
            <a:r>
              <a:rPr lang="et-EE"/>
              <a:t>Klõpsake juhteksemplari tekstilaadide redigeerimiseks</a:t>
            </a:r>
          </a:p>
          <a:p>
            <a:pPr lvl="1"/>
            <a:r>
              <a:rPr lang="et-EE"/>
              <a:t>Teine tase</a:t>
            </a:r>
          </a:p>
          <a:p>
            <a:pPr lvl="2"/>
            <a:r>
              <a:rPr lang="et-EE"/>
              <a:t>Kolmas tase</a:t>
            </a:r>
          </a:p>
          <a:p>
            <a:pPr lvl="3"/>
            <a:r>
              <a:rPr lang="et-EE"/>
              <a:t>Neljas tase</a:t>
            </a:r>
          </a:p>
          <a:p>
            <a:pPr lvl="4"/>
            <a:r>
              <a:rPr lang="et-EE"/>
              <a:t>Viies tase</a:t>
            </a:r>
            <a:endParaRPr lang="en-US"/>
          </a:p>
        </p:txBody>
      </p:sp>
      <p:sp>
        <p:nvSpPr>
          <p:cNvPr id="4" name="Kuupäeva kohatäide 3">
            <a:extLst>
              <a:ext uri="{FF2B5EF4-FFF2-40B4-BE49-F238E27FC236}">
                <a16:creationId xmlns:a16="http://schemas.microsoft.com/office/drawing/2014/main" id="{108B0330-6BDA-1196-B811-916C89D610B5}"/>
              </a:ext>
            </a:extLst>
          </p:cNvPr>
          <p:cNvSpPr>
            <a:spLocks noGrp="1"/>
          </p:cNvSpPr>
          <p:nvPr>
            <p:ph type="dt" sz="half" idx="10"/>
          </p:nvPr>
        </p:nvSpPr>
        <p:spPr/>
        <p:txBody>
          <a:bodyPr/>
          <a:lstStyle/>
          <a:p>
            <a:fld id="{E34578CA-E2A7-486A-9962-21921D17257B}" type="datetimeFigureOut">
              <a:rPr lang="en-US" smtClean="0"/>
              <a:t>7/19/2024</a:t>
            </a:fld>
            <a:endParaRPr lang="en-US"/>
          </a:p>
        </p:txBody>
      </p:sp>
      <p:sp>
        <p:nvSpPr>
          <p:cNvPr id="5" name="Jaluse kohatäide 4">
            <a:extLst>
              <a:ext uri="{FF2B5EF4-FFF2-40B4-BE49-F238E27FC236}">
                <a16:creationId xmlns:a16="http://schemas.microsoft.com/office/drawing/2014/main" id="{DD43B0F0-7EA5-85E9-BC6B-FAD40FC79AB9}"/>
              </a:ext>
            </a:extLst>
          </p:cNvPr>
          <p:cNvSpPr>
            <a:spLocks noGrp="1"/>
          </p:cNvSpPr>
          <p:nvPr>
            <p:ph type="ftr" sz="quarter" idx="11"/>
          </p:nvPr>
        </p:nvSpPr>
        <p:spPr/>
        <p:txBody>
          <a:bodyPr/>
          <a:lstStyle/>
          <a:p>
            <a:endParaRPr lang="en-US"/>
          </a:p>
        </p:txBody>
      </p:sp>
      <p:sp>
        <p:nvSpPr>
          <p:cNvPr id="6" name="Slaidinumbri kohatäide 5">
            <a:extLst>
              <a:ext uri="{FF2B5EF4-FFF2-40B4-BE49-F238E27FC236}">
                <a16:creationId xmlns:a16="http://schemas.microsoft.com/office/drawing/2014/main" id="{D527A8FE-A9FB-89ED-DA59-96A42F912F8B}"/>
              </a:ext>
            </a:extLst>
          </p:cNvPr>
          <p:cNvSpPr>
            <a:spLocks noGrp="1"/>
          </p:cNvSpPr>
          <p:nvPr>
            <p:ph type="sldNum" sz="quarter" idx="12"/>
          </p:nvPr>
        </p:nvSpPr>
        <p:spPr/>
        <p:txBody>
          <a:bodyPr/>
          <a:lstStyle/>
          <a:p>
            <a:fld id="{163F45F2-9BBF-44CE-B127-3DEF04303735}" type="slidenum">
              <a:rPr lang="en-US" smtClean="0"/>
              <a:t>‹#›</a:t>
            </a:fld>
            <a:endParaRPr lang="en-US"/>
          </a:p>
        </p:txBody>
      </p:sp>
    </p:spTree>
    <p:extLst>
      <p:ext uri="{BB962C8B-B14F-4D97-AF65-F5344CB8AC3E}">
        <p14:creationId xmlns:p14="http://schemas.microsoft.com/office/powerpoint/2010/main" val="16034076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E59354-0C8E-394C-FC3E-9B172479F4C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CEACDE9-8F39-8581-3A28-308BFD7FEA9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618ADF4-0758-F473-FE47-86C6D4470FF4}"/>
              </a:ext>
            </a:extLst>
          </p:cNvPr>
          <p:cNvSpPr>
            <a:spLocks noGrp="1"/>
          </p:cNvSpPr>
          <p:nvPr>
            <p:ph type="dt" sz="half" idx="10"/>
          </p:nvPr>
        </p:nvSpPr>
        <p:spPr/>
        <p:txBody>
          <a:bodyPr/>
          <a:lstStyle/>
          <a:p>
            <a:fld id="{AE2C03C6-53EE-4114-9B62-B653D014FEB1}" type="datetimeFigureOut">
              <a:rPr lang="en-US" smtClean="0"/>
              <a:t>7/19/2024</a:t>
            </a:fld>
            <a:endParaRPr lang="en-US"/>
          </a:p>
        </p:txBody>
      </p:sp>
      <p:sp>
        <p:nvSpPr>
          <p:cNvPr id="5" name="Footer Placeholder 4">
            <a:extLst>
              <a:ext uri="{FF2B5EF4-FFF2-40B4-BE49-F238E27FC236}">
                <a16:creationId xmlns:a16="http://schemas.microsoft.com/office/drawing/2014/main" id="{B806DA9B-6181-9CC1-8466-41053DA4E72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D14B3E7-A416-00A3-0C76-7B753F82C95B}"/>
              </a:ext>
            </a:extLst>
          </p:cNvPr>
          <p:cNvSpPr>
            <a:spLocks noGrp="1"/>
          </p:cNvSpPr>
          <p:nvPr>
            <p:ph type="sldNum" sz="quarter" idx="12"/>
          </p:nvPr>
        </p:nvSpPr>
        <p:spPr/>
        <p:txBody>
          <a:bodyPr/>
          <a:lstStyle/>
          <a:p>
            <a:fld id="{5D36D108-AD15-48DF-988B-545B3A6F74E0}" type="slidenum">
              <a:rPr lang="en-US" smtClean="0"/>
              <a:t>‹#›</a:t>
            </a:fld>
            <a:endParaRPr lang="en-US"/>
          </a:p>
        </p:txBody>
      </p:sp>
    </p:spTree>
    <p:extLst>
      <p:ext uri="{BB962C8B-B14F-4D97-AF65-F5344CB8AC3E}">
        <p14:creationId xmlns:p14="http://schemas.microsoft.com/office/powerpoint/2010/main" val="25893945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ealkiri ja sisu">
    <p:spTree>
      <p:nvGrpSpPr>
        <p:cNvPr id="1" name=""/>
        <p:cNvGrpSpPr/>
        <p:nvPr/>
      </p:nvGrpSpPr>
      <p:grpSpPr>
        <a:xfrm>
          <a:off x="0" y="0"/>
          <a:ext cx="0" cy="0"/>
          <a:chOff x="0" y="0"/>
          <a:chExt cx="0" cy="0"/>
        </a:xfrm>
      </p:grpSpPr>
      <p:pic>
        <p:nvPicPr>
          <p:cNvPr id="12" name="Pilt 11">
            <a:extLst>
              <a:ext uri="{FF2B5EF4-FFF2-40B4-BE49-F238E27FC236}">
                <a16:creationId xmlns:a16="http://schemas.microsoft.com/office/drawing/2014/main" id="{DFA90E0D-63B0-D385-F90D-BA4BC8415AFB}"/>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8763000" y="3292475"/>
            <a:ext cx="6858000" cy="6858000"/>
          </a:xfrm>
          <a:prstGeom prst="rect">
            <a:avLst/>
          </a:prstGeom>
        </p:spPr>
      </p:pic>
      <p:pic>
        <p:nvPicPr>
          <p:cNvPr id="11" name="Pilt 10">
            <a:extLst>
              <a:ext uri="{FF2B5EF4-FFF2-40B4-BE49-F238E27FC236}">
                <a16:creationId xmlns:a16="http://schemas.microsoft.com/office/drawing/2014/main" id="{13D858C2-BB30-7A0C-0EFB-D4F0C2EB3C5E}"/>
              </a:ext>
            </a:extLst>
          </p:cNvPr>
          <p:cNvPicPr>
            <a:picLocks noGrp="1" noRot="1" noChangeAspect="1" noMove="1" noResize="1" noEditPoints="1" noAdjustHandles="1" noChangeArrowheads="1" noChangeShapeType="1" noCrop="1"/>
          </p:cNvPicPr>
          <p:nvPr userDrawn="1"/>
        </p:nvPicPr>
        <p:blipFill>
          <a:blip r:embed="rId3"/>
          <a:stretch>
            <a:fillRect/>
          </a:stretch>
        </p:blipFill>
        <p:spPr>
          <a:xfrm>
            <a:off x="-1531176" y="-2499415"/>
            <a:ext cx="4013118" cy="4257572"/>
          </a:xfrm>
          <a:prstGeom prst="rect">
            <a:avLst/>
          </a:prstGeom>
        </p:spPr>
      </p:pic>
      <p:pic>
        <p:nvPicPr>
          <p:cNvPr id="10" name="Pilt 9">
            <a:extLst>
              <a:ext uri="{FF2B5EF4-FFF2-40B4-BE49-F238E27FC236}">
                <a16:creationId xmlns:a16="http://schemas.microsoft.com/office/drawing/2014/main" id="{A8BD7C0B-856D-069F-108C-20E2C0096FBF}"/>
              </a:ext>
            </a:extLst>
          </p:cNvPr>
          <p:cNvPicPr>
            <a:picLocks noGrp="1" noRot="1" noChangeAspect="1" noMove="1" noResize="1" noEditPoints="1" noAdjustHandles="1" noChangeArrowheads="1" noChangeShapeType="1" noCrop="1"/>
          </p:cNvPicPr>
          <p:nvPr userDrawn="1"/>
        </p:nvPicPr>
        <p:blipFill>
          <a:blip r:embed="rId4"/>
          <a:stretch>
            <a:fillRect/>
          </a:stretch>
        </p:blipFill>
        <p:spPr>
          <a:xfrm>
            <a:off x="10862957" y="0"/>
            <a:ext cx="1329043" cy="1329043"/>
          </a:xfrm>
          <a:prstGeom prst="rect">
            <a:avLst/>
          </a:prstGeom>
        </p:spPr>
      </p:pic>
      <p:sp>
        <p:nvSpPr>
          <p:cNvPr id="3" name="Sisu kohatäide 2">
            <a:extLst>
              <a:ext uri="{FF2B5EF4-FFF2-40B4-BE49-F238E27FC236}">
                <a16:creationId xmlns:a16="http://schemas.microsoft.com/office/drawing/2014/main" id="{8AB012C8-AFDF-8B76-8144-D3E7F9DC0A4E}"/>
              </a:ext>
            </a:extLst>
          </p:cNvPr>
          <p:cNvSpPr>
            <a:spLocks noGrp="1"/>
          </p:cNvSpPr>
          <p:nvPr>
            <p:ph idx="1"/>
          </p:nvPr>
        </p:nvSpPr>
        <p:spPr/>
        <p:txBody>
          <a:bodyPr/>
          <a:lstStyle>
            <a:lvl1pPr>
              <a:defRPr>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et-EE" dirty="0"/>
              <a:t>Klõpsake juhteksemplari tekstilaadide redigeerimiseks</a:t>
            </a:r>
          </a:p>
          <a:p>
            <a:pPr lvl="1"/>
            <a:r>
              <a:rPr lang="et-EE" dirty="0"/>
              <a:t>Teine tase</a:t>
            </a:r>
          </a:p>
          <a:p>
            <a:pPr lvl="2"/>
            <a:r>
              <a:rPr lang="et-EE" dirty="0"/>
              <a:t>Kolmas tase</a:t>
            </a:r>
          </a:p>
          <a:p>
            <a:pPr lvl="3"/>
            <a:r>
              <a:rPr lang="et-EE" dirty="0"/>
              <a:t>Neljas tase</a:t>
            </a:r>
          </a:p>
          <a:p>
            <a:pPr lvl="4"/>
            <a:r>
              <a:rPr lang="et-EE" dirty="0"/>
              <a:t>Viies tase</a:t>
            </a:r>
            <a:endParaRPr lang="en-US" dirty="0"/>
          </a:p>
        </p:txBody>
      </p:sp>
      <p:sp>
        <p:nvSpPr>
          <p:cNvPr id="4" name="Kuupäeva kohatäide 3">
            <a:extLst>
              <a:ext uri="{FF2B5EF4-FFF2-40B4-BE49-F238E27FC236}">
                <a16:creationId xmlns:a16="http://schemas.microsoft.com/office/drawing/2014/main" id="{B93C5F24-15AE-80E4-057C-9209E32EF09D}"/>
              </a:ext>
            </a:extLst>
          </p:cNvPr>
          <p:cNvSpPr>
            <a:spLocks noGrp="1"/>
          </p:cNvSpPr>
          <p:nvPr>
            <p:ph type="dt" sz="half" idx="10"/>
          </p:nvPr>
        </p:nvSpPr>
        <p:spPr/>
        <p:txBody>
          <a:bodyPr/>
          <a:lstStyle/>
          <a:p>
            <a:fld id="{E34578CA-E2A7-486A-9962-21921D17257B}" type="datetimeFigureOut">
              <a:rPr lang="en-US" smtClean="0"/>
              <a:t>7/19/2024</a:t>
            </a:fld>
            <a:endParaRPr lang="en-US"/>
          </a:p>
        </p:txBody>
      </p:sp>
      <p:sp>
        <p:nvSpPr>
          <p:cNvPr id="5" name="Jaluse kohatäide 4">
            <a:extLst>
              <a:ext uri="{FF2B5EF4-FFF2-40B4-BE49-F238E27FC236}">
                <a16:creationId xmlns:a16="http://schemas.microsoft.com/office/drawing/2014/main" id="{7BF49D09-E76F-F14D-C984-A2E6114C4DDC}"/>
              </a:ext>
            </a:extLst>
          </p:cNvPr>
          <p:cNvSpPr>
            <a:spLocks noGrp="1"/>
          </p:cNvSpPr>
          <p:nvPr>
            <p:ph type="ftr" sz="quarter" idx="11"/>
          </p:nvPr>
        </p:nvSpPr>
        <p:spPr/>
        <p:txBody>
          <a:bodyPr/>
          <a:lstStyle/>
          <a:p>
            <a:endParaRPr lang="en-US"/>
          </a:p>
        </p:txBody>
      </p:sp>
      <p:sp>
        <p:nvSpPr>
          <p:cNvPr id="6" name="Slaidinumbri kohatäide 5">
            <a:extLst>
              <a:ext uri="{FF2B5EF4-FFF2-40B4-BE49-F238E27FC236}">
                <a16:creationId xmlns:a16="http://schemas.microsoft.com/office/drawing/2014/main" id="{D8B8A501-85D3-E34D-7B09-DF373B2E0A60}"/>
              </a:ext>
            </a:extLst>
          </p:cNvPr>
          <p:cNvSpPr>
            <a:spLocks noGrp="1"/>
          </p:cNvSpPr>
          <p:nvPr>
            <p:ph type="sldNum" sz="quarter" idx="12"/>
          </p:nvPr>
        </p:nvSpPr>
        <p:spPr/>
        <p:txBody>
          <a:bodyPr/>
          <a:lstStyle/>
          <a:p>
            <a:fld id="{163F45F2-9BBF-44CE-B127-3DEF04303735}" type="slidenum">
              <a:rPr lang="en-US" smtClean="0"/>
              <a:t>‹#›</a:t>
            </a:fld>
            <a:endParaRPr lang="en-US"/>
          </a:p>
        </p:txBody>
      </p:sp>
      <p:sp>
        <p:nvSpPr>
          <p:cNvPr id="13" name="Pealkiri 12">
            <a:extLst>
              <a:ext uri="{FF2B5EF4-FFF2-40B4-BE49-F238E27FC236}">
                <a16:creationId xmlns:a16="http://schemas.microsoft.com/office/drawing/2014/main" id="{CB383A54-C03F-B34E-16CA-4F33AD03A6F9}"/>
              </a:ext>
            </a:extLst>
          </p:cNvPr>
          <p:cNvSpPr>
            <a:spLocks noGrp="1"/>
          </p:cNvSpPr>
          <p:nvPr>
            <p:ph type="title"/>
          </p:nvPr>
        </p:nvSpPr>
        <p:spPr/>
        <p:txBody>
          <a:bodyPr/>
          <a:lstStyle>
            <a:lvl1pPr>
              <a:defRPr>
                <a:solidFill>
                  <a:srgbClr val="1B1464"/>
                </a:solidFill>
              </a:defRPr>
            </a:lvl1pPr>
          </a:lstStyle>
          <a:p>
            <a:r>
              <a:rPr lang="et-EE" dirty="0"/>
              <a:t>Klõpsake juhteksemplari pealkirja laadi redigeerimiseks</a:t>
            </a:r>
            <a:endParaRPr lang="en-US" dirty="0"/>
          </a:p>
        </p:txBody>
      </p:sp>
    </p:spTree>
    <p:extLst>
      <p:ext uri="{BB962C8B-B14F-4D97-AF65-F5344CB8AC3E}">
        <p14:creationId xmlns:p14="http://schemas.microsoft.com/office/powerpoint/2010/main" val="8015615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Jaotise päis">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D0A57333-63FD-FF15-3D72-6F90AFCEBE0F}"/>
              </a:ext>
            </a:extLst>
          </p:cNvPr>
          <p:cNvSpPr>
            <a:spLocks noGrp="1"/>
          </p:cNvSpPr>
          <p:nvPr>
            <p:ph type="title"/>
          </p:nvPr>
        </p:nvSpPr>
        <p:spPr>
          <a:xfrm>
            <a:off x="831850" y="1709738"/>
            <a:ext cx="10515600" cy="2852737"/>
          </a:xfrm>
        </p:spPr>
        <p:txBody>
          <a:bodyPr anchor="b"/>
          <a:lstStyle>
            <a:lvl1pPr>
              <a:defRPr sz="6000"/>
            </a:lvl1pPr>
          </a:lstStyle>
          <a:p>
            <a:r>
              <a:rPr lang="et-EE"/>
              <a:t>Klõpsake juhteksemplari pealkirja laadi redigeerimiseks</a:t>
            </a:r>
            <a:endParaRPr lang="en-US"/>
          </a:p>
        </p:txBody>
      </p:sp>
      <p:sp>
        <p:nvSpPr>
          <p:cNvPr id="3" name="Teksti kohatäide 2">
            <a:extLst>
              <a:ext uri="{FF2B5EF4-FFF2-40B4-BE49-F238E27FC236}">
                <a16:creationId xmlns:a16="http://schemas.microsoft.com/office/drawing/2014/main" id="{BE6DF0DE-915D-8EE6-9B73-EDB641A3CF6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t-EE"/>
              <a:t>Klõpsake juhteksemplari tekstilaadide redigeerimiseks</a:t>
            </a:r>
          </a:p>
        </p:txBody>
      </p:sp>
      <p:sp>
        <p:nvSpPr>
          <p:cNvPr id="4" name="Kuupäeva kohatäide 3">
            <a:extLst>
              <a:ext uri="{FF2B5EF4-FFF2-40B4-BE49-F238E27FC236}">
                <a16:creationId xmlns:a16="http://schemas.microsoft.com/office/drawing/2014/main" id="{EC082538-3236-83CD-0A2F-86361E26F33D}"/>
              </a:ext>
            </a:extLst>
          </p:cNvPr>
          <p:cNvSpPr>
            <a:spLocks noGrp="1"/>
          </p:cNvSpPr>
          <p:nvPr>
            <p:ph type="dt" sz="half" idx="10"/>
          </p:nvPr>
        </p:nvSpPr>
        <p:spPr/>
        <p:txBody>
          <a:bodyPr/>
          <a:lstStyle/>
          <a:p>
            <a:fld id="{E34578CA-E2A7-486A-9962-21921D17257B}" type="datetimeFigureOut">
              <a:rPr lang="en-US" smtClean="0"/>
              <a:t>7/19/2024</a:t>
            </a:fld>
            <a:endParaRPr lang="en-US"/>
          </a:p>
        </p:txBody>
      </p:sp>
      <p:sp>
        <p:nvSpPr>
          <p:cNvPr id="5" name="Jaluse kohatäide 4">
            <a:extLst>
              <a:ext uri="{FF2B5EF4-FFF2-40B4-BE49-F238E27FC236}">
                <a16:creationId xmlns:a16="http://schemas.microsoft.com/office/drawing/2014/main" id="{C48CB006-C571-19D2-F6DE-1D8EABCB1C4B}"/>
              </a:ext>
            </a:extLst>
          </p:cNvPr>
          <p:cNvSpPr>
            <a:spLocks noGrp="1"/>
          </p:cNvSpPr>
          <p:nvPr>
            <p:ph type="ftr" sz="quarter" idx="11"/>
          </p:nvPr>
        </p:nvSpPr>
        <p:spPr/>
        <p:txBody>
          <a:bodyPr/>
          <a:lstStyle/>
          <a:p>
            <a:endParaRPr lang="en-US"/>
          </a:p>
        </p:txBody>
      </p:sp>
      <p:sp>
        <p:nvSpPr>
          <p:cNvPr id="6" name="Slaidinumbri kohatäide 5">
            <a:extLst>
              <a:ext uri="{FF2B5EF4-FFF2-40B4-BE49-F238E27FC236}">
                <a16:creationId xmlns:a16="http://schemas.microsoft.com/office/drawing/2014/main" id="{63D7EE36-9693-6ABB-58A0-FB3F941E850C}"/>
              </a:ext>
            </a:extLst>
          </p:cNvPr>
          <p:cNvSpPr>
            <a:spLocks noGrp="1"/>
          </p:cNvSpPr>
          <p:nvPr>
            <p:ph type="sldNum" sz="quarter" idx="12"/>
          </p:nvPr>
        </p:nvSpPr>
        <p:spPr/>
        <p:txBody>
          <a:bodyPr/>
          <a:lstStyle/>
          <a:p>
            <a:fld id="{163F45F2-9BBF-44CE-B127-3DEF04303735}" type="slidenum">
              <a:rPr lang="en-US" smtClean="0"/>
              <a:t>‹#›</a:t>
            </a:fld>
            <a:endParaRPr lang="en-US"/>
          </a:p>
        </p:txBody>
      </p:sp>
    </p:spTree>
    <p:extLst>
      <p:ext uri="{BB962C8B-B14F-4D97-AF65-F5344CB8AC3E}">
        <p14:creationId xmlns:p14="http://schemas.microsoft.com/office/powerpoint/2010/main" val="15303840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 sisu">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2C077AAF-A568-031C-2EAF-5CE3ABFDF457}"/>
              </a:ext>
            </a:extLst>
          </p:cNvPr>
          <p:cNvSpPr>
            <a:spLocks noGrp="1"/>
          </p:cNvSpPr>
          <p:nvPr>
            <p:ph type="title"/>
          </p:nvPr>
        </p:nvSpPr>
        <p:spPr/>
        <p:txBody>
          <a:bodyPr/>
          <a:lstStyle/>
          <a:p>
            <a:r>
              <a:rPr lang="et-EE"/>
              <a:t>Klõpsake juhteksemplari pealkirja laadi redigeerimiseks</a:t>
            </a:r>
            <a:endParaRPr lang="en-US"/>
          </a:p>
        </p:txBody>
      </p:sp>
      <p:sp>
        <p:nvSpPr>
          <p:cNvPr id="3" name="Sisu kohatäide 2">
            <a:extLst>
              <a:ext uri="{FF2B5EF4-FFF2-40B4-BE49-F238E27FC236}">
                <a16:creationId xmlns:a16="http://schemas.microsoft.com/office/drawing/2014/main" id="{4580B0A2-4A1A-4A15-A6F7-8DB8773C6A1A}"/>
              </a:ext>
            </a:extLst>
          </p:cNvPr>
          <p:cNvSpPr>
            <a:spLocks noGrp="1"/>
          </p:cNvSpPr>
          <p:nvPr>
            <p:ph sz="half" idx="1"/>
          </p:nvPr>
        </p:nvSpPr>
        <p:spPr>
          <a:xfrm>
            <a:off x="838200" y="1825625"/>
            <a:ext cx="5181600" cy="4351338"/>
          </a:xfrm>
        </p:spPr>
        <p:txBody>
          <a:bodyPr/>
          <a:lstStyle/>
          <a:p>
            <a:pPr lvl="0"/>
            <a:r>
              <a:rPr lang="et-EE"/>
              <a:t>Klõpsake juhteksemplari tekstilaadide redigeerimiseks</a:t>
            </a:r>
          </a:p>
          <a:p>
            <a:pPr lvl="1"/>
            <a:r>
              <a:rPr lang="et-EE"/>
              <a:t>Teine tase</a:t>
            </a:r>
          </a:p>
          <a:p>
            <a:pPr lvl="2"/>
            <a:r>
              <a:rPr lang="et-EE"/>
              <a:t>Kolmas tase</a:t>
            </a:r>
          </a:p>
          <a:p>
            <a:pPr lvl="3"/>
            <a:r>
              <a:rPr lang="et-EE"/>
              <a:t>Neljas tase</a:t>
            </a:r>
          </a:p>
          <a:p>
            <a:pPr lvl="4"/>
            <a:r>
              <a:rPr lang="et-EE"/>
              <a:t>Viies tase</a:t>
            </a:r>
            <a:endParaRPr lang="en-US"/>
          </a:p>
        </p:txBody>
      </p:sp>
      <p:sp>
        <p:nvSpPr>
          <p:cNvPr id="4" name="Sisu kohatäide 3">
            <a:extLst>
              <a:ext uri="{FF2B5EF4-FFF2-40B4-BE49-F238E27FC236}">
                <a16:creationId xmlns:a16="http://schemas.microsoft.com/office/drawing/2014/main" id="{84C9B8E6-AD3C-D8A6-DB4B-16F77A9150A2}"/>
              </a:ext>
            </a:extLst>
          </p:cNvPr>
          <p:cNvSpPr>
            <a:spLocks noGrp="1"/>
          </p:cNvSpPr>
          <p:nvPr>
            <p:ph sz="half" idx="2"/>
          </p:nvPr>
        </p:nvSpPr>
        <p:spPr>
          <a:xfrm>
            <a:off x="6172200" y="1825625"/>
            <a:ext cx="5181600" cy="4351338"/>
          </a:xfrm>
        </p:spPr>
        <p:txBody>
          <a:bodyPr/>
          <a:lstStyle/>
          <a:p>
            <a:pPr lvl="0"/>
            <a:r>
              <a:rPr lang="et-EE"/>
              <a:t>Klõpsake juhteksemplari tekstilaadide redigeerimiseks</a:t>
            </a:r>
          </a:p>
          <a:p>
            <a:pPr lvl="1"/>
            <a:r>
              <a:rPr lang="et-EE"/>
              <a:t>Teine tase</a:t>
            </a:r>
          </a:p>
          <a:p>
            <a:pPr lvl="2"/>
            <a:r>
              <a:rPr lang="et-EE"/>
              <a:t>Kolmas tase</a:t>
            </a:r>
          </a:p>
          <a:p>
            <a:pPr lvl="3"/>
            <a:r>
              <a:rPr lang="et-EE"/>
              <a:t>Neljas tase</a:t>
            </a:r>
          </a:p>
          <a:p>
            <a:pPr lvl="4"/>
            <a:r>
              <a:rPr lang="et-EE"/>
              <a:t>Viies tase</a:t>
            </a:r>
            <a:endParaRPr lang="en-US"/>
          </a:p>
        </p:txBody>
      </p:sp>
      <p:sp>
        <p:nvSpPr>
          <p:cNvPr id="5" name="Kuupäeva kohatäide 4">
            <a:extLst>
              <a:ext uri="{FF2B5EF4-FFF2-40B4-BE49-F238E27FC236}">
                <a16:creationId xmlns:a16="http://schemas.microsoft.com/office/drawing/2014/main" id="{3B295467-C605-FDA1-E576-DD6BD2C73481}"/>
              </a:ext>
            </a:extLst>
          </p:cNvPr>
          <p:cNvSpPr>
            <a:spLocks noGrp="1"/>
          </p:cNvSpPr>
          <p:nvPr>
            <p:ph type="dt" sz="half" idx="10"/>
          </p:nvPr>
        </p:nvSpPr>
        <p:spPr/>
        <p:txBody>
          <a:bodyPr/>
          <a:lstStyle/>
          <a:p>
            <a:fld id="{E34578CA-E2A7-486A-9962-21921D17257B}" type="datetimeFigureOut">
              <a:rPr lang="en-US" smtClean="0"/>
              <a:t>7/19/2024</a:t>
            </a:fld>
            <a:endParaRPr lang="en-US"/>
          </a:p>
        </p:txBody>
      </p:sp>
      <p:sp>
        <p:nvSpPr>
          <p:cNvPr id="6" name="Jaluse kohatäide 5">
            <a:extLst>
              <a:ext uri="{FF2B5EF4-FFF2-40B4-BE49-F238E27FC236}">
                <a16:creationId xmlns:a16="http://schemas.microsoft.com/office/drawing/2014/main" id="{A2658B16-D389-3817-BFD8-70E6ED87F05B}"/>
              </a:ext>
            </a:extLst>
          </p:cNvPr>
          <p:cNvSpPr>
            <a:spLocks noGrp="1"/>
          </p:cNvSpPr>
          <p:nvPr>
            <p:ph type="ftr" sz="quarter" idx="11"/>
          </p:nvPr>
        </p:nvSpPr>
        <p:spPr/>
        <p:txBody>
          <a:bodyPr/>
          <a:lstStyle/>
          <a:p>
            <a:endParaRPr lang="en-US"/>
          </a:p>
        </p:txBody>
      </p:sp>
      <p:sp>
        <p:nvSpPr>
          <p:cNvPr id="7" name="Slaidinumbri kohatäide 6">
            <a:extLst>
              <a:ext uri="{FF2B5EF4-FFF2-40B4-BE49-F238E27FC236}">
                <a16:creationId xmlns:a16="http://schemas.microsoft.com/office/drawing/2014/main" id="{50297B14-D159-A83A-8045-A624D7F964F3}"/>
              </a:ext>
            </a:extLst>
          </p:cNvPr>
          <p:cNvSpPr>
            <a:spLocks noGrp="1"/>
          </p:cNvSpPr>
          <p:nvPr>
            <p:ph type="sldNum" sz="quarter" idx="12"/>
          </p:nvPr>
        </p:nvSpPr>
        <p:spPr/>
        <p:txBody>
          <a:bodyPr/>
          <a:lstStyle/>
          <a:p>
            <a:fld id="{163F45F2-9BBF-44CE-B127-3DEF04303735}" type="slidenum">
              <a:rPr lang="en-US" smtClean="0"/>
              <a:t>‹#›</a:t>
            </a:fld>
            <a:endParaRPr lang="en-US"/>
          </a:p>
        </p:txBody>
      </p:sp>
    </p:spTree>
    <p:extLst>
      <p:ext uri="{BB962C8B-B14F-4D97-AF65-F5344CB8AC3E}">
        <p14:creationId xmlns:p14="http://schemas.microsoft.com/office/powerpoint/2010/main" val="42355592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õrdlus">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44B304EE-5970-FBA1-BE97-36C67218DB27}"/>
              </a:ext>
            </a:extLst>
          </p:cNvPr>
          <p:cNvSpPr>
            <a:spLocks noGrp="1"/>
          </p:cNvSpPr>
          <p:nvPr>
            <p:ph type="title"/>
          </p:nvPr>
        </p:nvSpPr>
        <p:spPr>
          <a:xfrm>
            <a:off x="839788" y="365125"/>
            <a:ext cx="10515600" cy="1325563"/>
          </a:xfrm>
        </p:spPr>
        <p:txBody>
          <a:bodyPr/>
          <a:lstStyle/>
          <a:p>
            <a:r>
              <a:rPr lang="et-EE"/>
              <a:t>Klõpsake juhteksemplari pealkirja laadi redigeerimiseks</a:t>
            </a:r>
            <a:endParaRPr lang="en-US"/>
          </a:p>
        </p:txBody>
      </p:sp>
      <p:sp>
        <p:nvSpPr>
          <p:cNvPr id="3" name="Teksti kohatäide 2">
            <a:extLst>
              <a:ext uri="{FF2B5EF4-FFF2-40B4-BE49-F238E27FC236}">
                <a16:creationId xmlns:a16="http://schemas.microsoft.com/office/drawing/2014/main" id="{C25A8B10-FC49-679F-72F8-B326105B204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t-EE"/>
              <a:t>Klõpsake juhteksemplari tekstilaadide redigeerimiseks</a:t>
            </a:r>
          </a:p>
        </p:txBody>
      </p:sp>
      <p:sp>
        <p:nvSpPr>
          <p:cNvPr id="4" name="Sisu kohatäide 3">
            <a:extLst>
              <a:ext uri="{FF2B5EF4-FFF2-40B4-BE49-F238E27FC236}">
                <a16:creationId xmlns:a16="http://schemas.microsoft.com/office/drawing/2014/main" id="{69C95A38-3C7B-897E-AACF-045FB73530C8}"/>
              </a:ext>
            </a:extLst>
          </p:cNvPr>
          <p:cNvSpPr>
            <a:spLocks noGrp="1"/>
          </p:cNvSpPr>
          <p:nvPr>
            <p:ph sz="half" idx="2"/>
          </p:nvPr>
        </p:nvSpPr>
        <p:spPr>
          <a:xfrm>
            <a:off x="839788" y="2505075"/>
            <a:ext cx="5157787" cy="3684588"/>
          </a:xfrm>
        </p:spPr>
        <p:txBody>
          <a:bodyPr/>
          <a:lstStyle/>
          <a:p>
            <a:pPr lvl="0"/>
            <a:r>
              <a:rPr lang="et-EE"/>
              <a:t>Klõpsake juhteksemplari tekstilaadide redigeerimiseks</a:t>
            </a:r>
          </a:p>
          <a:p>
            <a:pPr lvl="1"/>
            <a:r>
              <a:rPr lang="et-EE"/>
              <a:t>Teine tase</a:t>
            </a:r>
          </a:p>
          <a:p>
            <a:pPr lvl="2"/>
            <a:r>
              <a:rPr lang="et-EE"/>
              <a:t>Kolmas tase</a:t>
            </a:r>
          </a:p>
          <a:p>
            <a:pPr lvl="3"/>
            <a:r>
              <a:rPr lang="et-EE"/>
              <a:t>Neljas tase</a:t>
            </a:r>
          </a:p>
          <a:p>
            <a:pPr lvl="4"/>
            <a:r>
              <a:rPr lang="et-EE"/>
              <a:t>Viies tase</a:t>
            </a:r>
            <a:endParaRPr lang="en-US"/>
          </a:p>
        </p:txBody>
      </p:sp>
      <p:sp>
        <p:nvSpPr>
          <p:cNvPr id="5" name="Teksti kohatäide 4">
            <a:extLst>
              <a:ext uri="{FF2B5EF4-FFF2-40B4-BE49-F238E27FC236}">
                <a16:creationId xmlns:a16="http://schemas.microsoft.com/office/drawing/2014/main" id="{C5AF906A-782F-5191-5A2E-114C5D327F5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t-EE"/>
              <a:t>Klõpsake juhteksemplari tekstilaadide redigeerimiseks</a:t>
            </a:r>
          </a:p>
        </p:txBody>
      </p:sp>
      <p:sp>
        <p:nvSpPr>
          <p:cNvPr id="6" name="Sisu kohatäide 5">
            <a:extLst>
              <a:ext uri="{FF2B5EF4-FFF2-40B4-BE49-F238E27FC236}">
                <a16:creationId xmlns:a16="http://schemas.microsoft.com/office/drawing/2014/main" id="{B29AF212-84E4-76C9-F5C4-45470013B102}"/>
              </a:ext>
            </a:extLst>
          </p:cNvPr>
          <p:cNvSpPr>
            <a:spLocks noGrp="1"/>
          </p:cNvSpPr>
          <p:nvPr>
            <p:ph sz="quarter" idx="4"/>
          </p:nvPr>
        </p:nvSpPr>
        <p:spPr>
          <a:xfrm>
            <a:off x="6172200" y="2505075"/>
            <a:ext cx="5183188" cy="3684588"/>
          </a:xfrm>
        </p:spPr>
        <p:txBody>
          <a:bodyPr/>
          <a:lstStyle/>
          <a:p>
            <a:pPr lvl="0"/>
            <a:r>
              <a:rPr lang="et-EE"/>
              <a:t>Klõpsake juhteksemplari tekstilaadide redigeerimiseks</a:t>
            </a:r>
          </a:p>
          <a:p>
            <a:pPr lvl="1"/>
            <a:r>
              <a:rPr lang="et-EE"/>
              <a:t>Teine tase</a:t>
            </a:r>
          </a:p>
          <a:p>
            <a:pPr lvl="2"/>
            <a:r>
              <a:rPr lang="et-EE"/>
              <a:t>Kolmas tase</a:t>
            </a:r>
          </a:p>
          <a:p>
            <a:pPr lvl="3"/>
            <a:r>
              <a:rPr lang="et-EE"/>
              <a:t>Neljas tase</a:t>
            </a:r>
          </a:p>
          <a:p>
            <a:pPr lvl="4"/>
            <a:r>
              <a:rPr lang="et-EE"/>
              <a:t>Viies tase</a:t>
            </a:r>
            <a:endParaRPr lang="en-US"/>
          </a:p>
        </p:txBody>
      </p:sp>
      <p:sp>
        <p:nvSpPr>
          <p:cNvPr id="7" name="Kuupäeva kohatäide 6">
            <a:extLst>
              <a:ext uri="{FF2B5EF4-FFF2-40B4-BE49-F238E27FC236}">
                <a16:creationId xmlns:a16="http://schemas.microsoft.com/office/drawing/2014/main" id="{EA4161F0-C4FF-015C-7491-8725929C78C0}"/>
              </a:ext>
            </a:extLst>
          </p:cNvPr>
          <p:cNvSpPr>
            <a:spLocks noGrp="1"/>
          </p:cNvSpPr>
          <p:nvPr>
            <p:ph type="dt" sz="half" idx="10"/>
          </p:nvPr>
        </p:nvSpPr>
        <p:spPr/>
        <p:txBody>
          <a:bodyPr/>
          <a:lstStyle/>
          <a:p>
            <a:fld id="{E34578CA-E2A7-486A-9962-21921D17257B}" type="datetimeFigureOut">
              <a:rPr lang="en-US" smtClean="0"/>
              <a:t>7/19/2024</a:t>
            </a:fld>
            <a:endParaRPr lang="en-US"/>
          </a:p>
        </p:txBody>
      </p:sp>
      <p:sp>
        <p:nvSpPr>
          <p:cNvPr id="8" name="Jaluse kohatäide 7">
            <a:extLst>
              <a:ext uri="{FF2B5EF4-FFF2-40B4-BE49-F238E27FC236}">
                <a16:creationId xmlns:a16="http://schemas.microsoft.com/office/drawing/2014/main" id="{638588DA-E78E-59A3-ADA5-E4D08E932682}"/>
              </a:ext>
            </a:extLst>
          </p:cNvPr>
          <p:cNvSpPr>
            <a:spLocks noGrp="1"/>
          </p:cNvSpPr>
          <p:nvPr>
            <p:ph type="ftr" sz="quarter" idx="11"/>
          </p:nvPr>
        </p:nvSpPr>
        <p:spPr/>
        <p:txBody>
          <a:bodyPr/>
          <a:lstStyle/>
          <a:p>
            <a:endParaRPr lang="en-US"/>
          </a:p>
        </p:txBody>
      </p:sp>
      <p:sp>
        <p:nvSpPr>
          <p:cNvPr id="9" name="Slaidinumbri kohatäide 8">
            <a:extLst>
              <a:ext uri="{FF2B5EF4-FFF2-40B4-BE49-F238E27FC236}">
                <a16:creationId xmlns:a16="http://schemas.microsoft.com/office/drawing/2014/main" id="{84CC16AC-6C85-8985-53F8-3823C125934C}"/>
              </a:ext>
            </a:extLst>
          </p:cNvPr>
          <p:cNvSpPr>
            <a:spLocks noGrp="1"/>
          </p:cNvSpPr>
          <p:nvPr>
            <p:ph type="sldNum" sz="quarter" idx="12"/>
          </p:nvPr>
        </p:nvSpPr>
        <p:spPr/>
        <p:txBody>
          <a:bodyPr/>
          <a:lstStyle/>
          <a:p>
            <a:fld id="{163F45F2-9BBF-44CE-B127-3DEF04303735}" type="slidenum">
              <a:rPr lang="en-US" smtClean="0"/>
              <a:t>‹#›</a:t>
            </a:fld>
            <a:endParaRPr lang="en-US"/>
          </a:p>
        </p:txBody>
      </p:sp>
    </p:spTree>
    <p:extLst>
      <p:ext uri="{BB962C8B-B14F-4D97-AF65-F5344CB8AC3E}">
        <p14:creationId xmlns:p14="http://schemas.microsoft.com/office/powerpoint/2010/main" val="24317310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inult pealkiri">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F5D3562B-993E-DDBE-4E6E-38A7DF93021C}"/>
              </a:ext>
            </a:extLst>
          </p:cNvPr>
          <p:cNvSpPr>
            <a:spLocks noGrp="1"/>
          </p:cNvSpPr>
          <p:nvPr>
            <p:ph type="title"/>
          </p:nvPr>
        </p:nvSpPr>
        <p:spPr/>
        <p:txBody>
          <a:bodyPr/>
          <a:lstStyle/>
          <a:p>
            <a:r>
              <a:rPr lang="et-EE"/>
              <a:t>Klõpsake juhteksemplari pealkirja laadi redigeerimiseks</a:t>
            </a:r>
            <a:endParaRPr lang="en-US"/>
          </a:p>
        </p:txBody>
      </p:sp>
      <p:sp>
        <p:nvSpPr>
          <p:cNvPr id="3" name="Kuupäeva kohatäide 2">
            <a:extLst>
              <a:ext uri="{FF2B5EF4-FFF2-40B4-BE49-F238E27FC236}">
                <a16:creationId xmlns:a16="http://schemas.microsoft.com/office/drawing/2014/main" id="{BEFAB5EF-3F1B-5440-1257-44D8A334FEAD}"/>
              </a:ext>
            </a:extLst>
          </p:cNvPr>
          <p:cNvSpPr>
            <a:spLocks noGrp="1"/>
          </p:cNvSpPr>
          <p:nvPr>
            <p:ph type="dt" sz="half" idx="10"/>
          </p:nvPr>
        </p:nvSpPr>
        <p:spPr/>
        <p:txBody>
          <a:bodyPr/>
          <a:lstStyle/>
          <a:p>
            <a:fld id="{E34578CA-E2A7-486A-9962-21921D17257B}" type="datetimeFigureOut">
              <a:rPr lang="en-US" smtClean="0"/>
              <a:t>7/19/2024</a:t>
            </a:fld>
            <a:endParaRPr lang="en-US"/>
          </a:p>
        </p:txBody>
      </p:sp>
      <p:sp>
        <p:nvSpPr>
          <p:cNvPr id="4" name="Jaluse kohatäide 3">
            <a:extLst>
              <a:ext uri="{FF2B5EF4-FFF2-40B4-BE49-F238E27FC236}">
                <a16:creationId xmlns:a16="http://schemas.microsoft.com/office/drawing/2014/main" id="{D1AA65A9-0A49-294B-6944-D26ECC004311}"/>
              </a:ext>
            </a:extLst>
          </p:cNvPr>
          <p:cNvSpPr>
            <a:spLocks noGrp="1"/>
          </p:cNvSpPr>
          <p:nvPr>
            <p:ph type="ftr" sz="quarter" idx="11"/>
          </p:nvPr>
        </p:nvSpPr>
        <p:spPr/>
        <p:txBody>
          <a:bodyPr/>
          <a:lstStyle/>
          <a:p>
            <a:endParaRPr lang="en-US"/>
          </a:p>
        </p:txBody>
      </p:sp>
      <p:sp>
        <p:nvSpPr>
          <p:cNvPr id="5" name="Slaidinumbri kohatäide 4">
            <a:extLst>
              <a:ext uri="{FF2B5EF4-FFF2-40B4-BE49-F238E27FC236}">
                <a16:creationId xmlns:a16="http://schemas.microsoft.com/office/drawing/2014/main" id="{6808BCC7-21CB-D79F-82CE-EE535ABE26D3}"/>
              </a:ext>
            </a:extLst>
          </p:cNvPr>
          <p:cNvSpPr>
            <a:spLocks noGrp="1"/>
          </p:cNvSpPr>
          <p:nvPr>
            <p:ph type="sldNum" sz="quarter" idx="12"/>
          </p:nvPr>
        </p:nvSpPr>
        <p:spPr/>
        <p:txBody>
          <a:bodyPr/>
          <a:lstStyle/>
          <a:p>
            <a:fld id="{163F45F2-9BBF-44CE-B127-3DEF04303735}" type="slidenum">
              <a:rPr lang="en-US" smtClean="0"/>
              <a:t>‹#›</a:t>
            </a:fld>
            <a:endParaRPr lang="en-US"/>
          </a:p>
        </p:txBody>
      </p:sp>
    </p:spTree>
    <p:extLst>
      <p:ext uri="{BB962C8B-B14F-4D97-AF65-F5344CB8AC3E}">
        <p14:creationId xmlns:p14="http://schemas.microsoft.com/office/powerpoint/2010/main" val="4869912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ühi">
    <p:spTree>
      <p:nvGrpSpPr>
        <p:cNvPr id="1" name=""/>
        <p:cNvGrpSpPr/>
        <p:nvPr/>
      </p:nvGrpSpPr>
      <p:grpSpPr>
        <a:xfrm>
          <a:off x="0" y="0"/>
          <a:ext cx="0" cy="0"/>
          <a:chOff x="0" y="0"/>
          <a:chExt cx="0" cy="0"/>
        </a:xfrm>
      </p:grpSpPr>
      <p:sp>
        <p:nvSpPr>
          <p:cNvPr id="2" name="Kuupäeva kohatäide 1">
            <a:extLst>
              <a:ext uri="{FF2B5EF4-FFF2-40B4-BE49-F238E27FC236}">
                <a16:creationId xmlns:a16="http://schemas.microsoft.com/office/drawing/2014/main" id="{311B3DCC-63E6-50B0-22C6-C830C847F77D}"/>
              </a:ext>
            </a:extLst>
          </p:cNvPr>
          <p:cNvSpPr>
            <a:spLocks noGrp="1"/>
          </p:cNvSpPr>
          <p:nvPr>
            <p:ph type="dt" sz="half" idx="10"/>
          </p:nvPr>
        </p:nvSpPr>
        <p:spPr/>
        <p:txBody>
          <a:bodyPr/>
          <a:lstStyle/>
          <a:p>
            <a:fld id="{E34578CA-E2A7-486A-9962-21921D17257B}" type="datetimeFigureOut">
              <a:rPr lang="en-US" smtClean="0"/>
              <a:t>7/19/2024</a:t>
            </a:fld>
            <a:endParaRPr lang="en-US"/>
          </a:p>
        </p:txBody>
      </p:sp>
      <p:sp>
        <p:nvSpPr>
          <p:cNvPr id="3" name="Jaluse kohatäide 2">
            <a:extLst>
              <a:ext uri="{FF2B5EF4-FFF2-40B4-BE49-F238E27FC236}">
                <a16:creationId xmlns:a16="http://schemas.microsoft.com/office/drawing/2014/main" id="{2105A548-6E59-DDE9-80AE-9FF5994B1594}"/>
              </a:ext>
            </a:extLst>
          </p:cNvPr>
          <p:cNvSpPr>
            <a:spLocks noGrp="1"/>
          </p:cNvSpPr>
          <p:nvPr>
            <p:ph type="ftr" sz="quarter" idx="11"/>
          </p:nvPr>
        </p:nvSpPr>
        <p:spPr/>
        <p:txBody>
          <a:bodyPr/>
          <a:lstStyle/>
          <a:p>
            <a:endParaRPr lang="en-US"/>
          </a:p>
        </p:txBody>
      </p:sp>
      <p:sp>
        <p:nvSpPr>
          <p:cNvPr id="4" name="Slaidinumbri kohatäide 3">
            <a:extLst>
              <a:ext uri="{FF2B5EF4-FFF2-40B4-BE49-F238E27FC236}">
                <a16:creationId xmlns:a16="http://schemas.microsoft.com/office/drawing/2014/main" id="{D8D01336-58A9-5CA0-FC93-4524BA0B5F99}"/>
              </a:ext>
            </a:extLst>
          </p:cNvPr>
          <p:cNvSpPr>
            <a:spLocks noGrp="1"/>
          </p:cNvSpPr>
          <p:nvPr>
            <p:ph type="sldNum" sz="quarter" idx="12"/>
          </p:nvPr>
        </p:nvSpPr>
        <p:spPr/>
        <p:txBody>
          <a:bodyPr/>
          <a:lstStyle/>
          <a:p>
            <a:fld id="{163F45F2-9BBF-44CE-B127-3DEF04303735}" type="slidenum">
              <a:rPr lang="en-US" smtClean="0"/>
              <a:t>‹#›</a:t>
            </a:fld>
            <a:endParaRPr lang="en-US"/>
          </a:p>
        </p:txBody>
      </p:sp>
    </p:spTree>
    <p:extLst>
      <p:ext uri="{BB962C8B-B14F-4D97-AF65-F5344CB8AC3E}">
        <p14:creationId xmlns:p14="http://schemas.microsoft.com/office/powerpoint/2010/main" val="13863762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Pealdisega sisu">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EE20D50C-97DA-EE5A-F7E6-51FE97C4B5FF}"/>
              </a:ext>
            </a:extLst>
          </p:cNvPr>
          <p:cNvSpPr>
            <a:spLocks noGrp="1"/>
          </p:cNvSpPr>
          <p:nvPr>
            <p:ph type="title"/>
          </p:nvPr>
        </p:nvSpPr>
        <p:spPr>
          <a:xfrm>
            <a:off x="839788" y="457200"/>
            <a:ext cx="3932237" cy="1600200"/>
          </a:xfrm>
        </p:spPr>
        <p:txBody>
          <a:bodyPr anchor="b"/>
          <a:lstStyle>
            <a:lvl1pPr>
              <a:defRPr sz="3200"/>
            </a:lvl1pPr>
          </a:lstStyle>
          <a:p>
            <a:r>
              <a:rPr lang="et-EE"/>
              <a:t>Klõpsake juhteksemplari pealkirja laadi redigeerimiseks</a:t>
            </a:r>
            <a:endParaRPr lang="en-US"/>
          </a:p>
        </p:txBody>
      </p:sp>
      <p:sp>
        <p:nvSpPr>
          <p:cNvPr id="3" name="Sisu kohatäide 2">
            <a:extLst>
              <a:ext uri="{FF2B5EF4-FFF2-40B4-BE49-F238E27FC236}">
                <a16:creationId xmlns:a16="http://schemas.microsoft.com/office/drawing/2014/main" id="{E553D2EE-80F3-8250-A1DB-F93ED631FCD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t-EE"/>
              <a:t>Klõpsake juhteksemplari tekstilaadide redigeerimiseks</a:t>
            </a:r>
          </a:p>
          <a:p>
            <a:pPr lvl="1"/>
            <a:r>
              <a:rPr lang="et-EE"/>
              <a:t>Teine tase</a:t>
            </a:r>
          </a:p>
          <a:p>
            <a:pPr lvl="2"/>
            <a:r>
              <a:rPr lang="et-EE"/>
              <a:t>Kolmas tase</a:t>
            </a:r>
          </a:p>
          <a:p>
            <a:pPr lvl="3"/>
            <a:r>
              <a:rPr lang="et-EE"/>
              <a:t>Neljas tase</a:t>
            </a:r>
          </a:p>
          <a:p>
            <a:pPr lvl="4"/>
            <a:r>
              <a:rPr lang="et-EE"/>
              <a:t>Viies tase</a:t>
            </a:r>
            <a:endParaRPr lang="en-US"/>
          </a:p>
        </p:txBody>
      </p:sp>
      <p:sp>
        <p:nvSpPr>
          <p:cNvPr id="4" name="Teksti kohatäide 3">
            <a:extLst>
              <a:ext uri="{FF2B5EF4-FFF2-40B4-BE49-F238E27FC236}">
                <a16:creationId xmlns:a16="http://schemas.microsoft.com/office/drawing/2014/main" id="{1D42C42A-8125-171E-A6BE-C2DDCF399FC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t-EE"/>
              <a:t>Klõpsake juhteksemplari tekstilaadide redigeerimiseks</a:t>
            </a:r>
          </a:p>
        </p:txBody>
      </p:sp>
      <p:sp>
        <p:nvSpPr>
          <p:cNvPr id="5" name="Kuupäeva kohatäide 4">
            <a:extLst>
              <a:ext uri="{FF2B5EF4-FFF2-40B4-BE49-F238E27FC236}">
                <a16:creationId xmlns:a16="http://schemas.microsoft.com/office/drawing/2014/main" id="{852C9851-1E8F-A16F-B2F0-DAE5EC6877F6}"/>
              </a:ext>
            </a:extLst>
          </p:cNvPr>
          <p:cNvSpPr>
            <a:spLocks noGrp="1"/>
          </p:cNvSpPr>
          <p:nvPr>
            <p:ph type="dt" sz="half" idx="10"/>
          </p:nvPr>
        </p:nvSpPr>
        <p:spPr/>
        <p:txBody>
          <a:bodyPr/>
          <a:lstStyle/>
          <a:p>
            <a:fld id="{E34578CA-E2A7-486A-9962-21921D17257B}" type="datetimeFigureOut">
              <a:rPr lang="en-US" smtClean="0"/>
              <a:t>7/19/2024</a:t>
            </a:fld>
            <a:endParaRPr lang="en-US"/>
          </a:p>
        </p:txBody>
      </p:sp>
      <p:sp>
        <p:nvSpPr>
          <p:cNvPr id="6" name="Jaluse kohatäide 5">
            <a:extLst>
              <a:ext uri="{FF2B5EF4-FFF2-40B4-BE49-F238E27FC236}">
                <a16:creationId xmlns:a16="http://schemas.microsoft.com/office/drawing/2014/main" id="{406C2419-EABE-E8BA-09EB-673B1E2D1B91}"/>
              </a:ext>
            </a:extLst>
          </p:cNvPr>
          <p:cNvSpPr>
            <a:spLocks noGrp="1"/>
          </p:cNvSpPr>
          <p:nvPr>
            <p:ph type="ftr" sz="quarter" idx="11"/>
          </p:nvPr>
        </p:nvSpPr>
        <p:spPr/>
        <p:txBody>
          <a:bodyPr/>
          <a:lstStyle/>
          <a:p>
            <a:endParaRPr lang="en-US"/>
          </a:p>
        </p:txBody>
      </p:sp>
      <p:sp>
        <p:nvSpPr>
          <p:cNvPr id="7" name="Slaidinumbri kohatäide 6">
            <a:extLst>
              <a:ext uri="{FF2B5EF4-FFF2-40B4-BE49-F238E27FC236}">
                <a16:creationId xmlns:a16="http://schemas.microsoft.com/office/drawing/2014/main" id="{54F9153E-7E67-DB81-5F1E-80C4B0A15928}"/>
              </a:ext>
            </a:extLst>
          </p:cNvPr>
          <p:cNvSpPr>
            <a:spLocks noGrp="1"/>
          </p:cNvSpPr>
          <p:nvPr>
            <p:ph type="sldNum" sz="quarter" idx="12"/>
          </p:nvPr>
        </p:nvSpPr>
        <p:spPr/>
        <p:txBody>
          <a:bodyPr/>
          <a:lstStyle/>
          <a:p>
            <a:fld id="{163F45F2-9BBF-44CE-B127-3DEF04303735}" type="slidenum">
              <a:rPr lang="en-US" smtClean="0"/>
              <a:t>‹#›</a:t>
            </a:fld>
            <a:endParaRPr lang="en-US"/>
          </a:p>
        </p:txBody>
      </p:sp>
    </p:spTree>
    <p:extLst>
      <p:ext uri="{BB962C8B-B14F-4D97-AF65-F5344CB8AC3E}">
        <p14:creationId xmlns:p14="http://schemas.microsoft.com/office/powerpoint/2010/main" val="25340680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ldiallkirjaga pilt">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B62ED72C-5155-D144-EC8F-28767C8A61A7}"/>
              </a:ext>
            </a:extLst>
          </p:cNvPr>
          <p:cNvSpPr>
            <a:spLocks noGrp="1"/>
          </p:cNvSpPr>
          <p:nvPr>
            <p:ph type="title"/>
          </p:nvPr>
        </p:nvSpPr>
        <p:spPr>
          <a:xfrm>
            <a:off x="839788" y="457200"/>
            <a:ext cx="3932237" cy="1600200"/>
          </a:xfrm>
        </p:spPr>
        <p:txBody>
          <a:bodyPr anchor="b"/>
          <a:lstStyle>
            <a:lvl1pPr>
              <a:defRPr sz="3200"/>
            </a:lvl1pPr>
          </a:lstStyle>
          <a:p>
            <a:r>
              <a:rPr lang="et-EE"/>
              <a:t>Klõpsake juhteksemplari pealkirja laadi redigeerimiseks</a:t>
            </a:r>
            <a:endParaRPr lang="en-US"/>
          </a:p>
        </p:txBody>
      </p:sp>
      <p:sp>
        <p:nvSpPr>
          <p:cNvPr id="3" name="Pildi kohatäide 2">
            <a:extLst>
              <a:ext uri="{FF2B5EF4-FFF2-40B4-BE49-F238E27FC236}">
                <a16:creationId xmlns:a16="http://schemas.microsoft.com/office/drawing/2014/main" id="{5F9B3C62-B715-1C9F-5B3D-F22CC37F0B0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ksti kohatäide 3">
            <a:extLst>
              <a:ext uri="{FF2B5EF4-FFF2-40B4-BE49-F238E27FC236}">
                <a16:creationId xmlns:a16="http://schemas.microsoft.com/office/drawing/2014/main" id="{593DCB23-D367-1F2C-265C-7ABE8EBE1F7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t-EE"/>
              <a:t>Klõpsake juhteksemplari tekstilaadide redigeerimiseks</a:t>
            </a:r>
          </a:p>
        </p:txBody>
      </p:sp>
      <p:sp>
        <p:nvSpPr>
          <p:cNvPr id="5" name="Kuupäeva kohatäide 4">
            <a:extLst>
              <a:ext uri="{FF2B5EF4-FFF2-40B4-BE49-F238E27FC236}">
                <a16:creationId xmlns:a16="http://schemas.microsoft.com/office/drawing/2014/main" id="{CE0E0458-A975-9DDD-C65F-DF5E8374C1B3}"/>
              </a:ext>
            </a:extLst>
          </p:cNvPr>
          <p:cNvSpPr>
            <a:spLocks noGrp="1"/>
          </p:cNvSpPr>
          <p:nvPr>
            <p:ph type="dt" sz="half" idx="10"/>
          </p:nvPr>
        </p:nvSpPr>
        <p:spPr/>
        <p:txBody>
          <a:bodyPr/>
          <a:lstStyle/>
          <a:p>
            <a:fld id="{E34578CA-E2A7-486A-9962-21921D17257B}" type="datetimeFigureOut">
              <a:rPr lang="en-US" smtClean="0"/>
              <a:t>7/19/2024</a:t>
            </a:fld>
            <a:endParaRPr lang="en-US"/>
          </a:p>
        </p:txBody>
      </p:sp>
      <p:sp>
        <p:nvSpPr>
          <p:cNvPr id="6" name="Jaluse kohatäide 5">
            <a:extLst>
              <a:ext uri="{FF2B5EF4-FFF2-40B4-BE49-F238E27FC236}">
                <a16:creationId xmlns:a16="http://schemas.microsoft.com/office/drawing/2014/main" id="{ED4F76F2-10AD-9B5E-BA30-4BB2E36A6E43}"/>
              </a:ext>
            </a:extLst>
          </p:cNvPr>
          <p:cNvSpPr>
            <a:spLocks noGrp="1"/>
          </p:cNvSpPr>
          <p:nvPr>
            <p:ph type="ftr" sz="quarter" idx="11"/>
          </p:nvPr>
        </p:nvSpPr>
        <p:spPr/>
        <p:txBody>
          <a:bodyPr/>
          <a:lstStyle/>
          <a:p>
            <a:endParaRPr lang="en-US"/>
          </a:p>
        </p:txBody>
      </p:sp>
      <p:sp>
        <p:nvSpPr>
          <p:cNvPr id="7" name="Slaidinumbri kohatäide 6">
            <a:extLst>
              <a:ext uri="{FF2B5EF4-FFF2-40B4-BE49-F238E27FC236}">
                <a16:creationId xmlns:a16="http://schemas.microsoft.com/office/drawing/2014/main" id="{E6DC0571-8F8D-32B0-71E9-CFA0BB7DB1E0}"/>
              </a:ext>
            </a:extLst>
          </p:cNvPr>
          <p:cNvSpPr>
            <a:spLocks noGrp="1"/>
          </p:cNvSpPr>
          <p:nvPr>
            <p:ph type="sldNum" sz="quarter" idx="12"/>
          </p:nvPr>
        </p:nvSpPr>
        <p:spPr/>
        <p:txBody>
          <a:bodyPr/>
          <a:lstStyle/>
          <a:p>
            <a:fld id="{163F45F2-9BBF-44CE-B127-3DEF04303735}" type="slidenum">
              <a:rPr lang="en-US" smtClean="0"/>
              <a:t>‹#›</a:t>
            </a:fld>
            <a:endParaRPr lang="en-US"/>
          </a:p>
        </p:txBody>
      </p:sp>
    </p:spTree>
    <p:extLst>
      <p:ext uri="{BB962C8B-B14F-4D97-AF65-F5344CB8AC3E}">
        <p14:creationId xmlns:p14="http://schemas.microsoft.com/office/powerpoint/2010/main" val="36072101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ealkirja kohatäide 1">
            <a:extLst>
              <a:ext uri="{FF2B5EF4-FFF2-40B4-BE49-F238E27FC236}">
                <a16:creationId xmlns:a16="http://schemas.microsoft.com/office/drawing/2014/main" id="{2782D286-07F1-61B0-AC8B-D49686EE439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t-EE"/>
              <a:t>Klõpsake juhteksemplari pealkirja laadi redigeerimiseks</a:t>
            </a:r>
            <a:endParaRPr lang="en-US"/>
          </a:p>
        </p:txBody>
      </p:sp>
      <p:sp>
        <p:nvSpPr>
          <p:cNvPr id="3" name="Teksti kohatäide 2">
            <a:extLst>
              <a:ext uri="{FF2B5EF4-FFF2-40B4-BE49-F238E27FC236}">
                <a16:creationId xmlns:a16="http://schemas.microsoft.com/office/drawing/2014/main" id="{CD8763EA-A035-653A-4AA6-C1B0D9A07A6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t-EE"/>
              <a:t>Klõpsake juhteksemplari tekstilaadide redigeerimiseks</a:t>
            </a:r>
          </a:p>
          <a:p>
            <a:pPr lvl="1"/>
            <a:r>
              <a:rPr lang="et-EE"/>
              <a:t>Teine tase</a:t>
            </a:r>
          </a:p>
          <a:p>
            <a:pPr lvl="2"/>
            <a:r>
              <a:rPr lang="et-EE"/>
              <a:t>Kolmas tase</a:t>
            </a:r>
          </a:p>
          <a:p>
            <a:pPr lvl="3"/>
            <a:r>
              <a:rPr lang="et-EE"/>
              <a:t>Neljas tase</a:t>
            </a:r>
          </a:p>
          <a:p>
            <a:pPr lvl="4"/>
            <a:r>
              <a:rPr lang="et-EE"/>
              <a:t>Viies tase</a:t>
            </a:r>
            <a:endParaRPr lang="en-US"/>
          </a:p>
        </p:txBody>
      </p:sp>
      <p:sp>
        <p:nvSpPr>
          <p:cNvPr id="4" name="Kuupäeva kohatäide 3">
            <a:extLst>
              <a:ext uri="{FF2B5EF4-FFF2-40B4-BE49-F238E27FC236}">
                <a16:creationId xmlns:a16="http://schemas.microsoft.com/office/drawing/2014/main" id="{E81C2355-CAAB-B74D-82FA-FE9B0E4B6A4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34578CA-E2A7-486A-9962-21921D17257B}" type="datetimeFigureOut">
              <a:rPr lang="en-US" smtClean="0"/>
              <a:t>7/19/2024</a:t>
            </a:fld>
            <a:endParaRPr lang="en-US"/>
          </a:p>
        </p:txBody>
      </p:sp>
      <p:sp>
        <p:nvSpPr>
          <p:cNvPr id="5" name="Jaluse kohatäide 4">
            <a:extLst>
              <a:ext uri="{FF2B5EF4-FFF2-40B4-BE49-F238E27FC236}">
                <a16:creationId xmlns:a16="http://schemas.microsoft.com/office/drawing/2014/main" id="{EAB0EF8A-09DD-D096-52D9-5ED55CCB49A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aidinumbri kohatäide 5">
            <a:extLst>
              <a:ext uri="{FF2B5EF4-FFF2-40B4-BE49-F238E27FC236}">
                <a16:creationId xmlns:a16="http://schemas.microsoft.com/office/drawing/2014/main" id="{6BCD2A40-C0CB-D903-6B9D-04B95C8442D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63F45F2-9BBF-44CE-B127-3DEF04303735}" type="slidenum">
              <a:rPr lang="en-US" smtClean="0"/>
              <a:t>‹#›</a:t>
            </a:fld>
            <a:endParaRPr lang="en-US"/>
          </a:p>
        </p:txBody>
      </p:sp>
    </p:spTree>
    <p:extLst>
      <p:ext uri="{BB962C8B-B14F-4D97-AF65-F5344CB8AC3E}">
        <p14:creationId xmlns:p14="http://schemas.microsoft.com/office/powerpoint/2010/main" val="4790202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22.emf"/></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9.png"/><Relationship Id="rId2" Type="http://schemas.microsoft.com/office/2017/06/relationships/model3d" Target="../media/model3d1.glb"/><Relationship Id="rId1" Type="http://schemas.openxmlformats.org/officeDocument/2006/relationships/slideLayout" Target="../slideLayouts/slideLayout2.xml"/><Relationship Id="rId4" Type="http://schemas.openxmlformats.org/officeDocument/2006/relationships/image" Target="../media/image160.png"/></Relationships>
</file>

<file path=ppt/slides/_rels/slide2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hyperlink" Target="https://www.youtube.com/watch?v=kbo0OwIkc18" TargetMode="Externa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microsoft.com/office/2017/06/relationships/model3d" Target="../media/model3d1.glb"/><Relationship Id="rId1" Type="http://schemas.openxmlformats.org/officeDocument/2006/relationships/slideLayout" Target="../slideLayouts/slideLayout2.xml"/><Relationship Id="rId5" Type="http://schemas.openxmlformats.org/officeDocument/2006/relationships/image" Target="../media/image140.png"/></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EADF3EEF-CC2E-8155-C2A5-F337E2838566}"/>
              </a:ext>
            </a:extLst>
          </p:cNvPr>
          <p:cNvSpPr>
            <a:spLocks noGrp="1"/>
          </p:cNvSpPr>
          <p:nvPr>
            <p:ph type="ctrTitle"/>
          </p:nvPr>
        </p:nvSpPr>
        <p:spPr>
          <a:xfrm>
            <a:off x="5081450" y="965999"/>
            <a:ext cx="6283235" cy="1548601"/>
          </a:xfrm>
        </p:spPr>
        <p:txBody>
          <a:bodyPr>
            <a:normAutofit/>
          </a:bodyPr>
          <a:lstStyle/>
          <a:p>
            <a:r>
              <a:rPr lang="et-EE" sz="5000" dirty="0"/>
              <a:t>Aktiivmudapuhasti käitamine</a:t>
            </a:r>
            <a:endParaRPr lang="en-US" sz="5000" dirty="0"/>
          </a:p>
        </p:txBody>
      </p:sp>
      <p:sp>
        <p:nvSpPr>
          <p:cNvPr id="3" name="Ondertitel 2">
            <a:extLst>
              <a:ext uri="{FF2B5EF4-FFF2-40B4-BE49-F238E27FC236}">
                <a16:creationId xmlns:a16="http://schemas.microsoft.com/office/drawing/2014/main" id="{902B4C67-D2B1-7A61-B947-FC3B01944BF5}"/>
              </a:ext>
            </a:extLst>
          </p:cNvPr>
          <p:cNvSpPr txBox="1">
            <a:spLocks/>
          </p:cNvSpPr>
          <p:nvPr/>
        </p:nvSpPr>
        <p:spPr>
          <a:xfrm>
            <a:off x="5081450" y="2935640"/>
            <a:ext cx="6610811" cy="49336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ctr">
              <a:buNone/>
            </a:pPr>
            <a:r>
              <a:rPr lang="et-EE" dirty="0">
                <a:solidFill>
                  <a:srgbClr val="00ADE5"/>
                </a:solidFill>
                <a:latin typeface="Open Sans semibold" panose="020F0502020204030204" pitchFamily="34" charset="0"/>
                <a:ea typeface="Open Sans semibold" panose="020F0502020204030204" pitchFamily="34" charset="0"/>
                <a:cs typeface="Open Sans semibold" panose="020F0502020204030204" pitchFamily="34" charset="0"/>
              </a:rPr>
              <a:t>Setitamine</a:t>
            </a:r>
            <a:endParaRPr lang="nl-NL" dirty="0">
              <a:solidFill>
                <a:srgbClr val="00ADE5"/>
              </a:solidFill>
              <a:latin typeface="Open Sans semibold" panose="020F0502020204030204" pitchFamily="34" charset="0"/>
              <a:ea typeface="Open Sans semibold" panose="020F0502020204030204" pitchFamily="34" charset="0"/>
              <a:cs typeface="Open Sans semibold" panose="020F0502020204030204" pitchFamily="34" charset="0"/>
            </a:endParaRPr>
          </a:p>
        </p:txBody>
      </p:sp>
    </p:spTree>
    <p:extLst>
      <p:ext uri="{BB962C8B-B14F-4D97-AF65-F5344CB8AC3E}">
        <p14:creationId xmlns:p14="http://schemas.microsoft.com/office/powerpoint/2010/main" val="3616924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u kohatäide 1">
            <a:extLst>
              <a:ext uri="{FF2B5EF4-FFF2-40B4-BE49-F238E27FC236}">
                <a16:creationId xmlns:a16="http://schemas.microsoft.com/office/drawing/2014/main" id="{EAFFC1CF-E35C-D1B2-EB80-F6A9625F1304}"/>
              </a:ext>
            </a:extLst>
          </p:cNvPr>
          <p:cNvSpPr>
            <a:spLocks noGrp="1"/>
          </p:cNvSpPr>
          <p:nvPr>
            <p:ph idx="1"/>
          </p:nvPr>
        </p:nvSpPr>
        <p:spPr>
          <a:xfrm>
            <a:off x="838200" y="1825625"/>
            <a:ext cx="10515600" cy="2494915"/>
          </a:xfrm>
        </p:spPr>
        <p:txBody>
          <a:bodyPr>
            <a:normAutofit fontScale="85000" lnSpcReduction="10000"/>
          </a:bodyPr>
          <a:lstStyle/>
          <a:p>
            <a:pPr algn="just">
              <a:lnSpc>
                <a:spcPct val="120000"/>
              </a:lnSpc>
              <a:spcAft>
                <a:spcPts val="1200"/>
              </a:spcAft>
            </a:pPr>
            <a:r>
              <a:rPr lang="et-EE" sz="2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Järelsetitisse</a:t>
            </a:r>
            <a:r>
              <a:rPr lang="et-EE"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jõudes hakkab suurtest ja väikestest helvestest koosnev </a:t>
            </a:r>
            <a:r>
              <a:rPr lang="et-EE" sz="2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biomass</a:t>
            </a:r>
            <a:r>
              <a:rPr lang="et-EE"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settima koaguleerunud seguna, mille settimiskiirus sõltub heljumisisaldusest </a:t>
            </a:r>
          </a:p>
          <a:p>
            <a:pPr algn="just">
              <a:lnSpc>
                <a:spcPct val="120000"/>
              </a:lnSpc>
              <a:spcAft>
                <a:spcPts val="1200"/>
              </a:spcAft>
            </a:pPr>
            <a:r>
              <a:rPr lang="et-EE"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Algul on settimine kiire, ent pidurdub tänu settinud heljumikihi tekkele, mis muudab oluliselt osakeste liikumist. Seda tüüpi settimist nimetatakse tsoonsettimiseks, sest visuaalselt on võimalik eristada sette- ja veefaasi. </a:t>
            </a:r>
          </a:p>
        </p:txBody>
      </p:sp>
      <p:sp>
        <p:nvSpPr>
          <p:cNvPr id="3" name="Pealkiri 2">
            <a:extLst>
              <a:ext uri="{FF2B5EF4-FFF2-40B4-BE49-F238E27FC236}">
                <a16:creationId xmlns:a16="http://schemas.microsoft.com/office/drawing/2014/main" id="{9326505D-5645-9662-77C5-A35FCABF3E20}"/>
              </a:ext>
            </a:extLst>
          </p:cNvPr>
          <p:cNvSpPr>
            <a:spLocks noGrp="1"/>
          </p:cNvSpPr>
          <p:nvPr>
            <p:ph type="title"/>
          </p:nvPr>
        </p:nvSpPr>
        <p:spPr/>
        <p:txBody>
          <a:bodyPr/>
          <a:lstStyle/>
          <a:p>
            <a:r>
              <a:rPr lang="et-EE" dirty="0"/>
              <a:t>Tsoonsettimine </a:t>
            </a:r>
            <a:endParaRPr lang="en-US" dirty="0"/>
          </a:p>
        </p:txBody>
      </p:sp>
      <p:pic>
        <p:nvPicPr>
          <p:cNvPr id="4" name="Picture 4">
            <a:extLst>
              <a:ext uri="{FF2B5EF4-FFF2-40B4-BE49-F238E27FC236}">
                <a16:creationId xmlns:a16="http://schemas.microsoft.com/office/drawing/2014/main" id="{44601CB5-0D00-571C-E74B-FA22FF8EC6FA}"/>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39607" y="4264025"/>
            <a:ext cx="6484303" cy="2482808"/>
          </a:xfrm>
          <a:prstGeom prst="rect">
            <a:avLst/>
          </a:prstGeom>
          <a:noFill/>
        </p:spPr>
      </p:pic>
    </p:spTree>
    <p:extLst>
      <p:ext uri="{BB962C8B-B14F-4D97-AF65-F5344CB8AC3E}">
        <p14:creationId xmlns:p14="http://schemas.microsoft.com/office/powerpoint/2010/main" val="31552852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2" name="Sisu kohatäide 1">
                <a:extLst>
                  <a:ext uri="{FF2B5EF4-FFF2-40B4-BE49-F238E27FC236}">
                    <a16:creationId xmlns:a16="http://schemas.microsoft.com/office/drawing/2014/main" id="{41308FDE-E42D-9864-E148-126D4945393A}"/>
                  </a:ext>
                </a:extLst>
              </p:cNvPr>
              <p:cNvSpPr>
                <a:spLocks noGrp="1"/>
              </p:cNvSpPr>
              <p:nvPr>
                <p:ph idx="1"/>
              </p:nvPr>
            </p:nvSpPr>
            <p:spPr/>
            <p:txBody>
              <a:bodyPr>
                <a:normAutofit fontScale="92500"/>
              </a:bodyPr>
              <a:lstStyle/>
              <a:p>
                <a:pPr algn="just">
                  <a:lnSpc>
                    <a:spcPct val="150000"/>
                  </a:lnSpc>
                  <a:spcAft>
                    <a:spcPts val="1200"/>
                  </a:spcAft>
                </a:pPr>
                <a:r>
                  <a:rPr lang="et-EE" sz="2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Settimine on </a:t>
                </a:r>
                <a:r>
                  <a:rPr lang="et-EE" sz="22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järelsetitis</a:t>
                </a:r>
                <a:r>
                  <a:rPr lang="et-EE" sz="2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enamasti pidurduv ja selle kiirust saab kirjeldada Vesilinnu valemiga tsoonsettimise kohta:</a:t>
                </a:r>
                <a:endParaRPr lang="en-US" sz="2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marL="0" indent="0" algn="r">
                  <a:lnSpc>
                    <a:spcPct val="150000"/>
                  </a:lnSpc>
                  <a:spcAft>
                    <a:spcPts val="1200"/>
                  </a:spcAft>
                  <a:buNone/>
                </a:pPr>
                <a14:m>
                  <m:oMath xmlns:m="http://schemas.openxmlformats.org/officeDocument/2006/math">
                    <m:sSub>
                      <m:sSubPr>
                        <m:ctrlPr>
                          <a:rPr lang="en-US" sz="2200"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t-EE" sz="2200"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t>𝑣</m:t>
                        </m:r>
                      </m:e>
                      <m:sub>
                        <m:r>
                          <a:rPr lang="et-EE" sz="2200"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t>𝑍𝑆𝑉</m:t>
                        </m:r>
                      </m:sub>
                    </m:sSub>
                    <m:r>
                      <a:rPr lang="et-EE" sz="2200"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t>=</m:t>
                    </m:r>
                    <m:sSub>
                      <m:sSubPr>
                        <m:ctrlPr>
                          <a:rPr lang="en-US" sz="2200"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t-EE" sz="2200"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t>𝑣</m:t>
                        </m:r>
                      </m:e>
                      <m:sub>
                        <m:r>
                          <a:rPr lang="et-EE" sz="2200"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t>0</m:t>
                        </m:r>
                      </m:sub>
                    </m:sSub>
                    <m:r>
                      <a:rPr lang="et-EE" sz="2200"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t>∙</m:t>
                    </m:r>
                    <m:sSup>
                      <m:sSupPr>
                        <m:ctrlPr>
                          <a:rPr lang="en-US" sz="2200"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t-EE" sz="2200"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t>𝑒</m:t>
                        </m:r>
                      </m:e>
                      <m:sup>
                        <m:r>
                          <a:rPr lang="et-EE" sz="2200"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t-EE" sz="2200"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t>𝑘</m:t>
                        </m:r>
                        <m:r>
                          <a:rPr lang="et-EE" sz="2200"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t-EE" sz="2200"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t>𝑋</m:t>
                        </m:r>
                      </m:sup>
                    </m:sSup>
                  </m:oMath>
                </a14:m>
                <a:r>
                  <a:rPr lang="et-EE" sz="2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r>
                  <a:rPr lang="et-EE" sz="2200" i="1"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(m/h)</a:t>
                </a:r>
                <a:r>
                  <a:rPr lang="et-EE" sz="2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					</a:t>
                </a:r>
                <a:r>
                  <a:rPr lang="et-EE" sz="2200" i="1"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p>
              <a:p>
                <a:pPr marL="457200" lvl="1" indent="0">
                  <a:lnSpc>
                    <a:spcPct val="150000"/>
                  </a:lnSpc>
                  <a:spcAft>
                    <a:spcPts val="1200"/>
                  </a:spcAft>
                  <a:buNone/>
                </a:pPr>
                <a:r>
                  <a:rPr lang="et-EE" sz="2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kus v</a:t>
                </a:r>
                <a:r>
                  <a:rPr lang="et-EE" sz="2200" baseline="-25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0</a:t>
                </a:r>
                <a:r>
                  <a:rPr lang="et-EE" sz="2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ja k on settimiskonstandid, mis on saadud settimiskatsete tulemusena, </a:t>
                </a:r>
                <a:r>
                  <a:rPr lang="et-EE" sz="22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v</a:t>
                </a:r>
                <a:r>
                  <a:rPr lang="et-EE" sz="2200" baseline="-250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ZSV</a:t>
                </a:r>
                <a:r>
                  <a:rPr lang="et-EE" sz="2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on tsooni settimiskiirus (m/h) ning v</a:t>
                </a:r>
                <a:r>
                  <a:rPr lang="et-EE" sz="2200" baseline="-25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0</a:t>
                </a:r>
                <a:r>
                  <a:rPr lang="et-EE" sz="2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on settimiskiirust kiire settimise faasis.</a:t>
                </a:r>
              </a:p>
              <a:p>
                <a:pPr>
                  <a:lnSpc>
                    <a:spcPct val="150000"/>
                  </a:lnSpc>
                  <a:spcAft>
                    <a:spcPts val="1200"/>
                  </a:spcAft>
                </a:pPr>
                <a:r>
                  <a:rPr lang="et-EE" sz="2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Kuna settimiskiirus sette tihenemisel pidurdub (heljumisisaldus settetsoonis suureneb), siis settimiskiiruse kirjeldamiseks selles faasis kasutatakse empiiriliselt leitavat koefitsienti k. </a:t>
                </a:r>
                <a:endParaRPr lang="en-US" sz="2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mc:Choice>
        <mc:Fallback>
          <p:sp>
            <p:nvSpPr>
              <p:cNvPr id="2" name="Sisu kohatäide 1">
                <a:extLst>
                  <a:ext uri="{FF2B5EF4-FFF2-40B4-BE49-F238E27FC236}">
                    <a16:creationId xmlns:a16="http://schemas.microsoft.com/office/drawing/2014/main" id="{41308FDE-E42D-9864-E148-126D4945393A}"/>
                  </a:ext>
                </a:extLst>
              </p:cNvPr>
              <p:cNvSpPr>
                <a:spLocks noGrp="1" noRot="1" noChangeAspect="1" noMove="1" noResize="1" noEditPoints="1" noAdjustHandles="1" noChangeArrowheads="1" noChangeShapeType="1" noTextEdit="1"/>
              </p:cNvSpPr>
              <p:nvPr>
                <p:ph idx="1"/>
              </p:nvPr>
            </p:nvSpPr>
            <p:spPr>
              <a:blipFill>
                <a:blip r:embed="rId2"/>
                <a:stretch>
                  <a:fillRect l="-522" r="-580"/>
                </a:stretch>
              </a:blipFill>
            </p:spPr>
            <p:txBody>
              <a:bodyPr/>
              <a:lstStyle/>
              <a:p>
                <a:r>
                  <a:rPr lang="en-US">
                    <a:noFill/>
                  </a:rPr>
                  <a:t> </a:t>
                </a:r>
              </a:p>
            </p:txBody>
          </p:sp>
        </mc:Fallback>
      </mc:AlternateContent>
      <p:sp>
        <p:nvSpPr>
          <p:cNvPr id="3" name="Pealkiri 2">
            <a:extLst>
              <a:ext uri="{FF2B5EF4-FFF2-40B4-BE49-F238E27FC236}">
                <a16:creationId xmlns:a16="http://schemas.microsoft.com/office/drawing/2014/main" id="{42AB785B-85FC-8D9A-82EA-3851896991E4}"/>
              </a:ext>
            </a:extLst>
          </p:cNvPr>
          <p:cNvSpPr>
            <a:spLocks noGrp="1"/>
          </p:cNvSpPr>
          <p:nvPr>
            <p:ph type="title"/>
          </p:nvPr>
        </p:nvSpPr>
        <p:spPr/>
        <p:txBody>
          <a:bodyPr/>
          <a:lstStyle/>
          <a:p>
            <a:r>
              <a:rPr lang="et-EE" dirty="0"/>
              <a:t>Vesilinnu valem</a:t>
            </a:r>
            <a:endParaRPr lang="en-US" dirty="0"/>
          </a:p>
        </p:txBody>
      </p:sp>
    </p:spTree>
    <p:extLst>
      <p:ext uri="{BB962C8B-B14F-4D97-AF65-F5344CB8AC3E}">
        <p14:creationId xmlns:p14="http://schemas.microsoft.com/office/powerpoint/2010/main" val="1818973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u kohatäide 1">
            <a:extLst>
              <a:ext uri="{FF2B5EF4-FFF2-40B4-BE49-F238E27FC236}">
                <a16:creationId xmlns:a16="http://schemas.microsoft.com/office/drawing/2014/main" id="{2F2F9CEE-F715-1FDF-9DE0-F41376904FE6}"/>
              </a:ext>
            </a:extLst>
          </p:cNvPr>
          <p:cNvSpPr>
            <a:spLocks noGrp="1"/>
          </p:cNvSpPr>
          <p:nvPr>
            <p:ph idx="1"/>
          </p:nvPr>
        </p:nvSpPr>
        <p:spPr>
          <a:xfrm>
            <a:off x="838200" y="1825625"/>
            <a:ext cx="7322820" cy="4351338"/>
          </a:xfrm>
        </p:spPr>
        <p:txBody>
          <a:bodyPr>
            <a:normAutofit fontScale="62500" lnSpcReduction="20000"/>
          </a:bodyPr>
          <a:lstStyle/>
          <a:p>
            <a:r>
              <a:rPr lang="en-US" dirty="0"/>
              <a:t>Peep Aarne </a:t>
            </a:r>
            <a:r>
              <a:rPr lang="en-US" dirty="0" err="1"/>
              <a:t>Vesilind</a:t>
            </a:r>
            <a:r>
              <a:rPr lang="en-US" dirty="0"/>
              <a:t>, ka P. Aarne </a:t>
            </a:r>
            <a:r>
              <a:rPr lang="en-US" dirty="0" err="1"/>
              <a:t>Vesilind</a:t>
            </a:r>
            <a:r>
              <a:rPr lang="en-US" dirty="0"/>
              <a:t>, (13. </a:t>
            </a:r>
            <a:r>
              <a:rPr lang="en-US" dirty="0" err="1"/>
              <a:t>juuni</a:t>
            </a:r>
            <a:r>
              <a:rPr lang="en-US" dirty="0"/>
              <a:t> 1939 Tallinn – 28. </a:t>
            </a:r>
            <a:r>
              <a:rPr lang="en-US" dirty="0" err="1"/>
              <a:t>jaanuar</a:t>
            </a:r>
            <a:r>
              <a:rPr lang="en-US" dirty="0"/>
              <a:t> 2018</a:t>
            </a:r>
            <a:r>
              <a:rPr lang="et-EE" dirty="0"/>
              <a:t> </a:t>
            </a:r>
            <a:r>
              <a:rPr lang="en-US" dirty="0"/>
              <a:t>Hanover, New Hampshire, USA) </a:t>
            </a:r>
            <a:r>
              <a:rPr lang="en-US" dirty="0" err="1"/>
              <a:t>oli</a:t>
            </a:r>
            <a:r>
              <a:rPr lang="en-US" dirty="0"/>
              <a:t> </a:t>
            </a:r>
            <a:r>
              <a:rPr lang="en-US" dirty="0" err="1"/>
              <a:t>eesti</a:t>
            </a:r>
            <a:r>
              <a:rPr lang="en-US" dirty="0"/>
              <a:t> </a:t>
            </a:r>
            <a:r>
              <a:rPr lang="en-US" dirty="0" err="1"/>
              <a:t>tehnikateadlane</a:t>
            </a:r>
            <a:r>
              <a:rPr lang="en-US" dirty="0"/>
              <a:t>, </a:t>
            </a:r>
            <a:r>
              <a:rPr lang="en-US" dirty="0" err="1"/>
              <a:t>filosoofiadoktor</a:t>
            </a:r>
            <a:r>
              <a:rPr lang="en-US" dirty="0"/>
              <a:t> ja professor.</a:t>
            </a:r>
          </a:p>
          <a:p>
            <a:r>
              <a:rPr lang="en-US" dirty="0"/>
              <a:t>Aarne </a:t>
            </a:r>
            <a:r>
              <a:rPr lang="en-US" dirty="0" err="1"/>
              <a:t>Vesilind</a:t>
            </a:r>
            <a:r>
              <a:rPr lang="en-US" dirty="0"/>
              <a:t> </a:t>
            </a:r>
            <a:r>
              <a:rPr lang="en-US" dirty="0" err="1"/>
              <a:t>sündis</a:t>
            </a:r>
            <a:r>
              <a:rPr lang="en-US" dirty="0"/>
              <a:t> </a:t>
            </a:r>
            <a:r>
              <a:rPr lang="en-US" dirty="0" err="1"/>
              <a:t>Tallinnas</a:t>
            </a:r>
            <a:r>
              <a:rPr lang="en-US" dirty="0"/>
              <a:t> ja </a:t>
            </a:r>
            <a:r>
              <a:rPr lang="en-US" dirty="0" err="1"/>
              <a:t>elas</a:t>
            </a:r>
            <a:r>
              <a:rPr lang="en-US" dirty="0"/>
              <a:t> </a:t>
            </a:r>
            <a:r>
              <a:rPr lang="en-US" dirty="0" err="1"/>
              <a:t>Pirital</a:t>
            </a:r>
            <a:r>
              <a:rPr lang="en-US" dirty="0"/>
              <a:t>, </a:t>
            </a:r>
            <a:r>
              <a:rPr lang="en-US" dirty="0" err="1"/>
              <a:t>kuid</a:t>
            </a:r>
            <a:r>
              <a:rPr lang="en-US" dirty="0"/>
              <a:t> </a:t>
            </a:r>
            <a:r>
              <a:rPr lang="en-US" dirty="0" err="1"/>
              <a:t>lahkus</a:t>
            </a:r>
            <a:r>
              <a:rPr lang="en-US" dirty="0"/>
              <a:t> </a:t>
            </a:r>
            <a:r>
              <a:rPr lang="en-US" dirty="0" err="1"/>
              <a:t>koos</a:t>
            </a:r>
            <a:r>
              <a:rPr lang="en-US" dirty="0"/>
              <a:t> </a:t>
            </a:r>
            <a:r>
              <a:rPr lang="en-US" dirty="0" err="1"/>
              <a:t>vanemate</a:t>
            </a:r>
            <a:r>
              <a:rPr lang="en-US" dirty="0"/>
              <a:t> ja </a:t>
            </a:r>
            <a:r>
              <a:rPr lang="en-US" dirty="0" err="1"/>
              <a:t>vennaga</a:t>
            </a:r>
            <a:r>
              <a:rPr lang="en-US" dirty="0"/>
              <a:t> 1944. </a:t>
            </a:r>
            <a:r>
              <a:rPr lang="en-US" dirty="0" err="1"/>
              <a:t>aastal</a:t>
            </a:r>
            <a:r>
              <a:rPr lang="en-US" dirty="0"/>
              <a:t> </a:t>
            </a:r>
            <a:r>
              <a:rPr lang="en-US" dirty="0" err="1"/>
              <a:t>Eestist</a:t>
            </a:r>
            <a:r>
              <a:rPr lang="en-US" dirty="0"/>
              <a:t>, </a:t>
            </a:r>
            <a:r>
              <a:rPr lang="en-US" dirty="0" err="1"/>
              <a:t>elas</a:t>
            </a:r>
            <a:r>
              <a:rPr lang="en-US" dirty="0"/>
              <a:t> </a:t>
            </a:r>
            <a:r>
              <a:rPr lang="en-US" dirty="0" err="1"/>
              <a:t>seejärel</a:t>
            </a:r>
            <a:r>
              <a:rPr lang="en-US" dirty="0"/>
              <a:t> </a:t>
            </a:r>
            <a:r>
              <a:rPr lang="en-US" dirty="0" err="1"/>
              <a:t>Saksamaal</a:t>
            </a:r>
            <a:r>
              <a:rPr lang="en-US" dirty="0"/>
              <a:t> </a:t>
            </a:r>
            <a:r>
              <a:rPr lang="en-US" dirty="0" err="1"/>
              <a:t>Geislingeni</a:t>
            </a:r>
            <a:r>
              <a:rPr lang="en-US" dirty="0"/>
              <a:t> </a:t>
            </a:r>
            <a:r>
              <a:rPr lang="en-US" dirty="0" err="1"/>
              <a:t>laagris</a:t>
            </a:r>
            <a:r>
              <a:rPr lang="en-US" dirty="0"/>
              <a:t> </a:t>
            </a:r>
            <a:r>
              <a:rPr lang="en-US" dirty="0" err="1"/>
              <a:t>ning</a:t>
            </a:r>
            <a:r>
              <a:rPr lang="en-US" dirty="0"/>
              <a:t> alates 1949. </a:t>
            </a:r>
            <a:r>
              <a:rPr lang="en-US" dirty="0" err="1"/>
              <a:t>aastast</a:t>
            </a:r>
            <a:r>
              <a:rPr lang="en-US" dirty="0"/>
              <a:t> </a:t>
            </a:r>
            <a:r>
              <a:rPr lang="en-US" dirty="0" err="1"/>
              <a:t>Ameerika</a:t>
            </a:r>
            <a:r>
              <a:rPr lang="en-US" dirty="0"/>
              <a:t> </a:t>
            </a:r>
            <a:r>
              <a:rPr lang="en-US" dirty="0" err="1"/>
              <a:t>Ühendriikides</a:t>
            </a:r>
            <a:r>
              <a:rPr lang="en-US" dirty="0"/>
              <a:t>.</a:t>
            </a:r>
          </a:p>
          <a:p>
            <a:r>
              <a:rPr lang="en-US" dirty="0"/>
              <a:t>1962. </a:t>
            </a:r>
            <a:r>
              <a:rPr lang="en-US" dirty="0" err="1"/>
              <a:t>aastal</a:t>
            </a:r>
            <a:r>
              <a:rPr lang="en-US" dirty="0"/>
              <a:t> </a:t>
            </a:r>
            <a:r>
              <a:rPr lang="en-US" dirty="0" err="1"/>
              <a:t>lõpetas</a:t>
            </a:r>
            <a:r>
              <a:rPr lang="en-US" dirty="0"/>
              <a:t> ta </a:t>
            </a:r>
            <a:r>
              <a:rPr lang="en-US" dirty="0" err="1"/>
              <a:t>Ameerika</a:t>
            </a:r>
            <a:r>
              <a:rPr lang="en-US" dirty="0"/>
              <a:t> </a:t>
            </a:r>
            <a:r>
              <a:rPr lang="en-US" dirty="0" err="1"/>
              <a:t>Ühendriikides</a:t>
            </a:r>
            <a:r>
              <a:rPr lang="en-US" dirty="0"/>
              <a:t> Pennsylvania </a:t>
            </a:r>
            <a:r>
              <a:rPr lang="en-US" dirty="0" err="1"/>
              <a:t>osariigis</a:t>
            </a:r>
            <a:r>
              <a:rPr lang="en-US" dirty="0"/>
              <a:t> </a:t>
            </a:r>
            <a:r>
              <a:rPr lang="en-US" dirty="0" err="1"/>
              <a:t>Bethlehemis</a:t>
            </a:r>
            <a:r>
              <a:rPr lang="en-US" dirty="0"/>
              <a:t> Lehigh' </a:t>
            </a:r>
            <a:r>
              <a:rPr lang="en-US" dirty="0" err="1"/>
              <a:t>ülikooli</a:t>
            </a:r>
            <a:r>
              <a:rPr lang="en-US" dirty="0"/>
              <a:t> </a:t>
            </a:r>
            <a:r>
              <a:rPr lang="en-US" dirty="0" err="1"/>
              <a:t>ning</a:t>
            </a:r>
            <a:r>
              <a:rPr lang="en-US" dirty="0"/>
              <a:t> </a:t>
            </a:r>
            <a:r>
              <a:rPr lang="en-US" dirty="0" err="1"/>
              <a:t>sai</a:t>
            </a:r>
            <a:r>
              <a:rPr lang="en-US" dirty="0"/>
              <a:t> 1968. </a:t>
            </a:r>
            <a:r>
              <a:rPr lang="en-US" dirty="0" err="1"/>
              <a:t>aastal</a:t>
            </a:r>
            <a:r>
              <a:rPr lang="en-US" dirty="0"/>
              <a:t> </a:t>
            </a:r>
            <a:r>
              <a:rPr lang="en-US" dirty="0" err="1"/>
              <a:t>Põhja</a:t>
            </a:r>
            <a:r>
              <a:rPr lang="en-US" dirty="0"/>
              <a:t>-Carolina </a:t>
            </a:r>
            <a:r>
              <a:rPr lang="en-US" dirty="0" err="1"/>
              <a:t>ülikoolist</a:t>
            </a:r>
            <a:r>
              <a:rPr lang="en-US" dirty="0"/>
              <a:t> Chapel Hillis </a:t>
            </a:r>
            <a:r>
              <a:rPr lang="en-US" dirty="0" err="1"/>
              <a:t>doktorikraadi</a:t>
            </a:r>
            <a:r>
              <a:rPr lang="en-US" dirty="0"/>
              <a:t>.</a:t>
            </a:r>
          </a:p>
          <a:p>
            <a:r>
              <a:rPr lang="en-US" dirty="0"/>
              <a:t>1970. </a:t>
            </a:r>
            <a:r>
              <a:rPr lang="en-US" dirty="0" err="1"/>
              <a:t>aastast</a:t>
            </a:r>
            <a:r>
              <a:rPr lang="en-US" dirty="0"/>
              <a:t> </a:t>
            </a:r>
            <a:r>
              <a:rPr lang="en-US" dirty="0" err="1"/>
              <a:t>oli</a:t>
            </a:r>
            <a:r>
              <a:rPr lang="en-US" dirty="0"/>
              <a:t> ta </a:t>
            </a:r>
            <a:r>
              <a:rPr lang="en-US" dirty="0" err="1"/>
              <a:t>Duke'i</a:t>
            </a:r>
            <a:r>
              <a:rPr lang="en-US" dirty="0"/>
              <a:t> </a:t>
            </a:r>
            <a:r>
              <a:rPr lang="en-US" dirty="0" err="1"/>
              <a:t>ülikooli</a:t>
            </a:r>
            <a:r>
              <a:rPr lang="en-US" dirty="0"/>
              <a:t> </a:t>
            </a:r>
            <a:r>
              <a:rPr lang="en-US" dirty="0" err="1"/>
              <a:t>õppejõud</a:t>
            </a:r>
            <a:r>
              <a:rPr lang="en-US" dirty="0"/>
              <a:t>, </a:t>
            </a:r>
            <a:r>
              <a:rPr lang="en-US" dirty="0" err="1"/>
              <a:t>aastast</a:t>
            </a:r>
            <a:r>
              <a:rPr lang="en-US" dirty="0"/>
              <a:t> 1977 professor. 1976. </a:t>
            </a:r>
            <a:r>
              <a:rPr lang="en-US" dirty="0" err="1"/>
              <a:t>aastal</a:t>
            </a:r>
            <a:r>
              <a:rPr lang="en-US" dirty="0"/>
              <a:t> </a:t>
            </a:r>
            <a:r>
              <a:rPr lang="en-US" dirty="0" err="1"/>
              <a:t>oli</a:t>
            </a:r>
            <a:r>
              <a:rPr lang="en-US" dirty="0"/>
              <a:t> </a:t>
            </a:r>
            <a:r>
              <a:rPr lang="en-US" dirty="0" err="1"/>
              <a:t>külalisprofessor</a:t>
            </a:r>
            <a:r>
              <a:rPr lang="en-US" dirty="0"/>
              <a:t> </a:t>
            </a:r>
            <a:r>
              <a:rPr lang="en-US" dirty="0" err="1"/>
              <a:t>Uus-Meremaal</a:t>
            </a:r>
            <a:r>
              <a:rPr lang="en-US" dirty="0"/>
              <a:t> Waikato </a:t>
            </a:r>
            <a:r>
              <a:rPr lang="en-US" dirty="0" err="1"/>
              <a:t>ülikoolis</a:t>
            </a:r>
            <a:r>
              <a:rPr lang="en-US" dirty="0"/>
              <a:t>. 1990–1991 </a:t>
            </a:r>
            <a:r>
              <a:rPr lang="en-US" dirty="0" err="1"/>
              <a:t>töötas</a:t>
            </a:r>
            <a:r>
              <a:rPr lang="en-US" dirty="0"/>
              <a:t> ta New </a:t>
            </a:r>
            <a:r>
              <a:rPr lang="en-US" dirty="0" err="1"/>
              <a:t>Hampshire'is</a:t>
            </a:r>
            <a:r>
              <a:rPr lang="en-US" dirty="0"/>
              <a:t> </a:t>
            </a:r>
            <a:r>
              <a:rPr lang="en-US" dirty="0" err="1"/>
              <a:t>Hanoveris</a:t>
            </a:r>
            <a:r>
              <a:rPr lang="en-US" dirty="0"/>
              <a:t> </a:t>
            </a:r>
            <a:r>
              <a:rPr lang="en-US" dirty="0" err="1"/>
              <a:t>Darthmouthi</a:t>
            </a:r>
            <a:r>
              <a:rPr lang="en-US" dirty="0"/>
              <a:t> </a:t>
            </a:r>
            <a:r>
              <a:rPr lang="en-US" dirty="0" err="1"/>
              <a:t>eetikainstituudi</a:t>
            </a:r>
            <a:r>
              <a:rPr lang="en-US" dirty="0"/>
              <a:t> </a:t>
            </a:r>
            <a:r>
              <a:rPr lang="en-US" dirty="0" err="1"/>
              <a:t>külalisteaduri</a:t>
            </a:r>
            <a:r>
              <a:rPr lang="en-US" dirty="0"/>
              <a:t> ja -</a:t>
            </a:r>
            <a:r>
              <a:rPr lang="en-US" dirty="0" err="1"/>
              <a:t>professorina</a:t>
            </a:r>
            <a:r>
              <a:rPr lang="en-US" dirty="0"/>
              <a:t>. </a:t>
            </a:r>
            <a:r>
              <a:rPr lang="en-US" dirty="0" err="1"/>
              <a:t>Aastatel</a:t>
            </a:r>
            <a:r>
              <a:rPr lang="en-US" dirty="0"/>
              <a:t> 1991–1996 </a:t>
            </a:r>
            <a:r>
              <a:rPr lang="en-US" dirty="0" err="1"/>
              <a:t>oli</a:t>
            </a:r>
            <a:r>
              <a:rPr lang="en-US" dirty="0"/>
              <a:t> ta </a:t>
            </a:r>
            <a:r>
              <a:rPr lang="en-US" dirty="0" err="1"/>
              <a:t>rakenduseetika</a:t>
            </a:r>
            <a:r>
              <a:rPr lang="en-US" dirty="0"/>
              <a:t> </a:t>
            </a:r>
            <a:r>
              <a:rPr lang="en-US" dirty="0" err="1"/>
              <a:t>keskuse</a:t>
            </a:r>
            <a:r>
              <a:rPr lang="en-US" dirty="0"/>
              <a:t> </a:t>
            </a:r>
            <a:r>
              <a:rPr lang="en-US" dirty="0" err="1"/>
              <a:t>direktor</a:t>
            </a:r>
            <a:r>
              <a:rPr lang="en-US" dirty="0"/>
              <a:t>.</a:t>
            </a:r>
          </a:p>
          <a:p>
            <a:r>
              <a:rPr lang="en-US" dirty="0" err="1"/>
              <a:t>Pärast</a:t>
            </a:r>
            <a:r>
              <a:rPr lang="en-US" dirty="0"/>
              <a:t> 30-aastast </a:t>
            </a:r>
            <a:r>
              <a:rPr lang="en-US" dirty="0" err="1"/>
              <a:t>tööd</a:t>
            </a:r>
            <a:r>
              <a:rPr lang="en-US" dirty="0"/>
              <a:t> </a:t>
            </a:r>
            <a:r>
              <a:rPr lang="en-US" dirty="0" err="1"/>
              <a:t>Duke'i</a:t>
            </a:r>
            <a:r>
              <a:rPr lang="en-US" dirty="0"/>
              <a:t> </a:t>
            </a:r>
            <a:r>
              <a:rPr lang="en-US" dirty="0" err="1"/>
              <a:t>ülikoolis</a:t>
            </a:r>
            <a:r>
              <a:rPr lang="en-US" dirty="0"/>
              <a:t> </a:t>
            </a:r>
            <a:r>
              <a:rPr lang="en-US" dirty="0" err="1"/>
              <a:t>jätkas</a:t>
            </a:r>
            <a:r>
              <a:rPr lang="en-US" dirty="0"/>
              <a:t> ta </a:t>
            </a:r>
            <a:r>
              <a:rPr lang="en-US" dirty="0" err="1"/>
              <a:t>oma</a:t>
            </a:r>
            <a:r>
              <a:rPr lang="en-US" dirty="0"/>
              <a:t> </a:t>
            </a:r>
            <a:r>
              <a:rPr lang="en-US" dirty="0" err="1"/>
              <a:t>akadeemilist</a:t>
            </a:r>
            <a:r>
              <a:rPr lang="en-US" dirty="0"/>
              <a:t> </a:t>
            </a:r>
            <a:r>
              <a:rPr lang="en-US" dirty="0" err="1"/>
              <a:t>karjääri</a:t>
            </a:r>
            <a:r>
              <a:rPr lang="en-US" dirty="0"/>
              <a:t> Pennsylvania </a:t>
            </a:r>
            <a:r>
              <a:rPr lang="en-US" dirty="0" err="1"/>
              <a:t>osariigis</a:t>
            </a:r>
            <a:r>
              <a:rPr lang="en-US" dirty="0"/>
              <a:t> </a:t>
            </a:r>
            <a:r>
              <a:rPr lang="en-US" dirty="0" err="1"/>
              <a:t>Lewisburgis</a:t>
            </a:r>
            <a:r>
              <a:rPr lang="en-US" dirty="0"/>
              <a:t> </a:t>
            </a:r>
            <a:r>
              <a:rPr lang="en-US" dirty="0" err="1"/>
              <a:t>asuvas</a:t>
            </a:r>
            <a:r>
              <a:rPr lang="en-US" dirty="0"/>
              <a:t> </a:t>
            </a:r>
            <a:r>
              <a:rPr lang="en-US" dirty="0" err="1"/>
              <a:t>Bucknelli</a:t>
            </a:r>
            <a:r>
              <a:rPr lang="en-US" dirty="0"/>
              <a:t> </a:t>
            </a:r>
            <a:r>
              <a:rPr lang="en-US" dirty="0" err="1"/>
              <a:t>ülikoolis</a:t>
            </a:r>
            <a:r>
              <a:rPr lang="en-US" dirty="0"/>
              <a:t>.</a:t>
            </a:r>
          </a:p>
        </p:txBody>
      </p:sp>
      <p:sp>
        <p:nvSpPr>
          <p:cNvPr id="3" name="Pealkiri 2">
            <a:extLst>
              <a:ext uri="{FF2B5EF4-FFF2-40B4-BE49-F238E27FC236}">
                <a16:creationId xmlns:a16="http://schemas.microsoft.com/office/drawing/2014/main" id="{0A0F9B76-5701-8D90-DC7A-CA9FA16BE799}"/>
              </a:ext>
            </a:extLst>
          </p:cNvPr>
          <p:cNvSpPr>
            <a:spLocks noGrp="1"/>
          </p:cNvSpPr>
          <p:nvPr>
            <p:ph type="title"/>
          </p:nvPr>
        </p:nvSpPr>
        <p:spPr/>
        <p:txBody>
          <a:bodyPr/>
          <a:lstStyle/>
          <a:p>
            <a:r>
              <a:rPr lang="en-US" dirty="0"/>
              <a:t>Peep Aarne </a:t>
            </a:r>
            <a:r>
              <a:rPr lang="en-US" dirty="0" err="1"/>
              <a:t>Vesilind</a:t>
            </a:r>
            <a:endParaRPr lang="en-US" dirty="0"/>
          </a:p>
        </p:txBody>
      </p:sp>
      <p:pic>
        <p:nvPicPr>
          <p:cNvPr id="1026" name="Picture 2" descr="P Aarne Vesilind">
            <a:extLst>
              <a:ext uri="{FF2B5EF4-FFF2-40B4-BE49-F238E27FC236}">
                <a16:creationId xmlns:a16="http://schemas.microsoft.com/office/drawing/2014/main" id="{19757649-0AA0-303A-437E-A621C8A780F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27733" y="1414463"/>
            <a:ext cx="3571875" cy="4762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65992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u kohatäide 1">
            <a:extLst>
              <a:ext uri="{FF2B5EF4-FFF2-40B4-BE49-F238E27FC236}">
                <a16:creationId xmlns:a16="http://schemas.microsoft.com/office/drawing/2014/main" id="{9E382F06-BCF4-134D-30A2-69E13FA679BF}"/>
              </a:ext>
            </a:extLst>
          </p:cNvPr>
          <p:cNvSpPr>
            <a:spLocks noGrp="1"/>
          </p:cNvSpPr>
          <p:nvPr>
            <p:ph idx="1"/>
          </p:nvPr>
        </p:nvSpPr>
        <p:spPr/>
        <p:txBody>
          <a:bodyPr>
            <a:normAutofit/>
          </a:bodyPr>
          <a:lstStyle/>
          <a:p>
            <a:r>
              <a:rPr lang="en-US" dirty="0" err="1"/>
              <a:t>Tsoonsettimise</a:t>
            </a:r>
            <a:r>
              <a:rPr lang="en-US" dirty="0"/>
              <a:t> </a:t>
            </a:r>
            <a:r>
              <a:rPr lang="en-US" dirty="0" err="1"/>
              <a:t>kiirust</a:t>
            </a:r>
            <a:r>
              <a:rPr lang="en-US" dirty="0"/>
              <a:t> </a:t>
            </a:r>
            <a:r>
              <a:rPr lang="en-US" dirty="0" err="1"/>
              <a:t>määratakse</a:t>
            </a:r>
            <a:r>
              <a:rPr lang="en-US" dirty="0"/>
              <a:t> </a:t>
            </a:r>
            <a:r>
              <a:rPr lang="en-US" dirty="0" err="1"/>
              <a:t>spetsiaalse</a:t>
            </a:r>
            <a:r>
              <a:rPr lang="en-US" dirty="0"/>
              <a:t> </a:t>
            </a:r>
            <a:r>
              <a:rPr lang="en-US" dirty="0" err="1"/>
              <a:t>testi</a:t>
            </a:r>
            <a:r>
              <a:rPr lang="en-US" dirty="0"/>
              <a:t> </a:t>
            </a:r>
            <a:r>
              <a:rPr lang="en-US" dirty="0" err="1"/>
              <a:t>abil</a:t>
            </a:r>
            <a:r>
              <a:rPr lang="en-US" dirty="0"/>
              <a:t>, </a:t>
            </a:r>
            <a:r>
              <a:rPr lang="en-US" dirty="0" err="1"/>
              <a:t>mida</a:t>
            </a:r>
            <a:r>
              <a:rPr lang="en-US" dirty="0"/>
              <a:t> on </a:t>
            </a:r>
            <a:r>
              <a:rPr lang="en-US" dirty="0" err="1"/>
              <a:t>täpsemalt</a:t>
            </a:r>
            <a:r>
              <a:rPr lang="en-US" dirty="0"/>
              <a:t> </a:t>
            </a:r>
            <a:r>
              <a:rPr lang="en-US" dirty="0" err="1"/>
              <a:t>kirjeldatud</a:t>
            </a:r>
            <a:r>
              <a:rPr lang="en-US" dirty="0"/>
              <a:t> </a:t>
            </a:r>
            <a:r>
              <a:rPr lang="en-US" dirty="0" err="1"/>
              <a:t>standardis</a:t>
            </a:r>
            <a:r>
              <a:rPr lang="en-US" dirty="0"/>
              <a:t> EVS-EN 14702-3. </a:t>
            </a:r>
            <a:endParaRPr lang="et-EE" dirty="0"/>
          </a:p>
          <a:p>
            <a:r>
              <a:rPr lang="en-US" dirty="0" err="1"/>
              <a:t>Selle</a:t>
            </a:r>
            <a:r>
              <a:rPr lang="en-US" dirty="0"/>
              <a:t> </a:t>
            </a:r>
            <a:r>
              <a:rPr lang="en-US" dirty="0" err="1"/>
              <a:t>testi</a:t>
            </a:r>
            <a:r>
              <a:rPr lang="en-US" dirty="0"/>
              <a:t> </a:t>
            </a:r>
            <a:r>
              <a:rPr lang="en-US" dirty="0" err="1"/>
              <a:t>käigus</a:t>
            </a:r>
            <a:r>
              <a:rPr lang="en-US" dirty="0"/>
              <a:t> </a:t>
            </a:r>
            <a:r>
              <a:rPr lang="en-US" dirty="0" err="1"/>
              <a:t>mõõdetakse</a:t>
            </a:r>
            <a:r>
              <a:rPr lang="en-US" dirty="0"/>
              <a:t> </a:t>
            </a:r>
            <a:r>
              <a:rPr lang="en-US" dirty="0" err="1"/>
              <a:t>mensuuris</a:t>
            </a:r>
            <a:r>
              <a:rPr lang="en-US" dirty="0"/>
              <a:t> </a:t>
            </a:r>
            <a:r>
              <a:rPr lang="en-US" dirty="0" err="1"/>
              <a:t>settekihi</a:t>
            </a:r>
            <a:r>
              <a:rPr lang="en-US" dirty="0"/>
              <a:t> </a:t>
            </a:r>
            <a:r>
              <a:rPr lang="en-US" dirty="0" err="1"/>
              <a:t>piirpinna</a:t>
            </a:r>
            <a:r>
              <a:rPr lang="en-US" dirty="0"/>
              <a:t> </a:t>
            </a:r>
            <a:r>
              <a:rPr lang="en-US" dirty="0" err="1"/>
              <a:t>kõrguse</a:t>
            </a:r>
            <a:r>
              <a:rPr lang="en-US" dirty="0"/>
              <a:t> </a:t>
            </a:r>
            <a:r>
              <a:rPr lang="en-US" dirty="0" err="1"/>
              <a:t>muutust</a:t>
            </a:r>
            <a:r>
              <a:rPr lang="en-US" dirty="0"/>
              <a:t> </a:t>
            </a:r>
            <a:r>
              <a:rPr lang="en-US" dirty="0" err="1"/>
              <a:t>ajas</a:t>
            </a:r>
            <a:r>
              <a:rPr lang="en-US" dirty="0"/>
              <a:t>. </a:t>
            </a:r>
            <a:r>
              <a:rPr lang="en-US" dirty="0" err="1"/>
              <a:t>Tehtud</a:t>
            </a:r>
            <a:r>
              <a:rPr lang="en-US" dirty="0"/>
              <a:t> </a:t>
            </a:r>
            <a:r>
              <a:rPr lang="en-US" dirty="0" err="1"/>
              <a:t>mõõtmiste</a:t>
            </a:r>
            <a:r>
              <a:rPr lang="en-US" dirty="0"/>
              <a:t> </a:t>
            </a:r>
            <a:r>
              <a:rPr lang="en-US" dirty="0" err="1"/>
              <a:t>tulemusena</a:t>
            </a:r>
            <a:r>
              <a:rPr lang="en-US" dirty="0"/>
              <a:t> on </a:t>
            </a:r>
            <a:r>
              <a:rPr lang="en-US" dirty="0" err="1"/>
              <a:t>võimalik</a:t>
            </a:r>
            <a:r>
              <a:rPr lang="en-US" dirty="0"/>
              <a:t> </a:t>
            </a:r>
            <a:r>
              <a:rPr lang="en-US" dirty="0" err="1"/>
              <a:t>koostada</a:t>
            </a:r>
            <a:r>
              <a:rPr lang="en-US" dirty="0"/>
              <a:t> </a:t>
            </a:r>
            <a:r>
              <a:rPr lang="en-US" dirty="0" err="1"/>
              <a:t>tsoonsettimiskõver</a:t>
            </a:r>
            <a:r>
              <a:rPr lang="en-US" dirty="0"/>
              <a:t>, mis </a:t>
            </a:r>
            <a:r>
              <a:rPr lang="en-US" dirty="0" err="1"/>
              <a:t>koosneb</a:t>
            </a:r>
            <a:r>
              <a:rPr lang="en-US" dirty="0"/>
              <a:t> </a:t>
            </a:r>
            <a:r>
              <a:rPr lang="en-US" dirty="0" err="1"/>
              <a:t>kahest</a:t>
            </a:r>
            <a:r>
              <a:rPr lang="en-US" dirty="0"/>
              <a:t> </a:t>
            </a:r>
            <a:r>
              <a:rPr lang="en-US" dirty="0" err="1"/>
              <a:t>osast</a:t>
            </a:r>
            <a:r>
              <a:rPr lang="en-US" dirty="0"/>
              <a:t> – </a:t>
            </a:r>
            <a:r>
              <a:rPr lang="en-US" dirty="0" err="1"/>
              <a:t>kiire</a:t>
            </a:r>
            <a:r>
              <a:rPr lang="en-US" dirty="0"/>
              <a:t> </a:t>
            </a:r>
            <a:r>
              <a:rPr lang="en-US" dirty="0" err="1"/>
              <a:t>settimise</a:t>
            </a:r>
            <a:r>
              <a:rPr lang="en-US" dirty="0"/>
              <a:t> </a:t>
            </a:r>
            <a:r>
              <a:rPr lang="en-US" dirty="0" err="1"/>
              <a:t>faas</a:t>
            </a:r>
            <a:r>
              <a:rPr lang="en-US" dirty="0"/>
              <a:t> (</a:t>
            </a:r>
            <a:r>
              <a:rPr lang="en-US" dirty="0" err="1"/>
              <a:t>peaaegu</a:t>
            </a:r>
            <a:r>
              <a:rPr lang="en-US" dirty="0"/>
              <a:t> </a:t>
            </a:r>
            <a:r>
              <a:rPr lang="en-US" dirty="0" err="1"/>
              <a:t>lineaarne</a:t>
            </a:r>
            <a:r>
              <a:rPr lang="en-US" dirty="0"/>
              <a:t> </a:t>
            </a:r>
            <a:r>
              <a:rPr lang="en-US" dirty="0" err="1"/>
              <a:t>joon</a:t>
            </a:r>
            <a:r>
              <a:rPr lang="en-US" dirty="0"/>
              <a:t>) ja </a:t>
            </a:r>
            <a:r>
              <a:rPr lang="en-US" dirty="0" err="1"/>
              <a:t>tihenemise</a:t>
            </a:r>
            <a:r>
              <a:rPr lang="en-US" dirty="0"/>
              <a:t> </a:t>
            </a:r>
            <a:r>
              <a:rPr lang="en-US" dirty="0" err="1"/>
              <a:t>faas</a:t>
            </a:r>
            <a:r>
              <a:rPr lang="en-US" dirty="0"/>
              <a:t> (</a:t>
            </a:r>
            <a:r>
              <a:rPr lang="en-US" dirty="0" err="1"/>
              <a:t>kõver</a:t>
            </a:r>
            <a:r>
              <a:rPr lang="en-US" dirty="0"/>
              <a:t> </a:t>
            </a:r>
            <a:r>
              <a:rPr lang="en-US" dirty="0" err="1"/>
              <a:t>joon</a:t>
            </a:r>
            <a:r>
              <a:rPr lang="en-US" dirty="0"/>
              <a:t>). </a:t>
            </a:r>
            <a:endParaRPr lang="et-EE" dirty="0"/>
          </a:p>
          <a:p>
            <a:r>
              <a:rPr lang="en-US" dirty="0" err="1"/>
              <a:t>Tsoonsettimine</a:t>
            </a:r>
            <a:r>
              <a:rPr lang="en-US" dirty="0"/>
              <a:t> </a:t>
            </a:r>
            <a:r>
              <a:rPr lang="en-US" dirty="0" err="1"/>
              <a:t>kirjeldab</a:t>
            </a:r>
            <a:r>
              <a:rPr lang="en-US" dirty="0"/>
              <a:t> </a:t>
            </a:r>
            <a:r>
              <a:rPr lang="en-US" dirty="0" err="1"/>
              <a:t>reoveepuhasti</a:t>
            </a:r>
            <a:r>
              <a:rPr lang="en-US" dirty="0"/>
              <a:t> </a:t>
            </a:r>
            <a:r>
              <a:rPr lang="en-US" dirty="0" err="1"/>
              <a:t>aktiivmuda</a:t>
            </a:r>
            <a:r>
              <a:rPr lang="en-US" dirty="0"/>
              <a:t> </a:t>
            </a:r>
            <a:r>
              <a:rPr lang="en-US" dirty="0" err="1"/>
              <a:t>settimist</a:t>
            </a:r>
            <a:r>
              <a:rPr lang="en-US" dirty="0"/>
              <a:t> </a:t>
            </a:r>
            <a:r>
              <a:rPr lang="en-US" dirty="0" err="1"/>
              <a:t>järelsetitis</a:t>
            </a:r>
            <a:r>
              <a:rPr lang="en-US" dirty="0"/>
              <a:t>. </a:t>
            </a:r>
            <a:r>
              <a:rPr lang="en-US" dirty="0" err="1"/>
              <a:t>Detailsemalt</a:t>
            </a:r>
            <a:r>
              <a:rPr lang="en-US" dirty="0"/>
              <a:t> on </a:t>
            </a:r>
            <a:r>
              <a:rPr lang="en-US" dirty="0" err="1"/>
              <a:t>tsoonsettimise</a:t>
            </a:r>
            <a:r>
              <a:rPr lang="en-US" dirty="0"/>
              <a:t> </a:t>
            </a:r>
            <a:r>
              <a:rPr lang="en-US" dirty="0" err="1"/>
              <a:t>mõõtmisel</a:t>
            </a:r>
            <a:r>
              <a:rPr lang="en-US" dirty="0"/>
              <a:t> </a:t>
            </a:r>
            <a:r>
              <a:rPr lang="en-US" dirty="0" err="1"/>
              <a:t>järelsetitis</a:t>
            </a:r>
            <a:r>
              <a:rPr lang="en-US" dirty="0"/>
              <a:t> </a:t>
            </a:r>
            <a:r>
              <a:rPr lang="en-US" dirty="0" err="1"/>
              <a:t>toimuvat</a:t>
            </a:r>
            <a:r>
              <a:rPr lang="en-US" dirty="0"/>
              <a:t> </a:t>
            </a:r>
            <a:r>
              <a:rPr lang="en-US" dirty="0" err="1"/>
              <a:t>käsitletud</a:t>
            </a:r>
            <a:r>
              <a:rPr lang="en-US" dirty="0"/>
              <a:t> </a:t>
            </a:r>
            <a:r>
              <a:rPr lang="en-US" dirty="0" err="1"/>
              <a:t>setitivoogude</a:t>
            </a:r>
            <a:r>
              <a:rPr lang="en-US" dirty="0"/>
              <a:t> </a:t>
            </a:r>
            <a:r>
              <a:rPr lang="en-US" dirty="0" err="1"/>
              <a:t>analüüsimisel</a:t>
            </a:r>
            <a:r>
              <a:rPr lang="en-US" dirty="0"/>
              <a:t>. </a:t>
            </a:r>
          </a:p>
          <a:p>
            <a:endParaRPr lang="en-US" dirty="0"/>
          </a:p>
        </p:txBody>
      </p:sp>
      <p:sp>
        <p:nvSpPr>
          <p:cNvPr id="3" name="Pealkiri 2">
            <a:extLst>
              <a:ext uri="{FF2B5EF4-FFF2-40B4-BE49-F238E27FC236}">
                <a16:creationId xmlns:a16="http://schemas.microsoft.com/office/drawing/2014/main" id="{A2D2FD1D-1B85-F5D1-F85D-5FF9F5ECA5E9}"/>
              </a:ext>
            </a:extLst>
          </p:cNvPr>
          <p:cNvSpPr>
            <a:spLocks noGrp="1"/>
          </p:cNvSpPr>
          <p:nvPr>
            <p:ph type="title"/>
          </p:nvPr>
        </p:nvSpPr>
        <p:spPr/>
        <p:txBody>
          <a:bodyPr/>
          <a:lstStyle/>
          <a:p>
            <a:r>
              <a:rPr lang="et-EE" dirty="0"/>
              <a:t>Tsoonsettimine</a:t>
            </a:r>
            <a:endParaRPr lang="en-US" dirty="0"/>
          </a:p>
        </p:txBody>
      </p:sp>
    </p:spTree>
    <p:extLst>
      <p:ext uri="{BB962C8B-B14F-4D97-AF65-F5344CB8AC3E}">
        <p14:creationId xmlns:p14="http://schemas.microsoft.com/office/powerpoint/2010/main" val="7834133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u kohatäide 1">
            <a:extLst>
              <a:ext uri="{FF2B5EF4-FFF2-40B4-BE49-F238E27FC236}">
                <a16:creationId xmlns:a16="http://schemas.microsoft.com/office/drawing/2014/main" id="{E932E207-19CD-0096-5086-0679C94C496F}"/>
              </a:ext>
            </a:extLst>
          </p:cNvPr>
          <p:cNvSpPr>
            <a:spLocks noGrp="1"/>
          </p:cNvSpPr>
          <p:nvPr>
            <p:ph idx="1"/>
          </p:nvPr>
        </p:nvSpPr>
        <p:spPr/>
        <p:txBody>
          <a:bodyPr/>
          <a:lstStyle/>
          <a:p>
            <a:r>
              <a:rPr lang="en-US" dirty="0"/>
              <a:t>Vee </a:t>
            </a:r>
            <a:r>
              <a:rPr lang="en-US" dirty="0" err="1"/>
              <a:t>voolusuuna</a:t>
            </a:r>
            <a:r>
              <a:rPr lang="en-US" dirty="0"/>
              <a:t> </a:t>
            </a:r>
            <a:r>
              <a:rPr lang="en-US" dirty="0" err="1"/>
              <a:t>järgi</a:t>
            </a:r>
            <a:r>
              <a:rPr lang="en-US" dirty="0"/>
              <a:t> </a:t>
            </a:r>
            <a:r>
              <a:rPr lang="en-US" dirty="0" err="1"/>
              <a:t>jagunevad</a:t>
            </a:r>
            <a:r>
              <a:rPr lang="en-US" dirty="0"/>
              <a:t> </a:t>
            </a:r>
            <a:r>
              <a:rPr lang="en-US" dirty="0" err="1"/>
              <a:t>setitid</a:t>
            </a:r>
            <a:r>
              <a:rPr lang="en-US" dirty="0"/>
              <a:t> </a:t>
            </a:r>
            <a:r>
              <a:rPr lang="en-US" dirty="0" err="1"/>
              <a:t>rõht</a:t>
            </a:r>
            <a:r>
              <a:rPr lang="en-US" dirty="0"/>
              <a:t>- ja </a:t>
            </a:r>
            <a:r>
              <a:rPr lang="en-US" dirty="0" err="1"/>
              <a:t>püstsetititeks</a:t>
            </a:r>
            <a:r>
              <a:rPr lang="en-US" dirty="0"/>
              <a:t>. </a:t>
            </a:r>
          </a:p>
        </p:txBody>
      </p:sp>
      <p:sp>
        <p:nvSpPr>
          <p:cNvPr id="3" name="Pealkiri 2">
            <a:extLst>
              <a:ext uri="{FF2B5EF4-FFF2-40B4-BE49-F238E27FC236}">
                <a16:creationId xmlns:a16="http://schemas.microsoft.com/office/drawing/2014/main" id="{958E707D-40BA-5BB4-EDD0-517B389C6E7E}"/>
              </a:ext>
            </a:extLst>
          </p:cNvPr>
          <p:cNvSpPr>
            <a:spLocks noGrp="1"/>
          </p:cNvSpPr>
          <p:nvPr>
            <p:ph type="title"/>
          </p:nvPr>
        </p:nvSpPr>
        <p:spPr/>
        <p:txBody>
          <a:bodyPr/>
          <a:lstStyle/>
          <a:p>
            <a:r>
              <a:rPr lang="et-EE" dirty="0" err="1"/>
              <a:t>Setitid</a:t>
            </a:r>
            <a:endParaRPr lang="en-US" dirty="0"/>
          </a:p>
        </p:txBody>
      </p:sp>
      <p:pic>
        <p:nvPicPr>
          <p:cNvPr id="4" name="Picture 101" descr="Diagram&#10;&#10;Description automatically generated">
            <a:extLst>
              <a:ext uri="{FF2B5EF4-FFF2-40B4-BE49-F238E27FC236}">
                <a16:creationId xmlns:a16="http://schemas.microsoft.com/office/drawing/2014/main" id="{962824ED-B954-B41C-835D-DB64AF34B1FE}"/>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40000"/>
                    </a14:imgEffect>
                    <a14:imgEffect>
                      <a14:brightnessContrast contrast="30000"/>
                    </a14:imgEffect>
                  </a14:imgLayer>
                </a14:imgProps>
              </a:ext>
              <a:ext uri="{28A0092B-C50C-407E-A947-70E740481C1C}">
                <a14:useLocalDpi xmlns:a14="http://schemas.microsoft.com/office/drawing/2010/main" val="0"/>
              </a:ext>
            </a:extLst>
          </a:blip>
          <a:srcRect/>
          <a:stretch>
            <a:fillRect/>
          </a:stretch>
        </p:blipFill>
        <p:spPr bwMode="auto">
          <a:xfrm>
            <a:off x="1019175" y="2562066"/>
            <a:ext cx="5076825" cy="2878455"/>
          </a:xfrm>
          <a:prstGeom prst="rect">
            <a:avLst/>
          </a:prstGeom>
          <a:noFill/>
        </p:spPr>
      </p:pic>
      <p:pic>
        <p:nvPicPr>
          <p:cNvPr id="5" name="Picture 102" descr="Diagram, engineering drawing&#10;&#10;Description automatically generated">
            <a:extLst>
              <a:ext uri="{FF2B5EF4-FFF2-40B4-BE49-F238E27FC236}">
                <a16:creationId xmlns:a16="http://schemas.microsoft.com/office/drawing/2014/main" id="{7DBA4FCE-9BFD-18A6-F766-4C44FD202A75}"/>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273800" y="2685256"/>
            <a:ext cx="4902200" cy="2755265"/>
          </a:xfrm>
          <a:prstGeom prst="rect">
            <a:avLst/>
          </a:prstGeom>
          <a:noFill/>
        </p:spPr>
      </p:pic>
      <p:sp>
        <p:nvSpPr>
          <p:cNvPr id="6" name="TextBox 5">
            <a:extLst>
              <a:ext uri="{FF2B5EF4-FFF2-40B4-BE49-F238E27FC236}">
                <a16:creationId xmlns:a16="http://schemas.microsoft.com/office/drawing/2014/main" id="{72AE0B74-E340-46F6-935F-41DCAF4AD155}"/>
              </a:ext>
            </a:extLst>
          </p:cNvPr>
          <p:cNvSpPr txBox="1"/>
          <p:nvPr/>
        </p:nvSpPr>
        <p:spPr>
          <a:xfrm>
            <a:off x="7120890" y="5646420"/>
            <a:ext cx="4055110" cy="923330"/>
          </a:xfrm>
          <a:prstGeom prst="rect">
            <a:avLst/>
          </a:prstGeom>
          <a:noFill/>
        </p:spPr>
        <p:txBody>
          <a:bodyPr wrap="square" rtlCol="0">
            <a:spAutoFit/>
          </a:bodyPr>
          <a:lstStyle/>
          <a:p>
            <a:pPr marL="342900" indent="-342900">
              <a:buAutoNum type="alphaLcParenR"/>
            </a:pP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ristkülikukujuline ehk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rõhtsetiti</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a:t>
            </a:r>
          </a:p>
          <a:p>
            <a:pPr marL="342900" indent="-342900">
              <a:buAutoNum type="alphaLcParenR"/>
            </a:pP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ringikujulise pinnalaotusega ehk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radiaalsetiti</a:t>
            </a:r>
            <a:endParaRPr lang="en-US" dirty="0"/>
          </a:p>
        </p:txBody>
      </p:sp>
      <p:sp>
        <p:nvSpPr>
          <p:cNvPr id="7" name="TextBox 6">
            <a:extLst>
              <a:ext uri="{FF2B5EF4-FFF2-40B4-BE49-F238E27FC236}">
                <a16:creationId xmlns:a16="http://schemas.microsoft.com/office/drawing/2014/main" id="{9BA9FAFB-97C3-9B52-2A2F-1A05E4D64362}"/>
              </a:ext>
            </a:extLst>
          </p:cNvPr>
          <p:cNvSpPr txBox="1"/>
          <p:nvPr/>
        </p:nvSpPr>
        <p:spPr>
          <a:xfrm>
            <a:off x="1634490" y="5772150"/>
            <a:ext cx="2457450" cy="369332"/>
          </a:xfrm>
          <a:prstGeom prst="rect">
            <a:avLst/>
          </a:prstGeom>
          <a:noFill/>
        </p:spPr>
        <p:txBody>
          <a:bodyPr wrap="square" rtlCol="0">
            <a:spAutoFit/>
          </a:bodyPr>
          <a:lstStyle/>
          <a:p>
            <a:r>
              <a:rPr lang="et-EE" dirty="0" err="1"/>
              <a:t>Püstetiti</a:t>
            </a:r>
            <a:r>
              <a:rPr lang="et-EE" dirty="0"/>
              <a:t> </a:t>
            </a:r>
            <a:endParaRPr lang="en-US" dirty="0"/>
          </a:p>
        </p:txBody>
      </p:sp>
    </p:spTree>
    <p:extLst>
      <p:ext uri="{BB962C8B-B14F-4D97-AF65-F5344CB8AC3E}">
        <p14:creationId xmlns:p14="http://schemas.microsoft.com/office/powerpoint/2010/main" val="29551644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u kohatäide 1">
            <a:extLst>
              <a:ext uri="{FF2B5EF4-FFF2-40B4-BE49-F238E27FC236}">
                <a16:creationId xmlns:a16="http://schemas.microsoft.com/office/drawing/2014/main" id="{4737FB69-61C6-67B7-52F5-F2D9A34F6F3A}"/>
              </a:ext>
            </a:extLst>
          </p:cNvPr>
          <p:cNvSpPr>
            <a:spLocks noGrp="1"/>
          </p:cNvSpPr>
          <p:nvPr>
            <p:ph idx="1"/>
          </p:nvPr>
        </p:nvSpPr>
        <p:spPr/>
        <p:txBody>
          <a:bodyPr>
            <a:normAutofit fontScale="85000" lnSpcReduction="20000"/>
          </a:bodyPr>
          <a:lstStyle/>
          <a:p>
            <a:r>
              <a:rPr lang="en-US" dirty="0" err="1"/>
              <a:t>Püstsetitis</a:t>
            </a:r>
            <a:r>
              <a:rPr lang="en-US" dirty="0"/>
              <a:t> </a:t>
            </a:r>
            <a:r>
              <a:rPr lang="en-US" dirty="0" err="1"/>
              <a:t>liigub</a:t>
            </a:r>
            <a:r>
              <a:rPr lang="en-US" dirty="0"/>
              <a:t> </a:t>
            </a:r>
            <a:r>
              <a:rPr lang="en-US" dirty="0" err="1"/>
              <a:t>vesi</a:t>
            </a:r>
            <a:r>
              <a:rPr lang="en-US" dirty="0"/>
              <a:t> </a:t>
            </a:r>
            <a:r>
              <a:rPr lang="en-US" dirty="0" err="1"/>
              <a:t>olenevalt</a:t>
            </a:r>
            <a:r>
              <a:rPr lang="en-US" dirty="0"/>
              <a:t> </a:t>
            </a:r>
            <a:r>
              <a:rPr lang="en-US" dirty="0" err="1"/>
              <a:t>setiti</a:t>
            </a:r>
            <a:r>
              <a:rPr lang="en-US" dirty="0"/>
              <a:t> </a:t>
            </a:r>
            <a:r>
              <a:rPr lang="en-US" dirty="0" err="1"/>
              <a:t>kujust</a:t>
            </a:r>
            <a:r>
              <a:rPr lang="en-US" dirty="0"/>
              <a:t> kas </a:t>
            </a:r>
            <a:r>
              <a:rPr lang="en-US" dirty="0" err="1"/>
              <a:t>täiesti</a:t>
            </a:r>
            <a:r>
              <a:rPr lang="en-US" dirty="0"/>
              <a:t> </a:t>
            </a:r>
            <a:r>
              <a:rPr lang="en-US" dirty="0" err="1"/>
              <a:t>vertikaalselt</a:t>
            </a:r>
            <a:r>
              <a:rPr lang="en-US" dirty="0"/>
              <a:t> </a:t>
            </a:r>
            <a:r>
              <a:rPr lang="en-US" dirty="0" err="1"/>
              <a:t>või</a:t>
            </a:r>
            <a:r>
              <a:rPr lang="en-US" dirty="0"/>
              <a:t> </a:t>
            </a:r>
            <a:r>
              <a:rPr lang="en-US" dirty="0" err="1"/>
              <a:t>nurga</a:t>
            </a:r>
            <a:r>
              <a:rPr lang="en-US" dirty="0"/>
              <a:t> all </a:t>
            </a:r>
            <a:r>
              <a:rPr lang="en-US" dirty="0" err="1"/>
              <a:t>üles</a:t>
            </a:r>
            <a:r>
              <a:rPr lang="en-US" dirty="0"/>
              <a:t>. </a:t>
            </a:r>
            <a:endParaRPr lang="et-EE" dirty="0"/>
          </a:p>
          <a:p>
            <a:r>
              <a:rPr lang="en-US" dirty="0" err="1"/>
              <a:t>Püstsetiti</a:t>
            </a:r>
            <a:r>
              <a:rPr lang="en-US" dirty="0"/>
              <a:t> </a:t>
            </a:r>
            <a:r>
              <a:rPr lang="en-US" dirty="0" err="1"/>
              <a:t>põhja</a:t>
            </a:r>
            <a:r>
              <a:rPr lang="en-US" dirty="0"/>
              <a:t> </a:t>
            </a:r>
            <a:r>
              <a:rPr lang="en-US" dirty="0" err="1"/>
              <a:t>kalle</a:t>
            </a:r>
            <a:r>
              <a:rPr lang="en-US" dirty="0"/>
              <a:t> on </a:t>
            </a:r>
            <a:r>
              <a:rPr lang="en-US" dirty="0" err="1"/>
              <a:t>selline</a:t>
            </a:r>
            <a:r>
              <a:rPr lang="en-US" dirty="0"/>
              <a:t>, et </a:t>
            </a:r>
            <a:r>
              <a:rPr lang="en-US" dirty="0" err="1"/>
              <a:t>settinud</a:t>
            </a:r>
            <a:r>
              <a:rPr lang="en-US" dirty="0"/>
              <a:t> </a:t>
            </a:r>
            <a:r>
              <a:rPr lang="en-US" dirty="0" err="1"/>
              <a:t>osakesed</a:t>
            </a:r>
            <a:r>
              <a:rPr lang="en-US" dirty="0"/>
              <a:t> </a:t>
            </a:r>
            <a:r>
              <a:rPr lang="en-US" dirty="0" err="1"/>
              <a:t>libiseksid</a:t>
            </a:r>
            <a:r>
              <a:rPr lang="en-US" dirty="0"/>
              <a:t> </a:t>
            </a:r>
            <a:r>
              <a:rPr lang="en-US" dirty="0" err="1"/>
              <a:t>raskusjõu</a:t>
            </a:r>
            <a:r>
              <a:rPr lang="en-US" dirty="0"/>
              <a:t> </a:t>
            </a:r>
            <a:r>
              <a:rPr lang="en-US" dirty="0" err="1"/>
              <a:t>toimel</a:t>
            </a:r>
            <a:r>
              <a:rPr lang="en-US" dirty="0"/>
              <a:t> </a:t>
            </a:r>
            <a:r>
              <a:rPr lang="en-US" dirty="0" err="1"/>
              <a:t>setiti</a:t>
            </a:r>
            <a:r>
              <a:rPr lang="en-US" dirty="0"/>
              <a:t> </a:t>
            </a:r>
            <a:r>
              <a:rPr lang="en-US" dirty="0" err="1"/>
              <a:t>põhja</a:t>
            </a:r>
            <a:r>
              <a:rPr lang="en-US" dirty="0"/>
              <a:t>. </a:t>
            </a:r>
            <a:r>
              <a:rPr lang="en-US" dirty="0" err="1"/>
              <a:t>Kaldenurk</a:t>
            </a:r>
            <a:r>
              <a:rPr lang="en-US" dirty="0"/>
              <a:t> </a:t>
            </a:r>
            <a:r>
              <a:rPr lang="en-US" dirty="0" err="1"/>
              <a:t>sõltub</a:t>
            </a:r>
            <a:r>
              <a:rPr lang="en-US" dirty="0"/>
              <a:t> </a:t>
            </a:r>
            <a:r>
              <a:rPr lang="en-US" dirty="0" err="1"/>
              <a:t>settivate</a:t>
            </a:r>
            <a:r>
              <a:rPr lang="en-US" dirty="0"/>
              <a:t> </a:t>
            </a:r>
            <a:r>
              <a:rPr lang="en-US" dirty="0" err="1"/>
              <a:t>osakeste</a:t>
            </a:r>
            <a:r>
              <a:rPr lang="en-US" dirty="0"/>
              <a:t> </a:t>
            </a:r>
            <a:r>
              <a:rPr lang="en-US" dirty="0" err="1"/>
              <a:t>omadustest</a:t>
            </a:r>
            <a:r>
              <a:rPr lang="en-US" dirty="0"/>
              <a:t>, </a:t>
            </a:r>
            <a:r>
              <a:rPr lang="en-US" dirty="0" err="1"/>
              <a:t>järelsetitis</a:t>
            </a:r>
            <a:r>
              <a:rPr lang="en-US" dirty="0"/>
              <a:t> </a:t>
            </a:r>
            <a:r>
              <a:rPr lang="en-US" dirty="0" err="1"/>
              <a:t>peab</a:t>
            </a:r>
            <a:r>
              <a:rPr lang="en-US" dirty="0"/>
              <a:t> see </a:t>
            </a:r>
            <a:r>
              <a:rPr lang="en-US" dirty="0" err="1"/>
              <a:t>olema</a:t>
            </a:r>
            <a:r>
              <a:rPr lang="en-US" dirty="0"/>
              <a:t> &gt;54</a:t>
            </a:r>
            <a:r>
              <a:rPr lang="et-EE" baseline="30000" dirty="0"/>
              <a:t>o</a:t>
            </a:r>
            <a:r>
              <a:rPr lang="en-US" dirty="0"/>
              <a:t>. </a:t>
            </a:r>
            <a:endParaRPr lang="et-EE" dirty="0"/>
          </a:p>
          <a:p>
            <a:r>
              <a:rPr lang="en-US" dirty="0"/>
              <a:t>Et </a:t>
            </a:r>
            <a:r>
              <a:rPr lang="en-US" dirty="0" err="1"/>
              <a:t>sete</a:t>
            </a:r>
            <a:r>
              <a:rPr lang="en-US" dirty="0"/>
              <a:t> </a:t>
            </a:r>
            <a:r>
              <a:rPr lang="en-US" dirty="0" err="1"/>
              <a:t>püstsetitis</a:t>
            </a:r>
            <a:r>
              <a:rPr lang="en-US" dirty="0"/>
              <a:t> </a:t>
            </a:r>
            <a:r>
              <a:rPr lang="en-US" dirty="0" err="1"/>
              <a:t>ei</a:t>
            </a:r>
            <a:r>
              <a:rPr lang="en-US" dirty="0"/>
              <a:t> </a:t>
            </a:r>
            <a:r>
              <a:rPr lang="en-US" dirty="0" err="1"/>
              <a:t>voola</a:t>
            </a:r>
            <a:r>
              <a:rPr lang="en-US" dirty="0"/>
              <a:t>, </a:t>
            </a:r>
            <a:r>
              <a:rPr lang="en-US" dirty="0" err="1"/>
              <a:t>saab</a:t>
            </a:r>
            <a:r>
              <a:rPr lang="en-US" dirty="0"/>
              <a:t> </a:t>
            </a:r>
            <a:r>
              <a:rPr lang="en-US" dirty="0" err="1"/>
              <a:t>põhja</a:t>
            </a:r>
            <a:r>
              <a:rPr lang="en-US" dirty="0"/>
              <a:t> </a:t>
            </a:r>
            <a:r>
              <a:rPr lang="en-US" dirty="0" err="1"/>
              <a:t>vajunud</a:t>
            </a:r>
            <a:r>
              <a:rPr lang="en-US" dirty="0"/>
              <a:t> </a:t>
            </a:r>
            <a:r>
              <a:rPr lang="en-US" dirty="0" err="1"/>
              <a:t>sette</a:t>
            </a:r>
            <a:r>
              <a:rPr lang="en-US" dirty="0"/>
              <a:t> </a:t>
            </a:r>
            <a:r>
              <a:rPr lang="en-US" dirty="0" err="1"/>
              <a:t>kõrvaldada</a:t>
            </a:r>
            <a:r>
              <a:rPr lang="en-US" dirty="0"/>
              <a:t> </a:t>
            </a:r>
            <a:r>
              <a:rPr lang="en-US" dirty="0" err="1"/>
              <a:t>ilma</a:t>
            </a:r>
            <a:r>
              <a:rPr lang="en-US" dirty="0"/>
              <a:t> </a:t>
            </a:r>
            <a:r>
              <a:rPr lang="en-US" dirty="0" err="1"/>
              <a:t>põhjakaabi</a:t>
            </a:r>
            <a:r>
              <a:rPr lang="en-US" dirty="0"/>
              <a:t> </a:t>
            </a:r>
            <a:r>
              <a:rPr lang="en-US" dirty="0" err="1"/>
              <a:t>abita</a:t>
            </a:r>
            <a:r>
              <a:rPr lang="en-US" dirty="0"/>
              <a:t>, </a:t>
            </a:r>
            <a:r>
              <a:rPr lang="en-US" dirty="0" err="1"/>
              <a:t>setitis</a:t>
            </a:r>
            <a:r>
              <a:rPr lang="en-US" dirty="0"/>
              <a:t> on </a:t>
            </a:r>
            <a:r>
              <a:rPr lang="en-US" dirty="0" err="1"/>
              <a:t>vähem</a:t>
            </a:r>
            <a:r>
              <a:rPr lang="en-US" dirty="0"/>
              <a:t> </a:t>
            </a:r>
            <a:r>
              <a:rPr lang="en-US" dirty="0" err="1"/>
              <a:t>turbulentsi</a:t>
            </a:r>
            <a:r>
              <a:rPr lang="en-US" dirty="0"/>
              <a:t> </a:t>
            </a:r>
            <a:r>
              <a:rPr lang="en-US" dirty="0" err="1"/>
              <a:t>ning</a:t>
            </a:r>
            <a:r>
              <a:rPr lang="en-US" dirty="0"/>
              <a:t> </a:t>
            </a:r>
            <a:r>
              <a:rPr lang="en-US" dirty="0" err="1"/>
              <a:t>settimine</a:t>
            </a:r>
            <a:r>
              <a:rPr lang="en-US" dirty="0"/>
              <a:t> on </a:t>
            </a:r>
            <a:r>
              <a:rPr lang="en-US" dirty="0" err="1"/>
              <a:t>rõhtsetitiga</a:t>
            </a:r>
            <a:r>
              <a:rPr lang="en-US" dirty="0"/>
              <a:t> </a:t>
            </a:r>
            <a:r>
              <a:rPr lang="en-US" dirty="0" err="1"/>
              <a:t>võrreldes</a:t>
            </a:r>
            <a:r>
              <a:rPr lang="en-US" dirty="0"/>
              <a:t> </a:t>
            </a:r>
            <a:r>
              <a:rPr lang="en-US" dirty="0" err="1"/>
              <a:t>mõnevõrra</a:t>
            </a:r>
            <a:r>
              <a:rPr lang="en-US" dirty="0"/>
              <a:t> </a:t>
            </a:r>
            <a:r>
              <a:rPr lang="en-US" dirty="0" err="1"/>
              <a:t>tõhusam</a:t>
            </a:r>
            <a:r>
              <a:rPr lang="en-US" dirty="0"/>
              <a:t>. </a:t>
            </a:r>
          </a:p>
          <a:p>
            <a:r>
              <a:rPr lang="en-US" dirty="0" err="1"/>
              <a:t>Püstsetitid</a:t>
            </a:r>
            <a:r>
              <a:rPr lang="en-US" dirty="0"/>
              <a:t> on </a:t>
            </a:r>
            <a:r>
              <a:rPr lang="en-US" dirty="0" err="1"/>
              <a:t>tavaliselt</a:t>
            </a:r>
            <a:r>
              <a:rPr lang="en-US" dirty="0"/>
              <a:t> </a:t>
            </a:r>
            <a:r>
              <a:rPr lang="en-US" dirty="0" err="1"/>
              <a:t>sügavad</a:t>
            </a:r>
            <a:r>
              <a:rPr lang="en-US" dirty="0"/>
              <a:t>, </a:t>
            </a:r>
            <a:r>
              <a:rPr lang="en-US" dirty="0" err="1"/>
              <a:t>sest</a:t>
            </a:r>
            <a:r>
              <a:rPr lang="en-US" dirty="0"/>
              <a:t> </a:t>
            </a:r>
            <a:r>
              <a:rPr lang="en-US" dirty="0" err="1"/>
              <a:t>põhja</a:t>
            </a:r>
            <a:r>
              <a:rPr lang="en-US" dirty="0"/>
              <a:t> </a:t>
            </a:r>
            <a:r>
              <a:rPr lang="en-US" dirty="0" err="1"/>
              <a:t>kalle</a:t>
            </a:r>
            <a:r>
              <a:rPr lang="en-US" dirty="0"/>
              <a:t> </a:t>
            </a:r>
            <a:r>
              <a:rPr lang="en-US" dirty="0" err="1"/>
              <a:t>piirab</a:t>
            </a:r>
            <a:r>
              <a:rPr lang="en-US" dirty="0"/>
              <a:t> </a:t>
            </a:r>
            <a:r>
              <a:rPr lang="en-US" dirty="0" err="1"/>
              <a:t>setiti</a:t>
            </a:r>
            <a:r>
              <a:rPr lang="en-US" dirty="0"/>
              <a:t> </a:t>
            </a:r>
            <a:r>
              <a:rPr lang="en-US" dirty="0" err="1"/>
              <a:t>maksimaalset</a:t>
            </a:r>
            <a:r>
              <a:rPr lang="en-US" dirty="0"/>
              <a:t> </a:t>
            </a:r>
            <a:r>
              <a:rPr lang="en-US" dirty="0" err="1"/>
              <a:t>pindala</a:t>
            </a:r>
            <a:r>
              <a:rPr lang="en-US" dirty="0"/>
              <a:t>: </a:t>
            </a:r>
            <a:r>
              <a:rPr lang="en-US" dirty="0" err="1"/>
              <a:t>mida</a:t>
            </a:r>
            <a:r>
              <a:rPr lang="en-US" dirty="0"/>
              <a:t> </a:t>
            </a:r>
            <a:r>
              <a:rPr lang="en-US" dirty="0" err="1"/>
              <a:t>suurem</a:t>
            </a:r>
            <a:r>
              <a:rPr lang="en-US" dirty="0"/>
              <a:t> on </a:t>
            </a:r>
            <a:r>
              <a:rPr lang="en-US" dirty="0" err="1"/>
              <a:t>setiti</a:t>
            </a:r>
            <a:r>
              <a:rPr lang="en-US" dirty="0"/>
              <a:t> </a:t>
            </a:r>
            <a:r>
              <a:rPr lang="en-US" dirty="0" err="1"/>
              <a:t>pindala</a:t>
            </a:r>
            <a:r>
              <a:rPr lang="en-US" dirty="0"/>
              <a:t>, </a:t>
            </a:r>
            <a:r>
              <a:rPr lang="en-US" dirty="0" err="1"/>
              <a:t>seda</a:t>
            </a:r>
            <a:r>
              <a:rPr lang="en-US" dirty="0"/>
              <a:t> </a:t>
            </a:r>
            <a:r>
              <a:rPr lang="en-US" dirty="0" err="1"/>
              <a:t>suurem</a:t>
            </a:r>
            <a:r>
              <a:rPr lang="en-US" dirty="0"/>
              <a:t> on </a:t>
            </a:r>
            <a:r>
              <a:rPr lang="en-US" dirty="0" err="1"/>
              <a:t>selle</a:t>
            </a:r>
            <a:r>
              <a:rPr lang="en-US" dirty="0"/>
              <a:t> </a:t>
            </a:r>
            <a:r>
              <a:rPr lang="en-US" dirty="0" err="1"/>
              <a:t>sügavus</a:t>
            </a:r>
            <a:r>
              <a:rPr lang="en-US" dirty="0"/>
              <a:t>. </a:t>
            </a:r>
            <a:endParaRPr lang="et-EE" dirty="0"/>
          </a:p>
          <a:p>
            <a:r>
              <a:rPr lang="en-US" dirty="0" err="1"/>
              <a:t>Püstsetitite</a:t>
            </a:r>
            <a:r>
              <a:rPr lang="en-US" dirty="0"/>
              <a:t> </a:t>
            </a:r>
            <a:r>
              <a:rPr lang="en-US" dirty="0" err="1"/>
              <a:t>tavapärased</a:t>
            </a:r>
            <a:r>
              <a:rPr lang="en-US" dirty="0"/>
              <a:t> </a:t>
            </a:r>
            <a:r>
              <a:rPr lang="en-US" dirty="0" err="1"/>
              <a:t>sügavused</a:t>
            </a:r>
            <a:r>
              <a:rPr lang="en-US" dirty="0"/>
              <a:t> </a:t>
            </a:r>
            <a:r>
              <a:rPr lang="en-US" dirty="0" err="1"/>
              <a:t>jäävad</a:t>
            </a:r>
            <a:r>
              <a:rPr lang="en-US" dirty="0"/>
              <a:t> </a:t>
            </a:r>
            <a:r>
              <a:rPr lang="en-US" dirty="0" err="1"/>
              <a:t>vahemikku</a:t>
            </a:r>
            <a:r>
              <a:rPr lang="en-US" dirty="0"/>
              <a:t> 5 </a:t>
            </a:r>
            <a:r>
              <a:rPr lang="en-US" dirty="0" err="1"/>
              <a:t>kuni</a:t>
            </a:r>
            <a:r>
              <a:rPr lang="en-US" dirty="0"/>
              <a:t> 8 m. </a:t>
            </a:r>
            <a:r>
              <a:rPr lang="en-US" dirty="0" err="1"/>
              <a:t>Setiti</a:t>
            </a:r>
            <a:r>
              <a:rPr lang="en-US" dirty="0"/>
              <a:t> </a:t>
            </a:r>
            <a:r>
              <a:rPr lang="en-US" dirty="0" err="1"/>
              <a:t>kaldpõhjaga</a:t>
            </a:r>
            <a:r>
              <a:rPr lang="en-US" dirty="0"/>
              <a:t> </a:t>
            </a:r>
            <a:r>
              <a:rPr lang="en-US" dirty="0" err="1"/>
              <a:t>osas</a:t>
            </a:r>
            <a:r>
              <a:rPr lang="en-US" dirty="0"/>
              <a:t> </a:t>
            </a:r>
            <a:r>
              <a:rPr lang="en-US" dirty="0" err="1"/>
              <a:t>Hsetit</a:t>
            </a:r>
            <a:r>
              <a:rPr lang="en-US" dirty="0"/>
              <a:t> = (0,6–1,0)∙ </a:t>
            </a:r>
            <a:r>
              <a:rPr lang="en-US" dirty="0" err="1"/>
              <a:t>dsetiti</a:t>
            </a:r>
            <a:r>
              <a:rPr lang="en-US" dirty="0"/>
              <a:t>, </a:t>
            </a:r>
            <a:r>
              <a:rPr lang="en-US" dirty="0" err="1"/>
              <a:t>kus</a:t>
            </a:r>
            <a:r>
              <a:rPr lang="en-US" dirty="0"/>
              <a:t> </a:t>
            </a:r>
            <a:r>
              <a:rPr lang="en-US" dirty="0" err="1"/>
              <a:t>Hsetiti</a:t>
            </a:r>
            <a:r>
              <a:rPr lang="en-US" dirty="0"/>
              <a:t> on </a:t>
            </a:r>
            <a:r>
              <a:rPr lang="en-US" dirty="0" err="1"/>
              <a:t>sügavus</a:t>
            </a:r>
            <a:r>
              <a:rPr lang="en-US" dirty="0"/>
              <a:t> ja </a:t>
            </a:r>
            <a:r>
              <a:rPr lang="en-US" dirty="0" err="1"/>
              <a:t>dsetiti</a:t>
            </a:r>
            <a:r>
              <a:rPr lang="en-US" dirty="0"/>
              <a:t> </a:t>
            </a:r>
            <a:r>
              <a:rPr lang="en-US" dirty="0" err="1"/>
              <a:t>läbimõõt</a:t>
            </a:r>
            <a:r>
              <a:rPr lang="en-US" dirty="0"/>
              <a:t>.</a:t>
            </a:r>
          </a:p>
          <a:p>
            <a:endParaRPr lang="en-US" dirty="0"/>
          </a:p>
        </p:txBody>
      </p:sp>
      <p:sp>
        <p:nvSpPr>
          <p:cNvPr id="3" name="Pealkiri 2">
            <a:extLst>
              <a:ext uri="{FF2B5EF4-FFF2-40B4-BE49-F238E27FC236}">
                <a16:creationId xmlns:a16="http://schemas.microsoft.com/office/drawing/2014/main" id="{F5761CB4-2143-AFA1-0F62-5FEF0CADECE3}"/>
              </a:ext>
            </a:extLst>
          </p:cNvPr>
          <p:cNvSpPr>
            <a:spLocks noGrp="1"/>
          </p:cNvSpPr>
          <p:nvPr>
            <p:ph type="title"/>
          </p:nvPr>
        </p:nvSpPr>
        <p:spPr/>
        <p:txBody>
          <a:bodyPr/>
          <a:lstStyle/>
          <a:p>
            <a:r>
              <a:rPr lang="et-EE" dirty="0" err="1"/>
              <a:t>Püstsetiti</a:t>
            </a:r>
            <a:endParaRPr lang="en-US" dirty="0"/>
          </a:p>
        </p:txBody>
      </p:sp>
    </p:spTree>
    <p:extLst>
      <p:ext uri="{BB962C8B-B14F-4D97-AF65-F5344CB8AC3E}">
        <p14:creationId xmlns:p14="http://schemas.microsoft.com/office/powerpoint/2010/main" val="18137833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u kohatäide 1">
            <a:extLst>
              <a:ext uri="{FF2B5EF4-FFF2-40B4-BE49-F238E27FC236}">
                <a16:creationId xmlns:a16="http://schemas.microsoft.com/office/drawing/2014/main" id="{D9832B26-CA09-0D9A-D378-A76FC835EBE4}"/>
              </a:ext>
            </a:extLst>
          </p:cNvPr>
          <p:cNvSpPr>
            <a:spLocks noGrp="1"/>
          </p:cNvSpPr>
          <p:nvPr>
            <p:ph idx="1"/>
          </p:nvPr>
        </p:nvSpPr>
        <p:spPr/>
        <p:txBody>
          <a:bodyPr/>
          <a:lstStyle/>
          <a:p>
            <a:r>
              <a:rPr lang="en-US" dirty="0" err="1"/>
              <a:t>Mida</a:t>
            </a:r>
            <a:r>
              <a:rPr lang="en-US" dirty="0"/>
              <a:t> </a:t>
            </a:r>
            <a:r>
              <a:rPr lang="en-US" dirty="0" err="1"/>
              <a:t>suurem</a:t>
            </a:r>
            <a:r>
              <a:rPr lang="en-US" dirty="0"/>
              <a:t> on </a:t>
            </a:r>
            <a:r>
              <a:rPr lang="en-US" dirty="0" err="1"/>
              <a:t>setiti</a:t>
            </a:r>
            <a:r>
              <a:rPr lang="en-US" dirty="0"/>
              <a:t> </a:t>
            </a:r>
            <a:r>
              <a:rPr lang="en-US" dirty="0" err="1"/>
              <a:t>hüdrauliline</a:t>
            </a:r>
            <a:r>
              <a:rPr lang="en-US" dirty="0"/>
              <a:t> </a:t>
            </a:r>
            <a:r>
              <a:rPr lang="en-US" dirty="0" err="1"/>
              <a:t>koormus</a:t>
            </a:r>
            <a:r>
              <a:rPr lang="en-US" dirty="0"/>
              <a:t>, </a:t>
            </a:r>
            <a:r>
              <a:rPr lang="en-US" dirty="0" err="1"/>
              <a:t>seda</a:t>
            </a:r>
            <a:r>
              <a:rPr lang="en-US" dirty="0"/>
              <a:t> </a:t>
            </a:r>
            <a:r>
              <a:rPr lang="en-US" dirty="0" err="1"/>
              <a:t>suurem</a:t>
            </a:r>
            <a:r>
              <a:rPr lang="en-US" dirty="0"/>
              <a:t> on </a:t>
            </a:r>
            <a:r>
              <a:rPr lang="en-US" dirty="0" err="1"/>
              <a:t>selle</a:t>
            </a:r>
            <a:r>
              <a:rPr lang="en-US" dirty="0"/>
              <a:t> </a:t>
            </a:r>
            <a:r>
              <a:rPr lang="en-US" dirty="0" err="1"/>
              <a:t>heljumi</a:t>
            </a:r>
            <a:r>
              <a:rPr lang="en-US" dirty="0"/>
              <a:t> </a:t>
            </a:r>
            <a:r>
              <a:rPr lang="en-US" dirty="0" err="1"/>
              <a:t>lahutamiseks</a:t>
            </a:r>
            <a:r>
              <a:rPr lang="en-US" dirty="0"/>
              <a:t> </a:t>
            </a:r>
            <a:r>
              <a:rPr lang="en-US" dirty="0" err="1"/>
              <a:t>vajalik</a:t>
            </a:r>
            <a:r>
              <a:rPr lang="en-US" dirty="0"/>
              <a:t> </a:t>
            </a:r>
            <a:r>
              <a:rPr lang="en-US" dirty="0" err="1"/>
              <a:t>pindala</a:t>
            </a:r>
            <a:r>
              <a:rPr lang="en-US" dirty="0"/>
              <a:t>. </a:t>
            </a:r>
            <a:endParaRPr lang="et-EE" dirty="0"/>
          </a:p>
          <a:p>
            <a:r>
              <a:rPr lang="en-US" dirty="0"/>
              <a:t>Kuna </a:t>
            </a:r>
            <a:r>
              <a:rPr lang="en-US" dirty="0" err="1"/>
              <a:t>püstsetiti</a:t>
            </a:r>
            <a:r>
              <a:rPr lang="en-US" dirty="0"/>
              <a:t> </a:t>
            </a:r>
            <a:r>
              <a:rPr lang="en-US" dirty="0" err="1"/>
              <a:t>maksimaalset</a:t>
            </a:r>
            <a:r>
              <a:rPr lang="en-US" dirty="0"/>
              <a:t> </a:t>
            </a:r>
            <a:r>
              <a:rPr lang="en-US" dirty="0" err="1"/>
              <a:t>pinda</a:t>
            </a:r>
            <a:r>
              <a:rPr lang="en-US" dirty="0"/>
              <a:t> </a:t>
            </a:r>
            <a:r>
              <a:rPr lang="en-US" dirty="0" err="1"/>
              <a:t>piirab</a:t>
            </a:r>
            <a:r>
              <a:rPr lang="en-US" dirty="0"/>
              <a:t> </a:t>
            </a:r>
            <a:r>
              <a:rPr lang="en-US" dirty="0" err="1"/>
              <a:t>sügavus</a:t>
            </a:r>
            <a:r>
              <a:rPr lang="en-US" dirty="0"/>
              <a:t>, </a:t>
            </a:r>
            <a:r>
              <a:rPr lang="en-US" dirty="0" err="1"/>
              <a:t>rajatakse</a:t>
            </a:r>
            <a:r>
              <a:rPr lang="en-US" dirty="0"/>
              <a:t> </a:t>
            </a:r>
            <a:r>
              <a:rPr lang="en-US" dirty="0" err="1"/>
              <a:t>sageli</a:t>
            </a:r>
            <a:r>
              <a:rPr lang="en-US" dirty="0"/>
              <a:t> </a:t>
            </a:r>
            <a:r>
              <a:rPr lang="en-US" dirty="0" err="1"/>
              <a:t>mitu</a:t>
            </a:r>
            <a:r>
              <a:rPr lang="en-US" dirty="0"/>
              <a:t> </a:t>
            </a:r>
            <a:r>
              <a:rPr lang="en-US" dirty="0" err="1"/>
              <a:t>paralleelselt</a:t>
            </a:r>
            <a:r>
              <a:rPr lang="en-US" dirty="0"/>
              <a:t> </a:t>
            </a:r>
            <a:r>
              <a:rPr lang="en-US" dirty="0" err="1"/>
              <a:t>toimivat</a:t>
            </a:r>
            <a:r>
              <a:rPr lang="en-US" dirty="0"/>
              <a:t> </a:t>
            </a:r>
            <a:r>
              <a:rPr lang="en-US" dirty="0" err="1"/>
              <a:t>setitit</a:t>
            </a:r>
            <a:r>
              <a:rPr lang="en-US" dirty="0"/>
              <a:t> (</a:t>
            </a:r>
            <a:r>
              <a:rPr lang="en-US" dirty="0" err="1"/>
              <a:t>nt</a:t>
            </a:r>
            <a:r>
              <a:rPr lang="en-US" dirty="0"/>
              <a:t> </a:t>
            </a:r>
            <a:r>
              <a:rPr lang="en-US" dirty="0" err="1"/>
              <a:t>Põlva</a:t>
            </a:r>
            <a:r>
              <a:rPr lang="en-US" dirty="0"/>
              <a:t> </a:t>
            </a:r>
            <a:r>
              <a:rPr lang="en-US" dirty="0" err="1"/>
              <a:t>reoveepuhastil</a:t>
            </a:r>
            <a:r>
              <a:rPr lang="en-US" dirty="0"/>
              <a:t> on </a:t>
            </a:r>
            <a:r>
              <a:rPr lang="en-US" dirty="0" err="1"/>
              <a:t>kuus</a:t>
            </a:r>
            <a:r>
              <a:rPr lang="en-US" dirty="0"/>
              <a:t> </a:t>
            </a:r>
            <a:r>
              <a:rPr lang="en-US" dirty="0" err="1"/>
              <a:t>paralleelselt</a:t>
            </a:r>
            <a:r>
              <a:rPr lang="en-US" dirty="0"/>
              <a:t> </a:t>
            </a:r>
            <a:r>
              <a:rPr lang="en-US" dirty="0" err="1"/>
              <a:t>toimivat</a:t>
            </a:r>
            <a:r>
              <a:rPr lang="en-US" dirty="0"/>
              <a:t> </a:t>
            </a:r>
            <a:r>
              <a:rPr lang="en-US" dirty="0" err="1"/>
              <a:t>püst-järelsetitit</a:t>
            </a:r>
            <a:r>
              <a:rPr lang="en-US" dirty="0"/>
              <a:t>). </a:t>
            </a:r>
            <a:endParaRPr lang="et-EE" dirty="0"/>
          </a:p>
          <a:p>
            <a:r>
              <a:rPr lang="en-US" dirty="0" err="1"/>
              <a:t>Samas</a:t>
            </a:r>
            <a:r>
              <a:rPr lang="en-US" dirty="0"/>
              <a:t> on </a:t>
            </a:r>
            <a:r>
              <a:rPr lang="en-US" dirty="0" err="1"/>
              <a:t>sel</a:t>
            </a:r>
            <a:r>
              <a:rPr lang="en-US" dirty="0"/>
              <a:t> </a:t>
            </a:r>
            <a:r>
              <a:rPr lang="en-US" dirty="0" err="1"/>
              <a:t>juhul</a:t>
            </a:r>
            <a:r>
              <a:rPr lang="en-US" dirty="0"/>
              <a:t> </a:t>
            </a:r>
            <a:r>
              <a:rPr lang="en-US" dirty="0" err="1"/>
              <a:t>keeruline</a:t>
            </a:r>
            <a:r>
              <a:rPr lang="en-US" dirty="0"/>
              <a:t> </a:t>
            </a:r>
            <a:r>
              <a:rPr lang="en-US" dirty="0" err="1"/>
              <a:t>setiteid</a:t>
            </a:r>
            <a:r>
              <a:rPr lang="en-US" dirty="0"/>
              <a:t> </a:t>
            </a:r>
            <a:r>
              <a:rPr lang="en-US" dirty="0" err="1"/>
              <a:t>eri</a:t>
            </a:r>
            <a:r>
              <a:rPr lang="en-US" dirty="0"/>
              <a:t> </a:t>
            </a:r>
            <a:r>
              <a:rPr lang="en-US" dirty="0" err="1"/>
              <a:t>töörežiimides</a:t>
            </a:r>
            <a:r>
              <a:rPr lang="en-US" dirty="0"/>
              <a:t> </a:t>
            </a:r>
            <a:r>
              <a:rPr lang="en-US" dirty="0" err="1"/>
              <a:t>võrdselt</a:t>
            </a:r>
            <a:r>
              <a:rPr lang="en-US" dirty="0"/>
              <a:t> </a:t>
            </a:r>
            <a:r>
              <a:rPr lang="en-US" dirty="0" err="1"/>
              <a:t>hüdrauliliselt</a:t>
            </a:r>
            <a:r>
              <a:rPr lang="en-US" dirty="0"/>
              <a:t> </a:t>
            </a:r>
            <a:r>
              <a:rPr lang="en-US" dirty="0" err="1"/>
              <a:t>koormata</a:t>
            </a:r>
            <a:r>
              <a:rPr lang="en-US" dirty="0"/>
              <a:t>. </a:t>
            </a:r>
          </a:p>
        </p:txBody>
      </p:sp>
      <p:sp>
        <p:nvSpPr>
          <p:cNvPr id="3" name="Pealkiri 2">
            <a:extLst>
              <a:ext uri="{FF2B5EF4-FFF2-40B4-BE49-F238E27FC236}">
                <a16:creationId xmlns:a16="http://schemas.microsoft.com/office/drawing/2014/main" id="{B2DFA009-D039-E434-FB2C-4002DB7FE6A2}"/>
              </a:ext>
            </a:extLst>
          </p:cNvPr>
          <p:cNvSpPr>
            <a:spLocks noGrp="1"/>
          </p:cNvSpPr>
          <p:nvPr>
            <p:ph type="title"/>
          </p:nvPr>
        </p:nvSpPr>
        <p:spPr/>
        <p:txBody>
          <a:bodyPr/>
          <a:lstStyle/>
          <a:p>
            <a:r>
              <a:rPr lang="et-EE" dirty="0" err="1"/>
              <a:t>Püstsetiti</a:t>
            </a:r>
            <a:r>
              <a:rPr lang="et-EE" dirty="0"/>
              <a:t> </a:t>
            </a:r>
            <a:endParaRPr lang="en-US" dirty="0"/>
          </a:p>
        </p:txBody>
      </p:sp>
    </p:spTree>
    <p:extLst>
      <p:ext uri="{BB962C8B-B14F-4D97-AF65-F5344CB8AC3E}">
        <p14:creationId xmlns:p14="http://schemas.microsoft.com/office/powerpoint/2010/main" val="8040084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u kohatäide 1">
            <a:extLst>
              <a:ext uri="{FF2B5EF4-FFF2-40B4-BE49-F238E27FC236}">
                <a16:creationId xmlns:a16="http://schemas.microsoft.com/office/drawing/2014/main" id="{4E0A47B2-18F9-914C-0FF6-712ACB8CB53F}"/>
              </a:ext>
            </a:extLst>
          </p:cNvPr>
          <p:cNvSpPr>
            <a:spLocks noGrp="1"/>
          </p:cNvSpPr>
          <p:nvPr>
            <p:ph idx="1"/>
          </p:nvPr>
        </p:nvSpPr>
        <p:spPr/>
        <p:txBody>
          <a:bodyPr/>
          <a:lstStyle/>
          <a:p>
            <a:r>
              <a:rPr lang="en-US" dirty="0" err="1"/>
              <a:t>Suuremate</a:t>
            </a:r>
            <a:r>
              <a:rPr lang="en-US" dirty="0"/>
              <a:t> </a:t>
            </a:r>
            <a:r>
              <a:rPr lang="en-US" dirty="0" err="1"/>
              <a:t>hüdrauliliste</a:t>
            </a:r>
            <a:r>
              <a:rPr lang="en-US" dirty="0"/>
              <a:t> </a:t>
            </a:r>
            <a:r>
              <a:rPr lang="en-US" dirty="0" err="1"/>
              <a:t>koormuste</a:t>
            </a:r>
            <a:r>
              <a:rPr lang="en-US" dirty="0"/>
              <a:t> </a:t>
            </a:r>
            <a:r>
              <a:rPr lang="en-US" dirty="0" err="1"/>
              <a:t>puhul</a:t>
            </a:r>
            <a:r>
              <a:rPr lang="en-US" dirty="0"/>
              <a:t> </a:t>
            </a:r>
            <a:r>
              <a:rPr lang="en-US" dirty="0" err="1"/>
              <a:t>kasutatakse</a:t>
            </a:r>
            <a:r>
              <a:rPr lang="en-US" dirty="0"/>
              <a:t> </a:t>
            </a:r>
            <a:r>
              <a:rPr lang="en-US" dirty="0" err="1"/>
              <a:t>rõhtsetiteid</a:t>
            </a:r>
            <a:r>
              <a:rPr lang="en-US" dirty="0"/>
              <a:t>, </a:t>
            </a:r>
            <a:r>
              <a:rPr lang="en-US" dirty="0" err="1"/>
              <a:t>milles</a:t>
            </a:r>
            <a:r>
              <a:rPr lang="en-US" dirty="0"/>
              <a:t> vee </a:t>
            </a:r>
            <a:r>
              <a:rPr lang="en-US" dirty="0" err="1"/>
              <a:t>vool</a:t>
            </a:r>
            <a:r>
              <a:rPr lang="en-US" dirty="0"/>
              <a:t> on </a:t>
            </a:r>
            <a:r>
              <a:rPr lang="en-US" dirty="0" err="1"/>
              <a:t>peaaegu</a:t>
            </a:r>
            <a:r>
              <a:rPr lang="en-US" dirty="0"/>
              <a:t> </a:t>
            </a:r>
            <a:r>
              <a:rPr lang="en-US" dirty="0" err="1"/>
              <a:t>horisontaalne</a:t>
            </a:r>
            <a:r>
              <a:rPr lang="en-US" dirty="0"/>
              <a:t>. </a:t>
            </a:r>
            <a:endParaRPr lang="et-EE" dirty="0"/>
          </a:p>
          <a:p>
            <a:r>
              <a:rPr lang="en-US" dirty="0" err="1"/>
              <a:t>Nende</a:t>
            </a:r>
            <a:r>
              <a:rPr lang="en-US" dirty="0"/>
              <a:t> </a:t>
            </a:r>
            <a:r>
              <a:rPr lang="en-US" dirty="0" err="1"/>
              <a:t>põhjakalle</a:t>
            </a:r>
            <a:r>
              <a:rPr lang="en-US" dirty="0"/>
              <a:t> </a:t>
            </a:r>
            <a:r>
              <a:rPr lang="en-US" dirty="0" err="1"/>
              <a:t>võib</a:t>
            </a:r>
            <a:r>
              <a:rPr lang="en-US" dirty="0"/>
              <a:t> olla </a:t>
            </a:r>
            <a:r>
              <a:rPr lang="en-US" dirty="0" err="1"/>
              <a:t>väike</a:t>
            </a:r>
            <a:r>
              <a:rPr lang="en-US" dirty="0"/>
              <a:t>, </a:t>
            </a:r>
            <a:r>
              <a:rPr lang="en-US" dirty="0" err="1"/>
              <a:t>mistõttu</a:t>
            </a:r>
            <a:r>
              <a:rPr lang="en-US" dirty="0"/>
              <a:t> </a:t>
            </a:r>
            <a:r>
              <a:rPr lang="en-US" dirty="0" err="1"/>
              <a:t>sette</a:t>
            </a:r>
            <a:r>
              <a:rPr lang="en-US" dirty="0"/>
              <a:t> </a:t>
            </a:r>
            <a:r>
              <a:rPr lang="en-US" dirty="0" err="1"/>
              <a:t>koristamiseks</a:t>
            </a:r>
            <a:r>
              <a:rPr lang="en-US" dirty="0"/>
              <a:t> on </a:t>
            </a:r>
            <a:r>
              <a:rPr lang="en-US" dirty="0" err="1"/>
              <a:t>vaja</a:t>
            </a:r>
            <a:r>
              <a:rPr lang="en-US" dirty="0"/>
              <a:t> </a:t>
            </a:r>
            <a:r>
              <a:rPr lang="en-US" dirty="0" err="1"/>
              <a:t>mehaanilisi</a:t>
            </a:r>
            <a:r>
              <a:rPr lang="en-US" dirty="0"/>
              <a:t> </a:t>
            </a:r>
            <a:r>
              <a:rPr lang="en-US" dirty="0" err="1"/>
              <a:t>lahendusi</a:t>
            </a:r>
            <a:r>
              <a:rPr lang="en-US" dirty="0"/>
              <a:t>.</a:t>
            </a:r>
            <a:endParaRPr lang="et-EE" dirty="0"/>
          </a:p>
          <a:p>
            <a:r>
              <a:rPr lang="en-US" dirty="0"/>
              <a:t> </a:t>
            </a:r>
            <a:r>
              <a:rPr lang="en-US" dirty="0" err="1"/>
              <a:t>Selleks</a:t>
            </a:r>
            <a:r>
              <a:rPr lang="en-US" dirty="0"/>
              <a:t> </a:t>
            </a:r>
            <a:r>
              <a:rPr lang="en-US" dirty="0" err="1"/>
              <a:t>kasutatakse</a:t>
            </a:r>
            <a:r>
              <a:rPr lang="en-US" dirty="0"/>
              <a:t> </a:t>
            </a:r>
            <a:r>
              <a:rPr lang="en-US" dirty="0" err="1"/>
              <a:t>põhjakaape</a:t>
            </a:r>
            <a:r>
              <a:rPr lang="en-US" dirty="0"/>
              <a:t> (</a:t>
            </a:r>
            <a:r>
              <a:rPr lang="en-US" dirty="0" err="1"/>
              <a:t>nt</a:t>
            </a:r>
            <a:r>
              <a:rPr lang="en-US" dirty="0"/>
              <a:t> Tartu </a:t>
            </a:r>
            <a:r>
              <a:rPr lang="en-US" dirty="0" err="1"/>
              <a:t>reoveepuhasti</a:t>
            </a:r>
            <a:r>
              <a:rPr lang="en-US" dirty="0"/>
              <a:t> </a:t>
            </a:r>
            <a:r>
              <a:rPr lang="en-US" dirty="0" err="1"/>
              <a:t>järelsetitites</a:t>
            </a:r>
            <a:r>
              <a:rPr lang="en-US" dirty="0"/>
              <a:t>) </a:t>
            </a:r>
            <a:r>
              <a:rPr lang="en-US" dirty="0" err="1"/>
              <a:t>või</a:t>
            </a:r>
            <a:r>
              <a:rPr lang="en-US" dirty="0"/>
              <a:t> </a:t>
            </a:r>
            <a:r>
              <a:rPr lang="en-US" dirty="0" err="1"/>
              <a:t>imisüsteeme</a:t>
            </a:r>
            <a:r>
              <a:rPr lang="en-US" dirty="0"/>
              <a:t> (</a:t>
            </a:r>
            <a:r>
              <a:rPr lang="en-US" dirty="0" err="1"/>
              <a:t>nt</a:t>
            </a:r>
            <a:r>
              <a:rPr lang="en-US" dirty="0"/>
              <a:t> </a:t>
            </a:r>
            <a:r>
              <a:rPr lang="en-US" dirty="0" err="1"/>
              <a:t>Tallinna</a:t>
            </a:r>
            <a:r>
              <a:rPr lang="en-US" dirty="0"/>
              <a:t> ja </a:t>
            </a:r>
            <a:r>
              <a:rPr lang="en-US" dirty="0" err="1"/>
              <a:t>Kohtla</a:t>
            </a:r>
            <a:r>
              <a:rPr lang="en-US" dirty="0"/>
              <a:t> </a:t>
            </a:r>
            <a:r>
              <a:rPr lang="en-US" dirty="0" err="1"/>
              <a:t>Järve</a:t>
            </a:r>
            <a:r>
              <a:rPr lang="en-US" dirty="0"/>
              <a:t> </a:t>
            </a:r>
            <a:r>
              <a:rPr lang="en-US" dirty="0" err="1"/>
              <a:t>reoveepuhastites</a:t>
            </a:r>
            <a:r>
              <a:rPr lang="en-US" dirty="0"/>
              <a:t>). </a:t>
            </a:r>
          </a:p>
        </p:txBody>
      </p:sp>
      <p:sp>
        <p:nvSpPr>
          <p:cNvPr id="3" name="Pealkiri 2">
            <a:extLst>
              <a:ext uri="{FF2B5EF4-FFF2-40B4-BE49-F238E27FC236}">
                <a16:creationId xmlns:a16="http://schemas.microsoft.com/office/drawing/2014/main" id="{0BBF0A7F-B690-1889-B8F3-CB7B1E638BA2}"/>
              </a:ext>
            </a:extLst>
          </p:cNvPr>
          <p:cNvSpPr>
            <a:spLocks noGrp="1"/>
          </p:cNvSpPr>
          <p:nvPr>
            <p:ph type="title"/>
          </p:nvPr>
        </p:nvSpPr>
        <p:spPr/>
        <p:txBody>
          <a:bodyPr/>
          <a:lstStyle/>
          <a:p>
            <a:r>
              <a:rPr lang="et-EE" dirty="0" err="1"/>
              <a:t>Rõhtsetiti</a:t>
            </a:r>
            <a:r>
              <a:rPr lang="et-EE" dirty="0"/>
              <a:t> 	</a:t>
            </a:r>
            <a:endParaRPr lang="en-US" dirty="0"/>
          </a:p>
        </p:txBody>
      </p:sp>
    </p:spTree>
    <p:extLst>
      <p:ext uri="{BB962C8B-B14F-4D97-AF65-F5344CB8AC3E}">
        <p14:creationId xmlns:p14="http://schemas.microsoft.com/office/powerpoint/2010/main" val="20702441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u kohatäide 1">
            <a:extLst>
              <a:ext uri="{FF2B5EF4-FFF2-40B4-BE49-F238E27FC236}">
                <a16:creationId xmlns:a16="http://schemas.microsoft.com/office/drawing/2014/main" id="{C7A83915-0EF3-69A8-5A61-6721A509DD0F}"/>
              </a:ext>
            </a:extLst>
          </p:cNvPr>
          <p:cNvSpPr>
            <a:spLocks noGrp="1"/>
          </p:cNvSpPr>
          <p:nvPr>
            <p:ph idx="1"/>
          </p:nvPr>
        </p:nvSpPr>
        <p:spPr/>
        <p:txBody>
          <a:bodyPr>
            <a:normAutofit fontScale="92500" lnSpcReduction="10000"/>
          </a:bodyPr>
          <a:lstStyle/>
          <a:p>
            <a:r>
              <a:rPr lang="en-US" dirty="0"/>
              <a:t>Kuna </a:t>
            </a:r>
            <a:r>
              <a:rPr lang="en-US" dirty="0" err="1"/>
              <a:t>rõhtsetitites</a:t>
            </a:r>
            <a:r>
              <a:rPr lang="en-US" dirty="0"/>
              <a:t> </a:t>
            </a:r>
            <a:r>
              <a:rPr lang="en-US" dirty="0" err="1"/>
              <a:t>setib</a:t>
            </a:r>
            <a:r>
              <a:rPr lang="en-US" dirty="0"/>
              <a:t> </a:t>
            </a:r>
            <a:r>
              <a:rPr lang="en-US" dirty="0" err="1"/>
              <a:t>heljum</a:t>
            </a:r>
            <a:r>
              <a:rPr lang="en-US" dirty="0"/>
              <a:t> </a:t>
            </a:r>
            <a:r>
              <a:rPr lang="en-US" dirty="0" err="1"/>
              <a:t>voolavast</a:t>
            </a:r>
            <a:r>
              <a:rPr lang="en-US" dirty="0"/>
              <a:t> </a:t>
            </a:r>
            <a:r>
              <a:rPr lang="en-US" dirty="0" err="1"/>
              <a:t>veest</a:t>
            </a:r>
            <a:r>
              <a:rPr lang="en-US" dirty="0"/>
              <a:t>, </a:t>
            </a:r>
            <a:r>
              <a:rPr lang="en-US" dirty="0" err="1"/>
              <a:t>peab</a:t>
            </a:r>
            <a:r>
              <a:rPr lang="en-US" dirty="0"/>
              <a:t> </a:t>
            </a:r>
            <a:r>
              <a:rPr lang="en-US" dirty="0" err="1"/>
              <a:t>neid</a:t>
            </a:r>
            <a:r>
              <a:rPr lang="en-US" dirty="0"/>
              <a:t> </a:t>
            </a:r>
            <a:r>
              <a:rPr lang="en-US" dirty="0" err="1"/>
              <a:t>dimensioneerima</a:t>
            </a:r>
            <a:r>
              <a:rPr lang="en-US" dirty="0"/>
              <a:t> </a:t>
            </a:r>
            <a:r>
              <a:rPr lang="en-US" dirty="0" err="1"/>
              <a:t>mõnevõrra</a:t>
            </a:r>
            <a:r>
              <a:rPr lang="en-US" dirty="0"/>
              <a:t> </a:t>
            </a:r>
            <a:r>
              <a:rPr lang="en-US" dirty="0" err="1"/>
              <a:t>väiksematele</a:t>
            </a:r>
            <a:r>
              <a:rPr lang="en-US" dirty="0"/>
              <a:t> pinna- ja </a:t>
            </a:r>
            <a:r>
              <a:rPr lang="en-US" dirty="0" err="1"/>
              <a:t>mudakoormusele</a:t>
            </a:r>
            <a:r>
              <a:rPr lang="en-US" dirty="0"/>
              <a:t>. </a:t>
            </a:r>
            <a:endParaRPr lang="et-EE" dirty="0"/>
          </a:p>
          <a:p>
            <a:r>
              <a:rPr lang="en-US" dirty="0"/>
              <a:t>Peale </a:t>
            </a:r>
            <a:r>
              <a:rPr lang="en-US" dirty="0" err="1"/>
              <a:t>nelinurksete</a:t>
            </a:r>
            <a:r>
              <a:rPr lang="en-US" dirty="0"/>
              <a:t> </a:t>
            </a:r>
            <a:r>
              <a:rPr lang="en-US" dirty="0" err="1"/>
              <a:t>rõhtsetite</a:t>
            </a:r>
            <a:r>
              <a:rPr lang="en-US" dirty="0"/>
              <a:t> on </a:t>
            </a:r>
            <a:r>
              <a:rPr lang="en-US" dirty="0" err="1"/>
              <a:t>rajatud</a:t>
            </a:r>
            <a:r>
              <a:rPr lang="en-US" dirty="0"/>
              <a:t> ka </a:t>
            </a:r>
            <a:r>
              <a:rPr lang="en-US" dirty="0" err="1"/>
              <a:t>ringikujulise</a:t>
            </a:r>
            <a:r>
              <a:rPr lang="en-US" dirty="0"/>
              <a:t> </a:t>
            </a:r>
            <a:r>
              <a:rPr lang="en-US" dirty="0" err="1"/>
              <a:t>pinnalaotusega</a:t>
            </a:r>
            <a:r>
              <a:rPr lang="en-US" dirty="0"/>
              <a:t> </a:t>
            </a:r>
            <a:r>
              <a:rPr lang="en-US" dirty="0" err="1"/>
              <a:t>radiaalsetited</a:t>
            </a:r>
            <a:r>
              <a:rPr lang="en-US" dirty="0"/>
              <a:t>. </a:t>
            </a:r>
            <a:endParaRPr lang="et-EE" dirty="0"/>
          </a:p>
          <a:p>
            <a:r>
              <a:rPr lang="en-US" dirty="0" err="1"/>
              <a:t>Setiti</a:t>
            </a:r>
            <a:r>
              <a:rPr lang="en-US" dirty="0"/>
              <a:t> </a:t>
            </a:r>
            <a:r>
              <a:rPr lang="en-US" dirty="0" err="1"/>
              <a:t>põhja</a:t>
            </a:r>
            <a:r>
              <a:rPr lang="en-US" dirty="0"/>
              <a:t> </a:t>
            </a:r>
            <a:r>
              <a:rPr lang="en-US" dirty="0" err="1"/>
              <a:t>vajunud</a:t>
            </a:r>
            <a:r>
              <a:rPr lang="en-US" dirty="0"/>
              <a:t> </a:t>
            </a:r>
            <a:r>
              <a:rPr lang="en-US" dirty="0" err="1"/>
              <a:t>muda</a:t>
            </a:r>
            <a:r>
              <a:rPr lang="en-US" dirty="0"/>
              <a:t> </a:t>
            </a:r>
            <a:r>
              <a:rPr lang="en-US" dirty="0" err="1"/>
              <a:t>lahjeneb</a:t>
            </a:r>
            <a:r>
              <a:rPr lang="en-US" dirty="0"/>
              <a:t> </a:t>
            </a:r>
            <a:r>
              <a:rPr lang="en-US" dirty="0" err="1"/>
              <a:t>selle</a:t>
            </a:r>
            <a:r>
              <a:rPr lang="en-US" dirty="0"/>
              <a:t> </a:t>
            </a:r>
            <a:r>
              <a:rPr lang="en-US" dirty="0" err="1"/>
              <a:t>mehaanilise</a:t>
            </a:r>
            <a:r>
              <a:rPr lang="en-US" dirty="0"/>
              <a:t> </a:t>
            </a:r>
            <a:r>
              <a:rPr lang="en-US" dirty="0" err="1"/>
              <a:t>liigutamise</a:t>
            </a:r>
            <a:r>
              <a:rPr lang="en-US" dirty="0"/>
              <a:t> </a:t>
            </a:r>
            <a:r>
              <a:rPr lang="en-US" dirty="0" err="1"/>
              <a:t>käigus</a:t>
            </a:r>
            <a:r>
              <a:rPr lang="en-US" dirty="0"/>
              <a:t>, </a:t>
            </a:r>
            <a:r>
              <a:rPr lang="en-US" dirty="0" err="1"/>
              <a:t>mistõttu</a:t>
            </a:r>
            <a:r>
              <a:rPr lang="en-US" dirty="0"/>
              <a:t> </a:t>
            </a:r>
            <a:r>
              <a:rPr lang="en-US" dirty="0" err="1"/>
              <a:t>eelsetiti</a:t>
            </a:r>
            <a:r>
              <a:rPr lang="en-US" dirty="0"/>
              <a:t> </a:t>
            </a:r>
            <a:r>
              <a:rPr lang="en-US" dirty="0" err="1"/>
              <a:t>põhja</a:t>
            </a:r>
            <a:r>
              <a:rPr lang="en-US" dirty="0"/>
              <a:t> </a:t>
            </a:r>
            <a:r>
              <a:rPr lang="en-US" dirty="0" err="1"/>
              <a:t>settinud</a:t>
            </a:r>
            <a:r>
              <a:rPr lang="en-US" dirty="0"/>
              <a:t> </a:t>
            </a:r>
            <a:r>
              <a:rPr lang="en-US" dirty="0" err="1"/>
              <a:t>muda</a:t>
            </a:r>
            <a:r>
              <a:rPr lang="en-US" dirty="0"/>
              <a:t> on </a:t>
            </a:r>
            <a:r>
              <a:rPr lang="en-US" dirty="0" err="1"/>
              <a:t>tihedam</a:t>
            </a:r>
            <a:r>
              <a:rPr lang="en-US" dirty="0"/>
              <a:t> </a:t>
            </a:r>
            <a:r>
              <a:rPr lang="en-US" dirty="0" err="1"/>
              <a:t>kui</a:t>
            </a:r>
            <a:r>
              <a:rPr lang="en-US" dirty="0"/>
              <a:t> järelsetiti </a:t>
            </a:r>
            <a:r>
              <a:rPr lang="en-US" dirty="0" err="1"/>
              <a:t>tagastusmuda</a:t>
            </a:r>
            <a:r>
              <a:rPr lang="en-US" dirty="0"/>
              <a:t> </a:t>
            </a:r>
            <a:r>
              <a:rPr lang="en-US" dirty="0" err="1"/>
              <a:t>oma</a:t>
            </a:r>
            <a:r>
              <a:rPr lang="en-US" dirty="0"/>
              <a:t>. </a:t>
            </a:r>
          </a:p>
          <a:p>
            <a:r>
              <a:rPr lang="en-US" dirty="0" err="1"/>
              <a:t>Põhja</a:t>
            </a:r>
            <a:r>
              <a:rPr lang="en-US" dirty="0"/>
              <a:t> </a:t>
            </a:r>
            <a:r>
              <a:rPr lang="en-US" dirty="0" err="1"/>
              <a:t>vajunud</a:t>
            </a:r>
            <a:r>
              <a:rPr lang="en-US" dirty="0"/>
              <a:t> </a:t>
            </a:r>
            <a:r>
              <a:rPr lang="en-US" dirty="0" err="1"/>
              <a:t>sette</a:t>
            </a:r>
            <a:r>
              <a:rPr lang="en-US" dirty="0"/>
              <a:t> </a:t>
            </a:r>
            <a:r>
              <a:rPr lang="en-US" dirty="0" err="1"/>
              <a:t>lükkavad</a:t>
            </a:r>
            <a:r>
              <a:rPr lang="en-US" dirty="0"/>
              <a:t> </a:t>
            </a:r>
            <a:r>
              <a:rPr lang="en-US" dirty="0" err="1"/>
              <a:t>põhjakaabid</a:t>
            </a:r>
            <a:r>
              <a:rPr lang="en-US" dirty="0"/>
              <a:t> </a:t>
            </a:r>
            <a:r>
              <a:rPr lang="en-US" dirty="0" err="1"/>
              <a:t>setiti</a:t>
            </a:r>
            <a:r>
              <a:rPr lang="en-US" dirty="0"/>
              <a:t> </a:t>
            </a:r>
            <a:r>
              <a:rPr lang="en-US" dirty="0" err="1"/>
              <a:t>alguses</a:t>
            </a:r>
            <a:r>
              <a:rPr lang="en-US" dirty="0"/>
              <a:t> </a:t>
            </a:r>
            <a:r>
              <a:rPr lang="en-US" dirty="0" err="1"/>
              <a:t>paiknevasse</a:t>
            </a:r>
            <a:r>
              <a:rPr lang="en-US" dirty="0"/>
              <a:t> </a:t>
            </a:r>
            <a:r>
              <a:rPr lang="en-US" dirty="0" err="1"/>
              <a:t>kolusse</a:t>
            </a:r>
            <a:r>
              <a:rPr lang="en-US" dirty="0"/>
              <a:t> </a:t>
            </a:r>
            <a:r>
              <a:rPr lang="en-US" dirty="0" err="1"/>
              <a:t>ning</a:t>
            </a:r>
            <a:r>
              <a:rPr lang="en-US" dirty="0"/>
              <a:t> </a:t>
            </a:r>
            <a:r>
              <a:rPr lang="en-US" dirty="0" err="1"/>
              <a:t>koristatakse</a:t>
            </a:r>
            <a:r>
              <a:rPr lang="en-US" dirty="0"/>
              <a:t> </a:t>
            </a:r>
            <a:r>
              <a:rPr lang="en-US" dirty="0" err="1"/>
              <a:t>sealt</a:t>
            </a:r>
            <a:r>
              <a:rPr lang="en-US" dirty="0"/>
              <a:t> kas </a:t>
            </a:r>
            <a:r>
              <a:rPr lang="en-US" dirty="0" err="1"/>
              <a:t>õhtõstuki</a:t>
            </a:r>
            <a:r>
              <a:rPr lang="en-US" dirty="0"/>
              <a:t> </a:t>
            </a:r>
            <a:r>
              <a:rPr lang="en-US" dirty="0" err="1"/>
              <a:t>või</a:t>
            </a:r>
            <a:r>
              <a:rPr lang="en-US" dirty="0"/>
              <a:t> </a:t>
            </a:r>
            <a:r>
              <a:rPr lang="en-US" dirty="0" err="1"/>
              <a:t>pumpade</a:t>
            </a:r>
            <a:r>
              <a:rPr lang="en-US" dirty="0"/>
              <a:t> </a:t>
            </a:r>
            <a:r>
              <a:rPr lang="en-US" dirty="0" err="1"/>
              <a:t>abil</a:t>
            </a:r>
            <a:r>
              <a:rPr lang="en-US" dirty="0"/>
              <a:t>.</a:t>
            </a:r>
          </a:p>
          <a:p>
            <a:endParaRPr lang="en-US" dirty="0"/>
          </a:p>
        </p:txBody>
      </p:sp>
      <p:sp>
        <p:nvSpPr>
          <p:cNvPr id="3" name="Pealkiri 2">
            <a:extLst>
              <a:ext uri="{FF2B5EF4-FFF2-40B4-BE49-F238E27FC236}">
                <a16:creationId xmlns:a16="http://schemas.microsoft.com/office/drawing/2014/main" id="{6C32AFFF-CB20-6F80-94A9-6093FE5FE146}"/>
              </a:ext>
            </a:extLst>
          </p:cNvPr>
          <p:cNvSpPr>
            <a:spLocks noGrp="1"/>
          </p:cNvSpPr>
          <p:nvPr>
            <p:ph type="title"/>
          </p:nvPr>
        </p:nvSpPr>
        <p:spPr/>
        <p:txBody>
          <a:bodyPr/>
          <a:lstStyle/>
          <a:p>
            <a:r>
              <a:rPr lang="et-EE" dirty="0" err="1"/>
              <a:t>Rõhtsetiti</a:t>
            </a:r>
            <a:r>
              <a:rPr lang="et-EE" dirty="0"/>
              <a:t> </a:t>
            </a:r>
            <a:endParaRPr lang="en-US" dirty="0"/>
          </a:p>
        </p:txBody>
      </p:sp>
    </p:spTree>
    <p:extLst>
      <p:ext uri="{BB962C8B-B14F-4D97-AF65-F5344CB8AC3E}">
        <p14:creationId xmlns:p14="http://schemas.microsoft.com/office/powerpoint/2010/main" val="21129543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u kohatäide 1">
            <a:extLst>
              <a:ext uri="{FF2B5EF4-FFF2-40B4-BE49-F238E27FC236}">
                <a16:creationId xmlns:a16="http://schemas.microsoft.com/office/drawing/2014/main" id="{E70141F4-3760-FC15-4811-47A9D23199F1}"/>
              </a:ext>
            </a:extLst>
          </p:cNvPr>
          <p:cNvSpPr>
            <a:spLocks noGrp="1"/>
          </p:cNvSpPr>
          <p:nvPr>
            <p:ph idx="1"/>
          </p:nvPr>
        </p:nvSpPr>
        <p:spPr>
          <a:xfrm>
            <a:off x="560070" y="1348740"/>
            <a:ext cx="10793730" cy="4828223"/>
          </a:xfrm>
        </p:spPr>
        <p:txBody>
          <a:bodyPr>
            <a:noAutofit/>
          </a:bodyPr>
          <a:lstStyle/>
          <a:p>
            <a:pPr algn="just">
              <a:lnSpc>
                <a:spcPct val="120000"/>
              </a:lnSpc>
              <a:spcAft>
                <a:spcPts val="1200"/>
              </a:spcAft>
            </a:pPr>
            <a:r>
              <a:rPr lang="et-EE" sz="2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Settimise tõhustamiseks on otsitud eri viise ning seda on tehtud mitut moodi:</a:t>
            </a:r>
            <a:endParaRPr lang="et-EE" sz="2200" dirty="0">
              <a:solidFill>
                <a:srgbClr val="323E4F"/>
              </a:solidFill>
              <a:latin typeface="Calibri" panose="020F0502020204030204" pitchFamily="34" charset="0"/>
              <a:ea typeface="Times New Roman" panose="02020603050405020304" pitchFamily="18" charset="0"/>
              <a:cs typeface="Times New Roman" panose="02020603050405020304" pitchFamily="18" charset="0"/>
            </a:endParaRPr>
          </a:p>
          <a:p>
            <a:pPr lvl="1" algn="just">
              <a:lnSpc>
                <a:spcPct val="120000"/>
              </a:lnSpc>
              <a:spcAft>
                <a:spcPts val="1200"/>
              </a:spcAft>
            </a:pP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suurendatakse setiti pindala, millega saadakse sama pinnakoormuse ja mahu juures suurem tõhusus; </a:t>
            </a:r>
          </a:p>
          <a:p>
            <a:pPr lvl="1" algn="just">
              <a:lnSpc>
                <a:spcPct val="120000"/>
              </a:lnSpc>
              <a:spcAft>
                <a:spcPts val="1200"/>
              </a:spcAft>
            </a:pP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voolamine on muudetud võimalikult stabiilseks, et settimine kindlasti toimuks. </a:t>
            </a:r>
            <a:endParaRPr lang="en-US"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20000"/>
              </a:lnSpc>
              <a:spcAft>
                <a:spcPts val="1200"/>
              </a:spcAft>
            </a:pPr>
            <a:r>
              <a:rPr lang="et-EE" sz="2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Levinud lahendus on kasutada </a:t>
            </a:r>
            <a:r>
              <a:rPr lang="et-EE" sz="22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setitis</a:t>
            </a:r>
            <a:r>
              <a:rPr lang="et-EE" sz="2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lamelle, milles vesi voolab kolme moodi:</a:t>
            </a:r>
            <a:endParaRPr lang="et-EE" sz="2200" dirty="0">
              <a:solidFill>
                <a:srgbClr val="323E4F"/>
              </a:solidFill>
              <a:latin typeface="Calibri" panose="020F0502020204030204" pitchFamily="34" charset="0"/>
              <a:ea typeface="Times New Roman" panose="02020603050405020304" pitchFamily="18" charset="0"/>
              <a:cs typeface="Times New Roman" panose="02020603050405020304" pitchFamily="18" charset="0"/>
            </a:endParaRPr>
          </a:p>
          <a:p>
            <a:pPr lvl="1" algn="just">
              <a:lnSpc>
                <a:spcPct val="120000"/>
              </a:lnSpc>
              <a:spcAft>
                <a:spcPts val="1200"/>
              </a:spcAft>
            </a:pP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settega vastassuunas;</a:t>
            </a:r>
          </a:p>
          <a:p>
            <a:pPr lvl="1" algn="just">
              <a:lnSpc>
                <a:spcPct val="120000"/>
              </a:lnSpc>
              <a:spcAft>
                <a:spcPts val="1200"/>
              </a:spcAft>
            </a:pP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koos settega ülalt alla;</a:t>
            </a:r>
          </a:p>
          <a:p>
            <a:pPr lvl="1" algn="just">
              <a:lnSpc>
                <a:spcPct val="120000"/>
              </a:lnSpc>
              <a:spcAft>
                <a:spcPts val="1200"/>
              </a:spcAft>
            </a:pP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sette suhtes ristisuunas.</a:t>
            </a:r>
            <a:endParaRPr lang="en-US"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20000"/>
              </a:lnSpc>
            </a:pPr>
            <a:r>
              <a:rPr lang="et-EE" sz="2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Osakeste liikumist lamellis mõjutavad raskusjõud </a:t>
            </a:r>
          </a:p>
          <a:p>
            <a:pPr marL="0" indent="0">
              <a:lnSpc>
                <a:spcPct val="120000"/>
              </a:lnSpc>
              <a:buNone/>
            </a:pPr>
            <a:r>
              <a:rPr lang="et-EE" sz="2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ja vee liikumissuund</a:t>
            </a:r>
            <a:endParaRPr lang="en-US" sz="2200" dirty="0"/>
          </a:p>
        </p:txBody>
      </p:sp>
      <p:sp>
        <p:nvSpPr>
          <p:cNvPr id="3" name="Pealkiri 2">
            <a:extLst>
              <a:ext uri="{FF2B5EF4-FFF2-40B4-BE49-F238E27FC236}">
                <a16:creationId xmlns:a16="http://schemas.microsoft.com/office/drawing/2014/main" id="{9B71F10F-6F7F-26F6-347E-E9411232555F}"/>
              </a:ext>
            </a:extLst>
          </p:cNvPr>
          <p:cNvSpPr>
            <a:spLocks noGrp="1"/>
          </p:cNvSpPr>
          <p:nvPr>
            <p:ph type="title"/>
          </p:nvPr>
        </p:nvSpPr>
        <p:spPr/>
        <p:txBody>
          <a:bodyPr/>
          <a:lstStyle/>
          <a:p>
            <a:r>
              <a:rPr lang="et-EE" dirty="0"/>
              <a:t>Lamellid </a:t>
            </a:r>
            <a:endParaRPr lang="en-US" dirty="0"/>
          </a:p>
        </p:txBody>
      </p:sp>
      <p:pic>
        <p:nvPicPr>
          <p:cNvPr id="6" name="Picture 5">
            <a:extLst>
              <a:ext uri="{FF2B5EF4-FFF2-40B4-BE49-F238E27FC236}">
                <a16:creationId xmlns:a16="http://schemas.microsoft.com/office/drawing/2014/main" id="{E14522BB-88AA-3743-BA29-8C0C96FDDCB5}"/>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162800" y="3972243"/>
            <a:ext cx="3924300" cy="2204720"/>
          </a:xfrm>
          <a:prstGeom prst="rect">
            <a:avLst/>
          </a:prstGeom>
          <a:noFill/>
        </p:spPr>
      </p:pic>
    </p:spTree>
    <p:extLst>
      <p:ext uri="{BB962C8B-B14F-4D97-AF65-F5344CB8AC3E}">
        <p14:creationId xmlns:p14="http://schemas.microsoft.com/office/powerpoint/2010/main" val="13084749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u kohatäide 1">
            <a:extLst>
              <a:ext uri="{FF2B5EF4-FFF2-40B4-BE49-F238E27FC236}">
                <a16:creationId xmlns:a16="http://schemas.microsoft.com/office/drawing/2014/main" id="{331BE8EB-B5AA-EC28-41BB-29A42337D464}"/>
              </a:ext>
            </a:extLst>
          </p:cNvPr>
          <p:cNvSpPr>
            <a:spLocks noGrp="1"/>
          </p:cNvSpPr>
          <p:nvPr>
            <p:ph idx="1"/>
          </p:nvPr>
        </p:nvSpPr>
        <p:spPr>
          <a:xfrm>
            <a:off x="838200" y="1825625"/>
            <a:ext cx="10515600" cy="4667250"/>
          </a:xfrm>
        </p:spPr>
        <p:txBody>
          <a:bodyPr>
            <a:normAutofit fontScale="92500" lnSpcReduction="20000"/>
          </a:bodyPr>
          <a:lstStyle/>
          <a:p>
            <a:r>
              <a:rPr lang="en-US" dirty="0" err="1">
                <a:latin typeface="+mn-lt"/>
              </a:rPr>
              <a:t>Selitamise</a:t>
            </a:r>
            <a:r>
              <a:rPr lang="en-US" dirty="0">
                <a:latin typeface="+mn-lt"/>
              </a:rPr>
              <a:t> </a:t>
            </a:r>
            <a:r>
              <a:rPr lang="en-US" dirty="0" err="1">
                <a:latin typeface="+mn-lt"/>
              </a:rPr>
              <a:t>eesmärk</a:t>
            </a:r>
            <a:r>
              <a:rPr lang="en-US" dirty="0">
                <a:latin typeface="+mn-lt"/>
              </a:rPr>
              <a:t> on </a:t>
            </a:r>
            <a:r>
              <a:rPr lang="en-US" dirty="0" err="1">
                <a:latin typeface="+mn-lt"/>
              </a:rPr>
              <a:t>reovees</a:t>
            </a:r>
            <a:r>
              <a:rPr lang="en-US" dirty="0">
                <a:latin typeface="+mn-lt"/>
              </a:rPr>
              <a:t> </a:t>
            </a:r>
            <a:r>
              <a:rPr lang="en-US" dirty="0" err="1">
                <a:latin typeface="+mn-lt"/>
              </a:rPr>
              <a:t>oleva</a:t>
            </a:r>
            <a:r>
              <a:rPr lang="en-US" dirty="0">
                <a:latin typeface="+mn-lt"/>
              </a:rPr>
              <a:t> </a:t>
            </a:r>
            <a:r>
              <a:rPr lang="en-US" dirty="0" err="1">
                <a:latin typeface="+mn-lt"/>
              </a:rPr>
              <a:t>heljumi</a:t>
            </a:r>
            <a:r>
              <a:rPr lang="en-US" dirty="0">
                <a:latin typeface="+mn-lt"/>
              </a:rPr>
              <a:t> </a:t>
            </a:r>
            <a:r>
              <a:rPr lang="en-US" dirty="0" err="1">
                <a:latin typeface="+mn-lt"/>
              </a:rPr>
              <a:t>kõrvaldamine</a:t>
            </a:r>
            <a:r>
              <a:rPr lang="en-US" dirty="0">
                <a:latin typeface="+mn-lt"/>
              </a:rPr>
              <a:t> </a:t>
            </a:r>
            <a:r>
              <a:rPr lang="en-US" dirty="0" err="1">
                <a:latin typeface="+mn-lt"/>
              </a:rPr>
              <a:t>raskusjõu</a:t>
            </a:r>
            <a:r>
              <a:rPr lang="en-US" dirty="0">
                <a:latin typeface="+mn-lt"/>
              </a:rPr>
              <a:t> </a:t>
            </a:r>
            <a:r>
              <a:rPr lang="en-US" dirty="0" err="1">
                <a:latin typeface="+mn-lt"/>
              </a:rPr>
              <a:t>või</a:t>
            </a:r>
            <a:r>
              <a:rPr lang="en-US" dirty="0">
                <a:latin typeface="+mn-lt"/>
              </a:rPr>
              <a:t> </a:t>
            </a:r>
            <a:r>
              <a:rPr lang="en-US" dirty="0" err="1">
                <a:latin typeface="+mn-lt"/>
              </a:rPr>
              <a:t>tsentrifugaaljõu</a:t>
            </a:r>
            <a:r>
              <a:rPr lang="en-US" dirty="0">
                <a:latin typeface="+mn-lt"/>
              </a:rPr>
              <a:t> </a:t>
            </a:r>
            <a:r>
              <a:rPr lang="en-US" dirty="0" err="1">
                <a:latin typeface="+mn-lt"/>
              </a:rPr>
              <a:t>toimel</a:t>
            </a:r>
            <a:r>
              <a:rPr lang="en-US" dirty="0">
                <a:latin typeface="+mn-lt"/>
              </a:rPr>
              <a:t>. </a:t>
            </a:r>
            <a:endParaRPr lang="et-EE" dirty="0">
              <a:latin typeface="+mn-lt"/>
            </a:endParaRPr>
          </a:p>
          <a:p>
            <a:r>
              <a:rPr lang="en-US" dirty="0" err="1">
                <a:latin typeface="+mn-lt"/>
              </a:rPr>
              <a:t>Selitamiseks</a:t>
            </a:r>
            <a:r>
              <a:rPr lang="en-US" dirty="0">
                <a:latin typeface="+mn-lt"/>
              </a:rPr>
              <a:t> on </a:t>
            </a:r>
            <a:r>
              <a:rPr lang="en-US" dirty="0" err="1">
                <a:latin typeface="+mn-lt"/>
              </a:rPr>
              <a:t>kasutusel</a:t>
            </a:r>
            <a:r>
              <a:rPr lang="en-US" dirty="0">
                <a:latin typeface="+mn-lt"/>
              </a:rPr>
              <a:t> ka </a:t>
            </a:r>
            <a:r>
              <a:rPr lang="en-US" dirty="0" err="1">
                <a:latin typeface="+mn-lt"/>
              </a:rPr>
              <a:t>flotatsioon</a:t>
            </a:r>
            <a:r>
              <a:rPr lang="en-US" dirty="0">
                <a:latin typeface="+mn-lt"/>
              </a:rPr>
              <a:t>, </a:t>
            </a:r>
            <a:r>
              <a:rPr lang="en-US" dirty="0" err="1">
                <a:latin typeface="+mn-lt"/>
              </a:rPr>
              <a:t>s.o</a:t>
            </a:r>
            <a:r>
              <a:rPr lang="en-US" dirty="0">
                <a:latin typeface="+mn-lt"/>
              </a:rPr>
              <a:t> </a:t>
            </a:r>
            <a:r>
              <a:rPr lang="en-US" dirty="0" err="1">
                <a:latin typeface="+mn-lt"/>
              </a:rPr>
              <a:t>heljuvate</a:t>
            </a:r>
            <a:r>
              <a:rPr lang="en-US" dirty="0">
                <a:latin typeface="+mn-lt"/>
              </a:rPr>
              <a:t> </a:t>
            </a:r>
            <a:r>
              <a:rPr lang="en-US" dirty="0" err="1">
                <a:latin typeface="+mn-lt"/>
              </a:rPr>
              <a:t>või</a:t>
            </a:r>
            <a:r>
              <a:rPr lang="en-US" dirty="0">
                <a:latin typeface="+mn-lt"/>
              </a:rPr>
              <a:t> </a:t>
            </a:r>
            <a:r>
              <a:rPr lang="en-US" dirty="0" err="1">
                <a:latin typeface="+mn-lt"/>
              </a:rPr>
              <a:t>emulgeerunud</a:t>
            </a:r>
            <a:r>
              <a:rPr lang="en-US" dirty="0">
                <a:latin typeface="+mn-lt"/>
              </a:rPr>
              <a:t> </a:t>
            </a:r>
            <a:r>
              <a:rPr lang="en-US" dirty="0" err="1">
                <a:latin typeface="+mn-lt"/>
              </a:rPr>
              <a:t>ainete</a:t>
            </a:r>
            <a:r>
              <a:rPr lang="en-US" dirty="0">
                <a:latin typeface="+mn-lt"/>
              </a:rPr>
              <a:t> </a:t>
            </a:r>
            <a:r>
              <a:rPr lang="en-US" dirty="0" err="1">
                <a:latin typeface="+mn-lt"/>
              </a:rPr>
              <a:t>lahutamine</a:t>
            </a:r>
            <a:r>
              <a:rPr lang="en-US" dirty="0">
                <a:latin typeface="+mn-lt"/>
              </a:rPr>
              <a:t> </a:t>
            </a:r>
            <a:r>
              <a:rPr lang="en-US" dirty="0" err="1">
                <a:latin typeface="+mn-lt"/>
              </a:rPr>
              <a:t>vedelikust</a:t>
            </a:r>
            <a:r>
              <a:rPr lang="en-US" dirty="0">
                <a:latin typeface="+mn-lt"/>
              </a:rPr>
              <a:t> </a:t>
            </a:r>
            <a:r>
              <a:rPr lang="en-US" dirty="0" err="1">
                <a:latin typeface="+mn-lt"/>
              </a:rPr>
              <a:t>neid</a:t>
            </a:r>
            <a:r>
              <a:rPr lang="en-US" dirty="0">
                <a:latin typeface="+mn-lt"/>
              </a:rPr>
              <a:t> </a:t>
            </a:r>
            <a:r>
              <a:rPr lang="en-US" dirty="0" err="1">
                <a:latin typeface="+mn-lt"/>
              </a:rPr>
              <a:t>õhumullide</a:t>
            </a:r>
            <a:r>
              <a:rPr lang="en-US" dirty="0">
                <a:latin typeface="+mn-lt"/>
              </a:rPr>
              <a:t> </a:t>
            </a:r>
            <a:r>
              <a:rPr lang="en-US" dirty="0" err="1">
                <a:latin typeface="+mn-lt"/>
              </a:rPr>
              <a:t>abil</a:t>
            </a:r>
            <a:r>
              <a:rPr lang="en-US" dirty="0">
                <a:latin typeface="+mn-lt"/>
              </a:rPr>
              <a:t> </a:t>
            </a:r>
            <a:r>
              <a:rPr lang="en-US" dirty="0" err="1">
                <a:latin typeface="+mn-lt"/>
              </a:rPr>
              <a:t>pinnale</a:t>
            </a:r>
            <a:r>
              <a:rPr lang="en-US" dirty="0">
                <a:latin typeface="+mn-lt"/>
              </a:rPr>
              <a:t> </a:t>
            </a:r>
            <a:r>
              <a:rPr lang="en-US" dirty="0" err="1">
                <a:latin typeface="+mn-lt"/>
              </a:rPr>
              <a:t>ujutades</a:t>
            </a:r>
            <a:r>
              <a:rPr lang="en-US" dirty="0">
                <a:latin typeface="+mn-lt"/>
              </a:rPr>
              <a:t> </a:t>
            </a:r>
            <a:r>
              <a:rPr lang="en-US" dirty="0" err="1">
                <a:latin typeface="+mn-lt"/>
              </a:rPr>
              <a:t>ning</a:t>
            </a:r>
            <a:r>
              <a:rPr lang="en-US" dirty="0">
                <a:latin typeface="+mn-lt"/>
              </a:rPr>
              <a:t> </a:t>
            </a:r>
            <a:r>
              <a:rPr lang="en-US" dirty="0" err="1">
                <a:latin typeface="+mn-lt"/>
              </a:rPr>
              <a:t>sealt</a:t>
            </a:r>
            <a:r>
              <a:rPr lang="en-US" dirty="0">
                <a:latin typeface="+mn-lt"/>
              </a:rPr>
              <a:t> </a:t>
            </a:r>
            <a:r>
              <a:rPr lang="en-US" dirty="0" err="1">
                <a:latin typeface="+mn-lt"/>
              </a:rPr>
              <a:t>vahuna</a:t>
            </a:r>
            <a:r>
              <a:rPr lang="en-US" dirty="0">
                <a:latin typeface="+mn-lt"/>
              </a:rPr>
              <a:t> </a:t>
            </a:r>
            <a:r>
              <a:rPr lang="en-US" dirty="0" err="1">
                <a:latin typeface="+mn-lt"/>
              </a:rPr>
              <a:t>koristades</a:t>
            </a:r>
            <a:r>
              <a:rPr lang="en-US" dirty="0">
                <a:latin typeface="+mn-lt"/>
              </a:rPr>
              <a:t>. </a:t>
            </a:r>
            <a:endParaRPr lang="et-EE" dirty="0">
              <a:latin typeface="+mn-lt"/>
            </a:endParaRPr>
          </a:p>
          <a:p>
            <a:r>
              <a:rPr lang="en-US" dirty="0" err="1">
                <a:latin typeface="+mn-lt"/>
              </a:rPr>
              <a:t>Selitada</a:t>
            </a:r>
            <a:r>
              <a:rPr lang="en-US" dirty="0">
                <a:latin typeface="+mn-lt"/>
              </a:rPr>
              <a:t> </a:t>
            </a:r>
            <a:r>
              <a:rPr lang="en-US" dirty="0" err="1">
                <a:latin typeface="+mn-lt"/>
              </a:rPr>
              <a:t>saab</a:t>
            </a:r>
            <a:r>
              <a:rPr lang="en-US" dirty="0">
                <a:latin typeface="+mn-lt"/>
              </a:rPr>
              <a:t> ka </a:t>
            </a:r>
            <a:r>
              <a:rPr lang="en-US" dirty="0" err="1">
                <a:latin typeface="+mn-lt"/>
              </a:rPr>
              <a:t>muutuva</a:t>
            </a:r>
            <a:r>
              <a:rPr lang="en-US" dirty="0">
                <a:latin typeface="+mn-lt"/>
              </a:rPr>
              <a:t> </a:t>
            </a:r>
            <a:r>
              <a:rPr lang="en-US" dirty="0" err="1">
                <a:latin typeface="+mn-lt"/>
              </a:rPr>
              <a:t>kiirendusega</a:t>
            </a:r>
            <a:r>
              <a:rPr lang="en-US" dirty="0">
                <a:latin typeface="+mn-lt"/>
              </a:rPr>
              <a:t> </a:t>
            </a:r>
            <a:r>
              <a:rPr lang="en-US" dirty="0" err="1">
                <a:latin typeface="+mn-lt"/>
              </a:rPr>
              <a:t>seadmete</a:t>
            </a:r>
            <a:r>
              <a:rPr lang="en-US" dirty="0">
                <a:latin typeface="+mn-lt"/>
              </a:rPr>
              <a:t>, </a:t>
            </a:r>
            <a:r>
              <a:rPr lang="en-US" dirty="0" err="1">
                <a:latin typeface="+mn-lt"/>
              </a:rPr>
              <a:t>nt</a:t>
            </a:r>
            <a:r>
              <a:rPr lang="en-US" dirty="0">
                <a:latin typeface="+mn-lt"/>
              </a:rPr>
              <a:t> </a:t>
            </a:r>
            <a:r>
              <a:rPr lang="en-US" dirty="0" err="1">
                <a:latin typeface="+mn-lt"/>
              </a:rPr>
              <a:t>hüdrotsüklonite</a:t>
            </a:r>
            <a:r>
              <a:rPr lang="en-US" dirty="0">
                <a:latin typeface="+mn-lt"/>
              </a:rPr>
              <a:t>, </a:t>
            </a:r>
            <a:r>
              <a:rPr lang="en-US" dirty="0" err="1">
                <a:latin typeface="+mn-lt"/>
              </a:rPr>
              <a:t>tsentrifuugide</a:t>
            </a:r>
            <a:r>
              <a:rPr lang="en-US" dirty="0">
                <a:latin typeface="+mn-lt"/>
              </a:rPr>
              <a:t> </a:t>
            </a:r>
            <a:r>
              <a:rPr lang="en-US" dirty="0" err="1">
                <a:latin typeface="+mn-lt"/>
              </a:rPr>
              <a:t>või</a:t>
            </a:r>
            <a:r>
              <a:rPr lang="en-US" dirty="0">
                <a:latin typeface="+mn-lt"/>
              </a:rPr>
              <a:t> vortex-</a:t>
            </a:r>
            <a:r>
              <a:rPr lang="en-US" dirty="0" err="1">
                <a:latin typeface="+mn-lt"/>
              </a:rPr>
              <a:t>tüüpi</a:t>
            </a:r>
            <a:r>
              <a:rPr lang="en-US" dirty="0">
                <a:latin typeface="+mn-lt"/>
              </a:rPr>
              <a:t> </a:t>
            </a:r>
            <a:r>
              <a:rPr lang="en-US" dirty="0" err="1">
                <a:latin typeface="+mn-lt"/>
              </a:rPr>
              <a:t>seadmete</a:t>
            </a:r>
            <a:r>
              <a:rPr lang="en-US" dirty="0">
                <a:latin typeface="+mn-lt"/>
              </a:rPr>
              <a:t> </a:t>
            </a:r>
            <a:r>
              <a:rPr lang="en-US" dirty="0" err="1">
                <a:latin typeface="+mn-lt"/>
              </a:rPr>
              <a:t>abil</a:t>
            </a:r>
            <a:r>
              <a:rPr lang="en-US" dirty="0">
                <a:latin typeface="+mn-lt"/>
              </a:rPr>
              <a:t>, </a:t>
            </a:r>
            <a:r>
              <a:rPr lang="en-US" dirty="0" err="1">
                <a:latin typeface="+mn-lt"/>
              </a:rPr>
              <a:t>milles</a:t>
            </a:r>
            <a:r>
              <a:rPr lang="en-US" dirty="0">
                <a:latin typeface="+mn-lt"/>
              </a:rPr>
              <a:t> </a:t>
            </a:r>
            <a:r>
              <a:rPr lang="en-US" dirty="0" err="1">
                <a:latin typeface="+mn-lt"/>
              </a:rPr>
              <a:t>toimivad</a:t>
            </a:r>
            <a:r>
              <a:rPr lang="en-US" dirty="0">
                <a:latin typeface="+mn-lt"/>
              </a:rPr>
              <a:t> </a:t>
            </a:r>
            <a:r>
              <a:rPr lang="en-US" dirty="0" err="1">
                <a:latin typeface="+mn-lt"/>
              </a:rPr>
              <a:t>samaaegselt</a:t>
            </a:r>
            <a:r>
              <a:rPr lang="en-US" dirty="0">
                <a:latin typeface="+mn-lt"/>
              </a:rPr>
              <a:t> </a:t>
            </a:r>
            <a:r>
              <a:rPr lang="en-US" dirty="0" err="1">
                <a:latin typeface="+mn-lt"/>
              </a:rPr>
              <a:t>nii</a:t>
            </a:r>
            <a:r>
              <a:rPr lang="en-US" dirty="0">
                <a:latin typeface="+mn-lt"/>
              </a:rPr>
              <a:t> </a:t>
            </a:r>
            <a:r>
              <a:rPr lang="en-US" dirty="0" err="1">
                <a:latin typeface="+mn-lt"/>
              </a:rPr>
              <a:t>raskusjõud</a:t>
            </a:r>
            <a:r>
              <a:rPr lang="en-US" dirty="0">
                <a:latin typeface="+mn-lt"/>
              </a:rPr>
              <a:t> </a:t>
            </a:r>
            <a:r>
              <a:rPr lang="en-US" dirty="0" err="1">
                <a:latin typeface="+mn-lt"/>
              </a:rPr>
              <a:t>kui</a:t>
            </a:r>
            <a:r>
              <a:rPr lang="en-US" dirty="0">
                <a:latin typeface="+mn-lt"/>
              </a:rPr>
              <a:t> ka </a:t>
            </a:r>
            <a:r>
              <a:rPr lang="en-US" dirty="0" err="1">
                <a:latin typeface="+mn-lt"/>
              </a:rPr>
              <a:t>tsentrifugaaljõud</a:t>
            </a:r>
            <a:r>
              <a:rPr lang="en-US" dirty="0">
                <a:latin typeface="+mn-lt"/>
              </a:rPr>
              <a:t>. </a:t>
            </a:r>
            <a:endParaRPr lang="et-EE" dirty="0">
              <a:latin typeface="+mn-lt"/>
            </a:endParaRPr>
          </a:p>
          <a:p>
            <a:r>
              <a:rPr lang="en-US" dirty="0" err="1">
                <a:latin typeface="+mn-lt"/>
              </a:rPr>
              <a:t>Kõige</a:t>
            </a:r>
            <a:r>
              <a:rPr lang="en-US" dirty="0">
                <a:latin typeface="+mn-lt"/>
              </a:rPr>
              <a:t> </a:t>
            </a:r>
            <a:r>
              <a:rPr lang="en-US" dirty="0" err="1">
                <a:latin typeface="+mn-lt"/>
              </a:rPr>
              <a:t>kasutatavam</a:t>
            </a:r>
            <a:r>
              <a:rPr lang="en-US" dirty="0">
                <a:latin typeface="+mn-lt"/>
              </a:rPr>
              <a:t> </a:t>
            </a:r>
            <a:r>
              <a:rPr lang="en-US" dirty="0" err="1">
                <a:latin typeface="+mn-lt"/>
              </a:rPr>
              <a:t>selitamisviis</a:t>
            </a:r>
            <a:r>
              <a:rPr lang="en-US" dirty="0">
                <a:latin typeface="+mn-lt"/>
              </a:rPr>
              <a:t> on </a:t>
            </a:r>
            <a:r>
              <a:rPr lang="en-US" dirty="0" err="1">
                <a:latin typeface="+mn-lt"/>
              </a:rPr>
              <a:t>setitamine</a:t>
            </a:r>
            <a:r>
              <a:rPr lang="en-US" dirty="0">
                <a:latin typeface="+mn-lt"/>
              </a:rPr>
              <a:t>, </a:t>
            </a:r>
            <a:r>
              <a:rPr lang="en-US" dirty="0" err="1">
                <a:latin typeface="+mn-lt"/>
              </a:rPr>
              <a:t>milles</a:t>
            </a:r>
            <a:r>
              <a:rPr lang="en-US" dirty="0">
                <a:latin typeface="+mn-lt"/>
              </a:rPr>
              <a:t> </a:t>
            </a:r>
            <a:r>
              <a:rPr lang="en-US" dirty="0" err="1">
                <a:latin typeface="+mn-lt"/>
              </a:rPr>
              <a:t>veest</a:t>
            </a:r>
            <a:r>
              <a:rPr lang="en-US" dirty="0">
                <a:latin typeface="+mn-lt"/>
              </a:rPr>
              <a:t> </a:t>
            </a:r>
            <a:r>
              <a:rPr lang="en-US" dirty="0" err="1">
                <a:latin typeface="+mn-lt"/>
              </a:rPr>
              <a:t>raskemad</a:t>
            </a:r>
            <a:r>
              <a:rPr lang="en-US" dirty="0">
                <a:latin typeface="+mn-lt"/>
              </a:rPr>
              <a:t> </a:t>
            </a:r>
            <a:r>
              <a:rPr lang="en-US" dirty="0" err="1">
                <a:latin typeface="+mn-lt"/>
              </a:rPr>
              <a:t>osised</a:t>
            </a:r>
            <a:r>
              <a:rPr lang="en-US" dirty="0">
                <a:latin typeface="+mn-lt"/>
              </a:rPr>
              <a:t> </a:t>
            </a:r>
            <a:r>
              <a:rPr lang="en-US" dirty="0" err="1">
                <a:latin typeface="+mn-lt"/>
              </a:rPr>
              <a:t>vajuvad</a:t>
            </a:r>
            <a:r>
              <a:rPr lang="en-US" dirty="0">
                <a:latin typeface="+mn-lt"/>
              </a:rPr>
              <a:t> </a:t>
            </a:r>
            <a:r>
              <a:rPr lang="en-US" dirty="0" err="1">
                <a:latin typeface="+mn-lt"/>
              </a:rPr>
              <a:t>nii</a:t>
            </a:r>
            <a:r>
              <a:rPr lang="en-US" dirty="0">
                <a:latin typeface="+mn-lt"/>
              </a:rPr>
              <a:t> </a:t>
            </a:r>
            <a:r>
              <a:rPr lang="en-US" dirty="0" err="1">
                <a:latin typeface="+mn-lt"/>
              </a:rPr>
              <a:t>joogi</a:t>
            </a:r>
            <a:r>
              <a:rPr lang="en-US" dirty="0">
                <a:latin typeface="+mn-lt"/>
              </a:rPr>
              <a:t>- </a:t>
            </a:r>
            <a:r>
              <a:rPr lang="en-US" dirty="0" err="1">
                <a:latin typeface="+mn-lt"/>
              </a:rPr>
              <a:t>kui</a:t>
            </a:r>
            <a:r>
              <a:rPr lang="en-US" dirty="0">
                <a:latin typeface="+mn-lt"/>
              </a:rPr>
              <a:t> ka </a:t>
            </a:r>
            <a:r>
              <a:rPr lang="en-US" dirty="0" err="1">
                <a:latin typeface="+mn-lt"/>
              </a:rPr>
              <a:t>reovee</a:t>
            </a:r>
            <a:r>
              <a:rPr lang="en-US" dirty="0">
                <a:latin typeface="+mn-lt"/>
              </a:rPr>
              <a:t> </a:t>
            </a:r>
            <a:r>
              <a:rPr lang="en-US" dirty="0" err="1">
                <a:latin typeface="+mn-lt"/>
              </a:rPr>
              <a:t>käitlemisel</a:t>
            </a:r>
            <a:r>
              <a:rPr lang="en-US" dirty="0">
                <a:latin typeface="+mn-lt"/>
              </a:rPr>
              <a:t> </a:t>
            </a:r>
            <a:r>
              <a:rPr lang="en-US" dirty="0" err="1">
                <a:latin typeface="+mn-lt"/>
              </a:rPr>
              <a:t>raskusjõu</a:t>
            </a:r>
            <a:r>
              <a:rPr lang="en-US" dirty="0">
                <a:latin typeface="+mn-lt"/>
              </a:rPr>
              <a:t> </a:t>
            </a:r>
            <a:r>
              <a:rPr lang="en-US" dirty="0" err="1">
                <a:latin typeface="+mn-lt"/>
              </a:rPr>
              <a:t>toimel</a:t>
            </a:r>
            <a:r>
              <a:rPr lang="en-US" dirty="0">
                <a:latin typeface="+mn-lt"/>
              </a:rPr>
              <a:t> </a:t>
            </a:r>
            <a:r>
              <a:rPr lang="en-US" dirty="0" err="1">
                <a:latin typeface="+mn-lt"/>
              </a:rPr>
              <a:t>setiti</a:t>
            </a:r>
            <a:r>
              <a:rPr lang="en-US" dirty="0">
                <a:latin typeface="+mn-lt"/>
              </a:rPr>
              <a:t> </a:t>
            </a:r>
            <a:r>
              <a:rPr lang="en-US" dirty="0" err="1">
                <a:latin typeface="+mn-lt"/>
              </a:rPr>
              <a:t>põhja</a:t>
            </a:r>
            <a:r>
              <a:rPr lang="en-US" dirty="0">
                <a:latin typeface="+mn-lt"/>
              </a:rPr>
              <a:t>. </a:t>
            </a:r>
            <a:endParaRPr lang="et-EE" dirty="0">
              <a:latin typeface="+mn-lt"/>
            </a:endParaRPr>
          </a:p>
          <a:p>
            <a:r>
              <a:rPr lang="en-US" dirty="0" err="1">
                <a:latin typeface="+mn-lt"/>
              </a:rPr>
              <a:t>Reovee</a:t>
            </a:r>
            <a:r>
              <a:rPr lang="en-US" dirty="0">
                <a:latin typeface="+mn-lt"/>
              </a:rPr>
              <a:t> </a:t>
            </a:r>
            <a:r>
              <a:rPr lang="en-US" dirty="0" err="1">
                <a:latin typeface="+mn-lt"/>
              </a:rPr>
              <a:t>puhastamisel</a:t>
            </a:r>
            <a:r>
              <a:rPr lang="en-US" dirty="0">
                <a:latin typeface="+mn-lt"/>
              </a:rPr>
              <a:t> </a:t>
            </a:r>
            <a:r>
              <a:rPr lang="en-US" dirty="0" err="1">
                <a:latin typeface="+mn-lt"/>
              </a:rPr>
              <a:t>rakendatakse</a:t>
            </a:r>
            <a:r>
              <a:rPr lang="en-US" dirty="0">
                <a:latin typeface="+mn-lt"/>
              </a:rPr>
              <a:t> </a:t>
            </a:r>
            <a:r>
              <a:rPr lang="en-US" dirty="0" err="1">
                <a:latin typeface="+mn-lt"/>
              </a:rPr>
              <a:t>setitamist</a:t>
            </a:r>
            <a:r>
              <a:rPr lang="en-US" dirty="0">
                <a:latin typeface="+mn-lt"/>
              </a:rPr>
              <a:t> </a:t>
            </a:r>
            <a:r>
              <a:rPr lang="en-US" dirty="0" err="1">
                <a:latin typeface="+mn-lt"/>
              </a:rPr>
              <a:t>liivaärastuses</a:t>
            </a:r>
            <a:r>
              <a:rPr lang="en-US" dirty="0">
                <a:latin typeface="+mn-lt"/>
              </a:rPr>
              <a:t>, </a:t>
            </a:r>
            <a:r>
              <a:rPr lang="en-US" dirty="0" err="1">
                <a:latin typeface="+mn-lt"/>
              </a:rPr>
              <a:t>eelsetitites</a:t>
            </a:r>
            <a:r>
              <a:rPr lang="en-US" dirty="0">
                <a:latin typeface="+mn-lt"/>
              </a:rPr>
              <a:t> </a:t>
            </a:r>
            <a:r>
              <a:rPr lang="en-US" dirty="0" err="1">
                <a:latin typeface="+mn-lt"/>
              </a:rPr>
              <a:t>või</a:t>
            </a:r>
            <a:r>
              <a:rPr lang="en-US" dirty="0">
                <a:latin typeface="+mn-lt"/>
              </a:rPr>
              <a:t> </a:t>
            </a:r>
            <a:r>
              <a:rPr lang="en-US" dirty="0" err="1">
                <a:latin typeface="+mn-lt"/>
              </a:rPr>
              <a:t>reovee</a:t>
            </a:r>
            <a:r>
              <a:rPr lang="en-US" dirty="0">
                <a:latin typeface="+mn-lt"/>
              </a:rPr>
              <a:t> </a:t>
            </a:r>
            <a:r>
              <a:rPr lang="en-US" dirty="0" err="1">
                <a:latin typeface="+mn-lt"/>
              </a:rPr>
              <a:t>bioloogilisel</a:t>
            </a:r>
            <a:r>
              <a:rPr lang="en-US" dirty="0">
                <a:latin typeface="+mn-lt"/>
              </a:rPr>
              <a:t> ja </a:t>
            </a:r>
            <a:r>
              <a:rPr lang="en-US" dirty="0" err="1">
                <a:latin typeface="+mn-lt"/>
              </a:rPr>
              <a:t>keemilisel</a:t>
            </a:r>
            <a:r>
              <a:rPr lang="en-US" dirty="0">
                <a:latin typeface="+mn-lt"/>
              </a:rPr>
              <a:t> </a:t>
            </a:r>
            <a:r>
              <a:rPr lang="en-US" dirty="0" err="1">
                <a:latin typeface="+mn-lt"/>
              </a:rPr>
              <a:t>käitlemisel</a:t>
            </a:r>
            <a:r>
              <a:rPr lang="en-US" dirty="0">
                <a:latin typeface="+mn-lt"/>
              </a:rPr>
              <a:t> </a:t>
            </a:r>
            <a:r>
              <a:rPr lang="en-US" dirty="0" err="1">
                <a:latin typeface="+mn-lt"/>
              </a:rPr>
              <a:t>tekkinud</a:t>
            </a:r>
            <a:r>
              <a:rPr lang="en-US" dirty="0">
                <a:latin typeface="+mn-lt"/>
              </a:rPr>
              <a:t> biomassi </a:t>
            </a:r>
            <a:r>
              <a:rPr lang="en-US" dirty="0" err="1">
                <a:latin typeface="+mn-lt"/>
              </a:rPr>
              <a:t>kõrvaldamiseks</a:t>
            </a:r>
            <a:r>
              <a:rPr lang="en-US" dirty="0">
                <a:latin typeface="+mn-lt"/>
              </a:rPr>
              <a:t>. </a:t>
            </a:r>
            <a:r>
              <a:rPr lang="en-US" dirty="0" err="1">
                <a:latin typeface="+mn-lt"/>
              </a:rPr>
              <a:t>Setitamine</a:t>
            </a:r>
            <a:r>
              <a:rPr lang="en-US" dirty="0">
                <a:latin typeface="+mn-lt"/>
              </a:rPr>
              <a:t> on </a:t>
            </a:r>
            <a:r>
              <a:rPr lang="en-US" dirty="0" err="1">
                <a:latin typeface="+mn-lt"/>
              </a:rPr>
              <a:t>kasutusel</a:t>
            </a:r>
            <a:r>
              <a:rPr lang="en-US" dirty="0">
                <a:latin typeface="+mn-lt"/>
              </a:rPr>
              <a:t> ka </a:t>
            </a:r>
            <a:r>
              <a:rPr lang="en-US" dirty="0" err="1">
                <a:latin typeface="+mn-lt"/>
              </a:rPr>
              <a:t>reoveesette</a:t>
            </a:r>
            <a:r>
              <a:rPr lang="en-US" dirty="0">
                <a:latin typeface="+mn-lt"/>
              </a:rPr>
              <a:t> </a:t>
            </a:r>
            <a:r>
              <a:rPr lang="en-US" dirty="0" err="1">
                <a:latin typeface="+mn-lt"/>
              </a:rPr>
              <a:t>tihendamisel</a:t>
            </a:r>
            <a:endParaRPr lang="en-US" dirty="0">
              <a:latin typeface="+mn-lt"/>
            </a:endParaRPr>
          </a:p>
        </p:txBody>
      </p:sp>
      <p:sp>
        <p:nvSpPr>
          <p:cNvPr id="3" name="Pealkiri 2">
            <a:extLst>
              <a:ext uri="{FF2B5EF4-FFF2-40B4-BE49-F238E27FC236}">
                <a16:creationId xmlns:a16="http://schemas.microsoft.com/office/drawing/2014/main" id="{7A9BBB19-4B12-CCA2-AB6C-856538DEC290}"/>
              </a:ext>
            </a:extLst>
          </p:cNvPr>
          <p:cNvSpPr>
            <a:spLocks noGrp="1"/>
          </p:cNvSpPr>
          <p:nvPr>
            <p:ph type="title"/>
          </p:nvPr>
        </p:nvSpPr>
        <p:spPr/>
        <p:txBody>
          <a:bodyPr/>
          <a:lstStyle/>
          <a:p>
            <a:r>
              <a:rPr lang="et-EE" dirty="0"/>
              <a:t>Selitamine ja setitamine</a:t>
            </a:r>
            <a:endParaRPr lang="en-US" dirty="0"/>
          </a:p>
        </p:txBody>
      </p:sp>
    </p:spTree>
    <p:extLst>
      <p:ext uri="{BB962C8B-B14F-4D97-AF65-F5344CB8AC3E}">
        <p14:creationId xmlns:p14="http://schemas.microsoft.com/office/powerpoint/2010/main" val="34390974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lt 4">
            <a:extLst>
              <a:ext uri="{FF2B5EF4-FFF2-40B4-BE49-F238E27FC236}">
                <a16:creationId xmlns:a16="http://schemas.microsoft.com/office/drawing/2014/main" id="{B66983C3-FEF2-09DF-EE1E-884DC00AAABA}"/>
              </a:ext>
            </a:extLst>
          </p:cNvPr>
          <p:cNvPicPr>
            <a:picLocks noChangeAspect="1"/>
          </p:cNvPicPr>
          <p:nvPr/>
        </p:nvPicPr>
        <p:blipFill>
          <a:blip r:embed="rId4"/>
          <a:stretch>
            <a:fillRect/>
          </a:stretch>
        </p:blipFill>
        <p:spPr>
          <a:xfrm>
            <a:off x="1596106" y="174637"/>
            <a:ext cx="7644146" cy="7202358"/>
          </a:xfrm>
          <a:prstGeom prst="rect">
            <a:avLst/>
          </a:prstGeom>
        </p:spPr>
      </p:pic>
    </p:spTree>
    <p:extLst>
      <p:ext uri="{BB962C8B-B14F-4D97-AF65-F5344CB8AC3E}">
        <p14:creationId xmlns:p14="http://schemas.microsoft.com/office/powerpoint/2010/main" val="16503710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u kohatäide 1">
            <a:extLst>
              <a:ext uri="{FF2B5EF4-FFF2-40B4-BE49-F238E27FC236}">
                <a16:creationId xmlns:a16="http://schemas.microsoft.com/office/drawing/2014/main" id="{74BE8B0C-1C03-1BC6-3A2D-2E862655C539}"/>
              </a:ext>
            </a:extLst>
          </p:cNvPr>
          <p:cNvSpPr>
            <a:spLocks noGrp="1"/>
          </p:cNvSpPr>
          <p:nvPr>
            <p:ph idx="1"/>
          </p:nvPr>
        </p:nvSpPr>
        <p:spPr/>
        <p:txBody>
          <a:bodyPr/>
          <a:lstStyle/>
          <a:p>
            <a:r>
              <a:rPr lang="en-US" dirty="0" err="1"/>
              <a:t>Reovees</a:t>
            </a:r>
            <a:r>
              <a:rPr lang="en-US" dirty="0"/>
              <a:t> </a:t>
            </a:r>
            <a:r>
              <a:rPr lang="en-US" dirty="0" err="1"/>
              <a:t>leiduvate</a:t>
            </a:r>
            <a:r>
              <a:rPr lang="en-US" dirty="0"/>
              <a:t> </a:t>
            </a:r>
            <a:r>
              <a:rPr lang="en-US" dirty="0" err="1"/>
              <a:t>tahkete</a:t>
            </a:r>
            <a:r>
              <a:rPr lang="en-US" dirty="0"/>
              <a:t> </a:t>
            </a:r>
            <a:r>
              <a:rPr lang="en-US" dirty="0" err="1"/>
              <a:t>ainete</a:t>
            </a:r>
            <a:r>
              <a:rPr lang="en-US" dirty="0"/>
              <a:t> </a:t>
            </a:r>
            <a:r>
              <a:rPr lang="en-US" dirty="0" err="1"/>
              <a:t>settimine</a:t>
            </a:r>
            <a:r>
              <a:rPr lang="en-US" dirty="0"/>
              <a:t> </a:t>
            </a:r>
            <a:r>
              <a:rPr lang="en-US" dirty="0" err="1"/>
              <a:t>toimub</a:t>
            </a:r>
            <a:r>
              <a:rPr lang="en-US" dirty="0"/>
              <a:t> </a:t>
            </a:r>
            <a:r>
              <a:rPr lang="en-US" dirty="0" err="1"/>
              <a:t>üksikosakese</a:t>
            </a:r>
            <a:r>
              <a:rPr lang="en-US" dirty="0"/>
              <a:t> </a:t>
            </a:r>
            <a:r>
              <a:rPr lang="en-US" dirty="0" err="1"/>
              <a:t>või</a:t>
            </a:r>
            <a:r>
              <a:rPr lang="en-US" dirty="0"/>
              <a:t> </a:t>
            </a:r>
            <a:r>
              <a:rPr lang="en-US" dirty="0" err="1"/>
              <a:t>helvestuva</a:t>
            </a:r>
            <a:r>
              <a:rPr lang="en-US" dirty="0"/>
              <a:t> </a:t>
            </a:r>
            <a:r>
              <a:rPr lang="en-US" dirty="0" err="1"/>
              <a:t>settimise</a:t>
            </a:r>
            <a:r>
              <a:rPr lang="en-US" dirty="0"/>
              <a:t> </a:t>
            </a:r>
            <a:r>
              <a:rPr lang="en-US" dirty="0" err="1"/>
              <a:t>teooria</a:t>
            </a:r>
            <a:r>
              <a:rPr lang="en-US" dirty="0"/>
              <a:t> </a:t>
            </a:r>
            <a:r>
              <a:rPr lang="en-US" dirty="0" err="1"/>
              <a:t>kohaselt</a:t>
            </a:r>
            <a:r>
              <a:rPr lang="en-US" dirty="0"/>
              <a:t>. </a:t>
            </a:r>
            <a:endParaRPr lang="et-EE" dirty="0"/>
          </a:p>
          <a:p>
            <a:r>
              <a:rPr lang="en-US" dirty="0" err="1"/>
              <a:t>Samas</a:t>
            </a:r>
            <a:r>
              <a:rPr lang="en-US" dirty="0"/>
              <a:t> </a:t>
            </a:r>
            <a:r>
              <a:rPr lang="en-US" dirty="0" err="1"/>
              <a:t>ei</a:t>
            </a:r>
            <a:r>
              <a:rPr lang="en-US" dirty="0"/>
              <a:t> </a:t>
            </a:r>
            <a:r>
              <a:rPr lang="en-US" dirty="0" err="1"/>
              <a:t>rakendata</a:t>
            </a:r>
            <a:r>
              <a:rPr lang="en-US" dirty="0"/>
              <a:t> </a:t>
            </a:r>
            <a:r>
              <a:rPr lang="en-US" dirty="0" err="1"/>
              <a:t>eelsetiti</a:t>
            </a:r>
            <a:r>
              <a:rPr lang="en-US" dirty="0"/>
              <a:t> </a:t>
            </a:r>
            <a:r>
              <a:rPr lang="en-US" dirty="0" err="1"/>
              <a:t>tõhususe</a:t>
            </a:r>
            <a:r>
              <a:rPr lang="en-US" dirty="0"/>
              <a:t> </a:t>
            </a:r>
            <a:r>
              <a:rPr lang="en-US" dirty="0" err="1"/>
              <a:t>arvutamisel</a:t>
            </a:r>
            <a:r>
              <a:rPr lang="en-US" dirty="0"/>
              <a:t> </a:t>
            </a:r>
            <a:r>
              <a:rPr lang="en-US" dirty="0" err="1"/>
              <a:t>enamasti</a:t>
            </a:r>
            <a:r>
              <a:rPr lang="en-US" dirty="0"/>
              <a:t> </a:t>
            </a:r>
            <a:r>
              <a:rPr lang="en-US" dirty="0" err="1"/>
              <a:t>kompleksseid</a:t>
            </a:r>
            <a:r>
              <a:rPr lang="en-US" dirty="0"/>
              <a:t> </a:t>
            </a:r>
            <a:r>
              <a:rPr lang="en-US" dirty="0" err="1"/>
              <a:t>arvutusvalemeid</a:t>
            </a:r>
            <a:r>
              <a:rPr lang="en-US" dirty="0"/>
              <a:t>, </a:t>
            </a:r>
            <a:r>
              <a:rPr lang="en-US" dirty="0" err="1"/>
              <a:t>vaid</a:t>
            </a:r>
            <a:r>
              <a:rPr lang="en-US" dirty="0"/>
              <a:t> </a:t>
            </a:r>
            <a:r>
              <a:rPr lang="en-US" dirty="0" err="1"/>
              <a:t>pigem</a:t>
            </a:r>
            <a:r>
              <a:rPr lang="en-US" dirty="0"/>
              <a:t> </a:t>
            </a:r>
            <a:r>
              <a:rPr lang="en-US" dirty="0" err="1"/>
              <a:t>empiirilist</a:t>
            </a:r>
            <a:r>
              <a:rPr lang="en-US" dirty="0"/>
              <a:t> </a:t>
            </a:r>
            <a:r>
              <a:rPr lang="en-US" dirty="0" err="1"/>
              <a:t>lähenemist</a:t>
            </a:r>
            <a:r>
              <a:rPr lang="en-US" dirty="0"/>
              <a:t>. </a:t>
            </a:r>
          </a:p>
        </p:txBody>
      </p:sp>
      <p:sp>
        <p:nvSpPr>
          <p:cNvPr id="3" name="Pealkiri 2">
            <a:extLst>
              <a:ext uri="{FF2B5EF4-FFF2-40B4-BE49-F238E27FC236}">
                <a16:creationId xmlns:a16="http://schemas.microsoft.com/office/drawing/2014/main" id="{E80B38A3-053B-F38C-3FFA-9644B29AD0C5}"/>
              </a:ext>
            </a:extLst>
          </p:cNvPr>
          <p:cNvSpPr>
            <a:spLocks noGrp="1"/>
          </p:cNvSpPr>
          <p:nvPr>
            <p:ph type="title"/>
          </p:nvPr>
        </p:nvSpPr>
        <p:spPr/>
        <p:txBody>
          <a:bodyPr/>
          <a:lstStyle/>
          <a:p>
            <a:r>
              <a:rPr lang="et-EE" dirty="0" err="1"/>
              <a:t>Eelsetiti</a:t>
            </a:r>
            <a:r>
              <a:rPr lang="et-EE" dirty="0"/>
              <a:t> </a:t>
            </a:r>
            <a:endParaRPr lang="en-US" dirty="0"/>
          </a:p>
        </p:txBody>
      </p:sp>
    </p:spTree>
    <p:extLst>
      <p:ext uri="{BB962C8B-B14F-4D97-AF65-F5344CB8AC3E}">
        <p14:creationId xmlns:p14="http://schemas.microsoft.com/office/powerpoint/2010/main" val="42459432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u kohatäide 1">
            <a:extLst>
              <a:ext uri="{FF2B5EF4-FFF2-40B4-BE49-F238E27FC236}">
                <a16:creationId xmlns:a16="http://schemas.microsoft.com/office/drawing/2014/main" id="{BAA5E97F-9F00-C7C5-B806-A5E7AFE8B3AE}"/>
              </a:ext>
            </a:extLst>
          </p:cNvPr>
          <p:cNvSpPr>
            <a:spLocks noGrp="1"/>
          </p:cNvSpPr>
          <p:nvPr>
            <p:ph idx="1"/>
          </p:nvPr>
        </p:nvSpPr>
        <p:spPr>
          <a:xfrm>
            <a:off x="838200" y="1825625"/>
            <a:ext cx="4556760" cy="4351338"/>
          </a:xfrm>
        </p:spPr>
        <p:txBody>
          <a:bodyPr>
            <a:normAutofit fontScale="92500" lnSpcReduction="10000"/>
          </a:bodyPr>
          <a:lstStyle/>
          <a:p>
            <a:r>
              <a:rPr lang="en-US" dirty="0"/>
              <a:t>Järelsetiti </a:t>
            </a:r>
            <a:r>
              <a:rPr lang="en-US" dirty="0" err="1"/>
              <a:t>erineb</a:t>
            </a:r>
            <a:r>
              <a:rPr lang="en-US" dirty="0"/>
              <a:t> </a:t>
            </a:r>
            <a:r>
              <a:rPr lang="en-US" dirty="0" err="1"/>
              <a:t>teistest</a:t>
            </a:r>
            <a:r>
              <a:rPr lang="en-US" dirty="0"/>
              <a:t> </a:t>
            </a:r>
            <a:r>
              <a:rPr lang="en-US" dirty="0" err="1"/>
              <a:t>setititest</a:t>
            </a:r>
            <a:r>
              <a:rPr lang="en-US" dirty="0"/>
              <a:t> </a:t>
            </a:r>
            <a:r>
              <a:rPr lang="en-US" dirty="0" err="1"/>
              <a:t>selle</a:t>
            </a:r>
            <a:r>
              <a:rPr lang="en-US" dirty="0"/>
              <a:t> </a:t>
            </a:r>
            <a:r>
              <a:rPr lang="en-US" dirty="0" err="1"/>
              <a:t>poolest</a:t>
            </a:r>
            <a:r>
              <a:rPr lang="en-US" dirty="0"/>
              <a:t>, et </a:t>
            </a:r>
            <a:r>
              <a:rPr lang="en-US" dirty="0" err="1"/>
              <a:t>heljuvate</a:t>
            </a:r>
            <a:r>
              <a:rPr lang="en-US" dirty="0"/>
              <a:t> </a:t>
            </a:r>
            <a:r>
              <a:rPr lang="en-US" dirty="0" err="1"/>
              <a:t>aktiivmudaosakeste</a:t>
            </a:r>
            <a:r>
              <a:rPr lang="en-US" dirty="0"/>
              <a:t> </a:t>
            </a:r>
            <a:r>
              <a:rPr lang="en-US" dirty="0" err="1"/>
              <a:t>vahel</a:t>
            </a:r>
            <a:r>
              <a:rPr lang="en-US" dirty="0"/>
              <a:t> </a:t>
            </a:r>
            <a:r>
              <a:rPr lang="en-US" dirty="0" err="1"/>
              <a:t>toimivad</a:t>
            </a:r>
            <a:r>
              <a:rPr lang="en-US" dirty="0"/>
              <a:t> </a:t>
            </a:r>
            <a:r>
              <a:rPr lang="en-US" dirty="0" err="1"/>
              <a:t>vastasmõjud</a:t>
            </a:r>
            <a:r>
              <a:rPr lang="en-US" dirty="0"/>
              <a:t> </a:t>
            </a:r>
            <a:r>
              <a:rPr lang="en-US" dirty="0" err="1"/>
              <a:t>ning</a:t>
            </a:r>
            <a:r>
              <a:rPr lang="en-US" dirty="0"/>
              <a:t> </a:t>
            </a:r>
            <a:r>
              <a:rPr lang="en-US" dirty="0" err="1"/>
              <a:t>setitil</a:t>
            </a:r>
            <a:r>
              <a:rPr lang="en-US" dirty="0"/>
              <a:t> on </a:t>
            </a:r>
            <a:r>
              <a:rPr lang="en-US" dirty="0" err="1"/>
              <a:t>kaks</a:t>
            </a:r>
            <a:r>
              <a:rPr lang="en-US" dirty="0"/>
              <a:t> </a:t>
            </a:r>
            <a:r>
              <a:rPr lang="en-US" dirty="0" err="1"/>
              <a:t>tehnoloogilist</a:t>
            </a:r>
            <a:r>
              <a:rPr lang="en-US" dirty="0"/>
              <a:t> </a:t>
            </a:r>
            <a:r>
              <a:rPr lang="en-US" dirty="0" err="1"/>
              <a:t>eesmärki</a:t>
            </a:r>
            <a:r>
              <a:rPr lang="en-US" dirty="0"/>
              <a:t>: </a:t>
            </a:r>
            <a:r>
              <a:rPr lang="en-US" dirty="0" err="1"/>
              <a:t>heljumivaba</a:t>
            </a:r>
            <a:r>
              <a:rPr lang="en-US" dirty="0"/>
              <a:t> </a:t>
            </a:r>
            <a:r>
              <a:rPr lang="en-US" dirty="0" err="1"/>
              <a:t>väljavooluvee</a:t>
            </a:r>
            <a:r>
              <a:rPr lang="en-US" dirty="0"/>
              <a:t> </a:t>
            </a:r>
            <a:r>
              <a:rPr lang="en-US" dirty="0" err="1"/>
              <a:t>tagamine</a:t>
            </a:r>
            <a:r>
              <a:rPr lang="en-US" dirty="0"/>
              <a:t> ja </a:t>
            </a:r>
            <a:r>
              <a:rPr lang="en-US" dirty="0" err="1"/>
              <a:t>sette</a:t>
            </a:r>
            <a:r>
              <a:rPr lang="en-US" dirty="0"/>
              <a:t> </a:t>
            </a:r>
            <a:r>
              <a:rPr lang="en-US" dirty="0" err="1"/>
              <a:t>tihendamine</a:t>
            </a:r>
            <a:r>
              <a:rPr lang="en-US" dirty="0"/>
              <a:t>. </a:t>
            </a:r>
            <a:endParaRPr lang="et-EE" dirty="0"/>
          </a:p>
          <a:p>
            <a:r>
              <a:rPr lang="en-US" dirty="0" err="1"/>
              <a:t>Aktiivmuda</a:t>
            </a:r>
            <a:r>
              <a:rPr lang="en-US" dirty="0"/>
              <a:t> </a:t>
            </a:r>
            <a:r>
              <a:rPr lang="en-US" dirty="0" err="1"/>
              <a:t>settimist</a:t>
            </a:r>
            <a:r>
              <a:rPr lang="en-US" dirty="0"/>
              <a:t> </a:t>
            </a:r>
            <a:r>
              <a:rPr lang="en-US" dirty="0" err="1"/>
              <a:t>käsitletakse</a:t>
            </a:r>
            <a:r>
              <a:rPr lang="en-US" dirty="0"/>
              <a:t> </a:t>
            </a:r>
            <a:r>
              <a:rPr lang="en-US" dirty="0" err="1"/>
              <a:t>tsoonsettimisteoorias</a:t>
            </a:r>
            <a:r>
              <a:rPr lang="en-US" dirty="0"/>
              <a:t>. </a:t>
            </a:r>
          </a:p>
        </p:txBody>
      </p:sp>
      <p:sp>
        <p:nvSpPr>
          <p:cNvPr id="3" name="Pealkiri 2">
            <a:extLst>
              <a:ext uri="{FF2B5EF4-FFF2-40B4-BE49-F238E27FC236}">
                <a16:creationId xmlns:a16="http://schemas.microsoft.com/office/drawing/2014/main" id="{15E32A01-E855-AA14-F510-D7B86419497D}"/>
              </a:ext>
            </a:extLst>
          </p:cNvPr>
          <p:cNvSpPr>
            <a:spLocks noGrp="1"/>
          </p:cNvSpPr>
          <p:nvPr>
            <p:ph type="title"/>
          </p:nvPr>
        </p:nvSpPr>
        <p:spPr/>
        <p:txBody>
          <a:bodyPr/>
          <a:lstStyle/>
          <a:p>
            <a:r>
              <a:rPr lang="et-EE" dirty="0"/>
              <a:t>Järelsetiti </a:t>
            </a:r>
            <a:endParaRPr lang="en-US" dirty="0"/>
          </a:p>
        </p:txBody>
      </p:sp>
      <p:pic>
        <p:nvPicPr>
          <p:cNvPr id="4" name="Picture 109" descr="Chart&#10;&#10;Description automatically generated">
            <a:extLst>
              <a:ext uri="{FF2B5EF4-FFF2-40B4-BE49-F238E27FC236}">
                <a16:creationId xmlns:a16="http://schemas.microsoft.com/office/drawing/2014/main" id="{000B72A7-3272-3A47-81C8-41296F8892AD}"/>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83020" y="1594485"/>
            <a:ext cx="5346700" cy="3874770"/>
          </a:xfrm>
          <a:prstGeom prst="rect">
            <a:avLst/>
          </a:prstGeom>
          <a:noFill/>
        </p:spPr>
      </p:pic>
    </p:spTree>
    <p:extLst>
      <p:ext uri="{BB962C8B-B14F-4D97-AF65-F5344CB8AC3E}">
        <p14:creationId xmlns:p14="http://schemas.microsoft.com/office/powerpoint/2010/main" val="35539891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2" name="Sisu kohatäide 1">
                <a:extLst>
                  <a:ext uri="{FF2B5EF4-FFF2-40B4-BE49-F238E27FC236}">
                    <a16:creationId xmlns:a16="http://schemas.microsoft.com/office/drawing/2014/main" id="{C86915C3-4199-0FDF-9E15-07C3E24AC9F1}"/>
                  </a:ext>
                </a:extLst>
              </p:cNvPr>
              <p:cNvSpPr>
                <a:spLocks noGrp="1"/>
              </p:cNvSpPr>
              <p:nvPr>
                <p:ph idx="1"/>
              </p:nvPr>
            </p:nvSpPr>
            <p:spPr/>
            <p:txBody>
              <a:bodyPr/>
              <a:lstStyle/>
              <a:p>
                <a:pPr algn="just">
                  <a:lnSpc>
                    <a:spcPct val="150000"/>
                  </a:lnSpc>
                  <a:spcAft>
                    <a:spcPts val="1200"/>
                  </a:spcAft>
                </a:pP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Setiti tõhusaks toimimiseks on oluline leida tasakaal selle põhja suunas liikuva (laskuva) settevoo ja väljavoolust tingitud kerkevoo vahel. Heljum vajub põhja poole nii raskusjõu kui ka tagastusmuda kõrvaldamisest tingitud laskevoolu toimel.</a:t>
                </a:r>
                <a:endParaRPr lang="en-US"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1200"/>
                  </a:spcAft>
                </a:pP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Raskusjõu tõttu settinud heljumivoog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q</a:t>
                </a:r>
                <a:r>
                  <a:rPr lang="et-EE" sz="1800" baseline="-250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KA,g</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on settimiskiiruse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v</a:t>
                </a:r>
                <a:r>
                  <a:rPr lang="et-EE" sz="1800" baseline="-250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ZSV</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ja heljumisisalduse (X</a:t>
                </a:r>
                <a:r>
                  <a:rPr lang="et-EE" sz="1800" baseline="-25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KA</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korrutis:</a:t>
                </a:r>
                <a:endParaRPr lang="en-US"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marL="0" indent="0" algn="ctr">
                  <a:lnSpc>
                    <a:spcPct val="150000"/>
                  </a:lnSpc>
                  <a:spcAft>
                    <a:spcPts val="1200"/>
                  </a:spcAft>
                  <a:buNone/>
                </a:pPr>
                <a14:m>
                  <m:oMath xmlns:m="http://schemas.openxmlformats.org/officeDocument/2006/math">
                    <m:sSub>
                      <m:sSubPr>
                        <m:ctrlPr>
                          <a:rPr lang="en-US" sz="1800"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t-EE" sz="1800"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t>𝑞</m:t>
                        </m:r>
                      </m:e>
                      <m:sub>
                        <m:r>
                          <a:rPr lang="et-EE" sz="1800"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t>𝐾𝐴</m:t>
                        </m:r>
                        <m:r>
                          <a:rPr lang="et-EE" sz="1800"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t>, </m:t>
                        </m:r>
                        <m:r>
                          <a:rPr lang="et-EE" sz="1800"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t>𝑔</m:t>
                        </m:r>
                      </m:sub>
                    </m:sSub>
                    <m:r>
                      <a:rPr lang="et-EE" sz="1800"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t>=</m:t>
                    </m:r>
                    <m:sSub>
                      <m:sSubPr>
                        <m:ctrlPr>
                          <a:rPr lang="en-US" sz="1800"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t-EE" sz="1800"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t>𝑣</m:t>
                        </m:r>
                      </m:e>
                      <m:sub>
                        <m:r>
                          <a:rPr lang="et-EE" sz="1800"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t>𝑍𝑆𝑉</m:t>
                        </m:r>
                      </m:sub>
                    </m:sSub>
                    <m:r>
                      <a:rPr lang="et-EE" sz="1800"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t>∙</m:t>
                    </m:r>
                    <m:sSub>
                      <m:sSubPr>
                        <m:ctrlPr>
                          <a:rPr lang="en-US" sz="1800"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t-EE" sz="1800"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t>𝑋</m:t>
                        </m:r>
                      </m:e>
                      <m:sub>
                        <m:r>
                          <a:rPr lang="et-EE" sz="1800"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t>𝐾𝐴</m:t>
                        </m:r>
                      </m:sub>
                    </m:sSub>
                    <m:r>
                      <a:rPr lang="et-EE" sz="1800"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t> </m:t>
                    </m:r>
                  </m:oMath>
                </a14:m>
                <a:r>
                  <a:rPr lang="et-EE" sz="1800" i="1"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(kg/m</a:t>
                </a:r>
                <a:r>
                  <a:rPr lang="et-EE" sz="1800" i="1" baseline="30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2</a:t>
                </a:r>
                <a:r>
                  <a:rPr lang="et-EE" sz="1800" i="1" dirty="0">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a:t>
                </a:r>
                <a:r>
                  <a:rPr lang="et-EE" sz="1800" i="1"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h).</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t-EE" sz="1800" dirty="0">
                  <a:solidFill>
                    <a:srgbClr val="323E4F"/>
                  </a:solidFill>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1200"/>
                  </a:spcAft>
                </a:pP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Kombineerides eelnevat valemit Vesilinnu valemiga, saame:</a:t>
                </a:r>
                <a:endParaRPr lang="en-US"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marL="0" indent="0" algn="ctr">
                  <a:buNone/>
                </a:pPr>
                <a14:m>
                  <m:oMath xmlns:m="http://schemas.openxmlformats.org/officeDocument/2006/math">
                    <m:sSub>
                      <m:sSubPr>
                        <m:ctrlPr>
                          <a:rPr lang="en-US" i="1">
                            <a:effectLst/>
                            <a:latin typeface="Cambria Math" panose="02040503050406030204" pitchFamily="18" charset="0"/>
                          </a:rPr>
                        </m:ctrlPr>
                      </m:sSubPr>
                      <m:e>
                        <m:r>
                          <a:rPr lang="et-EE" sz="1800"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t>𝑞</m:t>
                        </m:r>
                      </m:e>
                      <m:sub>
                        <m:r>
                          <a:rPr lang="et-EE" sz="1800"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t>𝐾𝐴</m:t>
                        </m:r>
                        <m:r>
                          <a:rPr lang="et-EE" sz="1800"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t-EE" sz="1800"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t>𝑔</m:t>
                        </m:r>
                      </m:sub>
                    </m:sSub>
                    <m:r>
                      <a:rPr lang="et-EE" sz="1800"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t>=</m:t>
                    </m:r>
                    <m:sSub>
                      <m:sSubPr>
                        <m:ctrlPr>
                          <a:rPr lang="en-US" i="1">
                            <a:effectLst/>
                            <a:latin typeface="Cambria Math" panose="02040503050406030204" pitchFamily="18" charset="0"/>
                          </a:rPr>
                        </m:ctrlPr>
                      </m:sSubPr>
                      <m:e>
                        <m:r>
                          <a:rPr lang="et-EE" sz="1800"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t>𝑋</m:t>
                        </m:r>
                      </m:e>
                      <m:sub>
                        <m:r>
                          <a:rPr lang="et-EE" sz="1800"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t>𝐾𝐴</m:t>
                        </m:r>
                      </m:sub>
                    </m:sSub>
                    <m:r>
                      <a:rPr lang="et-EE" sz="1800"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t>∙</m:t>
                    </m:r>
                    <m:sSub>
                      <m:sSubPr>
                        <m:ctrlPr>
                          <a:rPr lang="en-US" i="1">
                            <a:effectLst/>
                            <a:latin typeface="Cambria Math" panose="02040503050406030204" pitchFamily="18" charset="0"/>
                          </a:rPr>
                        </m:ctrlPr>
                      </m:sSubPr>
                      <m:e>
                        <m:r>
                          <a:rPr lang="et-EE" sz="1800"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t>𝑉</m:t>
                        </m:r>
                      </m:e>
                      <m:sub>
                        <m:r>
                          <a:rPr lang="et-EE" sz="1800"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t>0</m:t>
                        </m:r>
                      </m:sub>
                    </m:sSub>
                    <m:sSup>
                      <m:sSupPr>
                        <m:ctrlPr>
                          <a:rPr lang="en-US" i="1">
                            <a:effectLst/>
                            <a:latin typeface="Cambria Math" panose="02040503050406030204" pitchFamily="18" charset="0"/>
                          </a:rPr>
                        </m:ctrlPr>
                      </m:sSupPr>
                      <m:e>
                        <m:r>
                          <a:rPr lang="et-EE" sz="1800"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t>𝑒</m:t>
                        </m:r>
                      </m:e>
                      <m:sup>
                        <m:r>
                          <a:rPr lang="et-EE" sz="1800"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t-EE" sz="1800"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t>𝑘</m:t>
                        </m:r>
                        <m:r>
                          <a:rPr lang="et-EE" sz="1800"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t-EE" sz="1800"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t>𝑋</m:t>
                        </m:r>
                      </m:sup>
                    </m:sSup>
                  </m:oMath>
                </a14:m>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r>
                  <a:rPr lang="et-EE" sz="1800" i="1"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(kg/m</a:t>
                </a:r>
                <a:r>
                  <a:rPr lang="et-EE" sz="1800" i="1" baseline="30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2</a:t>
                </a:r>
                <a:r>
                  <a:rPr lang="et-EE" sz="1800" i="1" dirty="0">
                    <a:solidFill>
                      <a:srgbClr val="323E4F"/>
                    </a:solidFill>
                    <a:effectLst/>
                    <a:latin typeface="Calibri" panose="020F0502020204030204" pitchFamily="34" charset="0"/>
                    <a:ea typeface="Times New Roman" panose="02020603050405020304" pitchFamily="18" charset="0"/>
                  </a:rPr>
                  <a:t>∙</a:t>
                </a:r>
                <a:r>
                  <a:rPr lang="et-EE" sz="1800" i="1"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h).	</a:t>
                </a:r>
                <a:endParaRPr lang="en-US" dirty="0"/>
              </a:p>
            </p:txBody>
          </p:sp>
        </mc:Choice>
        <mc:Fallback>
          <p:sp>
            <p:nvSpPr>
              <p:cNvPr id="2" name="Sisu kohatäide 1">
                <a:extLst>
                  <a:ext uri="{FF2B5EF4-FFF2-40B4-BE49-F238E27FC236}">
                    <a16:creationId xmlns:a16="http://schemas.microsoft.com/office/drawing/2014/main" id="{C86915C3-4199-0FDF-9E15-07C3E24AC9F1}"/>
                  </a:ext>
                </a:extLst>
              </p:cNvPr>
              <p:cNvSpPr>
                <a:spLocks noGrp="1" noRot="1" noChangeAspect="1" noMove="1" noResize="1" noEditPoints="1" noAdjustHandles="1" noChangeArrowheads="1" noChangeShapeType="1" noTextEdit="1"/>
              </p:cNvSpPr>
              <p:nvPr>
                <p:ph idx="1"/>
              </p:nvPr>
            </p:nvSpPr>
            <p:spPr>
              <a:blipFill>
                <a:blip r:embed="rId3"/>
                <a:stretch>
                  <a:fillRect l="-406" r="-464"/>
                </a:stretch>
              </a:blipFill>
            </p:spPr>
            <p:txBody>
              <a:bodyPr/>
              <a:lstStyle/>
              <a:p>
                <a:r>
                  <a:rPr lang="en-US">
                    <a:noFill/>
                  </a:rPr>
                  <a:t> </a:t>
                </a:r>
              </a:p>
            </p:txBody>
          </p:sp>
        </mc:Fallback>
      </mc:AlternateContent>
      <p:sp>
        <p:nvSpPr>
          <p:cNvPr id="3" name="Pealkiri 2">
            <a:extLst>
              <a:ext uri="{FF2B5EF4-FFF2-40B4-BE49-F238E27FC236}">
                <a16:creationId xmlns:a16="http://schemas.microsoft.com/office/drawing/2014/main" id="{54A9BE5B-BA59-73E8-8DF4-1D635EA82164}"/>
              </a:ext>
            </a:extLst>
          </p:cNvPr>
          <p:cNvSpPr>
            <a:spLocks noGrp="1"/>
          </p:cNvSpPr>
          <p:nvPr>
            <p:ph type="title"/>
          </p:nvPr>
        </p:nvSpPr>
        <p:spPr/>
        <p:txBody>
          <a:bodyPr/>
          <a:lstStyle/>
          <a:p>
            <a:r>
              <a:rPr lang="et-EE" dirty="0"/>
              <a:t>Setiti koormuse arvutamine tsoonsettimise kaudu</a:t>
            </a:r>
            <a:endParaRPr lang="en-US" dirty="0"/>
          </a:p>
        </p:txBody>
      </p:sp>
    </p:spTree>
    <p:extLst>
      <p:ext uri="{BB962C8B-B14F-4D97-AF65-F5344CB8AC3E}">
        <p14:creationId xmlns:p14="http://schemas.microsoft.com/office/powerpoint/2010/main" val="5019140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m3d="http://schemas.microsoft.com/office/drawing/2017/model3d" Requires="am3d">
          <p:graphicFrame>
            <p:nvGraphicFramePr>
              <p:cNvPr id="8" name="Ruumiline mudel 7" descr="Domes And Pinacoid Blue">
                <a:extLst>
                  <a:ext uri="{FF2B5EF4-FFF2-40B4-BE49-F238E27FC236}">
                    <a16:creationId xmlns:a16="http://schemas.microsoft.com/office/drawing/2014/main" id="{4A3BC592-DF8D-6E54-FDA1-260F2D24E00C}"/>
                  </a:ext>
                </a:extLst>
              </p:cNvPr>
              <p:cNvGraphicFramePr>
                <a:graphicFrameLocks noChangeAspect="1"/>
              </p:cNvGraphicFramePr>
              <p:nvPr/>
            </p:nvGraphicFramePr>
            <p:xfrm>
              <a:off x="798767" y="4495058"/>
              <a:ext cx="4772949" cy="1513114"/>
            </p:xfrm>
            <a:graphic>
              <a:graphicData uri="http://schemas.microsoft.com/office/drawing/2017/model3d">
                <am3d:model3d r:embed="rId2">
                  <am3d:spPr>
                    <a:xfrm>
                      <a:off x="0" y="0"/>
                      <a:ext cx="4772949" cy="1513114"/>
                    </a:xfrm>
                    <a:prstGeom prst="rect">
                      <a:avLst/>
                    </a:prstGeom>
                  </am3d:spPr>
                  <am3d:camera>
                    <am3d:pos x="0" y="0" z="61634510"/>
                    <am3d:up dx="0" dy="36000000" dz="0"/>
                    <am3d:lookAt x="0" y="0" z="0"/>
                    <am3d:perspective fov="2700000"/>
                  </am3d:camera>
                  <am3d:trans>
                    <am3d:meterPerModelUnit n="105404" d="1000000"/>
                    <am3d:preTrans dx="-38771" dy="-6202928" dz="0"/>
                    <am3d:scale>
                      <am3d:sx n="1000000" d="1000000"/>
                      <am3d:sy n="1000000" d="1000000"/>
                      <am3d:sz n="1000000" d="1000000"/>
                    </am3d:scale>
                    <am3d:rot ax="1109012" ay="-226389" az="-75609"/>
                    <am3d:postTrans dx="0" dy="0" dz="0"/>
                  </am3d:trans>
                  <am3d:raster rName="Office3DRenderer" rVer="16.0.8326">
                    <am3d:blip r:embed="rId3"/>
                  </am3d:raster>
                  <am3d:objViewport viewportSz="2891255"/>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8" name="Ruumiline mudel 7" descr="Domes And Pinacoid Blue">
                <a:extLst>
                  <a:ext uri="{FF2B5EF4-FFF2-40B4-BE49-F238E27FC236}">
                    <a16:creationId xmlns:a16="http://schemas.microsoft.com/office/drawing/2014/main" id="{4A3BC592-DF8D-6E54-FDA1-260F2D24E00C}"/>
                  </a:ext>
                </a:extLst>
              </p:cNvPr>
              <p:cNvPicPr>
                <a:picLocks noGrp="1" noRot="1" noChangeAspect="1" noMove="1" noResize="1" noEditPoints="1" noAdjustHandles="1" noChangeArrowheads="1" noChangeShapeType="1" noCrop="1"/>
              </p:cNvPicPr>
              <p:nvPr/>
            </p:nvPicPr>
            <p:blipFill>
              <a:blip r:embed="rId3"/>
              <a:stretch>
                <a:fillRect/>
              </a:stretch>
            </p:blipFill>
            <p:spPr>
              <a:xfrm>
                <a:off x="798767" y="4495058"/>
                <a:ext cx="4772949" cy="1513114"/>
              </a:xfrm>
              <a:prstGeom prst="rect">
                <a:avLst/>
              </a:prstGeom>
            </p:spPr>
          </p:pic>
        </mc:Fallback>
      </mc:AlternateContent>
      <p:sp>
        <p:nvSpPr>
          <p:cNvPr id="2" name="Sisu kohatäide 1">
            <a:extLst>
              <a:ext uri="{FF2B5EF4-FFF2-40B4-BE49-F238E27FC236}">
                <a16:creationId xmlns:a16="http://schemas.microsoft.com/office/drawing/2014/main" id="{1DFA592F-1248-5717-375E-8BC20B5D0BC1}"/>
              </a:ext>
            </a:extLst>
          </p:cNvPr>
          <p:cNvSpPr>
            <a:spLocks noGrp="1"/>
          </p:cNvSpPr>
          <p:nvPr>
            <p:ph idx="1"/>
          </p:nvPr>
        </p:nvSpPr>
        <p:spPr>
          <a:xfrm>
            <a:off x="838200" y="1825625"/>
            <a:ext cx="10515600" cy="1670088"/>
          </a:xfrm>
        </p:spPr>
        <p:txBody>
          <a:bodyPr>
            <a:normAutofit fontScale="85000" lnSpcReduction="20000"/>
          </a:bodyPr>
          <a:lstStyle/>
          <a:p>
            <a:r>
              <a:rPr lang="et-EE" dirty="0"/>
              <a:t>Massi pinnakoormus (</a:t>
            </a:r>
            <a:r>
              <a:rPr lang="et-EE" dirty="0" err="1"/>
              <a:t>i.k</a:t>
            </a:r>
            <a:r>
              <a:rPr lang="et-EE" dirty="0"/>
              <a:t>. mass </a:t>
            </a:r>
            <a:r>
              <a:rPr lang="et-EE" dirty="0" err="1"/>
              <a:t>surface</a:t>
            </a:r>
            <a:r>
              <a:rPr lang="et-EE" dirty="0"/>
              <a:t> </a:t>
            </a:r>
            <a:r>
              <a:rPr lang="et-EE" dirty="0" err="1"/>
              <a:t>laoding</a:t>
            </a:r>
            <a:r>
              <a:rPr lang="et-EE" dirty="0"/>
              <a:t> </a:t>
            </a:r>
            <a:r>
              <a:rPr lang="et-EE" dirty="0" err="1"/>
              <a:t>rate</a:t>
            </a:r>
            <a:r>
              <a:rPr lang="et-EE" dirty="0"/>
              <a:t>) on koormus pinnaühiku kohta</a:t>
            </a:r>
          </a:p>
          <a:p>
            <a:r>
              <a:rPr lang="et-EE" dirty="0"/>
              <a:t>Kasutatakse nt filtrite, </a:t>
            </a:r>
            <a:r>
              <a:rPr lang="et-EE" dirty="0" err="1"/>
              <a:t>biokilel</a:t>
            </a:r>
            <a:r>
              <a:rPr lang="et-EE" dirty="0"/>
              <a:t> põhinevate süsteemide ja setitite arvutustes</a:t>
            </a:r>
          </a:p>
          <a:p>
            <a:pPr lvl="1"/>
            <a:r>
              <a:rPr lang="et-EE" dirty="0"/>
              <a:t>Ühik: (kg/d)/m</a:t>
            </a:r>
            <a:r>
              <a:rPr lang="et-EE" baseline="30000" dirty="0"/>
              <a:t>2</a:t>
            </a:r>
            <a:r>
              <a:rPr lang="et-EE" dirty="0"/>
              <a:t>, (kg/h)/m</a:t>
            </a:r>
            <a:r>
              <a:rPr lang="et-EE" baseline="30000" dirty="0"/>
              <a:t>2</a:t>
            </a:r>
            <a:r>
              <a:rPr lang="et-EE" dirty="0"/>
              <a:t>, (kg/d)/ha</a:t>
            </a:r>
            <a:endParaRPr lang="en-US" dirty="0"/>
          </a:p>
          <a:p>
            <a:endParaRPr lang="en-US" dirty="0"/>
          </a:p>
          <a:p>
            <a:endParaRPr lang="et-EE" dirty="0"/>
          </a:p>
          <a:p>
            <a:endParaRPr lang="en-US" dirty="0"/>
          </a:p>
        </p:txBody>
      </p:sp>
      <p:sp>
        <p:nvSpPr>
          <p:cNvPr id="3" name="Pealkiri 2">
            <a:extLst>
              <a:ext uri="{FF2B5EF4-FFF2-40B4-BE49-F238E27FC236}">
                <a16:creationId xmlns:a16="http://schemas.microsoft.com/office/drawing/2014/main" id="{C89389D8-86E7-6D18-6040-5BA3EB6F719C}"/>
              </a:ext>
            </a:extLst>
          </p:cNvPr>
          <p:cNvSpPr>
            <a:spLocks noGrp="1"/>
          </p:cNvSpPr>
          <p:nvPr>
            <p:ph type="title"/>
          </p:nvPr>
        </p:nvSpPr>
        <p:spPr/>
        <p:txBody>
          <a:bodyPr/>
          <a:lstStyle/>
          <a:p>
            <a:r>
              <a:rPr lang="et-EE" dirty="0"/>
              <a:t>Meeldetuletuseks - massi pinnakoormus, </a:t>
            </a:r>
            <a:r>
              <a:rPr lang="et-EE" dirty="0" err="1"/>
              <a:t>q</a:t>
            </a:r>
            <a:r>
              <a:rPr lang="et-EE" baseline="-25000" dirty="0" err="1"/>
              <a:t>KA</a:t>
            </a:r>
            <a:endParaRPr lang="en-US" baseline="-25000" dirty="0"/>
          </a:p>
        </p:txBody>
      </p:sp>
      <p:sp>
        <p:nvSpPr>
          <p:cNvPr id="4" name="Nool: paremnool 3">
            <a:extLst>
              <a:ext uri="{FF2B5EF4-FFF2-40B4-BE49-F238E27FC236}">
                <a16:creationId xmlns:a16="http://schemas.microsoft.com/office/drawing/2014/main" id="{AF5A3414-FF47-E4EF-39D2-CB1B792AEB05}"/>
              </a:ext>
            </a:extLst>
          </p:cNvPr>
          <p:cNvSpPr/>
          <p:nvPr/>
        </p:nvSpPr>
        <p:spPr>
          <a:xfrm rot="5400000">
            <a:off x="2657364" y="4262946"/>
            <a:ext cx="1007141" cy="237120"/>
          </a:xfrm>
          <a:prstGeom prst="rightArrow">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36D38E9D-32A3-6071-7940-01E913CB4B22}"/>
              </a:ext>
            </a:extLst>
          </p:cNvPr>
          <p:cNvSpPr txBox="1"/>
          <p:nvPr/>
        </p:nvSpPr>
        <p:spPr>
          <a:xfrm>
            <a:off x="2171872" y="4626657"/>
            <a:ext cx="522515" cy="523220"/>
          </a:xfrm>
          <a:prstGeom prst="rect">
            <a:avLst/>
          </a:prstGeom>
          <a:noFill/>
        </p:spPr>
        <p:txBody>
          <a:bodyPr wrap="square" rtlCol="0">
            <a:spAutoFit/>
          </a:bodyPr>
          <a:lstStyle/>
          <a:p>
            <a:r>
              <a:rPr lang="et-EE" sz="2800" dirty="0"/>
              <a:t>A</a:t>
            </a:r>
            <a:endParaRPr lang="en-US" sz="2800" dirty="0"/>
          </a:p>
        </p:txBody>
      </p:sp>
      <p:sp>
        <p:nvSpPr>
          <p:cNvPr id="6" name="TextBox 5">
            <a:extLst>
              <a:ext uri="{FF2B5EF4-FFF2-40B4-BE49-F238E27FC236}">
                <a16:creationId xmlns:a16="http://schemas.microsoft.com/office/drawing/2014/main" id="{F11FDE41-B6EA-4107-B821-2563264F0129}"/>
              </a:ext>
            </a:extLst>
          </p:cNvPr>
          <p:cNvSpPr txBox="1"/>
          <p:nvPr/>
        </p:nvSpPr>
        <p:spPr>
          <a:xfrm>
            <a:off x="2069216" y="3819268"/>
            <a:ext cx="973158" cy="523220"/>
          </a:xfrm>
          <a:prstGeom prst="rect">
            <a:avLst/>
          </a:prstGeom>
          <a:noFill/>
        </p:spPr>
        <p:txBody>
          <a:bodyPr wrap="square" rtlCol="0">
            <a:spAutoFit/>
          </a:bodyPr>
          <a:lstStyle/>
          <a:p>
            <a:r>
              <a:rPr lang="et-EE" sz="2800" dirty="0"/>
              <a:t>Q, C</a:t>
            </a:r>
            <a:endParaRPr lang="en-US" sz="2800" dirty="0"/>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A24E646A-C4DB-D5E3-F517-7AC74E833EDC}"/>
                  </a:ext>
                </a:extLst>
              </p:cNvPr>
              <p:cNvSpPr txBox="1"/>
              <p:nvPr/>
            </p:nvSpPr>
            <p:spPr>
              <a:xfrm>
                <a:off x="3390361" y="3596094"/>
                <a:ext cx="2340429" cy="898964"/>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t-EE" sz="2800" b="0" i="1" smtClean="0">
                              <a:latin typeface="Cambria Math" panose="02040503050406030204" pitchFamily="18" charset="0"/>
                            </a:rPr>
                          </m:ctrlPr>
                        </m:sSubPr>
                        <m:e>
                          <m:r>
                            <a:rPr lang="et-EE" sz="2800" b="0" i="1" smtClean="0">
                              <a:latin typeface="Cambria Math" panose="02040503050406030204" pitchFamily="18" charset="0"/>
                            </a:rPr>
                            <m:t>𝑞</m:t>
                          </m:r>
                        </m:e>
                        <m:sub>
                          <m:r>
                            <a:rPr lang="et-EE" sz="2800" b="0" i="1" smtClean="0">
                              <a:latin typeface="Cambria Math" panose="02040503050406030204" pitchFamily="18" charset="0"/>
                            </a:rPr>
                            <m:t>𝐾𝐴</m:t>
                          </m:r>
                        </m:sub>
                      </m:sSub>
                      <m:r>
                        <a:rPr lang="et-EE" sz="2800" b="0" i="1" smtClean="0">
                          <a:latin typeface="Cambria Math" panose="02040503050406030204" pitchFamily="18" charset="0"/>
                        </a:rPr>
                        <m:t>= </m:t>
                      </m:r>
                      <m:f>
                        <m:fPr>
                          <m:ctrlPr>
                            <a:rPr lang="et-EE" sz="2800" b="0" i="1" smtClean="0">
                              <a:latin typeface="Cambria Math" panose="02040503050406030204" pitchFamily="18" charset="0"/>
                            </a:rPr>
                          </m:ctrlPr>
                        </m:fPr>
                        <m:num>
                          <m:r>
                            <a:rPr lang="et-EE" sz="2800" b="0" i="1" smtClean="0">
                              <a:latin typeface="Cambria Math" panose="02040503050406030204" pitchFamily="18" charset="0"/>
                            </a:rPr>
                            <m:t>𝑄</m:t>
                          </m:r>
                          <m:r>
                            <a:rPr lang="et-EE" sz="2800" b="0" i="1" smtClean="0">
                              <a:latin typeface="Cambria Math" panose="02040503050406030204" pitchFamily="18" charset="0"/>
                              <a:ea typeface="Cambria Math" panose="02040503050406030204" pitchFamily="18" charset="0"/>
                            </a:rPr>
                            <m:t>∙</m:t>
                          </m:r>
                          <m:r>
                            <a:rPr lang="et-EE" sz="2800" b="0" i="1" smtClean="0">
                              <a:latin typeface="Cambria Math" panose="02040503050406030204" pitchFamily="18" charset="0"/>
                              <a:ea typeface="Cambria Math" panose="02040503050406030204" pitchFamily="18" charset="0"/>
                            </a:rPr>
                            <m:t>𝐶</m:t>
                          </m:r>
                        </m:num>
                        <m:den>
                          <m:r>
                            <a:rPr lang="et-EE" sz="2800" b="0" i="1" smtClean="0">
                              <a:latin typeface="Cambria Math" panose="02040503050406030204" pitchFamily="18" charset="0"/>
                            </a:rPr>
                            <m:t>𝐴</m:t>
                          </m:r>
                        </m:den>
                      </m:f>
                    </m:oMath>
                  </m:oMathPara>
                </a14:m>
                <a:endParaRPr lang="en-US" sz="2800" dirty="0"/>
              </a:p>
            </p:txBody>
          </p:sp>
        </mc:Choice>
        <mc:Fallback xmlns="">
          <p:sp>
            <p:nvSpPr>
              <p:cNvPr id="7" name="TextBox 6">
                <a:extLst>
                  <a:ext uri="{FF2B5EF4-FFF2-40B4-BE49-F238E27FC236}">
                    <a16:creationId xmlns:a16="http://schemas.microsoft.com/office/drawing/2014/main" id="{A24E646A-C4DB-D5E3-F517-7AC74E833EDC}"/>
                  </a:ext>
                </a:extLst>
              </p:cNvPr>
              <p:cNvSpPr txBox="1">
                <a:spLocks noRot="1" noChangeAspect="1" noMove="1" noResize="1" noEditPoints="1" noAdjustHandles="1" noChangeArrowheads="1" noChangeShapeType="1" noTextEdit="1"/>
              </p:cNvSpPr>
              <p:nvPr/>
            </p:nvSpPr>
            <p:spPr>
              <a:xfrm>
                <a:off x="3390361" y="3596094"/>
                <a:ext cx="2340429" cy="898964"/>
              </a:xfrm>
              <a:prstGeom prst="rect">
                <a:avLst/>
              </a:prstGeom>
              <a:blipFill>
                <a:blip r:embed="rId4"/>
                <a:stretch>
                  <a:fillRect/>
                </a:stretch>
              </a:blipFill>
            </p:spPr>
            <p:txBody>
              <a:bodyPr/>
              <a:lstStyle/>
              <a:p>
                <a:r>
                  <a:rPr lang="en-US">
                    <a:noFill/>
                  </a:rPr>
                  <a:t> </a:t>
                </a:r>
              </a:p>
            </p:txBody>
          </p:sp>
        </mc:Fallback>
      </mc:AlternateContent>
      <p:sp>
        <p:nvSpPr>
          <p:cNvPr id="9" name="TextBox 8">
            <a:extLst>
              <a:ext uri="{FF2B5EF4-FFF2-40B4-BE49-F238E27FC236}">
                <a16:creationId xmlns:a16="http://schemas.microsoft.com/office/drawing/2014/main" id="{40351826-1DBF-F4C8-E2C8-D9B5415C622A}"/>
              </a:ext>
            </a:extLst>
          </p:cNvPr>
          <p:cNvSpPr txBox="1"/>
          <p:nvPr/>
        </p:nvSpPr>
        <p:spPr>
          <a:xfrm>
            <a:off x="5478280" y="5112181"/>
            <a:ext cx="2284011" cy="923330"/>
          </a:xfrm>
          <a:prstGeom prst="rect">
            <a:avLst/>
          </a:prstGeom>
          <a:noFill/>
        </p:spPr>
        <p:txBody>
          <a:bodyPr wrap="square" rtlCol="0">
            <a:spAutoFit/>
          </a:bodyPr>
          <a:lstStyle/>
          <a:p>
            <a:r>
              <a:rPr lang="et-EE" dirty="0"/>
              <a:t>A – reaktori pindala,</a:t>
            </a:r>
          </a:p>
          <a:p>
            <a:r>
              <a:rPr lang="et-EE" dirty="0"/>
              <a:t>Q – vooluhulk, </a:t>
            </a:r>
          </a:p>
          <a:p>
            <a:r>
              <a:rPr lang="et-EE" dirty="0"/>
              <a:t>C - ainesisaldus</a:t>
            </a:r>
            <a:endParaRPr lang="en-US" dirty="0"/>
          </a:p>
        </p:txBody>
      </p:sp>
      <p:sp>
        <p:nvSpPr>
          <p:cNvPr id="10" name="Ovaal 9">
            <a:extLst>
              <a:ext uri="{FF2B5EF4-FFF2-40B4-BE49-F238E27FC236}">
                <a16:creationId xmlns:a16="http://schemas.microsoft.com/office/drawing/2014/main" id="{D1EA4D1C-C669-06CB-DAA5-80D48880987D}"/>
              </a:ext>
            </a:extLst>
          </p:cNvPr>
          <p:cNvSpPr/>
          <p:nvPr/>
        </p:nvSpPr>
        <p:spPr>
          <a:xfrm>
            <a:off x="4631516" y="3495713"/>
            <a:ext cx="1099274" cy="575409"/>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irge noolkonnektor 11">
            <a:extLst>
              <a:ext uri="{FF2B5EF4-FFF2-40B4-BE49-F238E27FC236}">
                <a16:creationId xmlns:a16="http://schemas.microsoft.com/office/drawing/2014/main" id="{845E1EC8-AB09-F06E-AB4B-71FD19DAF8EE}"/>
              </a:ext>
            </a:extLst>
          </p:cNvPr>
          <p:cNvCxnSpPr>
            <a:cxnSpLocks/>
          </p:cNvCxnSpPr>
          <p:nvPr/>
        </p:nvCxnSpPr>
        <p:spPr>
          <a:xfrm flipH="1" flipV="1">
            <a:off x="5841656" y="3783417"/>
            <a:ext cx="1277901" cy="6502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4B23B2DF-BA7B-29D6-80FD-AAD518623F29}"/>
              </a:ext>
            </a:extLst>
          </p:cNvPr>
          <p:cNvSpPr txBox="1"/>
          <p:nvPr/>
        </p:nvSpPr>
        <p:spPr>
          <a:xfrm>
            <a:off x="7230423" y="3458176"/>
            <a:ext cx="2135929" cy="923330"/>
          </a:xfrm>
          <a:prstGeom prst="rect">
            <a:avLst/>
          </a:prstGeom>
          <a:noFill/>
        </p:spPr>
        <p:txBody>
          <a:bodyPr wrap="square" rtlCol="0">
            <a:spAutoFit/>
          </a:bodyPr>
          <a:lstStyle/>
          <a:p>
            <a:r>
              <a:rPr lang="et-EE" dirty="0"/>
              <a:t>Meenuta, kuidas arvutati reostuskoormust!</a:t>
            </a:r>
            <a:endParaRPr lang="en-US" dirty="0"/>
          </a:p>
        </p:txBody>
      </p:sp>
    </p:spTree>
    <p:extLst>
      <p:ext uri="{BB962C8B-B14F-4D97-AF65-F5344CB8AC3E}">
        <p14:creationId xmlns:p14="http://schemas.microsoft.com/office/powerpoint/2010/main" val="14670800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u kohatäide 1">
            <a:extLst>
              <a:ext uri="{FF2B5EF4-FFF2-40B4-BE49-F238E27FC236}">
                <a16:creationId xmlns:a16="http://schemas.microsoft.com/office/drawing/2014/main" id="{10B8EBC9-C99E-D6B3-0E1E-E7314FA92E52}"/>
              </a:ext>
            </a:extLst>
          </p:cNvPr>
          <p:cNvSpPr>
            <a:spLocks noGrp="1"/>
          </p:cNvSpPr>
          <p:nvPr>
            <p:ph idx="1"/>
          </p:nvPr>
        </p:nvSpPr>
        <p:spPr>
          <a:xfrm>
            <a:off x="838200" y="1825625"/>
            <a:ext cx="10515600" cy="2437765"/>
          </a:xfrm>
        </p:spPr>
        <p:txBody>
          <a:bodyPr/>
          <a:lstStyle/>
          <a:p>
            <a:r>
              <a:rPr lang="et-EE"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Sooritades eri heljumisisaldusega vee settimiskatseid saab luua mitu X</a:t>
            </a:r>
            <a:r>
              <a:rPr lang="et-EE" sz="2800" baseline="-25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KA</a:t>
            </a:r>
            <a:r>
              <a:rPr lang="et-EE"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ja </a:t>
            </a:r>
            <a:r>
              <a:rPr lang="et-EE" sz="2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q</a:t>
            </a:r>
            <a:r>
              <a:rPr lang="et-EE" sz="2800" baseline="-250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A,g</a:t>
            </a:r>
            <a:r>
              <a:rPr lang="et-EE"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-väärtuste kombinatsiooni, mille abil koostatakse heljumi settimisvoo graafik, kandes y-teljele </a:t>
            </a:r>
            <a:r>
              <a:rPr lang="et-EE" sz="2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q</a:t>
            </a:r>
            <a:r>
              <a:rPr lang="et-EE" sz="2800" baseline="-250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A,g</a:t>
            </a:r>
            <a:r>
              <a:rPr lang="et-EE"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ja x-teljele vastava heljumisisalduse väärtuse. </a:t>
            </a:r>
          </a:p>
          <a:p>
            <a:r>
              <a:rPr lang="et-EE"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See graafik kirjeldab raskusjõu põhjustatud heljumivoogu setitisse. </a:t>
            </a:r>
            <a:endParaRPr lang="en-US" dirty="0"/>
          </a:p>
        </p:txBody>
      </p:sp>
      <p:sp>
        <p:nvSpPr>
          <p:cNvPr id="3" name="Pealkiri 2">
            <a:extLst>
              <a:ext uri="{FF2B5EF4-FFF2-40B4-BE49-F238E27FC236}">
                <a16:creationId xmlns:a16="http://schemas.microsoft.com/office/drawing/2014/main" id="{360C09FD-A2D6-B27A-16F3-C5A01236E4B2}"/>
              </a:ext>
            </a:extLst>
          </p:cNvPr>
          <p:cNvSpPr>
            <a:spLocks noGrp="1"/>
          </p:cNvSpPr>
          <p:nvPr>
            <p:ph type="title"/>
          </p:nvPr>
        </p:nvSpPr>
        <p:spPr/>
        <p:txBody>
          <a:bodyPr/>
          <a:lstStyle/>
          <a:p>
            <a:r>
              <a:rPr lang="et-EE" dirty="0"/>
              <a:t>Heljumi settimisvoog</a:t>
            </a:r>
            <a:endParaRPr lang="en-US" dirty="0"/>
          </a:p>
        </p:txBody>
      </p:sp>
      <p:graphicFrame>
        <p:nvGraphicFramePr>
          <p:cNvPr id="4" name="Chart 110">
            <a:extLst>
              <a:ext uri="{FF2B5EF4-FFF2-40B4-BE49-F238E27FC236}">
                <a16:creationId xmlns:a16="http://schemas.microsoft.com/office/drawing/2014/main" id="{F233B80A-7B60-1984-B43E-D80A57B104F2}"/>
              </a:ext>
            </a:extLst>
          </p:cNvPr>
          <p:cNvGraphicFramePr/>
          <p:nvPr>
            <p:extLst>
              <p:ext uri="{D42A27DB-BD31-4B8C-83A1-F6EECF244321}">
                <p14:modId xmlns:p14="http://schemas.microsoft.com/office/powerpoint/2010/main" val="1547730552"/>
              </p:ext>
            </p:extLst>
          </p:nvPr>
        </p:nvGraphicFramePr>
        <p:xfrm>
          <a:off x="3627522" y="4151412"/>
          <a:ext cx="5562600" cy="259778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5694383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u kohatäide 1">
            <a:extLst>
              <a:ext uri="{FF2B5EF4-FFF2-40B4-BE49-F238E27FC236}">
                <a16:creationId xmlns:a16="http://schemas.microsoft.com/office/drawing/2014/main" id="{6B5BFC3F-9482-A165-B6BA-35FA0811CCB2}"/>
              </a:ext>
            </a:extLst>
          </p:cNvPr>
          <p:cNvSpPr>
            <a:spLocks noGrp="1"/>
          </p:cNvSpPr>
          <p:nvPr>
            <p:ph idx="1"/>
          </p:nvPr>
        </p:nvSpPr>
        <p:spPr>
          <a:xfrm>
            <a:off x="838200" y="1825625"/>
            <a:ext cx="10515600" cy="2403475"/>
          </a:xfrm>
        </p:spPr>
        <p:txBody>
          <a:bodyPr/>
          <a:lstStyle/>
          <a:p>
            <a:r>
              <a:rPr lang="en-US" dirty="0" err="1"/>
              <a:t>Heljumi</a:t>
            </a:r>
            <a:r>
              <a:rPr lang="en-US" dirty="0"/>
              <a:t> </a:t>
            </a:r>
            <a:r>
              <a:rPr lang="en-US" dirty="0" err="1"/>
              <a:t>liikumist</a:t>
            </a:r>
            <a:r>
              <a:rPr lang="en-US" dirty="0"/>
              <a:t> </a:t>
            </a:r>
            <a:r>
              <a:rPr lang="en-US" dirty="0" err="1"/>
              <a:t>põhja</a:t>
            </a:r>
            <a:r>
              <a:rPr lang="en-US" dirty="0"/>
              <a:t> </a:t>
            </a:r>
            <a:r>
              <a:rPr lang="en-US" dirty="0" err="1"/>
              <a:t>suunas</a:t>
            </a:r>
            <a:r>
              <a:rPr lang="en-US" dirty="0"/>
              <a:t> </a:t>
            </a:r>
            <a:r>
              <a:rPr lang="en-US" dirty="0" err="1"/>
              <a:t>põhjustab</a:t>
            </a:r>
            <a:r>
              <a:rPr lang="en-US" dirty="0"/>
              <a:t> </a:t>
            </a:r>
            <a:r>
              <a:rPr lang="en-US" dirty="0" err="1"/>
              <a:t>peale</a:t>
            </a:r>
            <a:r>
              <a:rPr lang="en-US" dirty="0"/>
              <a:t> </a:t>
            </a:r>
            <a:r>
              <a:rPr lang="en-US" dirty="0" err="1"/>
              <a:t>raskusjõu</a:t>
            </a:r>
            <a:r>
              <a:rPr lang="en-US" dirty="0"/>
              <a:t> ka </a:t>
            </a:r>
            <a:r>
              <a:rPr lang="en-US" dirty="0" err="1"/>
              <a:t>tagastusmuda</a:t>
            </a:r>
            <a:r>
              <a:rPr lang="en-US" dirty="0"/>
              <a:t> </a:t>
            </a:r>
            <a:r>
              <a:rPr lang="en-US" dirty="0" err="1"/>
              <a:t>kõrvaldamine</a:t>
            </a:r>
            <a:r>
              <a:rPr lang="en-US" dirty="0"/>
              <a:t> </a:t>
            </a:r>
            <a:r>
              <a:rPr lang="en-US" dirty="0" err="1"/>
              <a:t>setiti</a:t>
            </a:r>
            <a:r>
              <a:rPr lang="en-US" dirty="0"/>
              <a:t> </a:t>
            </a:r>
            <a:r>
              <a:rPr lang="en-US" dirty="0" err="1"/>
              <a:t>põhjast</a:t>
            </a:r>
            <a:r>
              <a:rPr lang="en-US" dirty="0"/>
              <a:t> (</a:t>
            </a:r>
            <a:r>
              <a:rPr lang="en-US" dirty="0" err="1"/>
              <a:t>laskevool</a:t>
            </a:r>
            <a:r>
              <a:rPr lang="en-US" dirty="0"/>
              <a:t>). </a:t>
            </a:r>
            <a:endParaRPr lang="et-EE" dirty="0"/>
          </a:p>
          <a:p>
            <a:r>
              <a:rPr lang="en-US" dirty="0" err="1"/>
              <a:t>Kindla</a:t>
            </a:r>
            <a:r>
              <a:rPr lang="en-US" dirty="0"/>
              <a:t> </a:t>
            </a:r>
            <a:r>
              <a:rPr lang="en-US" dirty="0" err="1"/>
              <a:t>tagastusmuda</a:t>
            </a:r>
            <a:r>
              <a:rPr lang="en-US" dirty="0"/>
              <a:t> </a:t>
            </a:r>
            <a:r>
              <a:rPr lang="en-US" dirty="0" err="1"/>
              <a:t>vooluhulga</a:t>
            </a:r>
            <a:r>
              <a:rPr lang="en-US" dirty="0"/>
              <a:t> </a:t>
            </a:r>
            <a:r>
              <a:rPr lang="en-US" dirty="0" err="1"/>
              <a:t>puhul</a:t>
            </a:r>
            <a:r>
              <a:rPr lang="en-US" dirty="0"/>
              <a:t> </a:t>
            </a:r>
            <a:r>
              <a:rPr lang="en-US" dirty="0" err="1"/>
              <a:t>kujutab</a:t>
            </a:r>
            <a:r>
              <a:rPr lang="en-US" dirty="0"/>
              <a:t> </a:t>
            </a:r>
            <a:r>
              <a:rPr lang="en-US" dirty="0" err="1"/>
              <a:t>setitimuda</a:t>
            </a:r>
            <a:r>
              <a:rPr lang="en-US" dirty="0"/>
              <a:t> </a:t>
            </a:r>
            <a:r>
              <a:rPr lang="en-US" dirty="0" err="1"/>
              <a:t>laskevoolu</a:t>
            </a:r>
            <a:r>
              <a:rPr lang="en-US" dirty="0"/>
              <a:t> </a:t>
            </a:r>
            <a:r>
              <a:rPr lang="en-US" dirty="0" err="1"/>
              <a:t>voogu</a:t>
            </a:r>
            <a:r>
              <a:rPr lang="en-US" dirty="0"/>
              <a:t> </a:t>
            </a:r>
            <a:r>
              <a:rPr lang="en-US" dirty="0" err="1"/>
              <a:t>q</a:t>
            </a:r>
            <a:r>
              <a:rPr lang="en-US" baseline="-25000" dirty="0" err="1"/>
              <a:t>KA,TM</a:t>
            </a:r>
            <a:r>
              <a:rPr lang="en-US" baseline="-25000" dirty="0"/>
              <a:t> </a:t>
            </a:r>
            <a:r>
              <a:rPr lang="en-US" dirty="0" err="1"/>
              <a:t>tõusev</a:t>
            </a:r>
            <a:r>
              <a:rPr lang="en-US" dirty="0"/>
              <a:t> </a:t>
            </a:r>
            <a:r>
              <a:rPr lang="en-US" dirty="0" err="1"/>
              <a:t>sirgjoon</a:t>
            </a:r>
            <a:r>
              <a:rPr lang="en-US" dirty="0"/>
              <a:t> , </a:t>
            </a:r>
            <a:r>
              <a:rPr lang="en-US" dirty="0" err="1"/>
              <a:t>mille</a:t>
            </a:r>
            <a:r>
              <a:rPr lang="en-US" dirty="0"/>
              <a:t> </a:t>
            </a:r>
            <a:r>
              <a:rPr lang="en-US" dirty="0" err="1"/>
              <a:t>väärtus</a:t>
            </a:r>
            <a:r>
              <a:rPr lang="en-US" dirty="0"/>
              <a:t> </a:t>
            </a:r>
            <a:r>
              <a:rPr lang="en-US" dirty="0" err="1"/>
              <a:t>sõltub</a:t>
            </a:r>
            <a:r>
              <a:rPr lang="en-US" dirty="0"/>
              <a:t> </a:t>
            </a:r>
            <a:r>
              <a:rPr lang="en-US" dirty="0" err="1"/>
              <a:t>muda</a:t>
            </a:r>
            <a:r>
              <a:rPr lang="en-US" dirty="0"/>
              <a:t> </a:t>
            </a:r>
            <a:r>
              <a:rPr lang="en-US" dirty="0" err="1"/>
              <a:t>heljumisisaldusest</a:t>
            </a:r>
            <a:r>
              <a:rPr lang="en-US" dirty="0"/>
              <a:t>. </a:t>
            </a:r>
          </a:p>
        </p:txBody>
      </p:sp>
      <p:sp>
        <p:nvSpPr>
          <p:cNvPr id="3" name="Pealkiri 2">
            <a:extLst>
              <a:ext uri="{FF2B5EF4-FFF2-40B4-BE49-F238E27FC236}">
                <a16:creationId xmlns:a16="http://schemas.microsoft.com/office/drawing/2014/main" id="{81DB42E6-396D-7ADA-137D-DA6AB069D694}"/>
              </a:ext>
            </a:extLst>
          </p:cNvPr>
          <p:cNvSpPr>
            <a:spLocks noGrp="1"/>
          </p:cNvSpPr>
          <p:nvPr>
            <p:ph type="title"/>
          </p:nvPr>
        </p:nvSpPr>
        <p:spPr/>
        <p:txBody>
          <a:bodyPr/>
          <a:lstStyle/>
          <a:p>
            <a:r>
              <a:rPr lang="et-EE" dirty="0"/>
              <a:t>Tagastusmuda kõrvaldamine</a:t>
            </a:r>
            <a:endParaRPr lang="en-US" dirty="0"/>
          </a:p>
        </p:txBody>
      </p:sp>
      <p:graphicFrame>
        <p:nvGraphicFramePr>
          <p:cNvPr id="4" name="Chart 111">
            <a:extLst>
              <a:ext uri="{FF2B5EF4-FFF2-40B4-BE49-F238E27FC236}">
                <a16:creationId xmlns:a16="http://schemas.microsoft.com/office/drawing/2014/main" id="{04E0E579-912E-4B72-9B72-074F2A3FDBF5}"/>
              </a:ext>
            </a:extLst>
          </p:cNvPr>
          <p:cNvGraphicFramePr/>
          <p:nvPr>
            <p:extLst>
              <p:ext uri="{D42A27DB-BD31-4B8C-83A1-F6EECF244321}">
                <p14:modId xmlns:p14="http://schemas.microsoft.com/office/powerpoint/2010/main" val="1668808389"/>
              </p:ext>
            </p:extLst>
          </p:nvPr>
        </p:nvGraphicFramePr>
        <p:xfrm>
          <a:off x="2830629" y="4156710"/>
          <a:ext cx="5760720" cy="233616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319147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2" name="Sisu kohatäide 1">
                <a:extLst>
                  <a:ext uri="{FF2B5EF4-FFF2-40B4-BE49-F238E27FC236}">
                    <a16:creationId xmlns:a16="http://schemas.microsoft.com/office/drawing/2014/main" id="{1AC95506-8700-A324-A640-2A81422E4FC6}"/>
                  </a:ext>
                </a:extLst>
              </p:cNvPr>
              <p:cNvSpPr>
                <a:spLocks noGrp="1"/>
              </p:cNvSpPr>
              <p:nvPr>
                <p:ph idx="1"/>
              </p:nvPr>
            </p:nvSpPr>
            <p:spPr>
              <a:xfrm>
                <a:off x="838200" y="1543051"/>
                <a:ext cx="10515600" cy="5132070"/>
              </a:xfrm>
            </p:spPr>
            <p:txBody>
              <a:bodyPr>
                <a:normAutofit/>
              </a:bodyPr>
              <a:lstStyle/>
              <a:p>
                <a:pPr algn="just">
                  <a:lnSpc>
                    <a:spcPct val="150000"/>
                  </a:lnSpc>
                  <a:spcAft>
                    <a:spcPts val="1200"/>
                  </a:spcAft>
                </a:pP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Mõlema heljumivoo liitmisel leitakse kogu vajuv heljumivoog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q</a:t>
                </a:r>
                <a:r>
                  <a:rPr lang="et-EE" sz="1800" baseline="-250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KA</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mida nimetatakse ka </a:t>
                </a:r>
                <a:r>
                  <a:rPr lang="et-EE" sz="1800" b="1"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setitimuda</a:t>
                </a:r>
                <a:r>
                  <a:rPr lang="et-EE" sz="1800" b="1"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pinnakoormuseks</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a:t>
                </a:r>
                <a:endParaRPr lang="et-EE" i="1" dirty="0">
                  <a:effectLst/>
                  <a:latin typeface="Cambria Math" panose="02040503050406030204" pitchFamily="18" charset="0"/>
                </a:endParaRPr>
              </a:p>
              <a:p>
                <a:pPr marL="0" indent="0" algn="ctr">
                  <a:lnSpc>
                    <a:spcPct val="150000"/>
                  </a:lnSpc>
                  <a:spcAft>
                    <a:spcPts val="1200"/>
                  </a:spcAft>
                  <a:buNone/>
                </a:pPr>
                <a14:m>
                  <m:oMath xmlns:m="http://schemas.openxmlformats.org/officeDocument/2006/math">
                    <m:sSub>
                      <m:sSubPr>
                        <m:ctrlPr>
                          <a:rPr lang="en-US" i="1">
                            <a:effectLst/>
                            <a:latin typeface="Cambria Math" panose="02040503050406030204" pitchFamily="18" charset="0"/>
                          </a:rPr>
                        </m:ctrlPr>
                      </m:sSubPr>
                      <m:e>
                        <m:r>
                          <a:rPr lang="et-EE" sz="1800"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t>𝑞</m:t>
                        </m:r>
                      </m:e>
                      <m:sub>
                        <m:r>
                          <a:rPr lang="et-EE" sz="1800"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t>𝐾𝐴</m:t>
                        </m:r>
                      </m:sub>
                    </m:sSub>
                    <m:r>
                      <a:rPr lang="et-EE" sz="1800"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t>=</m:t>
                    </m:r>
                    <m:sSub>
                      <m:sSubPr>
                        <m:ctrlPr>
                          <a:rPr lang="en-US" i="1">
                            <a:effectLst/>
                            <a:latin typeface="Cambria Math" panose="02040503050406030204" pitchFamily="18" charset="0"/>
                          </a:rPr>
                        </m:ctrlPr>
                      </m:sSubPr>
                      <m:e>
                        <m:r>
                          <a:rPr lang="et-EE" sz="1800"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t>𝑞</m:t>
                        </m:r>
                      </m:e>
                      <m:sub>
                        <m:r>
                          <a:rPr lang="et-EE" sz="1800"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t>𝐾𝐴</m:t>
                        </m:r>
                        <m:r>
                          <a:rPr lang="et-EE" sz="1800"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t-EE" sz="1800"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t>𝑔</m:t>
                        </m:r>
                      </m:sub>
                    </m:sSub>
                    <m:r>
                      <a:rPr lang="et-EE" sz="1800"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t>+</m:t>
                    </m:r>
                    <m:sSub>
                      <m:sSubPr>
                        <m:ctrlPr>
                          <a:rPr lang="en-US" i="1">
                            <a:effectLst/>
                            <a:latin typeface="Cambria Math" panose="02040503050406030204" pitchFamily="18" charset="0"/>
                          </a:rPr>
                        </m:ctrlPr>
                      </m:sSubPr>
                      <m:e>
                        <m:r>
                          <a:rPr lang="et-EE" sz="1800"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t>𝑞</m:t>
                        </m:r>
                      </m:e>
                      <m:sub>
                        <m:r>
                          <a:rPr lang="et-EE" sz="1800"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t>𝐾𝐴</m:t>
                        </m:r>
                        <m:r>
                          <a:rPr lang="et-EE" sz="1800"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t-EE" sz="1800"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t>𝑇𝑀</m:t>
                        </m:r>
                      </m:sub>
                    </m:sSub>
                    <m:r>
                      <a:rPr lang="et-EE" sz="1800"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t> .</m:t>
                    </m:r>
                  </m:oMath>
                </a14:m>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p>
              <a:p>
                <a:pPr marL="0" indent="0" algn="ctr">
                  <a:lnSpc>
                    <a:spcPct val="150000"/>
                  </a:lnSpc>
                  <a:spcAft>
                    <a:spcPts val="1200"/>
                  </a:spcAft>
                  <a:buNone/>
                </a:pPr>
                <a:endPar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p:txBody>
          </p:sp>
        </mc:Choice>
        <mc:Fallback>
          <p:sp>
            <p:nvSpPr>
              <p:cNvPr id="2" name="Sisu kohatäide 1">
                <a:extLst>
                  <a:ext uri="{FF2B5EF4-FFF2-40B4-BE49-F238E27FC236}">
                    <a16:creationId xmlns:a16="http://schemas.microsoft.com/office/drawing/2014/main" id="{1AC95506-8700-A324-A640-2A81422E4FC6}"/>
                  </a:ext>
                </a:extLst>
              </p:cNvPr>
              <p:cNvSpPr>
                <a:spLocks noGrp="1" noRot="1" noChangeAspect="1" noMove="1" noResize="1" noEditPoints="1" noAdjustHandles="1" noChangeArrowheads="1" noChangeShapeType="1" noTextEdit="1"/>
              </p:cNvSpPr>
              <p:nvPr>
                <p:ph idx="1"/>
              </p:nvPr>
            </p:nvSpPr>
            <p:spPr>
              <a:xfrm>
                <a:off x="838200" y="1543051"/>
                <a:ext cx="10515600" cy="5132070"/>
              </a:xfrm>
              <a:blipFill>
                <a:blip r:embed="rId3"/>
                <a:stretch>
                  <a:fillRect l="-406" r="-464"/>
                </a:stretch>
              </a:blipFill>
            </p:spPr>
            <p:txBody>
              <a:bodyPr/>
              <a:lstStyle/>
              <a:p>
                <a:r>
                  <a:rPr lang="en-US">
                    <a:noFill/>
                  </a:rPr>
                  <a:t> </a:t>
                </a:r>
              </a:p>
            </p:txBody>
          </p:sp>
        </mc:Fallback>
      </mc:AlternateContent>
      <p:sp>
        <p:nvSpPr>
          <p:cNvPr id="3" name="Pealkiri 2">
            <a:extLst>
              <a:ext uri="{FF2B5EF4-FFF2-40B4-BE49-F238E27FC236}">
                <a16:creationId xmlns:a16="http://schemas.microsoft.com/office/drawing/2014/main" id="{53D37706-BF43-9AA1-88FD-B1E6B46BA454}"/>
              </a:ext>
            </a:extLst>
          </p:cNvPr>
          <p:cNvSpPr>
            <a:spLocks noGrp="1"/>
          </p:cNvSpPr>
          <p:nvPr>
            <p:ph type="title"/>
          </p:nvPr>
        </p:nvSpPr>
        <p:spPr/>
        <p:txBody>
          <a:bodyPr/>
          <a:lstStyle/>
          <a:p>
            <a:r>
              <a:rPr lang="et-EE" dirty="0" err="1"/>
              <a:t>Setitimuda</a:t>
            </a:r>
            <a:r>
              <a:rPr lang="et-EE" dirty="0"/>
              <a:t> pinnakoormus</a:t>
            </a:r>
            <a:endParaRPr lang="en-US" dirty="0"/>
          </a:p>
        </p:txBody>
      </p:sp>
      <p:sp>
        <p:nvSpPr>
          <p:cNvPr id="4" name="TextBox 3">
            <a:extLst>
              <a:ext uri="{FF2B5EF4-FFF2-40B4-BE49-F238E27FC236}">
                <a16:creationId xmlns:a16="http://schemas.microsoft.com/office/drawing/2014/main" id="{7BC1AE94-2E6B-9808-CF09-ACB0477AA2EA}"/>
              </a:ext>
            </a:extLst>
          </p:cNvPr>
          <p:cNvSpPr txBox="1"/>
          <p:nvPr/>
        </p:nvSpPr>
        <p:spPr>
          <a:xfrm>
            <a:off x="7018020" y="3274695"/>
            <a:ext cx="1863090" cy="646331"/>
          </a:xfrm>
          <a:prstGeom prst="rect">
            <a:avLst/>
          </a:prstGeom>
          <a:noFill/>
        </p:spPr>
        <p:txBody>
          <a:bodyPr wrap="square" rtlCol="0">
            <a:spAutoFit/>
          </a:bodyPr>
          <a:lstStyle/>
          <a:p>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Setitimuda</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laskevoolu voog</a:t>
            </a:r>
            <a:endParaRPr lang="en-US" dirty="0"/>
          </a:p>
        </p:txBody>
      </p:sp>
      <p:cxnSp>
        <p:nvCxnSpPr>
          <p:cNvPr id="6" name="Sirge noolkonnektor 5">
            <a:extLst>
              <a:ext uri="{FF2B5EF4-FFF2-40B4-BE49-F238E27FC236}">
                <a16:creationId xmlns:a16="http://schemas.microsoft.com/office/drawing/2014/main" id="{59EA8E63-A9D3-B584-3C6E-2B752B8005FD}"/>
              </a:ext>
            </a:extLst>
          </p:cNvPr>
          <p:cNvCxnSpPr>
            <a:cxnSpLocks/>
            <a:stCxn id="4" idx="1"/>
          </p:cNvCxnSpPr>
          <p:nvPr/>
        </p:nvCxnSpPr>
        <p:spPr>
          <a:xfrm flipH="1" flipV="1">
            <a:off x="6400800" y="3274695"/>
            <a:ext cx="617220" cy="32316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826EB8E5-3C48-2176-CE05-2C45875AF23E}"/>
              </a:ext>
            </a:extLst>
          </p:cNvPr>
          <p:cNvSpPr txBox="1"/>
          <p:nvPr/>
        </p:nvSpPr>
        <p:spPr>
          <a:xfrm>
            <a:off x="3297555" y="3462755"/>
            <a:ext cx="2274570" cy="646331"/>
          </a:xfrm>
          <a:prstGeom prst="rect">
            <a:avLst/>
          </a:prstGeom>
          <a:noFill/>
        </p:spPr>
        <p:txBody>
          <a:bodyPr wrap="square" rtlCol="0">
            <a:spAutoFit/>
          </a:bodyPr>
          <a:lstStyle/>
          <a:p>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Raskusjõu tõttu settinud heljumivoog </a:t>
            </a:r>
            <a:endParaRPr lang="en-US" dirty="0"/>
          </a:p>
        </p:txBody>
      </p:sp>
      <p:cxnSp>
        <p:nvCxnSpPr>
          <p:cNvPr id="11" name="Sirge noolkonnektor 10">
            <a:extLst>
              <a:ext uri="{FF2B5EF4-FFF2-40B4-BE49-F238E27FC236}">
                <a16:creationId xmlns:a16="http://schemas.microsoft.com/office/drawing/2014/main" id="{E73E5AD8-6C30-0C14-EC05-6D06147A2752}"/>
              </a:ext>
            </a:extLst>
          </p:cNvPr>
          <p:cNvCxnSpPr/>
          <p:nvPr/>
        </p:nvCxnSpPr>
        <p:spPr>
          <a:xfrm flipV="1">
            <a:off x="5572125" y="3274695"/>
            <a:ext cx="131445" cy="47434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5692606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ealkiri 2">
            <a:extLst>
              <a:ext uri="{FF2B5EF4-FFF2-40B4-BE49-F238E27FC236}">
                <a16:creationId xmlns:a16="http://schemas.microsoft.com/office/drawing/2014/main" id="{6B00F091-4BDE-2455-7499-C28B878366DA}"/>
              </a:ext>
            </a:extLst>
          </p:cNvPr>
          <p:cNvSpPr>
            <a:spLocks noGrp="1"/>
          </p:cNvSpPr>
          <p:nvPr>
            <p:ph type="title"/>
          </p:nvPr>
        </p:nvSpPr>
        <p:spPr/>
        <p:txBody>
          <a:bodyPr/>
          <a:lstStyle/>
          <a:p>
            <a:r>
              <a:rPr lang="et-EE" dirty="0" err="1"/>
              <a:t>Setitimuda</a:t>
            </a:r>
            <a:r>
              <a:rPr lang="et-EE" dirty="0"/>
              <a:t> pinnakoormus</a:t>
            </a:r>
            <a:endParaRPr lang="en-US" dirty="0"/>
          </a:p>
        </p:txBody>
      </p:sp>
      <p:pic>
        <p:nvPicPr>
          <p:cNvPr id="4" name="Picture 1167735014" descr="A graph with a line and a line&#10;&#10;Description automatically generated">
            <a:extLst>
              <a:ext uri="{FF2B5EF4-FFF2-40B4-BE49-F238E27FC236}">
                <a16:creationId xmlns:a16="http://schemas.microsoft.com/office/drawing/2014/main" id="{A8DF607C-8C68-CF9E-73A1-D18A94EC222E}"/>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008108" y="1928474"/>
            <a:ext cx="6175783" cy="4145639"/>
          </a:xfrm>
          <a:prstGeom prst="rect">
            <a:avLst/>
          </a:prstGeom>
          <a:noFill/>
        </p:spPr>
      </p:pic>
    </p:spTree>
    <p:extLst>
      <p:ext uri="{BB962C8B-B14F-4D97-AF65-F5344CB8AC3E}">
        <p14:creationId xmlns:p14="http://schemas.microsoft.com/office/powerpoint/2010/main" val="14419238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u kohatäide 1">
            <a:extLst>
              <a:ext uri="{FF2B5EF4-FFF2-40B4-BE49-F238E27FC236}">
                <a16:creationId xmlns:a16="http://schemas.microsoft.com/office/drawing/2014/main" id="{A3C75F21-0FAE-66F3-E14B-C88B1D0ADFB1}"/>
              </a:ext>
            </a:extLst>
          </p:cNvPr>
          <p:cNvSpPr>
            <a:spLocks noGrp="1"/>
          </p:cNvSpPr>
          <p:nvPr>
            <p:ph idx="1"/>
          </p:nvPr>
        </p:nvSpPr>
        <p:spPr>
          <a:xfrm>
            <a:off x="838200" y="1825625"/>
            <a:ext cx="8157210" cy="3032125"/>
          </a:xfrm>
        </p:spPr>
        <p:txBody>
          <a:bodyPr>
            <a:normAutofit fontScale="92500" lnSpcReduction="20000"/>
          </a:bodyPr>
          <a:lstStyle/>
          <a:p>
            <a:r>
              <a:rPr lang="en-US" dirty="0" err="1"/>
              <a:t>Praktikas</a:t>
            </a:r>
            <a:r>
              <a:rPr lang="en-US" dirty="0"/>
              <a:t> on </a:t>
            </a:r>
            <a:r>
              <a:rPr lang="en-US" dirty="0" err="1"/>
              <a:t>aktiivmuda</a:t>
            </a:r>
            <a:r>
              <a:rPr lang="en-US" dirty="0"/>
              <a:t> </a:t>
            </a:r>
            <a:r>
              <a:rPr lang="en-US" dirty="0" err="1"/>
              <a:t>omaduste</a:t>
            </a:r>
            <a:r>
              <a:rPr lang="en-US" dirty="0"/>
              <a:t> </a:t>
            </a:r>
            <a:r>
              <a:rPr lang="en-US" dirty="0" err="1"/>
              <a:t>hindamiseks</a:t>
            </a:r>
            <a:r>
              <a:rPr lang="en-US" dirty="0"/>
              <a:t> </a:t>
            </a:r>
            <a:r>
              <a:rPr lang="en-US" dirty="0" err="1"/>
              <a:t>kasutusel</a:t>
            </a:r>
            <a:r>
              <a:rPr lang="en-US" dirty="0"/>
              <a:t> 30-minuti </a:t>
            </a:r>
            <a:r>
              <a:rPr lang="en-US" dirty="0" err="1"/>
              <a:t>settimistest</a:t>
            </a:r>
            <a:r>
              <a:rPr lang="en-US" dirty="0"/>
              <a:t> </a:t>
            </a:r>
            <a:r>
              <a:rPr lang="en-US" dirty="0" err="1"/>
              <a:t>üheliitrises</a:t>
            </a:r>
            <a:r>
              <a:rPr lang="en-US" dirty="0"/>
              <a:t> </a:t>
            </a:r>
            <a:r>
              <a:rPr lang="en-US" dirty="0" err="1"/>
              <a:t>mensuuris</a:t>
            </a:r>
            <a:r>
              <a:rPr lang="en-US" dirty="0"/>
              <a:t>, </a:t>
            </a:r>
            <a:r>
              <a:rPr lang="en-US" dirty="0" err="1"/>
              <a:t>mille</a:t>
            </a:r>
            <a:r>
              <a:rPr lang="en-US" dirty="0"/>
              <a:t> </a:t>
            </a:r>
            <a:r>
              <a:rPr lang="en-US" dirty="0" err="1"/>
              <a:t>taandatud</a:t>
            </a:r>
            <a:r>
              <a:rPr lang="en-US" dirty="0"/>
              <a:t> </a:t>
            </a:r>
            <a:r>
              <a:rPr lang="en-US" dirty="0" err="1"/>
              <a:t>tulemust</a:t>
            </a:r>
            <a:r>
              <a:rPr lang="en-US" dirty="0"/>
              <a:t> </a:t>
            </a:r>
            <a:r>
              <a:rPr lang="en-US" dirty="0" err="1"/>
              <a:t>kutsutakse</a:t>
            </a:r>
            <a:r>
              <a:rPr lang="en-US" dirty="0"/>
              <a:t> </a:t>
            </a:r>
            <a:r>
              <a:rPr lang="en-US" dirty="0" err="1"/>
              <a:t>Mohlmanni</a:t>
            </a:r>
            <a:r>
              <a:rPr lang="en-US" dirty="0"/>
              <a:t> </a:t>
            </a:r>
            <a:r>
              <a:rPr lang="en-US" dirty="0" err="1"/>
              <a:t>indeksiks</a:t>
            </a:r>
            <a:r>
              <a:rPr lang="en-US" dirty="0"/>
              <a:t> </a:t>
            </a:r>
            <a:r>
              <a:rPr lang="en-US" dirty="0" err="1"/>
              <a:t>või</a:t>
            </a:r>
            <a:r>
              <a:rPr lang="en-US" dirty="0"/>
              <a:t> </a:t>
            </a:r>
            <a:r>
              <a:rPr lang="en-US" dirty="0" err="1"/>
              <a:t>mudaindeksiks</a:t>
            </a:r>
            <a:r>
              <a:rPr lang="en-US" dirty="0"/>
              <a:t> (</a:t>
            </a:r>
            <a:r>
              <a:rPr lang="en-US" dirty="0" err="1"/>
              <a:t>ingl</a:t>
            </a:r>
            <a:r>
              <a:rPr lang="en-US" dirty="0"/>
              <a:t> </a:t>
            </a:r>
            <a:r>
              <a:rPr lang="en-US" i="1" dirty="0"/>
              <a:t>sludge volume index</a:t>
            </a:r>
            <a:r>
              <a:rPr lang="en-US" dirty="0"/>
              <a:t>, SVI) (ml/g </a:t>
            </a:r>
            <a:r>
              <a:rPr lang="en-US" dirty="0" err="1"/>
              <a:t>või</a:t>
            </a:r>
            <a:r>
              <a:rPr lang="en-US" dirty="0"/>
              <a:t> l/kg).</a:t>
            </a:r>
            <a:endParaRPr lang="et-EE" dirty="0"/>
          </a:p>
          <a:p>
            <a:r>
              <a:rPr lang="en-US" dirty="0" err="1"/>
              <a:t>Mida</a:t>
            </a:r>
            <a:r>
              <a:rPr lang="en-US" dirty="0"/>
              <a:t> </a:t>
            </a:r>
            <a:r>
              <a:rPr lang="en-US" dirty="0" err="1"/>
              <a:t>väiksem</a:t>
            </a:r>
            <a:r>
              <a:rPr lang="en-US" dirty="0"/>
              <a:t> on SVI, </a:t>
            </a:r>
            <a:r>
              <a:rPr lang="en-US" dirty="0" err="1"/>
              <a:t>seda</a:t>
            </a:r>
            <a:r>
              <a:rPr lang="en-US" dirty="0"/>
              <a:t> </a:t>
            </a:r>
            <a:r>
              <a:rPr lang="en-US" dirty="0" err="1"/>
              <a:t>paremini</a:t>
            </a:r>
            <a:r>
              <a:rPr lang="en-US" dirty="0"/>
              <a:t> </a:t>
            </a:r>
            <a:r>
              <a:rPr lang="en-US" dirty="0" err="1"/>
              <a:t>muda</a:t>
            </a:r>
            <a:r>
              <a:rPr lang="en-US" dirty="0"/>
              <a:t> </a:t>
            </a:r>
            <a:r>
              <a:rPr lang="en-US" dirty="0" err="1"/>
              <a:t>setib</a:t>
            </a:r>
            <a:r>
              <a:rPr lang="en-US" dirty="0"/>
              <a:t>. </a:t>
            </a:r>
            <a:endParaRPr lang="et-EE" dirty="0"/>
          </a:p>
          <a:p>
            <a:r>
              <a:rPr lang="en-US" dirty="0" err="1"/>
              <a:t>Saksa</a:t>
            </a:r>
            <a:r>
              <a:rPr lang="en-US" dirty="0"/>
              <a:t> </a:t>
            </a:r>
            <a:r>
              <a:rPr lang="en-US" dirty="0" err="1"/>
              <a:t>standardite</a:t>
            </a:r>
            <a:r>
              <a:rPr lang="en-US" dirty="0"/>
              <a:t> </a:t>
            </a:r>
            <a:r>
              <a:rPr lang="en-US" dirty="0" err="1"/>
              <a:t>kohaselt</a:t>
            </a:r>
            <a:r>
              <a:rPr lang="en-US" dirty="0"/>
              <a:t> on järelsetiti </a:t>
            </a:r>
            <a:r>
              <a:rPr lang="en-US" dirty="0" err="1"/>
              <a:t>dimensioneerimisel</a:t>
            </a:r>
            <a:r>
              <a:rPr lang="en-US" dirty="0"/>
              <a:t> </a:t>
            </a:r>
            <a:r>
              <a:rPr lang="en-US" dirty="0" err="1"/>
              <a:t>mudaindeksi</a:t>
            </a:r>
            <a:r>
              <a:rPr lang="en-US" dirty="0"/>
              <a:t> </a:t>
            </a:r>
            <a:r>
              <a:rPr lang="en-US" dirty="0" err="1"/>
              <a:t>soovitusvahemik</a:t>
            </a:r>
            <a:r>
              <a:rPr lang="en-US" dirty="0"/>
              <a:t> 50 l/kg ≥ SVI ≤ 200 l/kg </a:t>
            </a:r>
          </a:p>
        </p:txBody>
      </p:sp>
      <p:sp>
        <p:nvSpPr>
          <p:cNvPr id="3" name="Pealkiri 2">
            <a:extLst>
              <a:ext uri="{FF2B5EF4-FFF2-40B4-BE49-F238E27FC236}">
                <a16:creationId xmlns:a16="http://schemas.microsoft.com/office/drawing/2014/main" id="{7DC47698-477B-4FD0-961D-D1F5923F231D}"/>
              </a:ext>
            </a:extLst>
          </p:cNvPr>
          <p:cNvSpPr>
            <a:spLocks noGrp="1"/>
          </p:cNvSpPr>
          <p:nvPr>
            <p:ph type="title"/>
          </p:nvPr>
        </p:nvSpPr>
        <p:spPr/>
        <p:txBody>
          <a:bodyPr/>
          <a:lstStyle/>
          <a:p>
            <a:r>
              <a:rPr lang="fi-FI" dirty="0"/>
              <a:t>Setiti </a:t>
            </a:r>
            <a:r>
              <a:rPr lang="fi-FI" dirty="0" err="1"/>
              <a:t>koormuse</a:t>
            </a:r>
            <a:r>
              <a:rPr lang="fi-FI" dirty="0"/>
              <a:t> </a:t>
            </a:r>
            <a:r>
              <a:rPr lang="fi-FI" dirty="0" err="1"/>
              <a:t>arvutamine</a:t>
            </a:r>
            <a:r>
              <a:rPr lang="fi-FI" dirty="0"/>
              <a:t> </a:t>
            </a:r>
            <a:r>
              <a:rPr lang="fi-FI" dirty="0" err="1"/>
              <a:t>sõltuvalt</a:t>
            </a:r>
            <a:r>
              <a:rPr lang="fi-FI" dirty="0"/>
              <a:t> </a:t>
            </a:r>
            <a:r>
              <a:rPr lang="fi-FI" dirty="0" err="1"/>
              <a:t>muda</a:t>
            </a:r>
            <a:r>
              <a:rPr lang="fi-FI" dirty="0"/>
              <a:t> </a:t>
            </a:r>
            <a:r>
              <a:rPr lang="fi-FI" dirty="0" err="1"/>
              <a:t>settimisomadustest</a:t>
            </a:r>
            <a:r>
              <a:rPr lang="et-EE" dirty="0"/>
              <a:t> </a:t>
            </a:r>
            <a:endParaRPr lang="en-US" dirty="0"/>
          </a:p>
        </p:txBody>
      </p:sp>
      <mc:AlternateContent xmlns:mc="http://schemas.openxmlformats.org/markup-compatibility/2006">
        <mc:Choice xmlns:a14="http://schemas.microsoft.com/office/drawing/2010/main" Requires="a14">
          <p:sp>
            <p:nvSpPr>
              <p:cNvPr id="5" name="TextBox 4">
                <a:extLst>
                  <a:ext uri="{FF2B5EF4-FFF2-40B4-BE49-F238E27FC236}">
                    <a16:creationId xmlns:a16="http://schemas.microsoft.com/office/drawing/2014/main" id="{682D0C42-0DBC-DADD-CAAE-7C97F13E4E4B}"/>
                  </a:ext>
                </a:extLst>
              </p:cNvPr>
              <p:cNvSpPr txBox="1"/>
              <p:nvPr/>
            </p:nvSpPr>
            <p:spPr>
              <a:xfrm>
                <a:off x="759144" y="4857750"/>
                <a:ext cx="8578214" cy="538737"/>
              </a:xfrm>
              <a:prstGeom prst="rect">
                <a:avLst/>
              </a:prstGeom>
              <a:noFill/>
            </p:spPr>
            <p:txBody>
              <a:bodyPr wrap="square">
                <a:spAutoFit/>
              </a:bodyPr>
              <a:lstStyle/>
              <a:p>
                <a14:m>
                  <m:oMath xmlns:m="http://schemas.openxmlformats.org/officeDocument/2006/math">
                    <m:r>
                      <a:rPr lang="et-EE" sz="1800" i="1" smtClean="0">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t>𝑆𝑉𝐼</m:t>
                    </m:r>
                    <m:r>
                      <a:rPr lang="et-EE" sz="1800" i="1" smtClean="0">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i="1">
                            <a:effectLst/>
                            <a:latin typeface="Cambria Math" panose="02040503050406030204" pitchFamily="18" charset="0"/>
                          </a:rPr>
                        </m:ctrlPr>
                      </m:fPr>
                      <m:num>
                        <m:r>
                          <a:rPr lang="et-EE" sz="1800"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t>𝑆𝑉</m:t>
                        </m:r>
                      </m:num>
                      <m:den>
                        <m:sSub>
                          <m:sSubPr>
                            <m:ctrlPr>
                              <a:rPr lang="en-US" i="1">
                                <a:effectLst/>
                                <a:latin typeface="Cambria Math" panose="02040503050406030204" pitchFamily="18" charset="0"/>
                              </a:rPr>
                            </m:ctrlPr>
                          </m:sSubPr>
                          <m:e>
                            <m:r>
                              <a:rPr lang="et-EE" sz="1800"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t>𝑋</m:t>
                            </m:r>
                          </m:e>
                          <m:sub>
                            <m:r>
                              <a:rPr lang="et-EE" sz="1800"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t>𝐾𝐴</m:t>
                            </m:r>
                            <m:r>
                              <a:rPr lang="et-EE" sz="1800"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t-EE" sz="1800"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t>𝐵𝑀</m:t>
                            </m:r>
                          </m:sub>
                        </m:sSub>
                      </m:den>
                    </m:f>
                    <m:r>
                      <a:rPr lang="et-EE" sz="1800"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t> </m:t>
                    </m:r>
                  </m:oMath>
                </a14:m>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(ml/g või l/kg), 	</a:t>
                </a:r>
                <a:endParaRPr lang="en-US" dirty="0"/>
              </a:p>
            </p:txBody>
          </p:sp>
        </mc:Choice>
        <mc:Fallback>
          <p:sp>
            <p:nvSpPr>
              <p:cNvPr id="5" name="TextBox 4">
                <a:extLst>
                  <a:ext uri="{FF2B5EF4-FFF2-40B4-BE49-F238E27FC236}">
                    <a16:creationId xmlns:a16="http://schemas.microsoft.com/office/drawing/2014/main" id="{682D0C42-0DBC-DADD-CAAE-7C97F13E4E4B}"/>
                  </a:ext>
                </a:extLst>
              </p:cNvPr>
              <p:cNvSpPr txBox="1">
                <a:spLocks noRot="1" noChangeAspect="1" noMove="1" noResize="1" noEditPoints="1" noAdjustHandles="1" noChangeArrowheads="1" noChangeShapeType="1" noTextEdit="1"/>
              </p:cNvSpPr>
              <p:nvPr/>
            </p:nvSpPr>
            <p:spPr>
              <a:xfrm>
                <a:off x="759144" y="4857750"/>
                <a:ext cx="8578214" cy="538737"/>
              </a:xfrm>
              <a:prstGeom prst="rect">
                <a:avLst/>
              </a:prstGeom>
              <a:blipFill>
                <a:blip r:embed="rId2"/>
                <a:stretch>
                  <a:fillRect/>
                </a:stretch>
              </a:blipFill>
            </p:spPr>
            <p:txBody>
              <a:bodyPr/>
              <a:lstStyle/>
              <a:p>
                <a:r>
                  <a:rPr lang="en-US">
                    <a:noFill/>
                  </a:rPr>
                  <a:t> </a:t>
                </a:r>
              </a:p>
            </p:txBody>
          </p:sp>
        </mc:Fallback>
      </mc:AlternateContent>
      <p:pic>
        <p:nvPicPr>
          <p:cNvPr id="6" name="Picture 7">
            <a:extLst>
              <a:ext uri="{FF2B5EF4-FFF2-40B4-BE49-F238E27FC236}">
                <a16:creationId xmlns:a16="http://schemas.microsoft.com/office/drawing/2014/main" id="{23398E25-DCF7-772A-B0A2-507D4E12A006}"/>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93052" y="3898393"/>
            <a:ext cx="3260725" cy="2457450"/>
          </a:xfrm>
          <a:prstGeom prst="rect">
            <a:avLst/>
          </a:prstGeom>
          <a:noFill/>
        </p:spPr>
      </p:pic>
    </p:spTree>
    <p:extLst>
      <p:ext uri="{BB962C8B-B14F-4D97-AF65-F5344CB8AC3E}">
        <p14:creationId xmlns:p14="http://schemas.microsoft.com/office/powerpoint/2010/main" val="29916050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u kohatäide 1">
            <a:extLst>
              <a:ext uri="{FF2B5EF4-FFF2-40B4-BE49-F238E27FC236}">
                <a16:creationId xmlns:a16="http://schemas.microsoft.com/office/drawing/2014/main" id="{E323A381-6125-FEED-B3DC-60D868B8C81C}"/>
              </a:ext>
            </a:extLst>
          </p:cNvPr>
          <p:cNvSpPr>
            <a:spLocks noGrp="1"/>
          </p:cNvSpPr>
          <p:nvPr>
            <p:ph idx="1"/>
          </p:nvPr>
        </p:nvSpPr>
        <p:spPr/>
        <p:txBody>
          <a:bodyPr>
            <a:normAutofit fontScale="77500" lnSpcReduction="20000"/>
          </a:bodyPr>
          <a:lstStyle/>
          <a:p>
            <a:pPr marL="342900" lvl="0" indent="-342900" algn="just">
              <a:lnSpc>
                <a:spcPct val="120000"/>
              </a:lnSpc>
              <a:buFont typeface="Symbol" panose="05050102010706020507" pitchFamily="18" charset="2"/>
              <a:buChar char=""/>
            </a:pPr>
            <a:r>
              <a:rPr lang="et-EE" sz="2800" b="1"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üksikosakesesettiminene</a:t>
            </a:r>
            <a:r>
              <a:rPr lang="et-EE" sz="2800" b="1"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r>
              <a:rPr lang="et-EE"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osakesed</a:t>
            </a:r>
            <a:r>
              <a:rPr lang="et-EE" sz="2800" b="1"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r>
              <a:rPr lang="et-EE"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setivad vabalt ühtlase kiirusega, teistest osakestest sõltumatult (ingl </a:t>
            </a:r>
            <a:r>
              <a:rPr lang="et-EE" sz="2800" i="1"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discrete</a:t>
            </a:r>
            <a:r>
              <a:rPr lang="et-EE" sz="2800" i="1"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r>
              <a:rPr lang="et-EE" sz="2800" i="1"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particles</a:t>
            </a:r>
            <a:r>
              <a:rPr lang="et-EE" sz="2800" i="1"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settling</a:t>
            </a:r>
            <a:r>
              <a:rPr lang="et-EE"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a:t>
            </a:r>
            <a:endParaRPr lang="en-US"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20000"/>
              </a:lnSpc>
              <a:buFont typeface="Symbol" panose="05050102010706020507" pitchFamily="18" charset="2"/>
              <a:buChar char=""/>
            </a:pPr>
            <a:r>
              <a:rPr lang="et-EE" sz="2800" b="1"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helvessettimine</a:t>
            </a:r>
            <a:r>
              <a:rPr lang="et-EE"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(ingl </a:t>
            </a:r>
            <a:r>
              <a:rPr lang="et-EE" sz="2800" i="1"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flocculant</a:t>
            </a:r>
            <a:r>
              <a:rPr lang="et-EE" sz="2800" i="1"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r>
              <a:rPr lang="et-EE" sz="2800" i="1"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particles</a:t>
            </a:r>
            <a:r>
              <a:rPr lang="et-EE" sz="2800" i="1"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settling</a:t>
            </a:r>
            <a:r>
              <a:rPr lang="et-EE"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kui heljumit on vees vähe, kuid osakestel on võimalik liituda, kasvab settimiskiirus osakeste suurenemise tõttu;</a:t>
            </a:r>
            <a:endParaRPr lang="en-US"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20000"/>
              </a:lnSpc>
              <a:buFont typeface="Symbol" panose="05050102010706020507" pitchFamily="18" charset="2"/>
              <a:buChar char=""/>
            </a:pPr>
            <a:r>
              <a:rPr lang="et-EE" sz="2800" b="1"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tsoonsettimine</a:t>
            </a:r>
            <a:r>
              <a:rPr lang="et-EE"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(ingl </a:t>
            </a:r>
            <a:r>
              <a:rPr lang="et-EE" sz="2800" i="1"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zone</a:t>
            </a:r>
            <a:r>
              <a:rPr lang="et-EE" sz="2800" i="1"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settling</a:t>
            </a:r>
            <a:r>
              <a:rPr lang="et-EE"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toimub siis, kui vedeliku heljumisisaldus on suur ning vedelik pigem liigub läbi osakeste vahelise ruumi, mistõttu vertikaalne settimiskiirus väheneb seda enam, mida suuremaks muutub heljumisisaldus. Settimise lõpuks tekib kaks silmaga eristatavat tsooni – vee- ja settetsoon; </a:t>
            </a:r>
            <a:endParaRPr lang="en-US"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20000"/>
              </a:lnSpc>
              <a:spcAft>
                <a:spcPts val="1200"/>
              </a:spcAft>
              <a:buFont typeface="Symbol" panose="05050102010706020507" pitchFamily="18" charset="2"/>
              <a:buChar char=""/>
            </a:pPr>
            <a:r>
              <a:rPr lang="et-EE" sz="2800" b="1"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survesettimine</a:t>
            </a:r>
            <a:r>
              <a:rPr lang="et-EE"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(ingl </a:t>
            </a:r>
            <a:r>
              <a:rPr lang="et-EE" sz="2800" i="1"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compression</a:t>
            </a:r>
            <a:r>
              <a:rPr lang="et-EE" sz="2800" i="1"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settling</a:t>
            </a:r>
            <a:r>
              <a:rPr lang="et-EE"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toimub siis, kui heljumisisaldus on väga suur ning settimine toimub osakeste tekitatud rõhu all, nt paksu mudakihi alumises osas </a:t>
            </a:r>
            <a:endParaRPr lang="en-US"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
        <p:nvSpPr>
          <p:cNvPr id="3" name="Pealkiri 2">
            <a:extLst>
              <a:ext uri="{FF2B5EF4-FFF2-40B4-BE49-F238E27FC236}">
                <a16:creationId xmlns:a16="http://schemas.microsoft.com/office/drawing/2014/main" id="{075C9A3C-3AB8-8E0B-8611-9397EED5E7CD}"/>
              </a:ext>
            </a:extLst>
          </p:cNvPr>
          <p:cNvSpPr>
            <a:spLocks noGrp="1"/>
          </p:cNvSpPr>
          <p:nvPr>
            <p:ph type="title"/>
          </p:nvPr>
        </p:nvSpPr>
        <p:spPr/>
        <p:txBody>
          <a:bodyPr/>
          <a:lstStyle/>
          <a:p>
            <a:r>
              <a:rPr lang="fi-FI" dirty="0" err="1"/>
              <a:t>Reoveepuhastuses</a:t>
            </a:r>
            <a:r>
              <a:rPr lang="fi-FI" dirty="0"/>
              <a:t> </a:t>
            </a:r>
            <a:r>
              <a:rPr lang="fi-FI" dirty="0" err="1"/>
              <a:t>toimub</a:t>
            </a:r>
            <a:r>
              <a:rPr lang="fi-FI" dirty="0"/>
              <a:t> </a:t>
            </a:r>
            <a:r>
              <a:rPr lang="fi-FI" dirty="0" err="1"/>
              <a:t>settimine</a:t>
            </a:r>
            <a:r>
              <a:rPr lang="fi-FI" dirty="0"/>
              <a:t> </a:t>
            </a:r>
            <a:r>
              <a:rPr lang="fi-FI" dirty="0" err="1"/>
              <a:t>mitut</a:t>
            </a:r>
            <a:r>
              <a:rPr lang="fi-FI" dirty="0"/>
              <a:t> moodi: </a:t>
            </a:r>
            <a:endParaRPr lang="en-US" dirty="0"/>
          </a:p>
        </p:txBody>
      </p:sp>
    </p:spTree>
    <p:extLst>
      <p:ext uri="{BB962C8B-B14F-4D97-AF65-F5344CB8AC3E}">
        <p14:creationId xmlns:p14="http://schemas.microsoft.com/office/powerpoint/2010/main" val="333150188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2" name="Sisu kohatäide 1">
                <a:extLst>
                  <a:ext uri="{FF2B5EF4-FFF2-40B4-BE49-F238E27FC236}">
                    <a16:creationId xmlns:a16="http://schemas.microsoft.com/office/drawing/2014/main" id="{DB82C7C0-BC9C-C176-976B-E660A6CA5763}"/>
                  </a:ext>
                </a:extLst>
              </p:cNvPr>
              <p:cNvSpPr>
                <a:spLocks noGrp="1"/>
              </p:cNvSpPr>
              <p:nvPr>
                <p:ph idx="1"/>
              </p:nvPr>
            </p:nvSpPr>
            <p:spPr>
              <a:xfrm>
                <a:off x="529590" y="385444"/>
                <a:ext cx="10786110" cy="5992495"/>
              </a:xfrm>
            </p:spPr>
            <p:txBody>
              <a:bodyPr>
                <a:noAutofit/>
              </a:bodyPr>
              <a:lstStyle/>
              <a:p>
                <a:pPr algn="just">
                  <a:lnSpc>
                    <a:spcPct val="100000"/>
                  </a:lnSpc>
                  <a:spcAft>
                    <a:spcPts val="1200"/>
                  </a:spcAft>
                </a:pPr>
                <a:r>
                  <a:rPr lang="et-EE" sz="2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Tavaliselt hinnatakse setitite koormuse arvutamisel pinnakoormust </a:t>
                </a:r>
                <a:r>
                  <a:rPr lang="et-EE" sz="20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q</a:t>
                </a:r>
                <a:r>
                  <a:rPr lang="et-EE" sz="2000" baseline="-250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A</a:t>
                </a:r>
                <a:r>
                  <a:rPr lang="et-EE" sz="2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=Q/A, mis näitab väljavooluvee voolamiskiirust (meetrit tunnis) läbi setiti ristlõikepindala. See suurus iseloomustab ainult hüdraulilist pinnakoormust ning ei võta arvesse aktiivmuda settimisomadusi ega kinni peetud muda hulka. </a:t>
                </a:r>
                <a:endParaRPr lang="en-US" sz="2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00000"/>
                  </a:lnSpc>
                  <a:spcAft>
                    <a:spcPts val="1200"/>
                  </a:spcAft>
                </a:pPr>
                <a:r>
                  <a:rPr lang="et-EE" sz="20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Järelsetitite</a:t>
                </a:r>
                <a:r>
                  <a:rPr lang="et-EE" sz="2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puhul tuleb arvestada, kui palju setet juhitakse eraldamiseks setitisse. Selleks hinnatakse, kui suur sette maht </a:t>
                </a:r>
                <a:r>
                  <a:rPr lang="et-EE" sz="20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järelsetitisse</a:t>
                </a:r>
                <a:r>
                  <a:rPr lang="et-EE" sz="2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eraldamiseks ja tihendamiseks juhitakse. Sette mahtu määratakse 30 minutit settinud aktiivmuda ruumalana  (SV) või eelistatult lahjendatud muda ruumalana (DSV). </a:t>
                </a:r>
                <a:r>
                  <a:rPr lang="et-EE" sz="20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Setitimuda</a:t>
                </a:r>
                <a:r>
                  <a:rPr lang="et-EE" sz="2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pinnakoormus: </a:t>
                </a:r>
                <a:endParaRPr lang="en-US" sz="2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marL="0" indent="0" algn="r">
                  <a:lnSpc>
                    <a:spcPct val="150000"/>
                  </a:lnSpc>
                  <a:spcAft>
                    <a:spcPts val="1200"/>
                  </a:spcAft>
                  <a:buNone/>
                </a:pPr>
                <a14:m>
                  <m:oMath xmlns:m="http://schemas.openxmlformats.org/officeDocument/2006/math">
                    <m:sSub>
                      <m:sSubPr>
                        <m:ctrlPr>
                          <a:rPr lang="en-US" sz="2000"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t-EE" sz="2000"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t>𝑞</m:t>
                        </m:r>
                      </m:e>
                      <m:sub>
                        <m:r>
                          <a:rPr lang="et-EE" sz="2000"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t>𝑆𝑉</m:t>
                        </m:r>
                      </m:sub>
                    </m:sSub>
                    <m:r>
                      <a:rPr lang="et-EE" sz="2000"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t>=</m:t>
                    </m:r>
                    <m:sSub>
                      <m:sSubPr>
                        <m:ctrlPr>
                          <a:rPr lang="en-US" sz="2000"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t-EE" sz="2000"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t>𝑞</m:t>
                        </m:r>
                      </m:e>
                      <m:sub>
                        <m:r>
                          <a:rPr lang="et-EE" sz="2000"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t>𝐴</m:t>
                        </m:r>
                      </m:sub>
                    </m:sSub>
                    <m:r>
                      <a:rPr lang="et-EE" sz="2000"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t-EE" sz="2000"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t>𝐷𝑆𝑉</m:t>
                    </m:r>
                    <m:r>
                      <a:rPr lang="et-EE" sz="2000"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t>=</m:t>
                    </m:r>
                    <m:sSub>
                      <m:sSubPr>
                        <m:ctrlPr>
                          <a:rPr lang="en-US" sz="2000"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t-EE" sz="2000"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t>𝑞</m:t>
                        </m:r>
                      </m:e>
                      <m:sub>
                        <m:r>
                          <a:rPr lang="et-EE" sz="2000"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t>𝐴</m:t>
                        </m:r>
                      </m:sub>
                    </m:sSub>
                    <m:r>
                      <a:rPr lang="et-EE" sz="2000"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t-EE" sz="2000"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t>𝑆𝑉𝐼</m:t>
                    </m:r>
                    <m:r>
                      <a:rPr lang="et-EE" sz="2000"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t>∙</m:t>
                    </m:r>
                    <m:sSub>
                      <m:sSubPr>
                        <m:ctrlPr>
                          <a:rPr lang="en-US" sz="2000"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t-EE" sz="2000"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t>𝑋</m:t>
                        </m:r>
                      </m:e>
                      <m:sub>
                        <m:r>
                          <a:rPr lang="et-EE" sz="2000"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t>𝐾𝐴</m:t>
                        </m:r>
                        <m:r>
                          <a:rPr lang="et-EE" sz="2000"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t-EE" sz="2000"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t>𝐵𝑀</m:t>
                        </m:r>
                      </m:sub>
                    </m:sSub>
                  </m:oMath>
                </a14:m>
                <a:r>
                  <a:rPr lang="et-EE" sz="2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(m</a:t>
                </a:r>
                <a:r>
                  <a:rPr lang="et-EE" sz="2000" baseline="30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3</a:t>
                </a:r>
                <a:r>
                  <a:rPr lang="et-EE" sz="2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/(m</a:t>
                </a:r>
                <a:r>
                  <a:rPr lang="et-EE" sz="2000" baseline="30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2</a:t>
                </a:r>
                <a:r>
                  <a:rPr lang="et-EE" sz="2000" dirty="0">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a:t>
                </a:r>
                <a:r>
                  <a:rPr lang="et-EE" sz="2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h) või l/(m</a:t>
                </a:r>
                <a:r>
                  <a:rPr lang="et-EE" sz="2000" baseline="30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2</a:t>
                </a:r>
                <a:r>
                  <a:rPr lang="et-EE" sz="2000" dirty="0">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a:t>
                </a:r>
                <a:r>
                  <a:rPr lang="et-EE" sz="2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h)),			</a:t>
                </a:r>
                <a:r>
                  <a:rPr lang="et-EE" sz="2000" i="1"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2000"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endParaRPr>
              </a:p>
              <a:p>
                <a:pPr marL="457200" lvl="1" indent="0" algn="just">
                  <a:lnSpc>
                    <a:spcPct val="150000"/>
                  </a:lnSpc>
                  <a:spcAft>
                    <a:spcPts val="1200"/>
                  </a:spcAft>
                  <a:buNone/>
                </a:pPr>
                <a:r>
                  <a:rPr lang="et-EE" sz="2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kus DSV on lahjendatud muda ruumala (l/m</a:t>
                </a:r>
                <a:r>
                  <a:rPr lang="et-EE" sz="2000" baseline="30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3</a:t>
                </a:r>
                <a:r>
                  <a:rPr lang="et-EE" sz="2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2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00000"/>
                  </a:lnSpc>
                  <a:spcAft>
                    <a:spcPts val="1200"/>
                  </a:spcAft>
                </a:pPr>
                <a:r>
                  <a:rPr lang="et-EE" sz="2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Järelsetiti muda pinnakoormus </a:t>
                </a:r>
                <a:r>
                  <a:rPr lang="et-EE" sz="20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q</a:t>
                </a:r>
                <a:r>
                  <a:rPr lang="et-EE" sz="2000" baseline="-250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A,m</a:t>
                </a:r>
                <a:r>
                  <a:rPr lang="et-EE" sz="2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näitab, mitu liitrit setet juhitakse eraldamiseks </a:t>
                </a:r>
                <a:r>
                  <a:rPr lang="et-EE" sz="20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järelsetitisse</a:t>
                </a:r>
                <a:r>
                  <a:rPr lang="et-EE" sz="2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ühe pinnaruutmeetri kohta. Nagu valemist näha, sõltub see muda mahust, mitte mudaindeksist. Seega saab halvemini settivat muda (suurem SVI) sama hästi eraldada kui madalama </a:t>
                </a:r>
                <a:r>
                  <a:rPr lang="et-EE" sz="20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SVI-ga</a:t>
                </a:r>
                <a:r>
                  <a:rPr lang="et-EE" sz="2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setet, kui selle sisaldus on reaktoris proportsionaalselt väiksem. Mida parem on muda </a:t>
                </a:r>
                <a:r>
                  <a:rPr lang="et-EE" sz="20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settivus</a:t>
                </a:r>
                <a:r>
                  <a:rPr lang="et-EE" sz="2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seda suuremat aktiivmudasisaldust saab reaktoris hoida. </a:t>
                </a:r>
                <a:endParaRPr lang="en-US" sz="2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sz="2000" dirty="0"/>
              </a:p>
            </p:txBody>
          </p:sp>
        </mc:Choice>
        <mc:Fallback>
          <p:sp>
            <p:nvSpPr>
              <p:cNvPr id="2" name="Sisu kohatäide 1">
                <a:extLst>
                  <a:ext uri="{FF2B5EF4-FFF2-40B4-BE49-F238E27FC236}">
                    <a16:creationId xmlns:a16="http://schemas.microsoft.com/office/drawing/2014/main" id="{DB82C7C0-BC9C-C176-976B-E660A6CA5763}"/>
                  </a:ext>
                </a:extLst>
              </p:cNvPr>
              <p:cNvSpPr>
                <a:spLocks noGrp="1" noRot="1" noChangeAspect="1" noMove="1" noResize="1" noEditPoints="1" noAdjustHandles="1" noChangeArrowheads="1" noChangeShapeType="1" noTextEdit="1"/>
              </p:cNvSpPr>
              <p:nvPr>
                <p:ph idx="1"/>
              </p:nvPr>
            </p:nvSpPr>
            <p:spPr>
              <a:xfrm>
                <a:off x="529590" y="385444"/>
                <a:ext cx="10786110" cy="5992495"/>
              </a:xfrm>
              <a:blipFill>
                <a:blip r:embed="rId3"/>
                <a:stretch>
                  <a:fillRect l="-509" t="-509" r="-565" b="-2645"/>
                </a:stretch>
              </a:blipFill>
            </p:spPr>
            <p:txBody>
              <a:bodyPr/>
              <a:lstStyle/>
              <a:p>
                <a:r>
                  <a:rPr lang="en-US">
                    <a:noFill/>
                  </a:rPr>
                  <a:t> </a:t>
                </a:r>
              </a:p>
            </p:txBody>
          </p:sp>
        </mc:Fallback>
      </mc:AlternateContent>
    </p:spTree>
    <p:extLst>
      <p:ext uri="{BB962C8B-B14F-4D97-AF65-F5344CB8AC3E}">
        <p14:creationId xmlns:p14="http://schemas.microsoft.com/office/powerpoint/2010/main" val="78285409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u kohatäide 1">
            <a:extLst>
              <a:ext uri="{FF2B5EF4-FFF2-40B4-BE49-F238E27FC236}">
                <a16:creationId xmlns:a16="http://schemas.microsoft.com/office/drawing/2014/main" id="{267D3F11-3575-E618-FDEA-1A3D1040C9B2}"/>
              </a:ext>
            </a:extLst>
          </p:cNvPr>
          <p:cNvSpPr>
            <a:spLocks noGrp="1"/>
          </p:cNvSpPr>
          <p:nvPr>
            <p:ph idx="1"/>
          </p:nvPr>
        </p:nvSpPr>
        <p:spPr/>
        <p:txBody>
          <a:bodyPr/>
          <a:lstStyle/>
          <a:p>
            <a:r>
              <a:rPr lang="et-EE" dirty="0"/>
              <a:t>Settivuse määramine</a:t>
            </a:r>
          </a:p>
          <a:p>
            <a:r>
              <a:rPr lang="en-US" dirty="0">
                <a:hlinkClick r:id="rId2"/>
              </a:rPr>
              <a:t>https://www.youtube.com/watch?v=kbo0OwIkc18</a:t>
            </a:r>
            <a:endParaRPr lang="et-EE" dirty="0"/>
          </a:p>
          <a:p>
            <a:endParaRPr lang="en-US" dirty="0"/>
          </a:p>
        </p:txBody>
      </p:sp>
      <p:sp>
        <p:nvSpPr>
          <p:cNvPr id="3" name="Pealkiri 2">
            <a:extLst>
              <a:ext uri="{FF2B5EF4-FFF2-40B4-BE49-F238E27FC236}">
                <a16:creationId xmlns:a16="http://schemas.microsoft.com/office/drawing/2014/main" id="{B9A77D16-7AC9-8A69-C9D9-92484594CFBF}"/>
              </a:ext>
            </a:extLst>
          </p:cNvPr>
          <p:cNvSpPr>
            <a:spLocks noGrp="1"/>
          </p:cNvSpPr>
          <p:nvPr>
            <p:ph type="title"/>
          </p:nvPr>
        </p:nvSpPr>
        <p:spPr/>
        <p:txBody>
          <a:bodyPr/>
          <a:lstStyle/>
          <a:p>
            <a:r>
              <a:rPr lang="et-EE" dirty="0"/>
              <a:t>Settivuse katsed</a:t>
            </a:r>
            <a:endParaRPr lang="en-US" dirty="0"/>
          </a:p>
        </p:txBody>
      </p:sp>
    </p:spTree>
    <p:extLst>
      <p:ext uri="{BB962C8B-B14F-4D97-AF65-F5344CB8AC3E}">
        <p14:creationId xmlns:p14="http://schemas.microsoft.com/office/powerpoint/2010/main" val="288688565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u kohatäide 1">
            <a:extLst>
              <a:ext uri="{FF2B5EF4-FFF2-40B4-BE49-F238E27FC236}">
                <a16:creationId xmlns:a16="http://schemas.microsoft.com/office/drawing/2014/main" id="{60B62A11-21C2-2CB6-A36C-EABA6D23AD07}"/>
              </a:ext>
            </a:extLst>
          </p:cNvPr>
          <p:cNvSpPr>
            <a:spLocks noGrp="1"/>
          </p:cNvSpPr>
          <p:nvPr>
            <p:ph idx="1"/>
          </p:nvPr>
        </p:nvSpPr>
        <p:spPr/>
        <p:txBody>
          <a:bodyPr>
            <a:normAutofit fontScale="77500" lnSpcReduction="20000"/>
          </a:bodyPr>
          <a:lstStyle/>
          <a:p>
            <a:pPr algn="just">
              <a:lnSpc>
                <a:spcPct val="150000"/>
              </a:lnSpc>
              <a:spcAft>
                <a:spcPts val="1200"/>
              </a:spcAft>
            </a:pPr>
            <a:r>
              <a:rPr lang="et-EE"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Järelsetiti tööpunkti analüüs (ingl </a:t>
            </a:r>
            <a:r>
              <a:rPr lang="et-EE" sz="2800" i="1"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state</a:t>
            </a:r>
            <a:r>
              <a:rPr lang="et-EE" sz="2800" i="1"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r>
              <a:rPr lang="et-EE" sz="2800" i="1"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point</a:t>
            </a:r>
            <a:r>
              <a:rPr lang="et-EE" sz="2800" i="1"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r>
              <a:rPr lang="et-EE" sz="2800" i="1"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analysis</a:t>
            </a:r>
            <a:r>
              <a:rPr lang="et-EE"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SPA) on lihtsustatud matemaatiline moodus järelsetiti jõudluse ennustamiseks, kasutades järgmisi andmeid: </a:t>
            </a:r>
            <a:endParaRPr lang="en-US"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marL="800100" lvl="1" indent="-342900" algn="just">
              <a:lnSpc>
                <a:spcPct val="150000"/>
              </a:lnSpc>
              <a:buFont typeface="Symbol" panose="05050102010706020507" pitchFamily="18" charset="2"/>
              <a:buChar char=""/>
            </a:pPr>
            <a:r>
              <a:rPr lang="et-EE"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sissevooluvee vooluhulk (Q);</a:t>
            </a:r>
            <a:endParaRPr lang="en-US"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marL="800100" lvl="1" indent="-342900" algn="just">
              <a:lnSpc>
                <a:spcPct val="150000"/>
              </a:lnSpc>
              <a:buFont typeface="Symbol" panose="05050102010706020507" pitchFamily="18" charset="2"/>
              <a:buChar char=""/>
            </a:pPr>
            <a:r>
              <a:rPr lang="et-EE"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tagastusmuda vooluhulk (Q</a:t>
            </a:r>
            <a:r>
              <a:rPr lang="et-EE" baseline="-25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TM</a:t>
            </a:r>
            <a:r>
              <a:rPr lang="et-EE"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a:t>
            </a:r>
            <a:endParaRPr lang="en-US"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marL="800100" lvl="1" indent="-342900" algn="just">
              <a:lnSpc>
                <a:spcPct val="150000"/>
              </a:lnSpc>
              <a:buFont typeface="Symbol" panose="05050102010706020507" pitchFamily="18" charset="2"/>
              <a:buChar char=""/>
            </a:pPr>
            <a:r>
              <a:rPr lang="et-EE"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sissevooluvee heljumisisaldus (X</a:t>
            </a:r>
            <a:r>
              <a:rPr lang="et-EE" baseline="-25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KA</a:t>
            </a:r>
            <a:r>
              <a:rPr lang="et-EE"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või aktiivmudasisaldus (X</a:t>
            </a:r>
            <a:r>
              <a:rPr lang="et-EE" baseline="-25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KA,BM</a:t>
            </a:r>
            <a:r>
              <a:rPr lang="et-EE"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a:t>
            </a:r>
            <a:endParaRPr lang="en-US"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marL="800100" lvl="1" indent="-342900" algn="just">
              <a:lnSpc>
                <a:spcPct val="150000"/>
              </a:lnSpc>
              <a:buFont typeface="Symbol" panose="05050102010706020507" pitchFamily="18" charset="2"/>
              <a:buChar char=""/>
            </a:pPr>
            <a:r>
              <a:rPr lang="et-EE"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setiti pindala </a:t>
            </a:r>
            <a:r>
              <a:rPr lang="et-EE"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A</a:t>
            </a:r>
            <a:r>
              <a:rPr lang="et-EE" baseline="-250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setiti</a:t>
            </a:r>
            <a:r>
              <a:rPr lang="et-EE"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a:t>
            </a:r>
            <a:endParaRPr lang="en-US"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marL="800100" lvl="1" indent="-342900" algn="just">
              <a:lnSpc>
                <a:spcPct val="150000"/>
              </a:lnSpc>
              <a:buFont typeface="Symbol" panose="05050102010706020507" pitchFamily="18" charset="2"/>
              <a:buChar char=""/>
            </a:pPr>
            <a:r>
              <a:rPr lang="et-EE"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kasutusel olevate setitite arv; </a:t>
            </a:r>
            <a:endParaRPr lang="en-US"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marL="800100" lvl="1" indent="-342900" algn="just">
              <a:lnSpc>
                <a:spcPct val="150000"/>
              </a:lnSpc>
              <a:spcAft>
                <a:spcPts val="1200"/>
              </a:spcAft>
              <a:buFont typeface="Symbol" panose="05050102010706020507" pitchFamily="18" charset="2"/>
              <a:buChar char=""/>
            </a:pPr>
            <a:r>
              <a:rPr lang="et-EE"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muda mahuindeks (SVI).</a:t>
            </a:r>
            <a:endParaRPr lang="en-US"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
        <p:nvSpPr>
          <p:cNvPr id="3" name="Pealkiri 2">
            <a:extLst>
              <a:ext uri="{FF2B5EF4-FFF2-40B4-BE49-F238E27FC236}">
                <a16:creationId xmlns:a16="http://schemas.microsoft.com/office/drawing/2014/main" id="{682B3D91-CAA8-02FF-B0CA-33955F7909A6}"/>
              </a:ext>
            </a:extLst>
          </p:cNvPr>
          <p:cNvSpPr>
            <a:spLocks noGrp="1"/>
          </p:cNvSpPr>
          <p:nvPr>
            <p:ph type="title"/>
          </p:nvPr>
        </p:nvSpPr>
        <p:spPr/>
        <p:txBody>
          <a:bodyPr/>
          <a:lstStyle/>
          <a:p>
            <a:r>
              <a:rPr lang="et-EE" dirty="0"/>
              <a:t>Setiti voogude juhtimine</a:t>
            </a:r>
            <a:endParaRPr lang="en-US" dirty="0"/>
          </a:p>
        </p:txBody>
      </p:sp>
    </p:spTree>
    <p:extLst>
      <p:ext uri="{BB962C8B-B14F-4D97-AF65-F5344CB8AC3E}">
        <p14:creationId xmlns:p14="http://schemas.microsoft.com/office/powerpoint/2010/main" val="406837739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u kohatäide 1">
            <a:extLst>
              <a:ext uri="{FF2B5EF4-FFF2-40B4-BE49-F238E27FC236}">
                <a16:creationId xmlns:a16="http://schemas.microsoft.com/office/drawing/2014/main" id="{02BFC4D7-FC2A-6830-8800-0E66B9B416D2}"/>
              </a:ext>
            </a:extLst>
          </p:cNvPr>
          <p:cNvSpPr>
            <a:spLocks noGrp="1"/>
          </p:cNvSpPr>
          <p:nvPr>
            <p:ph idx="1"/>
          </p:nvPr>
        </p:nvSpPr>
        <p:spPr>
          <a:xfrm>
            <a:off x="838200" y="1485900"/>
            <a:ext cx="10515600" cy="4691063"/>
          </a:xfrm>
        </p:spPr>
        <p:txBody>
          <a:bodyPr>
            <a:normAutofit fontScale="70000" lnSpcReduction="20000"/>
          </a:bodyPr>
          <a:lstStyle/>
          <a:p>
            <a:pPr>
              <a:lnSpc>
                <a:spcPct val="120000"/>
              </a:lnSpc>
            </a:pPr>
            <a:r>
              <a:rPr lang="et-EE"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määrata </a:t>
            </a:r>
            <a:r>
              <a:rPr lang="et-EE" sz="2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järelsetitisse</a:t>
            </a:r>
            <a:r>
              <a:rPr lang="et-EE"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siseneva vee heljumisisaldus (aktiivmudasisaldus) X</a:t>
            </a:r>
            <a:r>
              <a:rPr lang="et-EE" sz="2800" baseline="-25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KA</a:t>
            </a:r>
            <a:r>
              <a:rPr lang="et-EE"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ning korrutada see hüdraulilise pinnakoormusega </a:t>
            </a:r>
          </a:p>
          <a:p>
            <a:pPr>
              <a:lnSpc>
                <a:spcPct val="120000"/>
              </a:lnSpc>
            </a:pPr>
            <a:r>
              <a:rPr lang="et-EE"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tõmmata ülevoolujoon </a:t>
            </a:r>
            <a:r>
              <a:rPr lang="et-EE" sz="2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koordinaatitelt</a:t>
            </a:r>
            <a:r>
              <a:rPr lang="et-EE"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XY=0 läbi tööpunkti. Ülevoolujoon kujutab </a:t>
            </a:r>
            <a:r>
              <a:rPr lang="et-EE" sz="2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setitimuda</a:t>
            </a:r>
            <a:r>
              <a:rPr lang="et-EE"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pinnakoormust sõltuvalt heljumisisaldusest, kuid ei võta arvesse kõrvaldatava sette voogu</a:t>
            </a:r>
          </a:p>
          <a:p>
            <a:pPr marL="342900" lvl="0" indent="-342900" algn="just">
              <a:lnSpc>
                <a:spcPct val="120000"/>
              </a:lnSpc>
              <a:buFont typeface="Symbol" panose="05050102010706020507" pitchFamily="18" charset="2"/>
              <a:buChar char=""/>
            </a:pPr>
            <a:r>
              <a:rPr lang="et-EE"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kuna setitisse sisenev vesi liigub </a:t>
            </a:r>
            <a:r>
              <a:rPr lang="et-EE" sz="2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setitis</a:t>
            </a:r>
            <a:r>
              <a:rPr lang="et-EE"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samaaegselt kahes suunas (tõusvalt ja vajuvalt), kuvatakse </a:t>
            </a:r>
            <a:r>
              <a:rPr lang="et-EE" sz="2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vajuvoolu</a:t>
            </a:r>
            <a:r>
              <a:rPr lang="et-EE"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r>
              <a:rPr lang="et-EE" sz="2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setitimuda</a:t>
            </a:r>
            <a:r>
              <a:rPr lang="et-EE"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voog (</a:t>
            </a:r>
            <a:r>
              <a:rPr lang="et-EE" sz="2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q</a:t>
            </a:r>
            <a:r>
              <a:rPr lang="et-EE" sz="2800" baseline="-250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KA,TM</a:t>
            </a:r>
            <a:r>
              <a:rPr lang="et-EE"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negatiivse kaldega. Selleks tuleb esmalt leida kogu </a:t>
            </a:r>
            <a:r>
              <a:rPr lang="et-EE" sz="2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setitimuda</a:t>
            </a:r>
            <a:r>
              <a:rPr lang="et-EE"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pinnakoormus (</a:t>
            </a:r>
            <a:r>
              <a:rPr lang="et-EE" sz="2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q</a:t>
            </a:r>
            <a:r>
              <a:rPr lang="et-EE" sz="2800" baseline="-250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KA</a:t>
            </a:r>
            <a:r>
              <a:rPr lang="et-EE"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olemasoleva heljumisisalduse X</a:t>
            </a:r>
            <a:r>
              <a:rPr lang="et-EE" sz="2800" baseline="-25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KA </a:t>
            </a:r>
            <a:r>
              <a:rPr lang="et-EE"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juures. Arvutatud tulemus märgitakse punktina graafikule nii, et Y = </a:t>
            </a:r>
            <a:r>
              <a:rPr lang="et-EE" sz="2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q</a:t>
            </a:r>
            <a:r>
              <a:rPr lang="et-EE" sz="2800" baseline="-250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KA</a:t>
            </a:r>
            <a:r>
              <a:rPr lang="et-EE"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ja X = 0. Saadud punktist tõmmatakse läbi tööpunkti negatiivse kaldega sirge (</a:t>
            </a:r>
            <a:r>
              <a:rPr lang="et-EE" sz="2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vajuvoolujoon</a:t>
            </a:r>
            <a:r>
              <a:rPr lang="et-EE"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kuni X-teljeni. Punkt, kus sirge X-teljega lõikub, näitab põhjamuda eeldatavat heljumisisaldust (X</a:t>
            </a:r>
            <a:r>
              <a:rPr lang="et-EE" sz="2800" baseline="-25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KA,TM</a:t>
            </a:r>
            <a:r>
              <a:rPr lang="et-EE"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20000"/>
              </a:lnSpc>
              <a:spcAft>
                <a:spcPts val="1200"/>
              </a:spcAft>
              <a:buFont typeface="Symbol" panose="05050102010706020507" pitchFamily="18" charset="2"/>
              <a:buChar char=""/>
            </a:pPr>
            <a:r>
              <a:rPr lang="et-EE"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määrata tsoonsettimise kiirus eri heljumisisalduste juures ning kuvada raskusjõu tõttu settinud heljumi voo </a:t>
            </a:r>
            <a:r>
              <a:rPr lang="et-EE" sz="2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q</a:t>
            </a:r>
            <a:r>
              <a:rPr lang="et-EE" sz="2800" baseline="-250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KA,g</a:t>
            </a:r>
            <a:r>
              <a:rPr lang="et-EE"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kõver. </a:t>
            </a:r>
            <a:endParaRPr lang="en-US"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3" name="Pealkiri 2">
            <a:extLst>
              <a:ext uri="{FF2B5EF4-FFF2-40B4-BE49-F238E27FC236}">
                <a16:creationId xmlns:a16="http://schemas.microsoft.com/office/drawing/2014/main" id="{92254245-ED30-53D8-90F9-1096F771A547}"/>
              </a:ext>
            </a:extLst>
          </p:cNvPr>
          <p:cNvSpPr>
            <a:spLocks noGrp="1"/>
          </p:cNvSpPr>
          <p:nvPr>
            <p:ph type="title"/>
          </p:nvPr>
        </p:nvSpPr>
        <p:spPr/>
        <p:txBody>
          <a:bodyPr/>
          <a:lstStyle/>
          <a:p>
            <a:r>
              <a:rPr lang="et-EE" dirty="0"/>
              <a:t>SPA määramine</a:t>
            </a:r>
            <a:endParaRPr lang="en-US" dirty="0"/>
          </a:p>
        </p:txBody>
      </p:sp>
    </p:spTree>
    <p:extLst>
      <p:ext uri="{BB962C8B-B14F-4D97-AF65-F5344CB8AC3E}">
        <p14:creationId xmlns:p14="http://schemas.microsoft.com/office/powerpoint/2010/main" val="368913377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ealkiri 2">
            <a:extLst>
              <a:ext uri="{FF2B5EF4-FFF2-40B4-BE49-F238E27FC236}">
                <a16:creationId xmlns:a16="http://schemas.microsoft.com/office/drawing/2014/main" id="{3D439111-41A6-0CBA-1790-B4ED90AB4F62}"/>
              </a:ext>
            </a:extLst>
          </p:cNvPr>
          <p:cNvSpPr>
            <a:spLocks noGrp="1"/>
          </p:cNvSpPr>
          <p:nvPr>
            <p:ph type="title"/>
          </p:nvPr>
        </p:nvSpPr>
        <p:spPr/>
        <p:txBody>
          <a:bodyPr/>
          <a:lstStyle/>
          <a:p>
            <a:r>
              <a:rPr lang="et-EE" dirty="0"/>
              <a:t>Järelsetiti tööpunkti analüüs</a:t>
            </a:r>
            <a:endParaRPr lang="en-US" dirty="0"/>
          </a:p>
        </p:txBody>
      </p:sp>
      <p:pic>
        <p:nvPicPr>
          <p:cNvPr id="4" name="Picture 9" descr="A graph with lines and dots&#10;&#10;Description automatically generated">
            <a:extLst>
              <a:ext uri="{FF2B5EF4-FFF2-40B4-BE49-F238E27FC236}">
                <a16:creationId xmlns:a16="http://schemas.microsoft.com/office/drawing/2014/main" id="{6D3638C0-F56C-89DA-9A98-31CB18CF4936}"/>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60745" y="1608455"/>
            <a:ext cx="6567189" cy="4351338"/>
          </a:xfrm>
          <a:prstGeom prst="rect">
            <a:avLst/>
          </a:prstGeom>
          <a:noFill/>
        </p:spPr>
      </p:pic>
    </p:spTree>
    <p:extLst>
      <p:ext uri="{BB962C8B-B14F-4D97-AF65-F5344CB8AC3E}">
        <p14:creationId xmlns:p14="http://schemas.microsoft.com/office/powerpoint/2010/main" val="79314578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4">
            <a:extLst>
              <a:ext uri="{FF2B5EF4-FFF2-40B4-BE49-F238E27FC236}">
                <a16:creationId xmlns:a16="http://schemas.microsoft.com/office/drawing/2014/main" id="{88CBE139-9D61-EE75-C5C8-E4F0554CEBF0}"/>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828800" y="558439"/>
            <a:ext cx="6963803" cy="5618524"/>
          </a:xfrm>
          <a:prstGeom prst="rect">
            <a:avLst/>
          </a:prstGeom>
          <a:noFill/>
        </p:spPr>
      </p:pic>
    </p:spTree>
    <p:extLst>
      <p:ext uri="{BB962C8B-B14F-4D97-AF65-F5344CB8AC3E}">
        <p14:creationId xmlns:p14="http://schemas.microsoft.com/office/powerpoint/2010/main" val="267390608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u kohatäide 1">
            <a:extLst>
              <a:ext uri="{FF2B5EF4-FFF2-40B4-BE49-F238E27FC236}">
                <a16:creationId xmlns:a16="http://schemas.microsoft.com/office/drawing/2014/main" id="{497D9170-CFD9-38D4-BDE8-737EA922AE15}"/>
              </a:ext>
            </a:extLst>
          </p:cNvPr>
          <p:cNvSpPr>
            <a:spLocks noGrp="1"/>
          </p:cNvSpPr>
          <p:nvPr>
            <p:ph idx="1"/>
          </p:nvPr>
        </p:nvSpPr>
        <p:spPr/>
        <p:txBody>
          <a:bodyPr>
            <a:normAutofit fontScale="77500" lnSpcReduction="20000"/>
          </a:bodyPr>
          <a:lstStyle/>
          <a:p>
            <a:r>
              <a:rPr lang="en-US" dirty="0" err="1"/>
              <a:t>Surnud</a:t>
            </a:r>
            <a:r>
              <a:rPr lang="en-US" dirty="0"/>
              <a:t> </a:t>
            </a:r>
            <a:r>
              <a:rPr lang="en-US" dirty="0" err="1"/>
              <a:t>piirkonnad</a:t>
            </a:r>
            <a:r>
              <a:rPr lang="en-US" dirty="0"/>
              <a:t> ja </a:t>
            </a:r>
            <a:r>
              <a:rPr lang="en-US" dirty="0" err="1"/>
              <a:t>otseläbivoolud</a:t>
            </a:r>
            <a:endParaRPr lang="et-EE" dirty="0"/>
          </a:p>
          <a:p>
            <a:r>
              <a:rPr lang="en-US" dirty="0" err="1"/>
              <a:t>Järsk</a:t>
            </a:r>
            <a:r>
              <a:rPr lang="en-US" dirty="0"/>
              <a:t> </a:t>
            </a:r>
            <a:r>
              <a:rPr lang="en-US" dirty="0" err="1"/>
              <a:t>temperatuurimuutus</a:t>
            </a:r>
            <a:endParaRPr lang="et-EE" dirty="0"/>
          </a:p>
          <a:p>
            <a:r>
              <a:rPr lang="en-US" dirty="0" err="1"/>
              <a:t>Vahutamine</a:t>
            </a:r>
            <a:r>
              <a:rPr lang="en-US" dirty="0"/>
              <a:t> </a:t>
            </a:r>
            <a:r>
              <a:rPr lang="en-US" dirty="0" err="1"/>
              <a:t>bioloogilises</a:t>
            </a:r>
            <a:r>
              <a:rPr lang="en-US" dirty="0"/>
              <a:t> </a:t>
            </a:r>
            <a:r>
              <a:rPr lang="en-US" dirty="0" err="1"/>
              <a:t>puhastusetapis</a:t>
            </a:r>
            <a:r>
              <a:rPr lang="en-US" dirty="0"/>
              <a:t>, mis </a:t>
            </a:r>
            <a:r>
              <a:rPr lang="en-US" dirty="0" err="1"/>
              <a:t>kandub</a:t>
            </a:r>
            <a:r>
              <a:rPr lang="en-US" dirty="0"/>
              <a:t> </a:t>
            </a:r>
            <a:r>
              <a:rPr lang="en-US" dirty="0" err="1"/>
              <a:t>edasi</a:t>
            </a:r>
            <a:r>
              <a:rPr lang="en-US" dirty="0"/>
              <a:t> </a:t>
            </a:r>
            <a:r>
              <a:rPr lang="en-US" dirty="0" err="1"/>
              <a:t>järelsetitisse</a:t>
            </a:r>
            <a:endParaRPr lang="et-EE" dirty="0"/>
          </a:p>
          <a:p>
            <a:r>
              <a:rPr lang="en-US" dirty="0" err="1"/>
              <a:t>Aktiivmuda</a:t>
            </a:r>
            <a:r>
              <a:rPr lang="en-US" dirty="0"/>
              <a:t> </a:t>
            </a:r>
            <a:r>
              <a:rPr lang="en-US" dirty="0" err="1"/>
              <a:t>pundumine</a:t>
            </a:r>
            <a:r>
              <a:rPr lang="en-US" dirty="0"/>
              <a:t> ja </a:t>
            </a:r>
            <a:r>
              <a:rPr lang="en-US" dirty="0" err="1"/>
              <a:t>vahutamine</a:t>
            </a:r>
            <a:endParaRPr lang="et-EE" dirty="0"/>
          </a:p>
          <a:p>
            <a:r>
              <a:rPr lang="en-US" dirty="0"/>
              <a:t>Järelsetiti </a:t>
            </a:r>
            <a:r>
              <a:rPr lang="en-US" dirty="0" err="1"/>
              <a:t>pinnale</a:t>
            </a:r>
            <a:r>
              <a:rPr lang="en-US" dirty="0"/>
              <a:t> </a:t>
            </a:r>
            <a:r>
              <a:rPr lang="en-US" dirty="0" err="1"/>
              <a:t>kogunev</a:t>
            </a:r>
            <a:r>
              <a:rPr lang="en-US" dirty="0"/>
              <a:t> </a:t>
            </a:r>
            <a:r>
              <a:rPr lang="en-US" dirty="0" err="1"/>
              <a:t>muda</a:t>
            </a:r>
            <a:r>
              <a:rPr lang="en-US" dirty="0"/>
              <a:t> </a:t>
            </a:r>
            <a:endParaRPr lang="et-EE" dirty="0"/>
          </a:p>
          <a:p>
            <a:r>
              <a:rPr lang="en-US" dirty="0" err="1"/>
              <a:t>Heljumi</a:t>
            </a:r>
            <a:r>
              <a:rPr lang="en-US" dirty="0"/>
              <a:t> </a:t>
            </a:r>
            <a:r>
              <a:rPr lang="en-US" dirty="0" err="1"/>
              <a:t>väljakandumine</a:t>
            </a:r>
            <a:endParaRPr lang="et-EE" dirty="0"/>
          </a:p>
          <a:p>
            <a:r>
              <a:rPr lang="en-US" dirty="0" err="1"/>
              <a:t>Hüdraulilised</a:t>
            </a:r>
            <a:r>
              <a:rPr lang="en-US" dirty="0"/>
              <a:t> </a:t>
            </a:r>
            <a:r>
              <a:rPr lang="en-US" dirty="0" err="1"/>
              <a:t>probleemid</a:t>
            </a:r>
            <a:r>
              <a:rPr lang="en-US" dirty="0"/>
              <a:t> </a:t>
            </a:r>
            <a:r>
              <a:rPr lang="en-US" dirty="0" err="1"/>
              <a:t>järelsetitis</a:t>
            </a:r>
            <a:endParaRPr lang="et-EE" dirty="0"/>
          </a:p>
          <a:p>
            <a:r>
              <a:rPr lang="en-US" dirty="0" err="1"/>
              <a:t>Mudakerked</a:t>
            </a:r>
            <a:r>
              <a:rPr lang="en-US" dirty="0"/>
              <a:t> </a:t>
            </a:r>
            <a:r>
              <a:rPr lang="en-US" dirty="0" err="1"/>
              <a:t>järelsetitis</a:t>
            </a:r>
            <a:endParaRPr lang="et-EE" dirty="0"/>
          </a:p>
          <a:p>
            <a:r>
              <a:rPr lang="en-US" dirty="0" err="1"/>
              <a:t>Madalad</a:t>
            </a:r>
            <a:r>
              <a:rPr lang="en-US" dirty="0"/>
              <a:t> </a:t>
            </a:r>
            <a:r>
              <a:rPr lang="en-US" dirty="0" err="1"/>
              <a:t>setitid</a:t>
            </a:r>
            <a:endParaRPr lang="et-EE" dirty="0"/>
          </a:p>
          <a:p>
            <a:r>
              <a:rPr lang="en-US" dirty="0" err="1"/>
              <a:t>Linnud</a:t>
            </a:r>
            <a:r>
              <a:rPr lang="en-US" dirty="0"/>
              <a:t> </a:t>
            </a:r>
            <a:endParaRPr lang="et-EE" dirty="0"/>
          </a:p>
          <a:p>
            <a:r>
              <a:rPr lang="en-US" dirty="0" err="1"/>
              <a:t>Vetikad</a:t>
            </a:r>
            <a:endParaRPr lang="en-US" dirty="0"/>
          </a:p>
        </p:txBody>
      </p:sp>
      <p:sp>
        <p:nvSpPr>
          <p:cNvPr id="3" name="Pealkiri 2">
            <a:extLst>
              <a:ext uri="{FF2B5EF4-FFF2-40B4-BE49-F238E27FC236}">
                <a16:creationId xmlns:a16="http://schemas.microsoft.com/office/drawing/2014/main" id="{ABC8D962-A29C-E5BD-B13E-0E0B8B2BC930}"/>
              </a:ext>
            </a:extLst>
          </p:cNvPr>
          <p:cNvSpPr>
            <a:spLocks noGrp="1"/>
          </p:cNvSpPr>
          <p:nvPr>
            <p:ph type="title"/>
          </p:nvPr>
        </p:nvSpPr>
        <p:spPr/>
        <p:txBody>
          <a:bodyPr/>
          <a:lstStyle/>
          <a:p>
            <a:r>
              <a:rPr lang="en-US" dirty="0" err="1"/>
              <a:t>Muud</a:t>
            </a:r>
            <a:r>
              <a:rPr lang="en-US" dirty="0"/>
              <a:t> </a:t>
            </a:r>
            <a:r>
              <a:rPr lang="en-US" dirty="0" err="1"/>
              <a:t>setiti</a:t>
            </a:r>
            <a:r>
              <a:rPr lang="en-US" dirty="0"/>
              <a:t> </a:t>
            </a:r>
            <a:r>
              <a:rPr lang="en-US" dirty="0" err="1"/>
              <a:t>tööd</a:t>
            </a:r>
            <a:r>
              <a:rPr lang="en-US" dirty="0"/>
              <a:t> </a:t>
            </a:r>
            <a:r>
              <a:rPr lang="en-US" dirty="0" err="1"/>
              <a:t>mõjutavad</a:t>
            </a:r>
            <a:r>
              <a:rPr lang="en-US" dirty="0"/>
              <a:t> </a:t>
            </a:r>
            <a:r>
              <a:rPr lang="en-US" dirty="0" err="1"/>
              <a:t>tegurid</a:t>
            </a:r>
            <a:endParaRPr lang="en-US" dirty="0"/>
          </a:p>
        </p:txBody>
      </p:sp>
      <p:pic>
        <p:nvPicPr>
          <p:cNvPr id="4" name="Picture 12">
            <a:extLst>
              <a:ext uri="{FF2B5EF4-FFF2-40B4-BE49-F238E27FC236}">
                <a16:creationId xmlns:a16="http://schemas.microsoft.com/office/drawing/2014/main" id="{6B41DC30-C014-293D-F1BB-E8484BFF2FC2}"/>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72049" y="3720783"/>
            <a:ext cx="3800475" cy="2456180"/>
          </a:xfrm>
          <a:prstGeom prst="rect">
            <a:avLst/>
          </a:prstGeom>
          <a:noFill/>
        </p:spPr>
      </p:pic>
    </p:spTree>
    <p:extLst>
      <p:ext uri="{BB962C8B-B14F-4D97-AF65-F5344CB8AC3E}">
        <p14:creationId xmlns:p14="http://schemas.microsoft.com/office/powerpoint/2010/main" val="425592519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ealkiri 2">
            <a:extLst>
              <a:ext uri="{FF2B5EF4-FFF2-40B4-BE49-F238E27FC236}">
                <a16:creationId xmlns:a16="http://schemas.microsoft.com/office/drawing/2014/main" id="{BEB5A520-DC9A-52EF-C814-3249E9151978}"/>
              </a:ext>
            </a:extLst>
          </p:cNvPr>
          <p:cNvSpPr>
            <a:spLocks noGrp="1"/>
          </p:cNvSpPr>
          <p:nvPr>
            <p:ph type="title"/>
          </p:nvPr>
        </p:nvSpPr>
        <p:spPr/>
        <p:txBody>
          <a:bodyPr/>
          <a:lstStyle/>
          <a:p>
            <a:r>
              <a:rPr lang="et-EE" dirty="0"/>
              <a:t>Tänan!</a:t>
            </a:r>
            <a:endParaRPr lang="en-US" dirty="0"/>
          </a:p>
        </p:txBody>
      </p:sp>
      <p:pic>
        <p:nvPicPr>
          <p:cNvPr id="5" name="Picture 2" descr="Shit Negro - Pulp Fiction meme">
            <a:extLst>
              <a:ext uri="{FF2B5EF4-FFF2-40B4-BE49-F238E27FC236}">
                <a16:creationId xmlns:a16="http://schemas.microsoft.com/office/drawing/2014/main" id="{1B7C8EF4-2790-B15A-F976-0D6E2C5D36E7}"/>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407694" y="1549475"/>
            <a:ext cx="6310723" cy="4943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99234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u kohatäide 1">
            <a:extLst>
              <a:ext uri="{FF2B5EF4-FFF2-40B4-BE49-F238E27FC236}">
                <a16:creationId xmlns:a16="http://schemas.microsoft.com/office/drawing/2014/main" id="{1EE17787-E1B2-BC56-44FA-6A8F5EE2E50B}"/>
              </a:ext>
            </a:extLst>
          </p:cNvPr>
          <p:cNvSpPr>
            <a:spLocks noGrp="1"/>
          </p:cNvSpPr>
          <p:nvPr>
            <p:ph idx="1"/>
          </p:nvPr>
        </p:nvSpPr>
        <p:spPr/>
        <p:txBody>
          <a:bodyPr/>
          <a:lstStyle/>
          <a:p>
            <a:pPr algn="just">
              <a:lnSpc>
                <a:spcPct val="100000"/>
              </a:lnSpc>
              <a:spcAft>
                <a:spcPts val="1200"/>
              </a:spcAft>
            </a:pPr>
            <a:r>
              <a:rPr lang="et-EE"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Vedelikus vabalt heljuvale osakesele mõjuvad vastassuunalised vertikaaljõud, s.o raskus- ja ülestõstejõud, mille vahe määrab osakese liikumise suuna ja kiiruse.</a:t>
            </a:r>
            <a:endParaRPr lang="en-US"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r>
              <a:rPr lang="et-EE"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Üksikosakese settimiskiirust mõjutab selle kuju ja kaugus teisest osakesest. Mida rohkem erineb osakese kuju kerast, seda aeglasem on osakese liikumine võrreldes keraga. </a:t>
            </a:r>
          </a:p>
          <a:p>
            <a:endParaRPr lang="en-US" dirty="0"/>
          </a:p>
        </p:txBody>
      </p:sp>
      <p:sp>
        <p:nvSpPr>
          <p:cNvPr id="3" name="Pealkiri 2">
            <a:extLst>
              <a:ext uri="{FF2B5EF4-FFF2-40B4-BE49-F238E27FC236}">
                <a16:creationId xmlns:a16="http://schemas.microsoft.com/office/drawing/2014/main" id="{EABBA6A8-957B-34EF-71FD-5F24A9B26891}"/>
              </a:ext>
            </a:extLst>
          </p:cNvPr>
          <p:cNvSpPr>
            <a:spLocks noGrp="1"/>
          </p:cNvSpPr>
          <p:nvPr>
            <p:ph type="title"/>
          </p:nvPr>
        </p:nvSpPr>
        <p:spPr/>
        <p:txBody>
          <a:bodyPr/>
          <a:lstStyle/>
          <a:p>
            <a:r>
              <a:rPr lang="et-EE" dirty="0"/>
              <a:t>Üksikosakesesettimine</a:t>
            </a:r>
            <a:endParaRPr lang="en-US" dirty="0"/>
          </a:p>
        </p:txBody>
      </p:sp>
    </p:spTree>
    <p:extLst>
      <p:ext uri="{BB962C8B-B14F-4D97-AF65-F5344CB8AC3E}">
        <p14:creationId xmlns:p14="http://schemas.microsoft.com/office/powerpoint/2010/main" val="8017854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2" name="Sisu kohatäide 1">
                <a:extLst>
                  <a:ext uri="{FF2B5EF4-FFF2-40B4-BE49-F238E27FC236}">
                    <a16:creationId xmlns:a16="http://schemas.microsoft.com/office/drawing/2014/main" id="{F41622DE-EF10-F877-60EA-0FABF7006538}"/>
                  </a:ext>
                </a:extLst>
              </p:cNvPr>
              <p:cNvSpPr>
                <a:spLocks noGrp="1"/>
              </p:cNvSpPr>
              <p:nvPr>
                <p:ph idx="1"/>
              </p:nvPr>
            </p:nvSpPr>
            <p:spPr>
              <a:xfrm>
                <a:off x="838199" y="1825625"/>
                <a:ext cx="9942095" cy="3095291"/>
              </a:xfrm>
            </p:spPr>
            <p:txBody>
              <a:bodyPr>
                <a:normAutofit fontScale="85000" lnSpcReduction="10000"/>
              </a:bodyPr>
              <a:lstStyle/>
              <a:p>
                <a:pPr algn="just">
                  <a:lnSpc>
                    <a:spcPct val="150000"/>
                  </a:lnSpc>
                  <a:spcAft>
                    <a:spcPts val="1200"/>
                  </a:spcAft>
                </a:pPr>
                <a:r>
                  <a:rPr lang="et-EE"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Reoveepuhastis toimub üksikosakesesettimine liivapüünistes ja eelsetitites, mida on nii püstiseid kui ka </a:t>
                </a:r>
                <a:r>
                  <a:rPr lang="et-EE" sz="2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rõhtseid</a:t>
                </a:r>
                <a:r>
                  <a:rPr lang="et-EE"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p>
              <a:p>
                <a:pPr algn="just">
                  <a:lnSpc>
                    <a:spcPct val="150000"/>
                  </a:lnSpc>
                  <a:spcAft>
                    <a:spcPts val="1200"/>
                  </a:spcAft>
                </a:pPr>
                <a:r>
                  <a:rPr lang="et-EE" sz="2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Püstsetitis</a:t>
                </a:r>
                <a:r>
                  <a:rPr lang="et-EE"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eralduvad veest kõik osakesed, mille settimiskiirus ületab vee tõusukiirust, </a:t>
                </a:r>
                <a:r>
                  <a:rPr lang="et-EE" sz="2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rõhtses</a:t>
                </a:r>
                <a:r>
                  <a:rPr lang="et-EE"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on settival osakesel kaks liikumissuunda </a:t>
                </a:r>
                <a:r>
                  <a:rPr lang="et-EE" sz="2800" dirty="0">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a:t>
                </a:r>
                <a:r>
                  <a:rPr lang="et-EE"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horisontaalne </a:t>
                </a:r>
                <a14:m>
                  <m:oMath xmlns:m="http://schemas.openxmlformats.org/officeDocument/2006/math">
                    <m:sSub>
                      <m:sSubPr>
                        <m:ctrlPr>
                          <a:rPr lang="en-US" sz="2800"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t-EE" sz="2800"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t>𝑣</m:t>
                        </m:r>
                      </m:e>
                      <m:sub>
                        <m:r>
                          <a:rPr lang="et-EE" sz="2800"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t>1</m:t>
                        </m:r>
                      </m:sub>
                    </m:sSub>
                    <m:r>
                      <a:rPr lang="et-EE" sz="2800"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t> </m:t>
                    </m:r>
                  </m:oMath>
                </a14:m>
                <a:r>
                  <a:rPr lang="et-EE"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ja vertikaalne </a:t>
                </a:r>
                <a14:m>
                  <m:oMath xmlns:m="http://schemas.openxmlformats.org/officeDocument/2006/math">
                    <m:sSub>
                      <m:sSubPr>
                        <m:ctrlPr>
                          <a:rPr lang="en-US" sz="2800"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t-EE" sz="2800"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t>𝑣</m:t>
                        </m:r>
                      </m:e>
                      <m:sub>
                        <m:r>
                          <a:rPr lang="et-EE" sz="2800"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t>0</m:t>
                        </m:r>
                      </m:sub>
                    </m:sSub>
                  </m:oMath>
                </a14:m>
                <a:r>
                  <a:rPr lang="et-EE"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a:t>
                </a:r>
                <a:endParaRPr lang="en-US"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mc:Choice>
        <mc:Fallback>
          <p:sp>
            <p:nvSpPr>
              <p:cNvPr id="2" name="Sisu kohatäide 1">
                <a:extLst>
                  <a:ext uri="{FF2B5EF4-FFF2-40B4-BE49-F238E27FC236}">
                    <a16:creationId xmlns:a16="http://schemas.microsoft.com/office/drawing/2014/main" id="{F41622DE-EF10-F877-60EA-0FABF7006538}"/>
                  </a:ext>
                </a:extLst>
              </p:cNvPr>
              <p:cNvSpPr>
                <a:spLocks noGrp="1" noRot="1" noChangeAspect="1" noMove="1" noResize="1" noEditPoints="1" noAdjustHandles="1" noChangeArrowheads="1" noChangeShapeType="1" noTextEdit="1"/>
              </p:cNvSpPr>
              <p:nvPr>
                <p:ph idx="1"/>
              </p:nvPr>
            </p:nvSpPr>
            <p:spPr>
              <a:xfrm>
                <a:off x="838199" y="1825625"/>
                <a:ext cx="9942095" cy="3095291"/>
              </a:xfrm>
              <a:blipFill>
                <a:blip r:embed="rId2"/>
                <a:stretch>
                  <a:fillRect l="-797" r="-981"/>
                </a:stretch>
              </a:blipFill>
            </p:spPr>
            <p:txBody>
              <a:bodyPr/>
              <a:lstStyle/>
              <a:p>
                <a:r>
                  <a:rPr lang="en-US">
                    <a:noFill/>
                  </a:rPr>
                  <a:t> </a:t>
                </a:r>
              </a:p>
            </p:txBody>
          </p:sp>
        </mc:Fallback>
      </mc:AlternateContent>
      <p:sp>
        <p:nvSpPr>
          <p:cNvPr id="3" name="Pealkiri 2">
            <a:extLst>
              <a:ext uri="{FF2B5EF4-FFF2-40B4-BE49-F238E27FC236}">
                <a16:creationId xmlns:a16="http://schemas.microsoft.com/office/drawing/2014/main" id="{5EDABB77-25BB-442E-4307-02EAC8E351B4}"/>
              </a:ext>
            </a:extLst>
          </p:cNvPr>
          <p:cNvSpPr>
            <a:spLocks noGrp="1"/>
          </p:cNvSpPr>
          <p:nvPr>
            <p:ph type="title"/>
          </p:nvPr>
        </p:nvSpPr>
        <p:spPr/>
        <p:txBody>
          <a:bodyPr/>
          <a:lstStyle/>
          <a:p>
            <a:r>
              <a:rPr lang="et-EE" dirty="0"/>
              <a:t>Üksikosakesesettimine</a:t>
            </a:r>
            <a:endParaRPr lang="en-US" dirty="0"/>
          </a:p>
        </p:txBody>
      </p:sp>
      <p:pic>
        <p:nvPicPr>
          <p:cNvPr id="4" name="Picture 2">
            <a:extLst>
              <a:ext uri="{FF2B5EF4-FFF2-40B4-BE49-F238E27FC236}">
                <a16:creationId xmlns:a16="http://schemas.microsoft.com/office/drawing/2014/main" id="{B4289DD4-1477-927F-581E-B07BA2DCB799}"/>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03370" y="4441984"/>
            <a:ext cx="4818548" cy="2262012"/>
          </a:xfrm>
          <a:prstGeom prst="rect">
            <a:avLst/>
          </a:prstGeom>
          <a:noFill/>
        </p:spPr>
      </p:pic>
    </p:spTree>
    <p:extLst>
      <p:ext uri="{BB962C8B-B14F-4D97-AF65-F5344CB8AC3E}">
        <p14:creationId xmlns:p14="http://schemas.microsoft.com/office/powerpoint/2010/main" val="38537757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u kohatäide 1">
            <a:extLst>
              <a:ext uri="{FF2B5EF4-FFF2-40B4-BE49-F238E27FC236}">
                <a16:creationId xmlns:a16="http://schemas.microsoft.com/office/drawing/2014/main" id="{917CDB3E-032F-60B8-E762-17783AC099E0}"/>
              </a:ext>
            </a:extLst>
          </p:cNvPr>
          <p:cNvSpPr>
            <a:spLocks noGrp="1"/>
          </p:cNvSpPr>
          <p:nvPr>
            <p:ph idx="1"/>
          </p:nvPr>
        </p:nvSpPr>
        <p:spPr/>
        <p:txBody>
          <a:bodyPr>
            <a:normAutofit fontScale="92500" lnSpcReduction="10000"/>
          </a:bodyPr>
          <a:lstStyle/>
          <a:p>
            <a:pPr algn="just">
              <a:lnSpc>
                <a:spcPct val="150000"/>
              </a:lnSpc>
              <a:spcAft>
                <a:spcPts val="1200"/>
              </a:spcAft>
            </a:pPr>
            <a:r>
              <a:rPr lang="et-EE"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Kuna reoveepuhastuses on valdavalt kasutusel läbivoolsed </a:t>
            </a:r>
            <a:r>
              <a:rPr lang="et-EE" sz="2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setitid</a:t>
            </a:r>
            <a:r>
              <a:rPr lang="et-EE"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on oluline, et osakesel oleks piisavalt aega settimiseks.</a:t>
            </a:r>
          </a:p>
          <a:p>
            <a:pPr algn="just">
              <a:lnSpc>
                <a:spcPct val="150000"/>
              </a:lnSpc>
              <a:spcAft>
                <a:spcPts val="1200"/>
              </a:spcAft>
            </a:pPr>
            <a:r>
              <a:rPr lang="et-EE"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Läbivoolsetes setitites avaldub ideaaltingimustes (kui puuduvad otsevoolud, turbulents ja sette kõrvaldamisega kaasnevad kiirusgradiendid) settimiskiirus setiti sügavuse ja hüdraulilise viibeaja suhtena. </a:t>
            </a:r>
          </a:p>
          <a:p>
            <a:pPr algn="just">
              <a:lnSpc>
                <a:spcPct val="150000"/>
              </a:lnSpc>
              <a:spcAft>
                <a:spcPts val="1200"/>
              </a:spcAft>
            </a:pPr>
            <a:r>
              <a:rPr lang="et-EE"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Kui osakesel pole aega settida, kandub ta </a:t>
            </a:r>
            <a:r>
              <a:rPr lang="et-EE" sz="2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setitist</a:t>
            </a:r>
            <a:r>
              <a:rPr lang="et-EE"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välja. </a:t>
            </a:r>
            <a:endParaRPr lang="en-US"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
        <p:nvSpPr>
          <p:cNvPr id="3" name="Pealkiri 2">
            <a:extLst>
              <a:ext uri="{FF2B5EF4-FFF2-40B4-BE49-F238E27FC236}">
                <a16:creationId xmlns:a16="http://schemas.microsoft.com/office/drawing/2014/main" id="{E3A0A3D0-7120-A104-DAF4-F6F09627FA47}"/>
              </a:ext>
            </a:extLst>
          </p:cNvPr>
          <p:cNvSpPr>
            <a:spLocks noGrp="1"/>
          </p:cNvSpPr>
          <p:nvPr>
            <p:ph type="title"/>
          </p:nvPr>
        </p:nvSpPr>
        <p:spPr/>
        <p:txBody>
          <a:bodyPr/>
          <a:lstStyle/>
          <a:p>
            <a:r>
              <a:rPr lang="et-EE" dirty="0"/>
              <a:t>Üksikosakesesettimine</a:t>
            </a:r>
            <a:endParaRPr lang="en-US" dirty="0"/>
          </a:p>
        </p:txBody>
      </p:sp>
    </p:spTree>
    <p:extLst>
      <p:ext uri="{BB962C8B-B14F-4D97-AF65-F5344CB8AC3E}">
        <p14:creationId xmlns:p14="http://schemas.microsoft.com/office/powerpoint/2010/main" val="3720945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u kohatäide 1">
            <a:extLst>
              <a:ext uri="{FF2B5EF4-FFF2-40B4-BE49-F238E27FC236}">
                <a16:creationId xmlns:a16="http://schemas.microsoft.com/office/drawing/2014/main" id="{F701297B-ACB3-BACF-0475-F9D6C4FC16C4}"/>
              </a:ext>
            </a:extLst>
          </p:cNvPr>
          <p:cNvSpPr>
            <a:spLocks noGrp="1"/>
          </p:cNvSpPr>
          <p:nvPr>
            <p:ph idx="1"/>
          </p:nvPr>
        </p:nvSpPr>
        <p:spPr/>
        <p:txBody>
          <a:bodyPr>
            <a:normAutofit fontScale="77500" lnSpcReduction="20000"/>
          </a:bodyPr>
          <a:lstStyle/>
          <a:p>
            <a:pPr algn="just">
              <a:lnSpc>
                <a:spcPct val="150000"/>
              </a:lnSpc>
              <a:spcAft>
                <a:spcPts val="1200"/>
              </a:spcAft>
            </a:pPr>
            <a:r>
              <a:rPr lang="et-EE"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Põhimõtteliselt kirjeldab hüdrauliline pinnakoormus </a:t>
            </a:r>
            <a:r>
              <a:rPr lang="et-EE" sz="2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q</a:t>
            </a:r>
            <a:r>
              <a:rPr lang="et-EE" sz="2800" baseline="-250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A</a:t>
            </a:r>
            <a:r>
              <a:rPr lang="et-EE"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seda, et kõik osakesed, mille settimiskiirus on suurem kui v</a:t>
            </a:r>
            <a:r>
              <a:rPr lang="et-EE" sz="2800" baseline="-25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0</a:t>
            </a:r>
            <a:r>
              <a:rPr lang="et-EE"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vajuvad setiti põhja.</a:t>
            </a:r>
          </a:p>
          <a:p>
            <a:pPr algn="just">
              <a:lnSpc>
                <a:spcPct val="150000"/>
              </a:lnSpc>
              <a:spcAft>
                <a:spcPts val="1200"/>
              </a:spcAft>
            </a:pPr>
            <a:r>
              <a:rPr lang="et-EE"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Praktikas on öeldu aga pigem teoreetilist laadi, sest osakese settimist võib väga tugevasti mõjutada sisse- ja väljavoolu ebaühtlane jaotus või põhja settinud mudakihi paksus ja selles toimuvad protsessid. </a:t>
            </a:r>
          </a:p>
          <a:p>
            <a:pPr algn="just">
              <a:lnSpc>
                <a:spcPct val="150000"/>
              </a:lnSpc>
              <a:spcAft>
                <a:spcPts val="1200"/>
              </a:spcAft>
            </a:pPr>
            <a:r>
              <a:rPr lang="et-EE"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Seetõttu on hüdraulilisel pinnakoormusel põhinev setiti suuruse valik siiski ligikaudne ning arvestama peab ka viibeaega, keskmist horisontaalset liikumiskiirust, sügavust, turbulentsi, otseläbivoole ja muda mahukoormust.</a:t>
            </a:r>
            <a:endParaRPr lang="en-US"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
        <p:nvSpPr>
          <p:cNvPr id="3" name="Pealkiri 2">
            <a:extLst>
              <a:ext uri="{FF2B5EF4-FFF2-40B4-BE49-F238E27FC236}">
                <a16:creationId xmlns:a16="http://schemas.microsoft.com/office/drawing/2014/main" id="{3973071D-8D54-7516-6328-E903FAE75EAC}"/>
              </a:ext>
            </a:extLst>
          </p:cNvPr>
          <p:cNvSpPr>
            <a:spLocks noGrp="1"/>
          </p:cNvSpPr>
          <p:nvPr>
            <p:ph type="title"/>
          </p:nvPr>
        </p:nvSpPr>
        <p:spPr/>
        <p:txBody>
          <a:bodyPr/>
          <a:lstStyle/>
          <a:p>
            <a:r>
              <a:rPr lang="et-EE" dirty="0"/>
              <a:t>Hüdrauliline pinnakoormus</a:t>
            </a:r>
            <a:endParaRPr lang="en-US" dirty="0"/>
          </a:p>
        </p:txBody>
      </p:sp>
    </p:spTree>
    <p:extLst>
      <p:ext uri="{BB962C8B-B14F-4D97-AF65-F5344CB8AC3E}">
        <p14:creationId xmlns:p14="http://schemas.microsoft.com/office/powerpoint/2010/main" val="30944544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m3d="http://schemas.microsoft.com/office/drawing/2017/model3d" Requires="am3d">
          <p:graphicFrame>
            <p:nvGraphicFramePr>
              <p:cNvPr id="8" name="Ruumiline mudel 7" descr="Domes And Pinacoid Blue">
                <a:extLst>
                  <a:ext uri="{FF2B5EF4-FFF2-40B4-BE49-F238E27FC236}">
                    <a16:creationId xmlns:a16="http://schemas.microsoft.com/office/drawing/2014/main" id="{A90635C3-1671-0C27-1937-5F5BA3EC9D88}"/>
                  </a:ext>
                </a:extLst>
              </p:cNvPr>
              <p:cNvGraphicFramePr>
                <a:graphicFrameLocks noChangeAspect="1"/>
              </p:cNvGraphicFramePr>
              <p:nvPr/>
            </p:nvGraphicFramePr>
            <p:xfrm>
              <a:off x="838200" y="4671881"/>
              <a:ext cx="4772949" cy="1513114"/>
            </p:xfrm>
            <a:graphic>
              <a:graphicData uri="http://schemas.microsoft.com/office/drawing/2017/model3d">
                <am3d:model3d r:embed="rId2">
                  <am3d:spPr>
                    <a:xfrm>
                      <a:off x="0" y="0"/>
                      <a:ext cx="4772949" cy="1513114"/>
                    </a:xfrm>
                    <a:prstGeom prst="rect">
                      <a:avLst/>
                    </a:prstGeom>
                  </am3d:spPr>
                  <am3d:camera>
                    <am3d:pos x="0" y="0" z="61634510"/>
                    <am3d:up dx="0" dy="36000000" dz="0"/>
                    <am3d:lookAt x="0" y="0" z="0"/>
                    <am3d:perspective fov="2700000"/>
                  </am3d:camera>
                  <am3d:trans>
                    <am3d:meterPerModelUnit n="105404" d="1000000"/>
                    <am3d:preTrans dx="-38771" dy="-6202928" dz="0"/>
                    <am3d:scale>
                      <am3d:sx n="1000000" d="1000000"/>
                      <am3d:sy n="1000000" d="1000000"/>
                      <am3d:sz n="1000000" d="1000000"/>
                    </am3d:scale>
                    <am3d:rot ax="1109012" ay="-226389" az="-75609"/>
                    <am3d:postTrans dx="0" dy="0" dz="0"/>
                  </am3d:trans>
                  <am3d:raster rName="Office3DRenderer" rVer="16.0.8326">
                    <am3d:blip r:embed="rId3"/>
                  </am3d:raster>
                  <am3d:objViewport viewportSz="2891255"/>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8" name="Ruumiline mudel 7" descr="Domes And Pinacoid Blue">
                <a:extLst>
                  <a:ext uri="{FF2B5EF4-FFF2-40B4-BE49-F238E27FC236}">
                    <a16:creationId xmlns:a16="http://schemas.microsoft.com/office/drawing/2014/main" id="{A90635C3-1671-0C27-1937-5F5BA3EC9D88}"/>
                  </a:ext>
                </a:extLst>
              </p:cNvPr>
              <p:cNvPicPr>
                <a:picLocks noGrp="1" noRot="1" noChangeAspect="1" noMove="1" noResize="1" noEditPoints="1" noAdjustHandles="1" noChangeArrowheads="1" noChangeShapeType="1" noCrop="1"/>
              </p:cNvPicPr>
              <p:nvPr/>
            </p:nvPicPr>
            <p:blipFill>
              <a:blip r:embed="rId3"/>
              <a:stretch>
                <a:fillRect/>
              </a:stretch>
            </p:blipFill>
            <p:spPr>
              <a:xfrm>
                <a:off x="838200" y="4671881"/>
                <a:ext cx="4772949" cy="1513114"/>
              </a:xfrm>
              <a:prstGeom prst="rect">
                <a:avLst/>
              </a:prstGeom>
            </p:spPr>
          </p:pic>
        </mc:Fallback>
      </mc:AlternateContent>
      <p:sp>
        <p:nvSpPr>
          <p:cNvPr id="2" name="Sisu kohatäide 1">
            <a:extLst>
              <a:ext uri="{FF2B5EF4-FFF2-40B4-BE49-F238E27FC236}">
                <a16:creationId xmlns:a16="http://schemas.microsoft.com/office/drawing/2014/main" id="{D5650CA7-E2A8-8B55-DADB-91F6D3C625E9}"/>
              </a:ext>
            </a:extLst>
          </p:cNvPr>
          <p:cNvSpPr>
            <a:spLocks noGrp="1"/>
          </p:cNvSpPr>
          <p:nvPr>
            <p:ph idx="1"/>
          </p:nvPr>
        </p:nvSpPr>
        <p:spPr>
          <a:xfrm>
            <a:off x="838200" y="1825625"/>
            <a:ext cx="10515600" cy="2221667"/>
          </a:xfrm>
        </p:spPr>
        <p:txBody>
          <a:bodyPr>
            <a:normAutofit fontScale="92500"/>
          </a:bodyPr>
          <a:lstStyle/>
          <a:p>
            <a:r>
              <a:rPr lang="et-EE" dirty="0"/>
              <a:t>Hüdrauliline pinnakoormus (</a:t>
            </a:r>
            <a:r>
              <a:rPr lang="et-EE" dirty="0" err="1"/>
              <a:t>i.k</a:t>
            </a:r>
            <a:r>
              <a:rPr lang="et-EE" dirty="0"/>
              <a:t>. </a:t>
            </a:r>
            <a:r>
              <a:rPr lang="et-EE" dirty="0" err="1"/>
              <a:t>surface</a:t>
            </a:r>
            <a:r>
              <a:rPr lang="et-EE" dirty="0"/>
              <a:t> </a:t>
            </a:r>
            <a:r>
              <a:rPr lang="et-EE" dirty="0" err="1"/>
              <a:t>laoding</a:t>
            </a:r>
            <a:r>
              <a:rPr lang="et-EE" dirty="0"/>
              <a:t> </a:t>
            </a:r>
            <a:r>
              <a:rPr lang="et-EE" dirty="0" err="1"/>
              <a:t>rate</a:t>
            </a:r>
            <a:r>
              <a:rPr lang="et-EE" dirty="0"/>
              <a:t>) on (reovee) vooluhulk puhastusseadme </a:t>
            </a:r>
            <a:r>
              <a:rPr lang="et-EE" dirty="0" err="1"/>
              <a:t>rõhtristlõike</a:t>
            </a:r>
            <a:r>
              <a:rPr lang="et-EE" dirty="0"/>
              <a:t> pinnaühiku kohta</a:t>
            </a:r>
          </a:p>
          <a:p>
            <a:r>
              <a:rPr lang="et-EE" dirty="0"/>
              <a:t>Kasutatakse nt eelpuhastuse, filtrite, </a:t>
            </a:r>
            <a:r>
              <a:rPr lang="et-EE" dirty="0" err="1"/>
              <a:t>biokilel</a:t>
            </a:r>
            <a:r>
              <a:rPr lang="et-EE" dirty="0"/>
              <a:t> põhinevate süsteemide ja setitite arvutustes</a:t>
            </a:r>
          </a:p>
          <a:p>
            <a:pPr lvl="1"/>
            <a:r>
              <a:rPr lang="et-EE" dirty="0"/>
              <a:t>Ühik: m/h, (m</a:t>
            </a:r>
            <a:r>
              <a:rPr lang="et-EE" baseline="30000" dirty="0"/>
              <a:t>3</a:t>
            </a:r>
            <a:r>
              <a:rPr lang="et-EE" dirty="0"/>
              <a:t>/d)/m</a:t>
            </a:r>
            <a:r>
              <a:rPr lang="et-EE" baseline="30000" dirty="0"/>
              <a:t>2</a:t>
            </a:r>
            <a:r>
              <a:rPr lang="et-EE" dirty="0"/>
              <a:t>, (m</a:t>
            </a:r>
            <a:r>
              <a:rPr lang="et-EE" baseline="30000" dirty="0"/>
              <a:t>3</a:t>
            </a:r>
            <a:r>
              <a:rPr lang="et-EE" dirty="0"/>
              <a:t>/h)/m</a:t>
            </a:r>
            <a:r>
              <a:rPr lang="et-EE" baseline="30000" dirty="0"/>
              <a:t>2</a:t>
            </a:r>
            <a:endParaRPr lang="en-US" dirty="0"/>
          </a:p>
        </p:txBody>
      </p:sp>
      <p:sp>
        <p:nvSpPr>
          <p:cNvPr id="3" name="Pealkiri 2">
            <a:extLst>
              <a:ext uri="{FF2B5EF4-FFF2-40B4-BE49-F238E27FC236}">
                <a16:creationId xmlns:a16="http://schemas.microsoft.com/office/drawing/2014/main" id="{ADA77BF8-17B3-AFEA-A4F4-8852ADE883C6}"/>
              </a:ext>
            </a:extLst>
          </p:cNvPr>
          <p:cNvSpPr>
            <a:spLocks noGrp="1"/>
          </p:cNvSpPr>
          <p:nvPr>
            <p:ph type="title"/>
          </p:nvPr>
        </p:nvSpPr>
        <p:spPr/>
        <p:txBody>
          <a:bodyPr/>
          <a:lstStyle/>
          <a:p>
            <a:r>
              <a:rPr lang="et-EE" dirty="0"/>
              <a:t>Hüdrauliline pinnakoormus, </a:t>
            </a:r>
            <a:r>
              <a:rPr lang="et-EE" dirty="0" err="1"/>
              <a:t>q</a:t>
            </a:r>
            <a:r>
              <a:rPr lang="et-EE" baseline="-25000" dirty="0" err="1"/>
              <a:t>A</a:t>
            </a:r>
            <a:endParaRPr lang="en-US" baseline="-25000" dirty="0"/>
          </a:p>
        </p:txBody>
      </p:sp>
      <p:sp>
        <p:nvSpPr>
          <p:cNvPr id="4" name="Nool: paremnool 3">
            <a:extLst>
              <a:ext uri="{FF2B5EF4-FFF2-40B4-BE49-F238E27FC236}">
                <a16:creationId xmlns:a16="http://schemas.microsoft.com/office/drawing/2014/main" id="{BEFD4BA8-8A81-369F-1B11-FF031D505C2D}"/>
              </a:ext>
            </a:extLst>
          </p:cNvPr>
          <p:cNvSpPr/>
          <p:nvPr/>
        </p:nvSpPr>
        <p:spPr>
          <a:xfrm rot="5400000">
            <a:off x="2602543" y="4432303"/>
            <a:ext cx="1007141" cy="237120"/>
          </a:xfrm>
          <a:prstGeom prst="rightArrow">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62DBE585-D669-B306-388E-E4A1D309C896}"/>
              </a:ext>
            </a:extLst>
          </p:cNvPr>
          <p:cNvSpPr txBox="1"/>
          <p:nvPr/>
        </p:nvSpPr>
        <p:spPr>
          <a:xfrm>
            <a:off x="2306007" y="4700097"/>
            <a:ext cx="522515" cy="523220"/>
          </a:xfrm>
          <a:prstGeom prst="rect">
            <a:avLst/>
          </a:prstGeom>
          <a:noFill/>
        </p:spPr>
        <p:txBody>
          <a:bodyPr wrap="square" rtlCol="0">
            <a:spAutoFit/>
          </a:bodyPr>
          <a:lstStyle/>
          <a:p>
            <a:r>
              <a:rPr lang="et-EE" sz="2800" dirty="0"/>
              <a:t>A</a:t>
            </a:r>
            <a:endParaRPr lang="en-US" sz="2800" dirty="0"/>
          </a:p>
        </p:txBody>
      </p:sp>
      <p:sp>
        <p:nvSpPr>
          <p:cNvPr id="6" name="TextBox 5">
            <a:extLst>
              <a:ext uri="{FF2B5EF4-FFF2-40B4-BE49-F238E27FC236}">
                <a16:creationId xmlns:a16="http://schemas.microsoft.com/office/drawing/2014/main" id="{6E0743B3-AFD4-B047-4CD6-3A817DDBF798}"/>
              </a:ext>
            </a:extLst>
          </p:cNvPr>
          <p:cNvSpPr txBox="1"/>
          <p:nvPr/>
        </p:nvSpPr>
        <p:spPr>
          <a:xfrm>
            <a:off x="2567264" y="3906625"/>
            <a:ext cx="457200" cy="523220"/>
          </a:xfrm>
          <a:prstGeom prst="rect">
            <a:avLst/>
          </a:prstGeom>
          <a:noFill/>
        </p:spPr>
        <p:txBody>
          <a:bodyPr wrap="square" rtlCol="0">
            <a:spAutoFit/>
          </a:bodyPr>
          <a:lstStyle/>
          <a:p>
            <a:r>
              <a:rPr lang="et-EE" sz="2800" dirty="0"/>
              <a:t>Q</a:t>
            </a:r>
            <a:endParaRPr lang="en-US" sz="2800" dirty="0"/>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C16313FF-647A-6599-8DE7-7B92930F7EFA}"/>
                  </a:ext>
                </a:extLst>
              </p:cNvPr>
              <p:cNvSpPr txBox="1"/>
              <p:nvPr/>
            </p:nvSpPr>
            <p:spPr>
              <a:xfrm>
                <a:off x="3578383" y="4062743"/>
                <a:ext cx="2340429" cy="898964"/>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t-EE" sz="2800" b="0" i="1" smtClean="0">
                              <a:latin typeface="Cambria Math" panose="02040503050406030204" pitchFamily="18" charset="0"/>
                            </a:rPr>
                          </m:ctrlPr>
                        </m:sSubPr>
                        <m:e>
                          <m:r>
                            <a:rPr lang="et-EE" sz="2800" b="0" i="1" smtClean="0">
                              <a:latin typeface="Cambria Math" panose="02040503050406030204" pitchFamily="18" charset="0"/>
                            </a:rPr>
                            <m:t>𝑞</m:t>
                          </m:r>
                        </m:e>
                        <m:sub>
                          <m:r>
                            <a:rPr lang="et-EE" sz="2800" b="0" i="1" smtClean="0">
                              <a:latin typeface="Cambria Math" panose="02040503050406030204" pitchFamily="18" charset="0"/>
                            </a:rPr>
                            <m:t>𝐴</m:t>
                          </m:r>
                        </m:sub>
                      </m:sSub>
                      <m:r>
                        <a:rPr lang="et-EE" sz="2800" b="0" i="1" smtClean="0">
                          <a:latin typeface="Cambria Math" panose="02040503050406030204" pitchFamily="18" charset="0"/>
                        </a:rPr>
                        <m:t>= </m:t>
                      </m:r>
                      <m:f>
                        <m:fPr>
                          <m:ctrlPr>
                            <a:rPr lang="et-EE" sz="2800" b="0" i="1" smtClean="0">
                              <a:latin typeface="Cambria Math" panose="02040503050406030204" pitchFamily="18" charset="0"/>
                            </a:rPr>
                          </m:ctrlPr>
                        </m:fPr>
                        <m:num>
                          <m:r>
                            <a:rPr lang="et-EE" sz="2800" b="0" i="1" smtClean="0">
                              <a:latin typeface="Cambria Math" panose="02040503050406030204" pitchFamily="18" charset="0"/>
                            </a:rPr>
                            <m:t>𝑄</m:t>
                          </m:r>
                        </m:num>
                        <m:den>
                          <m:r>
                            <a:rPr lang="et-EE" sz="2800" b="0" i="1" smtClean="0">
                              <a:latin typeface="Cambria Math" panose="02040503050406030204" pitchFamily="18" charset="0"/>
                            </a:rPr>
                            <m:t>𝐴</m:t>
                          </m:r>
                        </m:den>
                      </m:f>
                    </m:oMath>
                  </m:oMathPara>
                </a14:m>
                <a:endParaRPr lang="en-US" sz="2800" dirty="0"/>
              </a:p>
            </p:txBody>
          </p:sp>
        </mc:Choice>
        <mc:Fallback xmlns="">
          <p:sp>
            <p:nvSpPr>
              <p:cNvPr id="7" name="TextBox 6">
                <a:extLst>
                  <a:ext uri="{FF2B5EF4-FFF2-40B4-BE49-F238E27FC236}">
                    <a16:creationId xmlns:a16="http://schemas.microsoft.com/office/drawing/2014/main" id="{C16313FF-647A-6599-8DE7-7B92930F7EFA}"/>
                  </a:ext>
                </a:extLst>
              </p:cNvPr>
              <p:cNvSpPr txBox="1">
                <a:spLocks noRot="1" noChangeAspect="1" noMove="1" noResize="1" noEditPoints="1" noAdjustHandles="1" noChangeArrowheads="1" noChangeShapeType="1" noTextEdit="1"/>
              </p:cNvSpPr>
              <p:nvPr/>
            </p:nvSpPr>
            <p:spPr>
              <a:xfrm>
                <a:off x="3578383" y="4062743"/>
                <a:ext cx="2340429" cy="898964"/>
              </a:xfrm>
              <a:prstGeom prst="rect">
                <a:avLst/>
              </a:prstGeom>
              <a:blipFill>
                <a:blip r:embed="rId5"/>
                <a:stretch>
                  <a:fillRect/>
                </a:stretch>
              </a:blipFill>
            </p:spPr>
            <p:txBody>
              <a:bodyPr/>
              <a:lstStyle/>
              <a:p>
                <a:r>
                  <a:rPr lang="en-US">
                    <a:noFill/>
                  </a:rPr>
                  <a:t> </a:t>
                </a:r>
              </a:p>
            </p:txBody>
          </p:sp>
        </mc:Fallback>
      </mc:AlternateContent>
      <p:sp>
        <p:nvSpPr>
          <p:cNvPr id="9" name="TextBox 8">
            <a:extLst>
              <a:ext uri="{FF2B5EF4-FFF2-40B4-BE49-F238E27FC236}">
                <a16:creationId xmlns:a16="http://schemas.microsoft.com/office/drawing/2014/main" id="{7F178E8A-C86B-ED92-EA62-27EFB687B6BC}"/>
              </a:ext>
            </a:extLst>
          </p:cNvPr>
          <p:cNvSpPr txBox="1"/>
          <p:nvPr/>
        </p:nvSpPr>
        <p:spPr>
          <a:xfrm>
            <a:off x="6031438" y="5054434"/>
            <a:ext cx="1839686" cy="646331"/>
          </a:xfrm>
          <a:prstGeom prst="rect">
            <a:avLst/>
          </a:prstGeom>
          <a:noFill/>
        </p:spPr>
        <p:txBody>
          <a:bodyPr wrap="square" rtlCol="0">
            <a:spAutoFit/>
          </a:bodyPr>
          <a:lstStyle/>
          <a:p>
            <a:r>
              <a:rPr lang="et-EE" dirty="0"/>
              <a:t>A – pindala,</a:t>
            </a:r>
          </a:p>
          <a:p>
            <a:r>
              <a:rPr lang="et-EE" dirty="0"/>
              <a:t>Q – vooluhulk </a:t>
            </a:r>
          </a:p>
        </p:txBody>
      </p:sp>
    </p:spTree>
    <p:extLst>
      <p:ext uri="{BB962C8B-B14F-4D97-AF65-F5344CB8AC3E}">
        <p14:creationId xmlns:p14="http://schemas.microsoft.com/office/powerpoint/2010/main" val="34733687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u kohatäide 1">
            <a:extLst>
              <a:ext uri="{FF2B5EF4-FFF2-40B4-BE49-F238E27FC236}">
                <a16:creationId xmlns:a16="http://schemas.microsoft.com/office/drawing/2014/main" id="{4DFAC8F0-E493-EF15-EB83-DA76BBB9FF6B}"/>
              </a:ext>
            </a:extLst>
          </p:cNvPr>
          <p:cNvSpPr>
            <a:spLocks noGrp="1"/>
          </p:cNvSpPr>
          <p:nvPr>
            <p:ph idx="1"/>
          </p:nvPr>
        </p:nvSpPr>
        <p:spPr>
          <a:xfrm>
            <a:off x="838200" y="1825625"/>
            <a:ext cx="10515600" cy="2780665"/>
          </a:xfrm>
        </p:spPr>
        <p:txBody>
          <a:bodyPr>
            <a:normAutofit fontScale="77500" lnSpcReduction="20000"/>
          </a:bodyPr>
          <a:lstStyle/>
          <a:p>
            <a:pPr algn="just">
              <a:lnSpc>
                <a:spcPct val="120000"/>
              </a:lnSpc>
              <a:spcAft>
                <a:spcPts val="1200"/>
              </a:spcAft>
            </a:pPr>
            <a:r>
              <a:rPr lang="et-EE"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Üldiselt ei ole reoveepuhastuses osakeste omaette settimist, vaid nad settimisel liituvad, mistõttu veest eralduvate osakeste suurus, tihedus ja settimiskiirus pidevalt muutuvad. </a:t>
            </a:r>
          </a:p>
          <a:p>
            <a:pPr algn="just">
              <a:lnSpc>
                <a:spcPct val="120000"/>
              </a:lnSpc>
              <a:spcAft>
                <a:spcPts val="1200"/>
              </a:spcAft>
            </a:pPr>
            <a:r>
              <a:rPr lang="et-EE"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Seda nimetatakse helvessettimiseks, mis algab juba siis, heljumit on üle 50 mg/l. </a:t>
            </a:r>
          </a:p>
          <a:p>
            <a:pPr algn="just">
              <a:lnSpc>
                <a:spcPct val="120000"/>
              </a:lnSpc>
              <a:spcAft>
                <a:spcPts val="1200"/>
              </a:spcAft>
            </a:pPr>
            <a:r>
              <a:rPr lang="et-EE"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Kuna helvessettimisel on väga palju muutujaid, puuduvad selle kohta matemaatilised valemid, mistõttu soovitatakse teha laboratoorseid katseid. </a:t>
            </a:r>
            <a:endParaRPr lang="en-US"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20000"/>
              </a:lnSpc>
            </a:pPr>
            <a:endParaRPr lang="en-US" dirty="0"/>
          </a:p>
        </p:txBody>
      </p:sp>
      <p:sp>
        <p:nvSpPr>
          <p:cNvPr id="3" name="Pealkiri 2">
            <a:extLst>
              <a:ext uri="{FF2B5EF4-FFF2-40B4-BE49-F238E27FC236}">
                <a16:creationId xmlns:a16="http://schemas.microsoft.com/office/drawing/2014/main" id="{625EBC0F-981A-A490-911B-7643BE667AB7}"/>
              </a:ext>
            </a:extLst>
          </p:cNvPr>
          <p:cNvSpPr>
            <a:spLocks noGrp="1"/>
          </p:cNvSpPr>
          <p:nvPr>
            <p:ph type="title"/>
          </p:nvPr>
        </p:nvSpPr>
        <p:spPr/>
        <p:txBody>
          <a:bodyPr/>
          <a:lstStyle/>
          <a:p>
            <a:r>
              <a:rPr lang="et-EE" dirty="0"/>
              <a:t>Helvessettimine </a:t>
            </a:r>
            <a:endParaRPr lang="en-US" dirty="0"/>
          </a:p>
        </p:txBody>
      </p:sp>
      <p:pic>
        <p:nvPicPr>
          <p:cNvPr id="4" name="Picture 3">
            <a:extLst>
              <a:ext uri="{FF2B5EF4-FFF2-40B4-BE49-F238E27FC236}">
                <a16:creationId xmlns:a16="http://schemas.microsoft.com/office/drawing/2014/main" id="{82552BC0-E08F-19D4-FF31-AFEB3A8372BE}"/>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127692" y="4335145"/>
            <a:ext cx="5170488" cy="2427226"/>
          </a:xfrm>
          <a:prstGeom prst="rect">
            <a:avLst/>
          </a:prstGeom>
          <a:noFill/>
        </p:spPr>
      </p:pic>
    </p:spTree>
    <p:extLst>
      <p:ext uri="{BB962C8B-B14F-4D97-AF65-F5344CB8AC3E}">
        <p14:creationId xmlns:p14="http://schemas.microsoft.com/office/powerpoint/2010/main" val="3595997501"/>
      </p:ext>
    </p:extLst>
  </p:cSld>
  <p:clrMapOvr>
    <a:masterClrMapping/>
  </p:clrMapOvr>
</p:sld>
</file>

<file path=ppt/theme/theme1.xml><?xml version="1.0" encoding="utf-8"?>
<a:theme xmlns:a="http://schemas.openxmlformats.org/drawingml/2006/main" name="Office'i kujundu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Kohandatud 1">
      <a:majorFont>
        <a:latin typeface="Open Sans"/>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i kujundu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467</TotalTime>
  <Words>3237</Words>
  <Application>Microsoft Office PowerPoint</Application>
  <PresentationFormat>Laiekraan</PresentationFormat>
  <Paragraphs>207</Paragraphs>
  <Slides>37</Slides>
  <Notes>11</Notes>
  <HiddenSlides>0</HiddenSlides>
  <MMClips>0</MMClips>
  <ScaleCrop>false</ScaleCrop>
  <HeadingPairs>
    <vt:vector size="6" baseType="variant">
      <vt:variant>
        <vt:lpstr>Kasutatud fondid</vt:lpstr>
      </vt:variant>
      <vt:variant>
        <vt:i4>6</vt:i4>
      </vt:variant>
      <vt:variant>
        <vt:lpstr>Kujundus</vt:lpstr>
      </vt:variant>
      <vt:variant>
        <vt:i4>1</vt:i4>
      </vt:variant>
      <vt:variant>
        <vt:lpstr>Slaidipealkirjad</vt:lpstr>
      </vt:variant>
      <vt:variant>
        <vt:i4>37</vt:i4>
      </vt:variant>
    </vt:vector>
  </HeadingPairs>
  <TitlesOfParts>
    <vt:vector size="44" baseType="lpstr">
      <vt:lpstr>Arial</vt:lpstr>
      <vt:lpstr>Calibri</vt:lpstr>
      <vt:lpstr>Cambria Math</vt:lpstr>
      <vt:lpstr>Open Sans</vt:lpstr>
      <vt:lpstr>Open Sans SemiBold</vt:lpstr>
      <vt:lpstr>Symbol</vt:lpstr>
      <vt:lpstr>Office'i kujundus</vt:lpstr>
      <vt:lpstr>Aktiivmudapuhasti käitamine</vt:lpstr>
      <vt:lpstr>Selitamine ja setitamine</vt:lpstr>
      <vt:lpstr>Reoveepuhastuses toimub settimine mitut moodi: </vt:lpstr>
      <vt:lpstr>Üksikosakesesettimine</vt:lpstr>
      <vt:lpstr>Üksikosakesesettimine</vt:lpstr>
      <vt:lpstr>Üksikosakesesettimine</vt:lpstr>
      <vt:lpstr>Hüdrauliline pinnakoormus</vt:lpstr>
      <vt:lpstr>Hüdrauliline pinnakoormus, qA</vt:lpstr>
      <vt:lpstr>Helvessettimine </vt:lpstr>
      <vt:lpstr>Tsoonsettimine </vt:lpstr>
      <vt:lpstr>Vesilinnu valem</vt:lpstr>
      <vt:lpstr>Peep Aarne Vesilind</vt:lpstr>
      <vt:lpstr>Tsoonsettimine</vt:lpstr>
      <vt:lpstr>Setitid</vt:lpstr>
      <vt:lpstr>Püstsetiti</vt:lpstr>
      <vt:lpstr>Püstsetiti </vt:lpstr>
      <vt:lpstr>Rõhtsetiti  </vt:lpstr>
      <vt:lpstr>Rõhtsetiti </vt:lpstr>
      <vt:lpstr>Lamellid </vt:lpstr>
      <vt:lpstr>PowerPointi esitlus</vt:lpstr>
      <vt:lpstr>Eelsetiti </vt:lpstr>
      <vt:lpstr>Järelsetiti </vt:lpstr>
      <vt:lpstr>Setiti koormuse arvutamine tsoonsettimise kaudu</vt:lpstr>
      <vt:lpstr>Meeldetuletuseks - massi pinnakoormus, qKA</vt:lpstr>
      <vt:lpstr>Heljumi settimisvoog</vt:lpstr>
      <vt:lpstr>Tagastusmuda kõrvaldamine</vt:lpstr>
      <vt:lpstr>Setitimuda pinnakoormus</vt:lpstr>
      <vt:lpstr>Setitimuda pinnakoormus</vt:lpstr>
      <vt:lpstr>Setiti koormuse arvutamine sõltuvalt muda settimisomadustest </vt:lpstr>
      <vt:lpstr>PowerPointi esitlus</vt:lpstr>
      <vt:lpstr>Settivuse katsed</vt:lpstr>
      <vt:lpstr>Setiti voogude juhtimine</vt:lpstr>
      <vt:lpstr>SPA määramine</vt:lpstr>
      <vt:lpstr>Järelsetiti tööpunkti analüüs</vt:lpstr>
      <vt:lpstr>PowerPointi esitlus</vt:lpstr>
      <vt:lpstr>Muud setiti tööd mõjutavad tegurid</vt:lpstr>
      <vt:lpstr>Tänan!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PowerPointi esitlus</dc:title>
  <dc:creator>Vallo Kõrgmaa</dc:creator>
  <cp:lastModifiedBy>Vallo Kõrgmaa</cp:lastModifiedBy>
  <cp:revision>14</cp:revision>
  <dcterms:created xsi:type="dcterms:W3CDTF">2023-11-13T11:57:45Z</dcterms:created>
  <dcterms:modified xsi:type="dcterms:W3CDTF">2024-07-19T12:29:42Z</dcterms:modified>
</cp:coreProperties>
</file>