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3"/>
  </p:notesMasterIdLst>
  <p:sldIdLst>
    <p:sldId id="256" r:id="rId2"/>
    <p:sldId id="270" r:id="rId3"/>
    <p:sldId id="272" r:id="rId4"/>
    <p:sldId id="278" r:id="rId5"/>
    <p:sldId id="257" r:id="rId6"/>
    <p:sldId id="271" r:id="rId7"/>
    <p:sldId id="279" r:id="rId8"/>
    <p:sldId id="280" r:id="rId9"/>
    <p:sldId id="288" r:id="rId10"/>
    <p:sldId id="273" r:id="rId11"/>
    <p:sldId id="284" r:id="rId12"/>
    <p:sldId id="285" r:id="rId13"/>
    <p:sldId id="282" r:id="rId14"/>
    <p:sldId id="261" r:id="rId15"/>
    <p:sldId id="286" r:id="rId16"/>
    <p:sldId id="264" r:id="rId17"/>
    <p:sldId id="263" r:id="rId18"/>
    <p:sldId id="262" r:id="rId19"/>
    <p:sldId id="281" r:id="rId20"/>
    <p:sldId id="287" r:id="rId21"/>
    <p:sldId id="266" r:id="rId22"/>
    <p:sldId id="267" r:id="rId23"/>
    <p:sldId id="260" r:id="rId24"/>
    <p:sldId id="259" r:id="rId25"/>
    <p:sldId id="265" r:id="rId26"/>
    <p:sldId id="268" r:id="rId27"/>
    <p:sldId id="276" r:id="rId28"/>
    <p:sldId id="258" r:id="rId29"/>
    <p:sldId id="283" r:id="rId30"/>
    <p:sldId id="277" r:id="rId31"/>
    <p:sldId id="269" r:id="rId32"/>
  </p:sldIdLst>
  <p:sldSz cx="9144000" cy="6858000" type="screen4x3"/>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600"/>
    </p:cViewPr>
  </p:sorterViewPr>
  <p:notesViewPr>
    <p:cSldViewPr>
      <p:cViewPr varScale="1">
        <p:scale>
          <a:sx n="70" d="100"/>
          <a:sy n="70" d="100"/>
        </p:scale>
        <p:origin x="-281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81DA90-60A4-42EB-BE33-BA845049EC5E}" type="datetimeFigureOut">
              <a:rPr lang="et-EE" smtClean="0"/>
              <a:pPr/>
              <a:t>5.02.2018</a:t>
            </a:fld>
            <a:endParaRPr lang="et-E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2BA59C-0983-41C0-B12D-82239A604263}" type="slidenum">
              <a:rPr lang="et-EE" smtClean="0"/>
              <a:pPr/>
              <a:t>‹#›</a:t>
            </a:fld>
            <a:endParaRPr lang="et-EE"/>
          </a:p>
        </p:txBody>
      </p:sp>
    </p:spTree>
    <p:extLst>
      <p:ext uri="{BB962C8B-B14F-4D97-AF65-F5344CB8AC3E}">
        <p14:creationId xmlns:p14="http://schemas.microsoft.com/office/powerpoint/2010/main" val="3278661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C02BA59C-0983-41C0-B12D-82239A604263}" type="slidenum">
              <a:rPr lang="et-EE" smtClean="0"/>
              <a:pPr/>
              <a:t>3</a:t>
            </a:fld>
            <a:endParaRPr lang="et-EE"/>
          </a:p>
        </p:txBody>
      </p:sp>
    </p:spTree>
    <p:extLst>
      <p:ext uri="{BB962C8B-B14F-4D97-AF65-F5344CB8AC3E}">
        <p14:creationId xmlns:p14="http://schemas.microsoft.com/office/powerpoint/2010/main" val="2426676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C02BA59C-0983-41C0-B12D-82239A604263}" type="slidenum">
              <a:rPr lang="et-EE" smtClean="0"/>
              <a:pPr/>
              <a:t>26</a:t>
            </a:fld>
            <a:endParaRPr lang="et-EE"/>
          </a:p>
        </p:txBody>
      </p:sp>
    </p:spTree>
    <p:extLst>
      <p:ext uri="{BB962C8B-B14F-4D97-AF65-F5344CB8AC3E}">
        <p14:creationId xmlns:p14="http://schemas.microsoft.com/office/powerpoint/2010/main" val="36670781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t-EE"/>
          </a:p>
        </p:txBody>
      </p:sp>
      <p:sp>
        <p:nvSpPr>
          <p:cNvPr id="4" name="Slide Number Placeholder 3"/>
          <p:cNvSpPr>
            <a:spLocks noGrp="1"/>
          </p:cNvSpPr>
          <p:nvPr>
            <p:ph type="sldNum" sz="quarter" idx="10"/>
          </p:nvPr>
        </p:nvSpPr>
        <p:spPr/>
        <p:txBody>
          <a:bodyPr/>
          <a:lstStyle/>
          <a:p>
            <a:fld id="{C02BA59C-0983-41C0-B12D-82239A604263}" type="slidenum">
              <a:rPr lang="et-EE" smtClean="0"/>
              <a:pPr/>
              <a:t>31</a:t>
            </a:fld>
            <a:endParaRPr lang="et-EE"/>
          </a:p>
        </p:txBody>
      </p:sp>
    </p:spTree>
    <p:extLst>
      <p:ext uri="{BB962C8B-B14F-4D97-AF65-F5344CB8AC3E}">
        <p14:creationId xmlns:p14="http://schemas.microsoft.com/office/powerpoint/2010/main" val="25051952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139952" y="3255119"/>
            <a:ext cx="4392488" cy="1542033"/>
          </a:xfrm>
        </p:spPr>
        <p:txBody>
          <a:bodyPr anchor="t">
            <a:normAutofit/>
          </a:bodyPr>
          <a:lstStyle>
            <a:lvl1pPr algn="l">
              <a:defRPr sz="3200">
                <a:solidFill>
                  <a:schemeClr val="tx1"/>
                </a:solidFill>
              </a:defRPr>
            </a:lvl1pPr>
          </a:lstStyle>
          <a:p>
            <a:r>
              <a:rPr lang="en-US" dirty="0" smtClean="0"/>
              <a:t>Click to edit Master title style</a:t>
            </a:r>
            <a:endParaRPr lang="et-EE" dirty="0"/>
          </a:p>
        </p:txBody>
      </p:sp>
      <p:sp>
        <p:nvSpPr>
          <p:cNvPr id="3" name="Subtitle 2"/>
          <p:cNvSpPr>
            <a:spLocks noGrp="1"/>
          </p:cNvSpPr>
          <p:nvPr>
            <p:ph type="subTitle" idx="1"/>
          </p:nvPr>
        </p:nvSpPr>
        <p:spPr>
          <a:xfrm>
            <a:off x="4139952" y="4966320"/>
            <a:ext cx="4392488" cy="1126976"/>
          </a:xfrm>
        </p:spPr>
        <p:txBody>
          <a:bodyPr>
            <a:normAutofit/>
          </a:bodyPr>
          <a:lstStyle>
            <a:lvl1pPr marL="0" indent="0" algn="l">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t-EE"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95536" y="980728"/>
            <a:ext cx="8280920" cy="532859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t-EE" dirty="0"/>
          </a:p>
        </p:txBody>
      </p:sp>
      <p:sp>
        <p:nvSpPr>
          <p:cNvPr id="4" name="Text Placeholder 3"/>
          <p:cNvSpPr>
            <a:spLocks noGrp="1"/>
          </p:cNvSpPr>
          <p:nvPr>
            <p:ph type="body" sz="half" idx="2"/>
          </p:nvPr>
        </p:nvSpPr>
        <p:spPr>
          <a:xfrm>
            <a:off x="395536" y="6375450"/>
            <a:ext cx="5486400" cy="365918"/>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B6D544D0-AF15-49E6-92FC-B1E56F639C66}" type="slidenum">
              <a:rPr lang="et-EE" smtClean="0"/>
              <a:pPr/>
              <a:t>‹#›</a:t>
            </a:fld>
            <a:endParaRPr lang="et-E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a:defRPr/>
            </a:lvl1pPr>
          </a:lstStyle>
          <a:p>
            <a:r>
              <a:rPr lang="en-US" dirty="0" smtClean="0"/>
              <a:t>Click to edit Master title style</a:t>
            </a:r>
            <a:endParaRPr lang="et-EE" dirty="0"/>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t-EE" dirty="0"/>
          </a:p>
        </p:txBody>
      </p:sp>
      <p:sp>
        <p:nvSpPr>
          <p:cNvPr id="6" name="Slide Number Placeholder 5"/>
          <p:cNvSpPr>
            <a:spLocks noGrp="1"/>
          </p:cNvSpPr>
          <p:nvPr>
            <p:ph type="sldNum" sz="quarter" idx="12"/>
          </p:nvPr>
        </p:nvSpPr>
        <p:spPr/>
        <p:txBody>
          <a:bodyPr/>
          <a:lstStyle/>
          <a:p>
            <a:fld id="{B6D544D0-AF15-49E6-92FC-B1E56F639C66}" type="slidenum">
              <a:rPr lang="et-EE" smtClean="0"/>
              <a:pPr/>
              <a:t>‹#›</a:t>
            </a:fld>
            <a:endParaRPr lang="et-E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100392" y="274638"/>
            <a:ext cx="586408" cy="5851525"/>
          </a:xfrm>
        </p:spPr>
        <p:txBody>
          <a:bodyPr vert="eaVert"/>
          <a:lstStyle>
            <a:lvl1pPr algn="r">
              <a:defRPr/>
            </a:lvl1pPr>
          </a:lstStyle>
          <a:p>
            <a:r>
              <a:rPr lang="en-US" dirty="0" smtClean="0"/>
              <a:t>Click to edit Master title style</a:t>
            </a:r>
            <a:endParaRPr lang="et-EE" dirty="0"/>
          </a:p>
        </p:txBody>
      </p:sp>
      <p:sp>
        <p:nvSpPr>
          <p:cNvPr id="3" name="Vertical Text Placeholder 2"/>
          <p:cNvSpPr>
            <a:spLocks noGrp="1"/>
          </p:cNvSpPr>
          <p:nvPr>
            <p:ph type="body" orient="vert" idx="1"/>
          </p:nvPr>
        </p:nvSpPr>
        <p:spPr>
          <a:xfrm>
            <a:off x="457200" y="1052736"/>
            <a:ext cx="7499176" cy="5073427"/>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t-EE" dirty="0"/>
          </a:p>
        </p:txBody>
      </p:sp>
      <p:sp>
        <p:nvSpPr>
          <p:cNvPr id="6" name="Slide Number Placeholder 5"/>
          <p:cNvSpPr>
            <a:spLocks noGrp="1"/>
          </p:cNvSpPr>
          <p:nvPr>
            <p:ph type="sldNum" sz="quarter" idx="12"/>
          </p:nvPr>
        </p:nvSpPr>
        <p:spPr/>
        <p:txBody>
          <a:bodyPr/>
          <a:lstStyle/>
          <a:p>
            <a:fld id="{B6D544D0-AF15-49E6-92FC-B1E56F639C66}" type="slidenum">
              <a:rPr lang="et-EE" smtClean="0"/>
              <a:pPr/>
              <a:t>‹#›</a:t>
            </a:fld>
            <a:endParaRPr lang="et-E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139952" y="3255119"/>
            <a:ext cx="4392488" cy="1542033"/>
          </a:xfrm>
        </p:spPr>
        <p:txBody>
          <a:bodyPr anchor="t">
            <a:normAutofit/>
          </a:bodyPr>
          <a:lstStyle>
            <a:lvl1pPr algn="l">
              <a:defRPr sz="3200">
                <a:solidFill>
                  <a:schemeClr val="bg1"/>
                </a:solidFill>
              </a:defRPr>
            </a:lvl1pPr>
          </a:lstStyle>
          <a:p>
            <a:r>
              <a:rPr lang="en-US" dirty="0" smtClean="0"/>
              <a:t>Click to edit Master title style</a:t>
            </a:r>
            <a:endParaRPr lang="et-EE" dirty="0"/>
          </a:p>
        </p:txBody>
      </p:sp>
      <p:sp>
        <p:nvSpPr>
          <p:cNvPr id="3" name="Subtitle 2"/>
          <p:cNvSpPr>
            <a:spLocks noGrp="1"/>
          </p:cNvSpPr>
          <p:nvPr>
            <p:ph type="subTitle" idx="1"/>
          </p:nvPr>
        </p:nvSpPr>
        <p:spPr>
          <a:xfrm>
            <a:off x="4139952" y="4966320"/>
            <a:ext cx="4392488" cy="1126976"/>
          </a:xfrm>
        </p:spPr>
        <p:txBody>
          <a:bodyPr>
            <a:normAutofit/>
          </a:bodyPr>
          <a:lstStyle>
            <a:lvl1pPr marL="0" indent="0" algn="l">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t-EE"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139952" y="3255119"/>
            <a:ext cx="4392488" cy="1542033"/>
          </a:xfrm>
        </p:spPr>
        <p:txBody>
          <a:bodyPr anchor="t">
            <a:normAutofit/>
          </a:bodyPr>
          <a:lstStyle>
            <a:lvl1pPr>
              <a:defRPr sz="3200">
                <a:solidFill>
                  <a:schemeClr val="tx1"/>
                </a:solidFill>
              </a:defRPr>
            </a:lvl1pPr>
          </a:lstStyle>
          <a:p>
            <a:r>
              <a:rPr lang="en-US" dirty="0" smtClean="0"/>
              <a:t>Click to edit Master title style</a:t>
            </a:r>
            <a:endParaRPr lang="et-EE" dirty="0"/>
          </a:p>
        </p:txBody>
      </p:sp>
      <p:sp>
        <p:nvSpPr>
          <p:cNvPr id="8" name="Subtitle 2"/>
          <p:cNvSpPr>
            <a:spLocks noGrp="1"/>
          </p:cNvSpPr>
          <p:nvPr>
            <p:ph type="subTitle" idx="1"/>
          </p:nvPr>
        </p:nvSpPr>
        <p:spPr>
          <a:xfrm>
            <a:off x="4139952" y="4966320"/>
            <a:ext cx="4392488" cy="1126976"/>
          </a:xfrm>
        </p:spPr>
        <p:txBody>
          <a:bodyPr>
            <a:normAutofit/>
          </a:bodyPr>
          <a:lstStyle>
            <a:lvl1pPr marL="0" indent="0" algn="l">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t-EE"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a:defRPr/>
            </a:lvl1pPr>
          </a:lstStyle>
          <a:p>
            <a:r>
              <a:rPr lang="en-US" dirty="0" smtClean="0"/>
              <a:t>Click to edit Master title style</a:t>
            </a:r>
            <a:endParaRPr lang="et-EE"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t-EE" dirty="0"/>
          </a:p>
        </p:txBody>
      </p:sp>
      <p:sp>
        <p:nvSpPr>
          <p:cNvPr id="6" name="Slide Number Placeholder 5"/>
          <p:cNvSpPr>
            <a:spLocks noGrp="1"/>
          </p:cNvSpPr>
          <p:nvPr>
            <p:ph type="sldNum" sz="quarter" idx="12"/>
          </p:nvPr>
        </p:nvSpPr>
        <p:spPr/>
        <p:txBody>
          <a:bodyPr/>
          <a:lstStyle/>
          <a:p>
            <a:fld id="{B6D544D0-AF15-49E6-92FC-B1E56F639C66}" type="slidenum">
              <a:rPr lang="et-EE" smtClean="0"/>
              <a:pPr/>
              <a:t>‹#›</a:t>
            </a:fld>
            <a:endParaRPr lang="et-EE"/>
          </a:p>
        </p:txBody>
      </p:sp>
      <p:sp>
        <p:nvSpPr>
          <p:cNvPr id="5" name="Footer Placeholder 2"/>
          <p:cNvSpPr>
            <a:spLocks noGrp="1"/>
          </p:cNvSpPr>
          <p:nvPr>
            <p:ph type="ftr" sz="quarter" idx="3"/>
          </p:nvPr>
        </p:nvSpPr>
        <p:spPr>
          <a:xfrm>
            <a:off x="452264" y="6356350"/>
            <a:ext cx="2895600" cy="365125"/>
          </a:xfrm>
          <a:prstGeom prst="rect">
            <a:avLst/>
          </a:prstGeom>
        </p:spPr>
        <p:txBody>
          <a:bodyPr anchor="ctr"/>
          <a:lstStyle>
            <a:lvl1pPr>
              <a:defRPr sz="1600">
                <a:latin typeface="Verdana" pitchFamily="34" charset="0"/>
              </a:defRPr>
            </a:lvl1pPr>
          </a:lstStyle>
          <a:p>
            <a:r>
              <a:rPr lang="nn-NO" smtClean="0"/>
              <a:t>Telemaatilised rakendused infrastruktuurile.  V.Kirsipuu 2018</a:t>
            </a:r>
            <a:endParaRPr lang="et-E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2800">
                <a:solidFill>
                  <a:schemeClr val="bg1"/>
                </a:solidFill>
              </a:defRPr>
            </a:lvl1pPr>
            <a:lvl2pPr>
              <a:defRPr sz="2800">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t-EE" dirty="0"/>
          </a:p>
        </p:txBody>
      </p:sp>
      <p:sp>
        <p:nvSpPr>
          <p:cNvPr id="6" name="Slide Number Placeholder 5"/>
          <p:cNvSpPr>
            <a:spLocks noGrp="1"/>
          </p:cNvSpPr>
          <p:nvPr>
            <p:ph type="sldNum" sz="quarter" idx="12"/>
          </p:nvPr>
        </p:nvSpPr>
        <p:spPr>
          <a:xfrm>
            <a:off x="8316416" y="6356350"/>
            <a:ext cx="370384" cy="365125"/>
          </a:xfrm>
        </p:spPr>
        <p:txBody>
          <a:bodyPr/>
          <a:lstStyle>
            <a:lvl1pPr>
              <a:defRPr>
                <a:solidFill>
                  <a:schemeClr val="bg1"/>
                </a:solidFill>
              </a:defRPr>
            </a:lvl1pPr>
          </a:lstStyle>
          <a:p>
            <a:fld id="{B6D544D0-AF15-49E6-92FC-B1E56F639C66}" type="slidenum">
              <a:rPr lang="et-EE" smtClean="0"/>
              <a:pPr/>
              <a:t>‹#›</a:t>
            </a:fld>
            <a:endParaRPr lang="et-EE" dirty="0"/>
          </a:p>
        </p:txBody>
      </p:sp>
      <p:sp>
        <p:nvSpPr>
          <p:cNvPr id="7" name="Title Placeholder 1"/>
          <p:cNvSpPr>
            <a:spLocks noGrp="1"/>
          </p:cNvSpPr>
          <p:nvPr>
            <p:ph type="title"/>
          </p:nvPr>
        </p:nvSpPr>
        <p:spPr>
          <a:xfrm>
            <a:off x="2843808" y="274638"/>
            <a:ext cx="5842992" cy="634082"/>
          </a:xfrm>
          <a:prstGeom prst="rect">
            <a:avLst/>
          </a:prstGeom>
        </p:spPr>
        <p:txBody>
          <a:bodyPr vert="horz" lIns="91440" tIns="45720" rIns="91440" bIns="45720" rtlCol="0" anchor="ctr">
            <a:normAutofit/>
          </a:bodyPr>
          <a:lstStyle>
            <a:lvl1pPr algn="r">
              <a:defRPr>
                <a:solidFill>
                  <a:schemeClr val="bg1"/>
                </a:solidFill>
              </a:defRPr>
            </a:lvl1pPr>
          </a:lstStyle>
          <a:p>
            <a:r>
              <a:rPr lang="en-US" dirty="0" smtClean="0"/>
              <a:t>Click to edit Master title style</a:t>
            </a:r>
            <a:endParaRPr lang="et-EE" dirty="0"/>
          </a:p>
        </p:txBody>
      </p:sp>
      <p:sp>
        <p:nvSpPr>
          <p:cNvPr id="5" name="Footer Placeholder 2"/>
          <p:cNvSpPr>
            <a:spLocks noGrp="1"/>
          </p:cNvSpPr>
          <p:nvPr>
            <p:ph type="ftr" sz="quarter" idx="3"/>
          </p:nvPr>
        </p:nvSpPr>
        <p:spPr>
          <a:xfrm>
            <a:off x="452264" y="6356350"/>
            <a:ext cx="2895600" cy="365125"/>
          </a:xfrm>
          <a:prstGeom prst="rect">
            <a:avLst/>
          </a:prstGeom>
        </p:spPr>
        <p:txBody>
          <a:bodyPr anchor="ctr"/>
          <a:lstStyle>
            <a:lvl1pPr>
              <a:defRPr sz="1600">
                <a:latin typeface="Verdana" pitchFamily="34" charset="0"/>
              </a:defRPr>
            </a:lvl1pPr>
          </a:lstStyle>
          <a:p>
            <a:r>
              <a:rPr lang="nn-NO" smtClean="0"/>
              <a:t>Telemaatilised rakendused infrastruktuurile.  V.Kirsipuu 2018</a:t>
            </a:r>
            <a:endParaRPr lang="et-E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a:defRPr/>
            </a:lvl1pPr>
          </a:lstStyle>
          <a:p>
            <a:r>
              <a:rPr lang="en-US" dirty="0" smtClean="0"/>
              <a:t>Click to edit Master title style</a:t>
            </a:r>
            <a:endParaRPr lang="et-EE" dirty="0"/>
          </a:p>
        </p:txBody>
      </p:sp>
      <p:sp>
        <p:nvSpPr>
          <p:cNvPr id="3" name="Content Placeholder 2"/>
          <p:cNvSpPr>
            <a:spLocks noGrp="1"/>
          </p:cNvSpPr>
          <p:nvPr>
            <p:ph sz="half" idx="1"/>
          </p:nvPr>
        </p:nvSpPr>
        <p:spPr>
          <a:xfrm>
            <a:off x="457200" y="1124744"/>
            <a:ext cx="4038600" cy="511256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t-EE" dirty="0"/>
          </a:p>
        </p:txBody>
      </p:sp>
      <p:sp>
        <p:nvSpPr>
          <p:cNvPr id="4" name="Content Placeholder 3"/>
          <p:cNvSpPr>
            <a:spLocks noGrp="1"/>
          </p:cNvSpPr>
          <p:nvPr>
            <p:ph sz="half" idx="2"/>
          </p:nvPr>
        </p:nvSpPr>
        <p:spPr>
          <a:xfrm>
            <a:off x="4648200" y="1124744"/>
            <a:ext cx="4038600" cy="511256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t-EE"/>
          </a:p>
        </p:txBody>
      </p:sp>
      <p:sp>
        <p:nvSpPr>
          <p:cNvPr id="7" name="Slide Number Placeholder 6"/>
          <p:cNvSpPr>
            <a:spLocks noGrp="1"/>
          </p:cNvSpPr>
          <p:nvPr>
            <p:ph type="sldNum" sz="quarter" idx="12"/>
          </p:nvPr>
        </p:nvSpPr>
        <p:spPr/>
        <p:txBody>
          <a:bodyPr/>
          <a:lstStyle/>
          <a:p>
            <a:fld id="{B6D544D0-AF15-49E6-92FC-B1E56F639C66}" type="slidenum">
              <a:rPr lang="et-EE" smtClean="0"/>
              <a:pPr/>
              <a:t>‹#›</a:t>
            </a:fld>
            <a:endParaRPr lang="et-E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a:defRPr/>
            </a:lvl1pPr>
          </a:lstStyle>
          <a:p>
            <a:r>
              <a:rPr lang="en-US" dirty="0" smtClean="0"/>
              <a:t>Click to edit Master title style</a:t>
            </a:r>
            <a:endParaRPr lang="et-EE" dirty="0"/>
          </a:p>
        </p:txBody>
      </p:sp>
      <p:sp>
        <p:nvSpPr>
          <p:cNvPr id="5" name="Slide Number Placeholder 4"/>
          <p:cNvSpPr>
            <a:spLocks noGrp="1"/>
          </p:cNvSpPr>
          <p:nvPr>
            <p:ph type="sldNum" sz="quarter" idx="12"/>
          </p:nvPr>
        </p:nvSpPr>
        <p:spPr/>
        <p:txBody>
          <a:bodyPr/>
          <a:lstStyle/>
          <a:p>
            <a:fld id="{B6D544D0-AF15-49E6-92FC-B1E56F639C66}" type="slidenum">
              <a:rPr lang="et-EE" smtClean="0"/>
              <a:pPr/>
              <a:t>‹#›</a:t>
            </a:fld>
            <a:endParaRPr lang="et-EE"/>
          </a:p>
        </p:txBody>
      </p:sp>
      <p:sp>
        <p:nvSpPr>
          <p:cNvPr id="4" name="Footer Placeholder 2"/>
          <p:cNvSpPr>
            <a:spLocks noGrp="1"/>
          </p:cNvSpPr>
          <p:nvPr>
            <p:ph type="ftr" sz="quarter" idx="3"/>
          </p:nvPr>
        </p:nvSpPr>
        <p:spPr>
          <a:xfrm>
            <a:off x="452264" y="6356350"/>
            <a:ext cx="2895600" cy="365125"/>
          </a:xfrm>
          <a:prstGeom prst="rect">
            <a:avLst/>
          </a:prstGeom>
        </p:spPr>
        <p:txBody>
          <a:bodyPr anchor="ctr"/>
          <a:lstStyle>
            <a:lvl1pPr>
              <a:defRPr sz="1600">
                <a:latin typeface="Verdana" pitchFamily="34" charset="0"/>
              </a:defRPr>
            </a:lvl1pPr>
          </a:lstStyle>
          <a:p>
            <a:r>
              <a:rPr lang="nn-NO" smtClean="0"/>
              <a:t>Telemaatilised rakendused infrastruktuurile.  V.Kirsipuu 2018</a:t>
            </a:r>
            <a:endParaRPr lang="et-EE"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a:xfrm>
            <a:off x="452264" y="6356350"/>
            <a:ext cx="2895600" cy="365125"/>
          </a:xfrm>
          <a:prstGeom prst="rect">
            <a:avLst/>
          </a:prstGeom>
        </p:spPr>
        <p:txBody>
          <a:bodyPr anchor="ctr"/>
          <a:lstStyle>
            <a:lvl1pPr>
              <a:defRPr sz="1600">
                <a:latin typeface="Verdana" pitchFamily="34" charset="0"/>
              </a:defRPr>
            </a:lvl1pPr>
          </a:lstStyle>
          <a:p>
            <a:r>
              <a:rPr lang="nn-NO" smtClean="0"/>
              <a:t>Telemaatilised rakendused infrastruktuurile.  V.Kirsipuu 2018</a:t>
            </a:r>
            <a:endParaRPr lang="et-EE" dirty="0"/>
          </a:p>
        </p:txBody>
      </p:sp>
      <p:sp>
        <p:nvSpPr>
          <p:cNvPr id="4" name="Slide Number Placeholder 3"/>
          <p:cNvSpPr>
            <a:spLocks noGrp="1"/>
          </p:cNvSpPr>
          <p:nvPr>
            <p:ph type="sldNum" sz="quarter" idx="12"/>
          </p:nvPr>
        </p:nvSpPr>
        <p:spPr/>
        <p:txBody>
          <a:bodyPr/>
          <a:lstStyle/>
          <a:p>
            <a:fld id="{B6D544D0-AF15-49E6-92FC-B1E56F639C66}" type="slidenum">
              <a:rPr lang="et-EE" smtClean="0"/>
              <a:pPr/>
              <a:t>‹#›</a:t>
            </a:fld>
            <a:endParaRPr lang="et-E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186830"/>
            <a:ext cx="3008313" cy="1162050"/>
          </a:xfrm>
        </p:spPr>
        <p:txBody>
          <a:bodyPr anchor="t">
            <a:noAutofit/>
          </a:bodyPr>
          <a:lstStyle>
            <a:lvl1pPr algn="l">
              <a:defRPr sz="2400" b="0"/>
            </a:lvl1pPr>
          </a:lstStyle>
          <a:p>
            <a:r>
              <a:rPr lang="en-US" dirty="0" smtClean="0"/>
              <a:t>Click to edit Master title style</a:t>
            </a:r>
            <a:endParaRPr lang="et-EE" dirty="0"/>
          </a:p>
        </p:txBody>
      </p:sp>
      <p:sp>
        <p:nvSpPr>
          <p:cNvPr id="3" name="Content Placeholder 2"/>
          <p:cNvSpPr>
            <a:spLocks noGrp="1"/>
          </p:cNvSpPr>
          <p:nvPr>
            <p:ph idx="1"/>
          </p:nvPr>
        </p:nvSpPr>
        <p:spPr>
          <a:xfrm>
            <a:off x="3575050" y="273050"/>
            <a:ext cx="5111750" cy="6036270"/>
          </a:xfrm>
        </p:spPr>
        <p:txBody>
          <a:bodyPr/>
          <a:lstStyle>
            <a:lvl1pPr>
              <a:defRPr sz="28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t-EE" dirty="0"/>
          </a:p>
        </p:txBody>
      </p:sp>
      <p:sp>
        <p:nvSpPr>
          <p:cNvPr id="4" name="Text Placeholder 3"/>
          <p:cNvSpPr>
            <a:spLocks noGrp="1"/>
          </p:cNvSpPr>
          <p:nvPr>
            <p:ph type="body" sz="half" idx="2"/>
          </p:nvPr>
        </p:nvSpPr>
        <p:spPr>
          <a:xfrm>
            <a:off x="457200" y="2492896"/>
            <a:ext cx="3008313" cy="381642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p>
            <a:fld id="{B6D544D0-AF15-49E6-92FC-B1E56F639C66}" type="slidenum">
              <a:rPr lang="et-EE" smtClean="0"/>
              <a:pPr/>
              <a:t>‹#›</a:t>
            </a:fld>
            <a:endParaRPr lang="et-E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43808" y="274638"/>
            <a:ext cx="5842992" cy="634082"/>
          </a:xfrm>
          <a:prstGeom prst="rect">
            <a:avLst/>
          </a:prstGeom>
        </p:spPr>
        <p:txBody>
          <a:bodyPr vert="horz" lIns="91440" tIns="45720" rIns="91440" bIns="45720" rtlCol="0" anchor="ctr">
            <a:normAutofit/>
          </a:bodyPr>
          <a:lstStyle/>
          <a:p>
            <a:r>
              <a:rPr lang="en-US" dirty="0" smtClean="0"/>
              <a:t>Click to edit Master title style</a:t>
            </a:r>
            <a:endParaRPr lang="et-EE" dirty="0"/>
          </a:p>
        </p:txBody>
      </p:sp>
      <p:sp>
        <p:nvSpPr>
          <p:cNvPr id="3" name="Text Placeholder 2"/>
          <p:cNvSpPr>
            <a:spLocks noGrp="1"/>
          </p:cNvSpPr>
          <p:nvPr>
            <p:ph type="body" idx="1"/>
          </p:nvPr>
        </p:nvSpPr>
        <p:spPr>
          <a:xfrm>
            <a:off x="457200" y="1124744"/>
            <a:ext cx="8229600" cy="518457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t-EE" dirty="0"/>
          </a:p>
        </p:txBody>
      </p:sp>
      <p:sp>
        <p:nvSpPr>
          <p:cNvPr id="6" name="Slide Number Placeholder 5"/>
          <p:cNvSpPr>
            <a:spLocks noGrp="1"/>
          </p:cNvSpPr>
          <p:nvPr>
            <p:ph type="sldNum" sz="quarter" idx="4"/>
          </p:nvPr>
        </p:nvSpPr>
        <p:spPr>
          <a:xfrm>
            <a:off x="8316416" y="6356350"/>
            <a:ext cx="37038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D544D0-AF15-49E6-92FC-B1E56F639C66}" type="slidenum">
              <a:rPr lang="et-EE" smtClean="0"/>
              <a:pPr/>
              <a:t>‹#›</a:t>
            </a:fld>
            <a:endParaRPr lang="et-EE" dirty="0"/>
          </a:p>
        </p:txBody>
      </p:sp>
      <p:sp>
        <p:nvSpPr>
          <p:cNvPr id="5" name="Footer Placeholder 2"/>
          <p:cNvSpPr>
            <a:spLocks noGrp="1"/>
          </p:cNvSpPr>
          <p:nvPr>
            <p:ph type="ftr" sz="quarter" idx="3"/>
          </p:nvPr>
        </p:nvSpPr>
        <p:spPr>
          <a:xfrm>
            <a:off x="452264" y="6356350"/>
            <a:ext cx="2895600" cy="365125"/>
          </a:xfrm>
          <a:prstGeom prst="rect">
            <a:avLst/>
          </a:prstGeom>
        </p:spPr>
        <p:txBody>
          <a:bodyPr anchor="ctr"/>
          <a:lstStyle>
            <a:lvl1pPr>
              <a:defRPr sz="1600">
                <a:solidFill>
                  <a:srgbClr val="00B050"/>
                </a:solidFill>
                <a:latin typeface="Verdana" pitchFamily="34" charset="0"/>
              </a:defRPr>
            </a:lvl1pPr>
          </a:lstStyle>
          <a:p>
            <a:r>
              <a:rPr lang="nn-NO" smtClean="0"/>
              <a:t>Telemaatilised rakendused infrastruktuurile.  V.Kirsipuu 2018</a:t>
            </a:r>
            <a:endParaRPr lang="et-EE" dirty="0"/>
          </a:p>
        </p:txBody>
      </p:sp>
    </p:spTree>
  </p:cSld>
  <p:clrMap bg1="lt1" tx1="dk1" bg2="lt2" tx2="dk2" accent1="accent1" accent2="accent2" accent3="accent3" accent4="accent4" accent5="accent5" accent6="accent6" hlink="hlink" folHlink="folHlink"/>
  <p:sldLayoutIdLst>
    <p:sldLayoutId id="2147483662" r:id="rId1"/>
    <p:sldLayoutId id="2147483660" r:id="rId2"/>
    <p:sldLayoutId id="2147483649" r:id="rId3"/>
    <p:sldLayoutId id="2147483650" r:id="rId4"/>
    <p:sldLayoutId id="2147483661" r:id="rId5"/>
    <p:sldLayoutId id="2147483652" r:id="rId6"/>
    <p:sldLayoutId id="2147483654" r:id="rId7"/>
    <p:sldLayoutId id="2147483655" r:id="rId8"/>
    <p:sldLayoutId id="2147483656" r:id="rId9"/>
    <p:sldLayoutId id="2147483657" r:id="rId10"/>
    <p:sldLayoutId id="2147483658" r:id="rId11"/>
    <p:sldLayoutId id="2147483659" r:id="rId12"/>
  </p:sldLayoutIdLst>
  <p:hf sldNum="0" hdr="0" dt="0"/>
  <p:txStyles>
    <p:titleStyle>
      <a:lvl1pPr algn="r" defTabSz="914400" rtl="0" eaLnBrk="1" latinLnBrk="0" hangingPunct="1">
        <a:spcBef>
          <a:spcPct val="0"/>
        </a:spcBef>
        <a:buNone/>
        <a:defRPr sz="2800" kern="1200">
          <a:solidFill>
            <a:schemeClr val="tx1"/>
          </a:solidFill>
          <a:latin typeface="Verdana" pitchFamily="34" charset="0"/>
          <a:ea typeface="+mj-ea"/>
          <a:cs typeface="+mj-cs"/>
        </a:defRPr>
      </a:lvl1pPr>
    </p:titleStyle>
    <p:bodyStyle>
      <a:lvl1pPr marL="342900" indent="-342900" algn="l" defTabSz="914400" rtl="0" eaLnBrk="1" latinLnBrk="0" hangingPunct="1">
        <a:spcBef>
          <a:spcPct val="20000"/>
        </a:spcBef>
        <a:buFont typeface="Verdana" pitchFamily="34" charset="0"/>
        <a:buChar char="—"/>
        <a:defRPr sz="2800" kern="1200">
          <a:solidFill>
            <a:schemeClr val="tx1"/>
          </a:solidFill>
          <a:latin typeface="Verdana"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Verdana"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Verdana"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Verdan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hyperlink" Target="http://ec.europa.eu/transport/modes/rail/interoperability/interoperability/telematic_applications_en.htm" TargetMode="Externa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hyperlink" Target="http://ec.europa.eu/transport/modes/rail/interoperability/interoperability/telematic_applications_en.htm" TargetMode="Externa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51920" y="3255119"/>
            <a:ext cx="4680520" cy="1542033"/>
          </a:xfrm>
        </p:spPr>
        <p:txBody>
          <a:bodyPr>
            <a:normAutofit fontScale="90000"/>
          </a:bodyPr>
          <a:lstStyle/>
          <a:p>
            <a:r>
              <a:rPr lang="et-EE" b="1" dirty="0" smtClean="0">
                <a:solidFill>
                  <a:srgbClr val="00B050"/>
                </a:solidFill>
              </a:rPr>
              <a:t>Raudtee infrastruktuuri telemaatilised rakendused</a:t>
            </a:r>
            <a:endParaRPr lang="et-EE" b="1" dirty="0">
              <a:solidFill>
                <a:srgbClr val="00B050"/>
              </a:solidFill>
            </a:endParaRPr>
          </a:p>
        </p:txBody>
      </p:sp>
      <p:sp>
        <p:nvSpPr>
          <p:cNvPr id="3" name="Subtitle 2"/>
          <p:cNvSpPr>
            <a:spLocks noGrp="1"/>
          </p:cNvSpPr>
          <p:nvPr>
            <p:ph type="subTitle" idx="1"/>
          </p:nvPr>
        </p:nvSpPr>
        <p:spPr/>
        <p:txBody>
          <a:bodyPr>
            <a:normAutofit fontScale="85000" lnSpcReduction="20000"/>
          </a:bodyPr>
          <a:lstStyle/>
          <a:p>
            <a:endParaRPr lang="et-EE" dirty="0" smtClean="0"/>
          </a:p>
          <a:p>
            <a:r>
              <a:rPr lang="et-EE" dirty="0" smtClean="0"/>
              <a:t>Viive Kirsipuu</a:t>
            </a:r>
          </a:p>
          <a:p>
            <a:r>
              <a:rPr lang="et-EE" dirty="0" smtClean="0"/>
              <a:t>2018</a:t>
            </a:r>
            <a:endParaRPr lang="et-EE" dirty="0"/>
          </a:p>
        </p:txBody>
      </p:sp>
    </p:spTree>
    <p:extLst>
      <p:ext uri="{BB962C8B-B14F-4D97-AF65-F5344CB8AC3E}">
        <p14:creationId xmlns:p14="http://schemas.microsoft.com/office/powerpoint/2010/main" val="24498836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solidFill>
                  <a:srgbClr val="00B050"/>
                </a:solidFill>
              </a:rPr>
              <a:t>Kommunikatsioonisüsteem</a:t>
            </a:r>
            <a:endParaRPr lang="et-EE" b="1" dirty="0">
              <a:solidFill>
                <a:srgbClr val="00B050"/>
              </a:solidFill>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8274" y="1052736"/>
            <a:ext cx="7804126" cy="4946391"/>
          </a:xfrm>
        </p:spPr>
      </p:pic>
      <p:sp>
        <p:nvSpPr>
          <p:cNvPr id="4" name="Footer Placeholder 3"/>
          <p:cNvSpPr>
            <a:spLocks noGrp="1"/>
          </p:cNvSpPr>
          <p:nvPr>
            <p:ph type="ftr" sz="quarter" idx="3"/>
          </p:nvPr>
        </p:nvSpPr>
        <p:spPr>
          <a:xfrm>
            <a:off x="452264" y="6356350"/>
            <a:ext cx="6712024"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22441516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b="1" dirty="0" smtClean="0">
                <a:solidFill>
                  <a:srgbClr val="00B050"/>
                </a:solidFill>
              </a:rPr>
              <a:t>Infokommunikatsioon</a:t>
            </a:r>
            <a:endParaRPr lang="et-EE" dirty="0">
              <a:solidFill>
                <a:srgbClr val="00B05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t-EE" dirty="0"/>
              <a:t>Kommunikatsiooni tehnoloogia hõlmab:</a:t>
            </a:r>
          </a:p>
          <a:p>
            <a:r>
              <a:rPr lang="et-EE" dirty="0" smtClean="0"/>
              <a:t>erinevate </a:t>
            </a:r>
            <a:r>
              <a:rPr lang="et-EE" dirty="0"/>
              <a:t>teabeteenuste sisend- ja väljundseadmed</a:t>
            </a:r>
          </a:p>
          <a:p>
            <a:r>
              <a:rPr lang="et-EE" dirty="0" smtClean="0"/>
              <a:t>süsteemide </a:t>
            </a:r>
            <a:r>
              <a:rPr lang="et-EE" dirty="0"/>
              <a:t>tarkvara haldusvahendid</a:t>
            </a:r>
          </a:p>
          <a:p>
            <a:r>
              <a:rPr lang="et-EE" dirty="0" smtClean="0"/>
              <a:t>tarkvarasüsteemide </a:t>
            </a:r>
            <a:r>
              <a:rPr lang="et-EE" dirty="0"/>
              <a:t>funktsioonid:</a:t>
            </a:r>
          </a:p>
          <a:p>
            <a:r>
              <a:rPr lang="et-EE" dirty="0" smtClean="0"/>
              <a:t>vedaja </a:t>
            </a:r>
            <a:r>
              <a:rPr lang="et-EE" dirty="0"/>
              <a:t>ja kasutaja vaheline süsteemne infovahetus</a:t>
            </a:r>
          </a:p>
          <a:p>
            <a:r>
              <a:rPr lang="et-EE" dirty="0" smtClean="0"/>
              <a:t>erinevate </a:t>
            </a:r>
            <a:r>
              <a:rPr lang="et-EE" dirty="0"/>
              <a:t>vedu võimaldavate raudteetoimestruktuuride (</a:t>
            </a:r>
            <a:r>
              <a:rPr lang="et-EE" dirty="0" err="1"/>
              <a:t>infra</a:t>
            </a:r>
            <a:r>
              <a:rPr lang="et-EE" dirty="0"/>
              <a:t>, ehitus, korraldus, side) platvorm info kogumiseks, säilitamiseks, töötlemiseks, analüüsimiseks,  edastamiseks ja koostöö juhtimiseks</a:t>
            </a:r>
          </a:p>
        </p:txBody>
      </p:sp>
      <p:sp>
        <p:nvSpPr>
          <p:cNvPr id="4" name="Footer Placeholder 3"/>
          <p:cNvSpPr>
            <a:spLocks noGrp="1"/>
          </p:cNvSpPr>
          <p:nvPr>
            <p:ph type="ftr" sz="quarter" idx="3"/>
          </p:nvPr>
        </p:nvSpPr>
        <p:spPr>
          <a:xfrm>
            <a:off x="452264" y="6356350"/>
            <a:ext cx="7648128"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3104266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a:solidFill>
                  <a:srgbClr val="00B050"/>
                </a:solidFill>
              </a:rPr>
              <a:t>Raudteeinfosüsteemid</a:t>
            </a:r>
          </a:p>
        </p:txBody>
      </p:sp>
      <p:sp>
        <p:nvSpPr>
          <p:cNvPr id="3" name="Content Placeholder 2"/>
          <p:cNvSpPr>
            <a:spLocks noGrp="1"/>
          </p:cNvSpPr>
          <p:nvPr>
            <p:ph idx="1"/>
          </p:nvPr>
        </p:nvSpPr>
        <p:spPr/>
        <p:txBody>
          <a:bodyPr/>
          <a:lstStyle/>
          <a:p>
            <a:pPr marL="0" indent="0">
              <a:buNone/>
            </a:pPr>
            <a:r>
              <a:rPr lang="et-EE" dirty="0"/>
              <a:t>Raudteeinfosüsteemide baas:</a:t>
            </a:r>
          </a:p>
          <a:p>
            <a:r>
              <a:rPr lang="et-EE" dirty="0" smtClean="0"/>
              <a:t>arenev </a:t>
            </a:r>
            <a:r>
              <a:rPr lang="et-EE" dirty="0"/>
              <a:t>infotehnoloogia</a:t>
            </a:r>
          </a:p>
          <a:p>
            <a:r>
              <a:rPr lang="et-EE" dirty="0" smtClean="0"/>
              <a:t>raudteeandmesidevõrgud</a:t>
            </a:r>
            <a:endParaRPr lang="et-EE" dirty="0"/>
          </a:p>
          <a:p>
            <a:endParaRPr lang="et-EE" dirty="0"/>
          </a:p>
        </p:txBody>
      </p:sp>
      <p:sp>
        <p:nvSpPr>
          <p:cNvPr id="4" name="Footer Placeholder 3"/>
          <p:cNvSpPr>
            <a:spLocks noGrp="1"/>
          </p:cNvSpPr>
          <p:nvPr>
            <p:ph type="ftr" sz="quarter" idx="3"/>
          </p:nvPr>
        </p:nvSpPr>
        <p:spPr>
          <a:xfrm>
            <a:off x="452264" y="6356350"/>
            <a:ext cx="6784032"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41006839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solidFill>
                  <a:srgbClr val="00B050"/>
                </a:solidFill>
              </a:rPr>
              <a:t>Infosüsteemid</a:t>
            </a:r>
            <a:endParaRPr lang="et-EE" b="1" dirty="0">
              <a:solidFill>
                <a:srgbClr val="00B050"/>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t-EE" b="1" dirty="0" smtClean="0"/>
              <a:t>Raudteeinfotehnoloogia </a:t>
            </a:r>
            <a:r>
              <a:rPr lang="et-EE" b="1" dirty="0"/>
              <a:t>ja kommunikatsiooni süsteemide kasutamise eesmärk</a:t>
            </a:r>
            <a:r>
              <a:rPr lang="et-EE" dirty="0"/>
              <a:t> on edendada konkurentsivõimet transporditurul,  suurendada tootlikust ja teenida kasumit. Nagu igas süsteemis, peab ka infotehnoloogia kasutuselevõtu juures jälgima kulude-tulude proportsiooni uutest rakendustest või vanade täiustamisest. </a:t>
            </a:r>
          </a:p>
          <a:p>
            <a:pPr marL="0" indent="0">
              <a:buNone/>
            </a:pPr>
            <a:endParaRPr lang="et-EE" dirty="0" smtClean="0"/>
          </a:p>
          <a:p>
            <a:pPr marL="0" indent="0">
              <a:buNone/>
            </a:pPr>
            <a:r>
              <a:rPr lang="et-EE" sz="2200" dirty="0" smtClean="0"/>
              <a:t>Huvi </a:t>
            </a:r>
            <a:r>
              <a:rPr lang="et-EE" sz="2200" dirty="0"/>
              <a:t>korral info kvantitatiivse analüüsi meetoditest teabetehnoloogia investeeringutel võib leida: </a:t>
            </a:r>
            <a:r>
              <a:rPr lang="et-EE" sz="2200" dirty="0" err="1"/>
              <a:t>Economic</a:t>
            </a:r>
            <a:r>
              <a:rPr lang="et-EE" sz="2200" dirty="0"/>
              <a:t> </a:t>
            </a:r>
            <a:r>
              <a:rPr lang="et-EE" sz="2200" dirty="0" err="1"/>
              <a:t>Benefits</a:t>
            </a:r>
            <a:r>
              <a:rPr lang="et-EE" sz="2200" dirty="0"/>
              <a:t> of </a:t>
            </a:r>
            <a:r>
              <a:rPr lang="et-EE" sz="2200" dirty="0" err="1"/>
              <a:t>Railway</a:t>
            </a:r>
            <a:r>
              <a:rPr lang="et-EE" sz="2200" dirty="0"/>
              <a:t> </a:t>
            </a:r>
            <a:r>
              <a:rPr lang="et-EE" sz="2200" dirty="0" err="1"/>
              <a:t>Informatization</a:t>
            </a:r>
            <a:r>
              <a:rPr lang="et-EE" sz="2200" dirty="0"/>
              <a:t> and </a:t>
            </a:r>
            <a:r>
              <a:rPr lang="et-EE" sz="2200" dirty="0" err="1"/>
              <a:t>Its</a:t>
            </a:r>
            <a:r>
              <a:rPr lang="et-EE" sz="2200" dirty="0"/>
              <a:t> </a:t>
            </a:r>
            <a:r>
              <a:rPr lang="et-EE" sz="2200" dirty="0" err="1"/>
              <a:t>Quantitative</a:t>
            </a:r>
            <a:r>
              <a:rPr lang="et-EE" sz="2200" dirty="0"/>
              <a:t> </a:t>
            </a:r>
            <a:r>
              <a:rPr lang="et-EE" sz="2200" dirty="0" err="1"/>
              <a:t>Analysis</a:t>
            </a:r>
            <a:r>
              <a:rPr lang="et-EE" sz="2200" dirty="0"/>
              <a:t> http://www.sciencedirect.com/science/article/pii/S1877042812009652</a:t>
            </a:r>
          </a:p>
          <a:p>
            <a:endParaRPr lang="et-EE" dirty="0"/>
          </a:p>
        </p:txBody>
      </p:sp>
      <p:sp>
        <p:nvSpPr>
          <p:cNvPr id="4" name="Footer Placeholder 3"/>
          <p:cNvSpPr>
            <a:spLocks noGrp="1"/>
          </p:cNvSpPr>
          <p:nvPr>
            <p:ph type="ftr" sz="quarter" idx="3"/>
          </p:nvPr>
        </p:nvSpPr>
        <p:spPr>
          <a:xfrm>
            <a:off x="452264" y="6356350"/>
            <a:ext cx="7936160"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41053351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b="1" dirty="0" smtClean="0">
                <a:solidFill>
                  <a:srgbClr val="00B050"/>
                </a:solidFill>
              </a:rPr>
              <a:t>Teabevahetuses osalejad</a:t>
            </a:r>
            <a:endParaRPr lang="et-EE" b="1" dirty="0">
              <a:solidFill>
                <a:srgbClr val="00B050"/>
              </a:solidFill>
            </a:endParaRPr>
          </a:p>
        </p:txBody>
      </p:sp>
      <p:sp>
        <p:nvSpPr>
          <p:cNvPr id="3" name="Sisu kohatäide 2"/>
          <p:cNvSpPr>
            <a:spLocks noGrp="1"/>
          </p:cNvSpPr>
          <p:nvPr>
            <p:ph idx="1"/>
          </p:nvPr>
        </p:nvSpPr>
        <p:spPr/>
        <p:txBody>
          <a:bodyPr>
            <a:normAutofit/>
          </a:bodyPr>
          <a:lstStyle/>
          <a:p>
            <a:pPr marL="109728" indent="0">
              <a:buNone/>
            </a:pPr>
            <a:r>
              <a:rPr lang="et-EE" b="1" dirty="0" smtClean="0"/>
              <a:t>Üleeuroopalises tavaraudteevõrgus osalevad teabevahetustes: </a:t>
            </a:r>
          </a:p>
          <a:p>
            <a:r>
              <a:rPr lang="et-EE" dirty="0" smtClean="0"/>
              <a:t>raudteeinfrastruktuuri-ettevõtja </a:t>
            </a:r>
          </a:p>
          <a:p>
            <a:r>
              <a:rPr lang="et-EE" dirty="0" smtClean="0"/>
              <a:t>raudtee-veoettevõtja</a:t>
            </a:r>
          </a:p>
          <a:p>
            <a:r>
              <a:rPr lang="et-EE" dirty="0"/>
              <a:t>t</a:t>
            </a:r>
            <a:r>
              <a:rPr lang="et-EE" dirty="0" smtClean="0"/>
              <a:t>eenuseosutajad (sh vagunifirmad)</a:t>
            </a:r>
          </a:p>
          <a:p>
            <a:r>
              <a:rPr lang="et-EE" dirty="0" smtClean="0"/>
              <a:t>klient</a:t>
            </a:r>
          </a:p>
        </p:txBody>
      </p:sp>
      <p:sp>
        <p:nvSpPr>
          <p:cNvPr id="4" name="Footer Placeholder 3"/>
          <p:cNvSpPr>
            <a:spLocks noGrp="1"/>
          </p:cNvSpPr>
          <p:nvPr>
            <p:ph type="ftr" sz="quarter" idx="3"/>
          </p:nvPr>
        </p:nvSpPr>
        <p:spPr>
          <a:xfrm>
            <a:off x="452264" y="6356350"/>
            <a:ext cx="8080176"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3564269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p:cNvPicPr>
          <p:nvPr>
            <p:ph idx="1"/>
          </p:nvPr>
        </p:nvPicPr>
        <p:blipFill rotWithShape="1">
          <a:blip r:embed="rId2"/>
          <a:srcRect l="28385" t="13520" r="29627" b="8213"/>
          <a:stretch/>
        </p:blipFill>
        <p:spPr bwMode="auto">
          <a:xfrm>
            <a:off x="1115616" y="32569"/>
            <a:ext cx="7200800" cy="6825431"/>
          </a:xfrm>
          <a:prstGeom prst="rect">
            <a:avLst/>
          </a:prstGeom>
          <a:ln>
            <a:noFill/>
          </a:ln>
          <a:extLst>
            <a:ext uri="{53640926-AAD7-44D8-BBD7-CCE9431645EC}">
              <a14:shadowObscured xmlns:a14="http://schemas.microsoft.com/office/drawing/2010/main"/>
            </a:ext>
          </a:extLst>
        </p:spPr>
      </p:pic>
      <p:sp>
        <p:nvSpPr>
          <p:cNvPr id="2" name="Jaluse kohatäide 1"/>
          <p:cNvSpPr>
            <a:spLocks noGrp="1"/>
          </p:cNvSpPr>
          <p:nvPr>
            <p:ph type="ftr" sz="quarter" idx="3"/>
          </p:nvPr>
        </p:nvSpPr>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37313397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b="1" dirty="0">
                <a:solidFill>
                  <a:srgbClr val="00B050"/>
                </a:solidFill>
              </a:rPr>
              <a:t>Andmete </a:t>
            </a:r>
            <a:r>
              <a:rPr lang="et-EE" b="1" dirty="0" smtClean="0">
                <a:solidFill>
                  <a:srgbClr val="00B050"/>
                </a:solidFill>
              </a:rPr>
              <a:t>kvaliteet</a:t>
            </a:r>
            <a:endParaRPr lang="et-EE" b="1" dirty="0">
              <a:solidFill>
                <a:srgbClr val="00B050"/>
              </a:solidFill>
            </a:endParaRPr>
          </a:p>
        </p:txBody>
      </p:sp>
      <p:sp>
        <p:nvSpPr>
          <p:cNvPr id="3" name="Sisu kohatäide 2"/>
          <p:cNvSpPr>
            <a:spLocks noGrp="1"/>
          </p:cNvSpPr>
          <p:nvPr>
            <p:ph idx="1"/>
          </p:nvPr>
        </p:nvSpPr>
        <p:spPr/>
        <p:txBody>
          <a:bodyPr>
            <a:normAutofit fontScale="70000" lnSpcReduction="20000"/>
          </a:bodyPr>
          <a:lstStyle/>
          <a:p>
            <a:r>
              <a:rPr lang="et-EE" dirty="0"/>
              <a:t>Andmete kvaliteedi tagamiseks peab iga KTKde alla kuuluva teate algataja vastutama teate andmesisu õigsuse eest teate saatmise aja seisuga. Kui andmete kvaliteedi tagamiseks vajalikud lähteandmed saadakse KTKdega ette nähtud andmebaasist, tuleb andmete kvaliteedi tagamiseks kasutada neis andmebaasides sisalduvaid andmeid</a:t>
            </a:r>
            <a:r>
              <a:rPr lang="et-EE" dirty="0" smtClean="0"/>
              <a:t>.</a:t>
            </a:r>
          </a:p>
          <a:p>
            <a:r>
              <a:rPr lang="et-EE" dirty="0"/>
              <a:t>Andmed on kvaliteetsed, kui nad sobivad ettenähtud kasutuseks, st andmed on:</a:t>
            </a:r>
          </a:p>
          <a:p>
            <a:pPr lvl="1"/>
            <a:r>
              <a:rPr lang="et-EE" dirty="0" smtClean="0">
                <a:solidFill>
                  <a:schemeClr val="tx1"/>
                </a:solidFill>
              </a:rPr>
              <a:t>on </a:t>
            </a:r>
            <a:r>
              <a:rPr lang="et-EE" dirty="0">
                <a:solidFill>
                  <a:schemeClr val="tx1"/>
                </a:solidFill>
              </a:rPr>
              <a:t>veatud: kättesaadavad, täpsed, õigeaegsed, täielikud, kooskõlas muude allikatega jne, ning</a:t>
            </a:r>
          </a:p>
          <a:p>
            <a:pPr lvl="1"/>
            <a:r>
              <a:rPr lang="et-EE" dirty="0" smtClean="0">
                <a:solidFill>
                  <a:schemeClr val="tx1"/>
                </a:solidFill>
              </a:rPr>
              <a:t>on </a:t>
            </a:r>
            <a:r>
              <a:rPr lang="et-EE" dirty="0">
                <a:solidFill>
                  <a:schemeClr val="tx1"/>
                </a:solidFill>
              </a:rPr>
              <a:t>vajalike omadustega: asjakohased, arusaadavad, piisavalt üksikasjalikud, hõlpsasti loetavad, hõlpsasti mõistetavad jne.</a:t>
            </a:r>
          </a:p>
          <a:p>
            <a:r>
              <a:rPr lang="et-EE" dirty="0"/>
              <a:t>Andmete kvaliteeti iseloomustab eelkõige:</a:t>
            </a:r>
          </a:p>
          <a:p>
            <a:pPr lvl="1"/>
            <a:r>
              <a:rPr lang="et-EE" dirty="0" smtClean="0">
                <a:solidFill>
                  <a:schemeClr val="tx1"/>
                </a:solidFill>
              </a:rPr>
              <a:t>täpsus</a:t>
            </a:r>
            <a:r>
              <a:rPr lang="et-EE" dirty="0">
                <a:solidFill>
                  <a:schemeClr val="tx1"/>
                </a:solidFill>
              </a:rPr>
              <a:t>,</a:t>
            </a:r>
          </a:p>
          <a:p>
            <a:pPr lvl="1"/>
            <a:r>
              <a:rPr lang="et-EE" dirty="0" smtClean="0">
                <a:solidFill>
                  <a:schemeClr val="tx1"/>
                </a:solidFill>
              </a:rPr>
              <a:t>täielikkus</a:t>
            </a:r>
            <a:r>
              <a:rPr lang="et-EE" dirty="0">
                <a:solidFill>
                  <a:schemeClr val="tx1"/>
                </a:solidFill>
              </a:rPr>
              <a:t>,</a:t>
            </a:r>
          </a:p>
          <a:p>
            <a:pPr lvl="1"/>
            <a:r>
              <a:rPr lang="et-EE" dirty="0" smtClean="0">
                <a:solidFill>
                  <a:schemeClr val="tx1"/>
                </a:solidFill>
              </a:rPr>
              <a:t>järjepidevus</a:t>
            </a:r>
            <a:r>
              <a:rPr lang="et-EE" dirty="0">
                <a:solidFill>
                  <a:schemeClr val="tx1"/>
                </a:solidFill>
              </a:rPr>
              <a:t>,</a:t>
            </a:r>
          </a:p>
          <a:p>
            <a:pPr lvl="1"/>
            <a:r>
              <a:rPr lang="et-EE" dirty="0" smtClean="0">
                <a:solidFill>
                  <a:schemeClr val="tx1"/>
                </a:solidFill>
              </a:rPr>
              <a:t>õigeaegsus</a:t>
            </a:r>
            <a:r>
              <a:rPr lang="et-EE" dirty="0">
                <a:solidFill>
                  <a:schemeClr val="tx1"/>
                </a:solidFill>
              </a:rPr>
              <a:t>.</a:t>
            </a:r>
          </a:p>
          <a:p>
            <a:pPr lvl="1"/>
            <a:endParaRPr lang="et-EE" dirty="0">
              <a:solidFill>
                <a:schemeClr val="tx1"/>
              </a:solidFill>
            </a:endParaRPr>
          </a:p>
        </p:txBody>
      </p:sp>
      <p:sp>
        <p:nvSpPr>
          <p:cNvPr id="4" name="Footer Placeholder 3"/>
          <p:cNvSpPr>
            <a:spLocks noGrp="1"/>
          </p:cNvSpPr>
          <p:nvPr>
            <p:ph type="ftr" sz="quarter" idx="3"/>
          </p:nvPr>
        </p:nvSpPr>
        <p:spPr>
          <a:xfrm>
            <a:off x="452264" y="6356350"/>
            <a:ext cx="7216080"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37904179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b="1" dirty="0">
                <a:solidFill>
                  <a:srgbClr val="00B050"/>
                </a:solidFill>
              </a:rPr>
              <a:t>Töökindlus ja kättesaadavus</a:t>
            </a:r>
          </a:p>
        </p:txBody>
      </p:sp>
      <p:sp>
        <p:nvSpPr>
          <p:cNvPr id="3" name="Sisu kohatäide 2"/>
          <p:cNvSpPr>
            <a:spLocks noGrp="1"/>
          </p:cNvSpPr>
          <p:nvPr>
            <p:ph idx="1"/>
          </p:nvPr>
        </p:nvSpPr>
        <p:spPr/>
        <p:txBody>
          <a:bodyPr/>
          <a:lstStyle/>
          <a:p>
            <a:pPr marL="109728" indent="0">
              <a:buNone/>
            </a:pPr>
            <a:r>
              <a:rPr lang="et-EE" dirty="0" smtClean="0"/>
              <a:t>Andmebaaside</a:t>
            </a:r>
            <a:r>
              <a:rPr lang="et-EE" dirty="0"/>
              <a:t>, tarkvara ja andmesideprotokollide tõhususe ja teenuse </a:t>
            </a:r>
            <a:r>
              <a:rPr lang="et-EE" dirty="0" smtClean="0"/>
              <a:t>kvaliteedi peab tagama: </a:t>
            </a:r>
            <a:endParaRPr lang="et-EE" dirty="0"/>
          </a:p>
          <a:p>
            <a:r>
              <a:rPr lang="et-EE" dirty="0"/>
              <a:t>k</a:t>
            </a:r>
            <a:r>
              <a:rPr lang="et-EE" dirty="0" smtClean="0"/>
              <a:t>asutusviis</a:t>
            </a:r>
          </a:p>
          <a:p>
            <a:r>
              <a:rPr lang="et-EE" dirty="0"/>
              <a:t>h</a:t>
            </a:r>
            <a:r>
              <a:rPr lang="et-EE" dirty="0" smtClean="0"/>
              <a:t>aldamine</a:t>
            </a:r>
          </a:p>
          <a:p>
            <a:r>
              <a:rPr lang="et-EE" dirty="0" smtClean="0"/>
              <a:t>ajakohasus</a:t>
            </a:r>
          </a:p>
          <a:p>
            <a:r>
              <a:rPr lang="et-EE" dirty="0" smtClean="0"/>
              <a:t>hooldus</a:t>
            </a:r>
            <a:endParaRPr lang="et-EE" dirty="0"/>
          </a:p>
        </p:txBody>
      </p:sp>
      <p:sp>
        <p:nvSpPr>
          <p:cNvPr id="4" name="Footer Placeholder 3"/>
          <p:cNvSpPr>
            <a:spLocks noGrp="1"/>
          </p:cNvSpPr>
          <p:nvPr>
            <p:ph type="ftr" sz="quarter" idx="3"/>
          </p:nvPr>
        </p:nvSpPr>
        <p:spPr>
          <a:xfrm>
            <a:off x="452264" y="6356350"/>
            <a:ext cx="7000056"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158793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b="1" dirty="0">
                <a:solidFill>
                  <a:srgbClr val="00B050"/>
                </a:solidFill>
              </a:rPr>
              <a:t>Tehniline ühilduvus</a:t>
            </a:r>
          </a:p>
        </p:txBody>
      </p:sp>
      <p:sp>
        <p:nvSpPr>
          <p:cNvPr id="3" name="Sisu kohatäide 2"/>
          <p:cNvSpPr>
            <a:spLocks noGrp="1"/>
          </p:cNvSpPr>
          <p:nvPr>
            <p:ph idx="1"/>
          </p:nvPr>
        </p:nvSpPr>
        <p:spPr/>
        <p:txBody>
          <a:bodyPr/>
          <a:lstStyle/>
          <a:p>
            <a:pPr marL="109728" indent="0">
              <a:buNone/>
            </a:pPr>
            <a:r>
              <a:rPr lang="et-EE" dirty="0"/>
              <a:t>Tuleb tagada</a:t>
            </a:r>
            <a:r>
              <a:rPr lang="et-EE" dirty="0" smtClean="0"/>
              <a:t>:</a:t>
            </a:r>
          </a:p>
          <a:p>
            <a:r>
              <a:rPr lang="et-EE" dirty="0" smtClean="0"/>
              <a:t>andmebaaside</a:t>
            </a:r>
            <a:r>
              <a:rPr lang="et-EE" dirty="0"/>
              <a:t>, tarkvara ja </a:t>
            </a:r>
            <a:r>
              <a:rPr lang="et-EE" dirty="0" smtClean="0"/>
              <a:t>andmeside-protokollide </a:t>
            </a:r>
            <a:r>
              <a:rPr lang="et-EE" dirty="0"/>
              <a:t>arendamine viisil, mis võimaldab maksimaalset </a:t>
            </a:r>
            <a:r>
              <a:rPr lang="et-EE" dirty="0" smtClean="0"/>
              <a:t>andmevahetust erinevate </a:t>
            </a:r>
            <a:r>
              <a:rPr lang="et-EE" dirty="0"/>
              <a:t>rakenduste ja ettevõtjate vahel, välja arvatud konfidentsiaalsed </a:t>
            </a:r>
            <a:r>
              <a:rPr lang="et-EE" dirty="0" smtClean="0"/>
              <a:t>äriandmed</a:t>
            </a:r>
            <a:r>
              <a:rPr lang="et-EE" dirty="0"/>
              <a:t>;</a:t>
            </a:r>
            <a:endParaRPr lang="et-EE" dirty="0" smtClean="0"/>
          </a:p>
          <a:p>
            <a:r>
              <a:rPr lang="et-EE" dirty="0"/>
              <a:t>kasutajate lihtne juurdepääs </a:t>
            </a:r>
            <a:r>
              <a:rPr lang="et-EE" dirty="0" smtClean="0"/>
              <a:t>teabele.</a:t>
            </a:r>
            <a:endParaRPr lang="et-EE" dirty="0"/>
          </a:p>
        </p:txBody>
      </p:sp>
      <p:sp>
        <p:nvSpPr>
          <p:cNvPr id="4" name="Footer Placeholder 3"/>
          <p:cNvSpPr>
            <a:spLocks noGrp="1"/>
          </p:cNvSpPr>
          <p:nvPr>
            <p:ph type="ftr" sz="quarter" idx="3"/>
          </p:nvPr>
        </p:nvSpPr>
        <p:spPr>
          <a:xfrm>
            <a:off x="452264" y="6356350"/>
            <a:ext cx="7504112"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38931665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2426568" y="308504"/>
            <a:ext cx="6260232" cy="1143000"/>
          </a:xfrm>
        </p:spPr>
        <p:txBody>
          <a:bodyPr>
            <a:normAutofit fontScale="90000"/>
          </a:bodyPr>
          <a:lstStyle/>
          <a:p>
            <a:r>
              <a:rPr lang="et-EE" sz="3200" b="1" dirty="0" smtClean="0">
                <a:solidFill>
                  <a:srgbClr val="00B050"/>
                </a:solidFill>
              </a:rPr>
              <a:t>El raudteealaste õigusaktide </a:t>
            </a:r>
            <a:r>
              <a:rPr lang="et-EE" sz="3200" b="1" dirty="0" smtClean="0">
                <a:solidFill>
                  <a:srgbClr val="FF0000"/>
                </a:solidFill>
              </a:rPr>
              <a:t>ajalugu</a:t>
            </a:r>
            <a:r>
              <a:rPr lang="et-EE" sz="3200" b="1" dirty="0" smtClean="0">
                <a:solidFill>
                  <a:srgbClr val="00B050"/>
                </a:solidFill>
              </a:rPr>
              <a:t>:</a:t>
            </a:r>
            <a:br>
              <a:rPr lang="et-EE" sz="3200" b="1" dirty="0" smtClean="0">
                <a:solidFill>
                  <a:srgbClr val="00B050"/>
                </a:solidFill>
              </a:rPr>
            </a:br>
            <a:r>
              <a:rPr lang="et-EE" sz="3200" b="1" dirty="0" smtClean="0">
                <a:solidFill>
                  <a:srgbClr val="00B050"/>
                </a:solidFill>
              </a:rPr>
              <a:t>koostalitlusvõime </a:t>
            </a:r>
            <a:endParaRPr lang="et-EE" sz="3200" b="1" dirty="0">
              <a:solidFill>
                <a:srgbClr val="00B050"/>
              </a:solidFill>
            </a:endParaRPr>
          </a:p>
        </p:txBody>
      </p:sp>
      <p:sp>
        <p:nvSpPr>
          <p:cNvPr id="3" name="Jaluse kohatäide 2"/>
          <p:cNvSpPr>
            <a:spLocks noGrp="1"/>
          </p:cNvSpPr>
          <p:nvPr>
            <p:ph type="ftr" sz="quarter" idx="4294967295"/>
          </p:nvPr>
        </p:nvSpPr>
        <p:spPr>
          <a:xfrm>
            <a:off x="914400" y="6172200"/>
            <a:ext cx="6537920" cy="457200"/>
          </a:xfrm>
          <a:prstGeom prst="rect">
            <a:avLst/>
          </a:prstGeom>
        </p:spPr>
        <p:txBody>
          <a:bodyPr/>
          <a:lstStyle/>
          <a:p>
            <a:r>
              <a:rPr lang="nn-NO" smtClean="0"/>
              <a:t>Telemaatilised rakendused infrastruktuurile.  V.Kirsipuu 2018</a:t>
            </a:r>
            <a:endParaRPr lang="et-EE" dirty="0"/>
          </a:p>
        </p:txBody>
      </p:sp>
      <p:sp>
        <p:nvSpPr>
          <p:cNvPr id="5" name="Sisu kohatäide 4"/>
          <p:cNvSpPr>
            <a:spLocks noGrp="1"/>
          </p:cNvSpPr>
          <p:nvPr>
            <p:ph sz="quarter" idx="1"/>
          </p:nvPr>
        </p:nvSpPr>
        <p:spPr>
          <a:xfrm>
            <a:off x="729208" y="1736196"/>
            <a:ext cx="7772400" cy="4436004"/>
          </a:xfrm>
        </p:spPr>
        <p:txBody>
          <a:bodyPr>
            <a:normAutofit fontScale="70000" lnSpcReduction="20000"/>
          </a:bodyPr>
          <a:lstStyle/>
          <a:p>
            <a:r>
              <a:rPr lang="et-EE" sz="2400" b="1" dirty="0" smtClean="0"/>
              <a:t>Tavaraudteesüsteemi koostalitlusvõime</a:t>
            </a:r>
          </a:p>
          <a:p>
            <a:pPr lvl="1"/>
            <a:r>
              <a:rPr lang="et-EE" sz="2200" dirty="0" smtClean="0"/>
              <a:t>Euroopa Parlamendi ja nõukogu direktiivi 2001/16/EÜ, 19. märts 2001, </a:t>
            </a:r>
            <a:r>
              <a:rPr lang="et-EE" sz="2200" b="1" dirty="0" smtClean="0"/>
              <a:t>üleeuroopalise tavaraudteesüsteemi koostalitlusvõime kohta</a:t>
            </a:r>
          </a:p>
          <a:p>
            <a:pPr lvl="2"/>
            <a:r>
              <a:rPr lang="et-EE" sz="1800" dirty="0" smtClean="0"/>
              <a:t>Direktiiv 2004/50/EÜ </a:t>
            </a:r>
          </a:p>
          <a:p>
            <a:pPr lvl="2"/>
            <a:r>
              <a:rPr lang="et-EE" sz="1800" dirty="0" smtClean="0"/>
              <a:t>Direktiiv 2007/32/EÜ </a:t>
            </a:r>
          </a:p>
          <a:p>
            <a:r>
              <a:rPr lang="et-EE" sz="2400" b="1" dirty="0" smtClean="0"/>
              <a:t>Üleeuroopalise kiirraudteesüsteemi koostalitlusvõime</a:t>
            </a:r>
          </a:p>
          <a:p>
            <a:pPr lvl="1"/>
            <a:r>
              <a:rPr lang="et-EE" sz="2200" dirty="0" smtClean="0"/>
              <a:t>Nõukogu direktiiv 96/48/EÜ, 23. juuli 1996, </a:t>
            </a:r>
            <a:r>
              <a:rPr lang="et-EE" sz="2200" b="1" dirty="0" smtClean="0"/>
              <a:t>üleeuroopalise kiirraudteesüsteemi koostalitlusvõime kohta</a:t>
            </a:r>
          </a:p>
          <a:p>
            <a:pPr lvl="2"/>
            <a:r>
              <a:rPr lang="et-EE" sz="1800" dirty="0" smtClean="0"/>
              <a:t>Direktiiv 2004/50/EÜ </a:t>
            </a:r>
          </a:p>
          <a:p>
            <a:pPr lvl="2"/>
            <a:r>
              <a:rPr lang="et-EE" sz="1800" dirty="0" smtClean="0"/>
              <a:t>Direktiiv 2007/32/EÜ </a:t>
            </a:r>
          </a:p>
          <a:p>
            <a:r>
              <a:rPr lang="et-EE" sz="2400" b="1" dirty="0" smtClean="0"/>
              <a:t>Ühenduse raudteesüsteemi koostalitlusvõime</a:t>
            </a:r>
          </a:p>
          <a:p>
            <a:pPr lvl="1"/>
            <a:r>
              <a:rPr lang="et-EE" sz="2200" dirty="0" smtClean="0"/>
              <a:t>Euroopa Parlamendi ja nõukogu direktiiv 2008/57/EÜ, 17. juuni 2008, </a:t>
            </a:r>
            <a:r>
              <a:rPr lang="et-EE" sz="2200" b="1" dirty="0" smtClean="0"/>
              <a:t>ühenduse raudteesüsteemi koostalitlusvõime </a:t>
            </a:r>
            <a:r>
              <a:rPr lang="et-EE" sz="2200" b="1" dirty="0"/>
              <a:t>kohta </a:t>
            </a:r>
            <a:endParaRPr lang="et-EE" sz="2200" b="1" dirty="0" smtClean="0"/>
          </a:p>
          <a:p>
            <a:pPr lvl="1"/>
            <a:r>
              <a:rPr lang="et-EE" sz="2200" b="1" dirty="0" smtClean="0">
                <a:solidFill>
                  <a:srgbClr val="FF0000"/>
                </a:solidFill>
              </a:rPr>
              <a:t>Euroopa </a:t>
            </a:r>
            <a:r>
              <a:rPr lang="et-EE" sz="2200" b="1" dirty="0">
                <a:solidFill>
                  <a:srgbClr val="FF0000"/>
                </a:solidFill>
              </a:rPr>
              <a:t>Parlamendi ja nõukogu direktiiv (EL) 2016/797 Euroopa Liidu raudteesüsteemi koostalitluse </a:t>
            </a:r>
            <a:r>
              <a:rPr lang="et-EE" sz="2200" b="1" dirty="0" smtClean="0">
                <a:solidFill>
                  <a:srgbClr val="FF0000"/>
                </a:solidFill>
              </a:rPr>
              <a:t>kohta lisas on võrdlustabel </a:t>
            </a:r>
            <a:endParaRPr lang="et-EE" sz="2200" dirty="0" smtClean="0">
              <a:solidFill>
                <a:srgbClr val="FF0000"/>
              </a:solidFill>
            </a:endParaRPr>
          </a:p>
        </p:txBody>
      </p:sp>
    </p:spTree>
    <p:extLst>
      <p:ext uri="{BB962C8B-B14F-4D97-AF65-F5344CB8AC3E}">
        <p14:creationId xmlns:p14="http://schemas.microsoft.com/office/powerpoint/2010/main" val="12523853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solidFill>
                  <a:srgbClr val="00B050"/>
                </a:solidFill>
              </a:rPr>
              <a:t>Õppeaine</a:t>
            </a:r>
            <a:endParaRPr lang="et-EE" b="1" dirty="0">
              <a:solidFill>
                <a:srgbClr val="00B050"/>
              </a:solidFill>
            </a:endParaRPr>
          </a:p>
        </p:txBody>
      </p:sp>
      <p:sp>
        <p:nvSpPr>
          <p:cNvPr id="3" name="Content Placeholder 2"/>
          <p:cNvSpPr>
            <a:spLocks noGrp="1"/>
          </p:cNvSpPr>
          <p:nvPr>
            <p:ph idx="1"/>
          </p:nvPr>
        </p:nvSpPr>
        <p:spPr/>
        <p:txBody>
          <a:bodyPr/>
          <a:lstStyle/>
          <a:p>
            <a:pPr marL="0" indent="0">
              <a:buNone/>
            </a:pPr>
            <a:r>
              <a:rPr lang="et-EE" dirty="0" smtClean="0"/>
              <a:t>TRT442</a:t>
            </a:r>
          </a:p>
          <a:p>
            <a:pPr marL="0" indent="0">
              <a:buNone/>
            </a:pPr>
            <a:r>
              <a:rPr lang="fi-FI" b="1" dirty="0"/>
              <a:t>Raudtee infrastruktuuri telemaatilised rakendused ja </a:t>
            </a:r>
            <a:r>
              <a:rPr lang="fi-FI" b="1" dirty="0" smtClean="0"/>
              <a:t>koostalitlusvõime</a:t>
            </a:r>
            <a:endParaRPr lang="et-EE" b="1" dirty="0" smtClean="0"/>
          </a:p>
          <a:p>
            <a:pPr marL="0" indent="0">
              <a:buNone/>
            </a:pPr>
            <a:r>
              <a:rPr lang="et-EE" dirty="0" smtClean="0"/>
              <a:t>Ainepunkte:</a:t>
            </a:r>
            <a:r>
              <a:rPr lang="et-EE" dirty="0"/>
              <a:t>	3 </a:t>
            </a:r>
            <a:r>
              <a:rPr lang="et-EE" dirty="0" smtClean="0"/>
              <a:t>EAP</a:t>
            </a:r>
          </a:p>
          <a:p>
            <a:pPr marL="0" indent="0">
              <a:buNone/>
            </a:pPr>
            <a:r>
              <a:rPr lang="et-EE" dirty="0" smtClean="0"/>
              <a:t>Maht </a:t>
            </a:r>
            <a:r>
              <a:rPr lang="et-EE" dirty="0"/>
              <a:t>tundides:	78</a:t>
            </a:r>
            <a:endParaRPr lang="et-EE" dirty="0" smtClean="0"/>
          </a:p>
          <a:p>
            <a:pPr marL="400050" lvl="1" indent="0">
              <a:buNone/>
            </a:pPr>
            <a:r>
              <a:rPr lang="et-EE" dirty="0" smtClean="0"/>
              <a:t>Loengutunde: 18</a:t>
            </a:r>
          </a:p>
          <a:p>
            <a:pPr marL="400050" lvl="1" indent="0">
              <a:buNone/>
            </a:pPr>
            <a:r>
              <a:rPr lang="et-EE" dirty="0" smtClean="0"/>
              <a:t>Iseseisev </a:t>
            </a:r>
            <a:r>
              <a:rPr lang="et-EE" dirty="0"/>
              <a:t>töö: 	60</a:t>
            </a:r>
          </a:p>
          <a:p>
            <a:pPr marL="0" indent="0">
              <a:buNone/>
            </a:pPr>
            <a:r>
              <a:rPr lang="et-EE" dirty="0" smtClean="0"/>
              <a:t>Õppejõud</a:t>
            </a:r>
            <a:r>
              <a:rPr lang="et-EE" dirty="0"/>
              <a:t>:  Viive Kirsipuu, </a:t>
            </a:r>
            <a:r>
              <a:rPr lang="et-EE" dirty="0" smtClean="0"/>
              <a:t>Indrek Süld</a:t>
            </a:r>
          </a:p>
          <a:p>
            <a:pPr marL="0" indent="0">
              <a:buNone/>
            </a:pPr>
            <a:r>
              <a:rPr lang="et-EE" dirty="0" smtClean="0"/>
              <a:t>Hindamisviis</a:t>
            </a:r>
            <a:r>
              <a:rPr lang="et-EE" dirty="0"/>
              <a:t>:	</a:t>
            </a:r>
            <a:r>
              <a:rPr lang="et-EE" dirty="0" err="1"/>
              <a:t>h</a:t>
            </a:r>
            <a:r>
              <a:rPr lang="et-EE" dirty="0" err="1" smtClean="0"/>
              <a:t>indeline</a:t>
            </a:r>
            <a:r>
              <a:rPr lang="et-EE" dirty="0" smtClean="0"/>
              <a:t> </a:t>
            </a:r>
            <a:r>
              <a:rPr lang="et-EE" dirty="0"/>
              <a:t>arvestus</a:t>
            </a:r>
          </a:p>
          <a:p>
            <a:pPr marL="0" indent="0">
              <a:buNone/>
            </a:pPr>
            <a:endParaRPr lang="et-EE" dirty="0"/>
          </a:p>
        </p:txBody>
      </p:sp>
      <p:sp>
        <p:nvSpPr>
          <p:cNvPr id="4" name="Footer Placeholder 3"/>
          <p:cNvSpPr>
            <a:spLocks noGrp="1"/>
          </p:cNvSpPr>
          <p:nvPr>
            <p:ph type="ftr" sz="quarter" idx="3"/>
          </p:nvPr>
        </p:nvSpPr>
        <p:spPr>
          <a:xfrm>
            <a:off x="452264" y="6356350"/>
            <a:ext cx="7072064"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29162396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u kohatäide 2"/>
          <p:cNvSpPr>
            <a:spLocks noGrp="1"/>
          </p:cNvSpPr>
          <p:nvPr>
            <p:ph idx="1"/>
          </p:nvPr>
        </p:nvSpPr>
        <p:spPr/>
        <p:txBody>
          <a:bodyPr>
            <a:normAutofit/>
          </a:bodyPr>
          <a:lstStyle/>
          <a:p>
            <a:r>
              <a:rPr lang="et-EE" dirty="0">
                <a:solidFill>
                  <a:schemeClr val="bg1">
                    <a:lumMod val="50000"/>
                  </a:schemeClr>
                </a:solidFill>
              </a:rPr>
              <a:t>Euroopa Parlamendi ja nõukogu </a:t>
            </a:r>
            <a:r>
              <a:rPr lang="et-EE" b="1" dirty="0" smtClean="0">
                <a:solidFill>
                  <a:schemeClr val="bg1">
                    <a:lumMod val="50000"/>
                  </a:schemeClr>
                </a:solidFill>
              </a:rPr>
              <a:t>määrus</a:t>
            </a:r>
            <a:r>
              <a:rPr lang="et-EE" dirty="0" smtClean="0">
                <a:solidFill>
                  <a:schemeClr val="bg1">
                    <a:lumMod val="50000"/>
                  </a:schemeClr>
                </a:solidFill>
              </a:rPr>
              <a:t> </a:t>
            </a:r>
            <a:r>
              <a:rPr lang="et-EE" dirty="0">
                <a:solidFill>
                  <a:schemeClr val="bg1">
                    <a:lumMod val="50000"/>
                  </a:schemeClr>
                </a:solidFill>
              </a:rPr>
              <a:t>(EL) nr 2016/796, mis </a:t>
            </a:r>
            <a:r>
              <a:rPr lang="et-EE" b="1" dirty="0">
                <a:solidFill>
                  <a:schemeClr val="bg1">
                    <a:lumMod val="50000"/>
                  </a:schemeClr>
                </a:solidFill>
              </a:rPr>
              <a:t>käsitleb Euroopa Liidu Raudteeametit </a:t>
            </a:r>
            <a:r>
              <a:rPr lang="et-EE" sz="1700" dirty="0">
                <a:solidFill>
                  <a:schemeClr val="bg1">
                    <a:lumMod val="50000"/>
                  </a:schemeClr>
                </a:solidFill>
              </a:rPr>
              <a:t>ja millega tunnistatakse kehtetuks määrus (EÜ) nr 881/2004 (ELT L 138, 26.5.2016, lk 1–43</a:t>
            </a:r>
            <a:r>
              <a:rPr lang="et-EE" sz="1700" dirty="0" smtClean="0">
                <a:solidFill>
                  <a:schemeClr val="bg1">
                    <a:lumMod val="50000"/>
                  </a:schemeClr>
                </a:solidFill>
              </a:rPr>
              <a:t>)</a:t>
            </a:r>
            <a:endParaRPr lang="et-EE" dirty="0">
              <a:solidFill>
                <a:schemeClr val="bg1">
                  <a:lumMod val="50000"/>
                </a:schemeClr>
              </a:solidFill>
            </a:endParaRPr>
          </a:p>
          <a:p>
            <a:r>
              <a:rPr lang="et-EE" dirty="0"/>
              <a:t>Euroopa Parlamendi ja nõukogu </a:t>
            </a:r>
            <a:r>
              <a:rPr lang="et-EE" b="1" dirty="0" smtClean="0"/>
              <a:t>direktiiv</a:t>
            </a:r>
            <a:r>
              <a:rPr lang="et-EE" dirty="0" smtClean="0"/>
              <a:t> </a:t>
            </a:r>
            <a:r>
              <a:rPr lang="et-EE" dirty="0"/>
              <a:t>(EL) </a:t>
            </a:r>
            <a:r>
              <a:rPr lang="et-EE" dirty="0">
                <a:solidFill>
                  <a:srgbClr val="FF0000"/>
                </a:solidFill>
              </a:rPr>
              <a:t>2016</a:t>
            </a:r>
            <a:r>
              <a:rPr lang="et-EE" dirty="0"/>
              <a:t>/797 </a:t>
            </a:r>
            <a:r>
              <a:rPr lang="et-EE" b="1" dirty="0"/>
              <a:t>Euroopa Liidu raudteesüsteemi koostalitluse kohta </a:t>
            </a:r>
            <a:r>
              <a:rPr lang="et-EE" dirty="0"/>
              <a:t>(ELT L 138, 26.5.2016, lk 44–101)</a:t>
            </a:r>
          </a:p>
          <a:p>
            <a:r>
              <a:rPr lang="et-EE" dirty="0"/>
              <a:t>Euroopa Parlamendi ja nõukogu </a:t>
            </a:r>
            <a:r>
              <a:rPr lang="et-EE" b="1" dirty="0" smtClean="0"/>
              <a:t>direktiiv </a:t>
            </a:r>
            <a:r>
              <a:rPr lang="et-EE" dirty="0"/>
              <a:t>(EL) </a:t>
            </a:r>
            <a:r>
              <a:rPr lang="et-EE" dirty="0">
                <a:solidFill>
                  <a:srgbClr val="FF0000"/>
                </a:solidFill>
              </a:rPr>
              <a:t>2016</a:t>
            </a:r>
            <a:r>
              <a:rPr lang="et-EE" dirty="0"/>
              <a:t>/798 </a:t>
            </a:r>
            <a:r>
              <a:rPr lang="et-EE" b="1" dirty="0"/>
              <a:t>raudteeohutuse kohta </a:t>
            </a:r>
            <a:r>
              <a:rPr lang="et-EE" dirty="0"/>
              <a:t>(ELT L 138, 26.5.2016, lk 102–149)</a:t>
            </a:r>
          </a:p>
          <a:p>
            <a:endParaRPr lang="et-EE" dirty="0"/>
          </a:p>
        </p:txBody>
      </p:sp>
      <p:sp>
        <p:nvSpPr>
          <p:cNvPr id="2" name="Pealkiri 1"/>
          <p:cNvSpPr>
            <a:spLocks noGrp="1"/>
          </p:cNvSpPr>
          <p:nvPr>
            <p:ph type="title"/>
          </p:nvPr>
        </p:nvSpPr>
        <p:spPr/>
        <p:txBody>
          <a:bodyPr>
            <a:normAutofit fontScale="90000"/>
          </a:bodyPr>
          <a:lstStyle/>
          <a:p>
            <a:r>
              <a:rPr lang="et-EE" b="1" dirty="0" smtClean="0">
                <a:solidFill>
                  <a:srgbClr val="FF0000"/>
                </a:solidFill>
              </a:rPr>
              <a:t>Neljanda raudteepaketi tehniline sammas</a:t>
            </a:r>
            <a:endParaRPr lang="et-EE" b="1" dirty="0">
              <a:solidFill>
                <a:srgbClr val="FF0000"/>
              </a:solidFill>
            </a:endParaRPr>
          </a:p>
        </p:txBody>
      </p:sp>
      <p:sp>
        <p:nvSpPr>
          <p:cNvPr id="5" name="Jaluse kohatäide 4"/>
          <p:cNvSpPr>
            <a:spLocks noGrp="1"/>
          </p:cNvSpPr>
          <p:nvPr>
            <p:ph type="ftr" sz="quarter" idx="3"/>
          </p:nvPr>
        </p:nvSpPr>
        <p:spPr>
          <a:xfrm>
            <a:off x="452264" y="6356350"/>
            <a:ext cx="5703912" cy="365125"/>
          </a:xfrm>
        </p:spPr>
        <p:txBody>
          <a:bodyPr/>
          <a:lstStyle/>
          <a:p>
            <a:r>
              <a:rPr lang="da-DK" smtClean="0"/>
              <a:t>Telemaatilised rakendused infrastruktuurile.  V.Kirsipuu 2018</a:t>
            </a:r>
            <a:endParaRPr lang="et-EE" dirty="0"/>
          </a:p>
        </p:txBody>
      </p:sp>
    </p:spTree>
    <p:extLst>
      <p:ext uri="{BB962C8B-B14F-4D97-AF65-F5344CB8AC3E}">
        <p14:creationId xmlns:p14="http://schemas.microsoft.com/office/powerpoint/2010/main" val="3466383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2426568" y="308504"/>
            <a:ext cx="6260232" cy="1143000"/>
          </a:xfrm>
        </p:spPr>
        <p:txBody>
          <a:bodyPr>
            <a:normAutofit fontScale="90000"/>
          </a:bodyPr>
          <a:lstStyle/>
          <a:p>
            <a:r>
              <a:rPr lang="et-EE" sz="3200" b="1" dirty="0" smtClean="0">
                <a:solidFill>
                  <a:srgbClr val="00B050"/>
                </a:solidFill>
              </a:rPr>
              <a:t>EL raudteealaste õigusaktide </a:t>
            </a:r>
            <a:r>
              <a:rPr lang="et-EE" sz="3200" b="1" dirty="0" smtClean="0">
                <a:solidFill>
                  <a:srgbClr val="FF0000"/>
                </a:solidFill>
              </a:rPr>
              <a:t>ajalugu</a:t>
            </a:r>
            <a:r>
              <a:rPr lang="et-EE" sz="3200" b="1" dirty="0" smtClean="0">
                <a:solidFill>
                  <a:srgbClr val="00B050"/>
                </a:solidFill>
              </a:rPr>
              <a:t>:</a:t>
            </a:r>
            <a:br>
              <a:rPr lang="et-EE" sz="3200" b="1" dirty="0" smtClean="0">
                <a:solidFill>
                  <a:srgbClr val="00B050"/>
                </a:solidFill>
              </a:rPr>
            </a:br>
            <a:r>
              <a:rPr lang="et-EE" sz="3200" b="1" dirty="0">
                <a:solidFill>
                  <a:srgbClr val="00B050"/>
                </a:solidFill>
              </a:rPr>
              <a:t>o</a:t>
            </a:r>
            <a:r>
              <a:rPr lang="et-EE" sz="3200" b="1" dirty="0" smtClean="0">
                <a:solidFill>
                  <a:srgbClr val="00B050"/>
                </a:solidFill>
              </a:rPr>
              <a:t>hutus</a:t>
            </a:r>
            <a:endParaRPr lang="et-EE" sz="3200" b="1" dirty="0">
              <a:solidFill>
                <a:srgbClr val="00B050"/>
              </a:solidFill>
            </a:endParaRPr>
          </a:p>
        </p:txBody>
      </p:sp>
      <p:sp>
        <p:nvSpPr>
          <p:cNvPr id="3" name="Jaluse kohatäide 2"/>
          <p:cNvSpPr>
            <a:spLocks noGrp="1"/>
          </p:cNvSpPr>
          <p:nvPr>
            <p:ph type="ftr" sz="quarter" idx="4294967295"/>
          </p:nvPr>
        </p:nvSpPr>
        <p:spPr>
          <a:xfrm>
            <a:off x="914400" y="6172200"/>
            <a:ext cx="6537920" cy="457200"/>
          </a:xfrm>
          <a:prstGeom prst="rect">
            <a:avLst/>
          </a:prstGeom>
        </p:spPr>
        <p:txBody>
          <a:bodyPr/>
          <a:lstStyle/>
          <a:p>
            <a:r>
              <a:rPr lang="nn-NO" smtClean="0"/>
              <a:t>Telemaatilised rakendused infrastruktuurile.  V.Kirsipuu 2018</a:t>
            </a:r>
            <a:endParaRPr lang="et-EE" dirty="0"/>
          </a:p>
        </p:txBody>
      </p:sp>
      <p:sp>
        <p:nvSpPr>
          <p:cNvPr id="5" name="Sisu kohatäide 4"/>
          <p:cNvSpPr>
            <a:spLocks noGrp="1"/>
          </p:cNvSpPr>
          <p:nvPr>
            <p:ph sz="quarter" idx="1"/>
          </p:nvPr>
        </p:nvSpPr>
        <p:spPr>
          <a:xfrm>
            <a:off x="729208" y="1736196"/>
            <a:ext cx="7772400" cy="4436004"/>
          </a:xfrm>
        </p:spPr>
        <p:txBody>
          <a:bodyPr>
            <a:normAutofit fontScale="92500" lnSpcReduction="20000"/>
          </a:bodyPr>
          <a:lstStyle/>
          <a:p>
            <a:r>
              <a:rPr lang="et-EE" sz="2400" b="1" dirty="0" smtClean="0">
                <a:solidFill>
                  <a:schemeClr val="bg1">
                    <a:lumMod val="50000"/>
                  </a:schemeClr>
                </a:solidFill>
              </a:rPr>
              <a:t>Raudteeohutus</a:t>
            </a:r>
          </a:p>
          <a:p>
            <a:pPr lvl="1"/>
            <a:r>
              <a:rPr lang="et-EE" sz="2200" dirty="0" smtClean="0">
                <a:solidFill>
                  <a:schemeClr val="bg1">
                    <a:lumMod val="50000"/>
                  </a:schemeClr>
                </a:solidFill>
              </a:rPr>
              <a:t>Euroopa Parlamendi ja nõukogu direktiiv 2004/49/EÜ, 29. aprill 2004, </a:t>
            </a:r>
            <a:r>
              <a:rPr lang="et-EE" sz="2200" b="1" dirty="0" smtClean="0">
                <a:solidFill>
                  <a:schemeClr val="bg1">
                    <a:lumMod val="50000"/>
                  </a:schemeClr>
                </a:solidFill>
              </a:rPr>
              <a:t>ühenduse raudteede ohutuse kohta</a:t>
            </a:r>
          </a:p>
          <a:p>
            <a:pPr lvl="2"/>
            <a:r>
              <a:rPr lang="et-EE" sz="1800" dirty="0" smtClean="0">
                <a:solidFill>
                  <a:schemeClr val="bg1">
                    <a:lumMod val="50000"/>
                  </a:schemeClr>
                </a:solidFill>
              </a:rPr>
              <a:t>Direktiiv 2008/110/EÜ</a:t>
            </a:r>
          </a:p>
          <a:p>
            <a:pPr lvl="2"/>
            <a:r>
              <a:rPr lang="et-EE" sz="1800" dirty="0" smtClean="0">
                <a:solidFill>
                  <a:schemeClr val="bg1">
                    <a:lumMod val="50000"/>
                  </a:schemeClr>
                </a:solidFill>
              </a:rPr>
              <a:t>Direktiiv 2009/149/EÜ </a:t>
            </a:r>
          </a:p>
          <a:p>
            <a:pPr lvl="1"/>
            <a:r>
              <a:rPr lang="et-EE" sz="2200" dirty="0" smtClean="0">
                <a:solidFill>
                  <a:schemeClr val="bg1">
                    <a:lumMod val="50000"/>
                  </a:schemeClr>
                </a:solidFill>
              </a:rPr>
              <a:t>Komisjoni määrus (EÜ) nr 653/2007, 13. juuni 2007,</a:t>
            </a:r>
            <a:r>
              <a:rPr lang="et-EE" sz="2200" b="1" dirty="0" smtClean="0">
                <a:solidFill>
                  <a:schemeClr val="bg1">
                    <a:lumMod val="50000"/>
                  </a:schemeClr>
                </a:solidFill>
              </a:rPr>
              <a:t> ühtse vormi kasutamise kohta Euroopas </a:t>
            </a:r>
            <a:r>
              <a:rPr lang="et-EE" sz="2200" dirty="0" smtClean="0">
                <a:solidFill>
                  <a:schemeClr val="bg1">
                    <a:lumMod val="50000"/>
                  </a:schemeClr>
                </a:solidFill>
              </a:rPr>
              <a:t>Euroopa Parlamendi ja nõukogu direktiivi 2004/49/EÜ artikli 10 kohaste ohutustunnistuste ja taotlusdokumentide puhul ning Euroopa Parlamendi ja nõukogu direktiivi 2001/14/EÜ alusel antud ohutustunnistuste kehtivuse kohta </a:t>
            </a:r>
          </a:p>
          <a:p>
            <a:pPr marL="0" indent="0">
              <a:buNone/>
            </a:pPr>
            <a:endParaRPr lang="et-EE" dirty="0" smtClean="0">
              <a:solidFill>
                <a:schemeClr val="bg1">
                  <a:lumMod val="50000"/>
                </a:schemeClr>
              </a:solidFill>
            </a:endParaRPr>
          </a:p>
          <a:p>
            <a:pPr lvl="1"/>
            <a:r>
              <a:rPr lang="et-EE" sz="2200" dirty="0" smtClean="0">
                <a:solidFill>
                  <a:schemeClr val="bg1">
                    <a:lumMod val="50000"/>
                  </a:schemeClr>
                </a:solidFill>
              </a:rPr>
              <a:t>Euroopa Parlamendi ja nõukogu direktiiv 2008/68/EÜ </a:t>
            </a:r>
            <a:r>
              <a:rPr lang="et-EE" sz="2200" b="1" dirty="0" smtClean="0">
                <a:solidFill>
                  <a:schemeClr val="bg1">
                    <a:lumMod val="50000"/>
                  </a:schemeClr>
                </a:solidFill>
              </a:rPr>
              <a:t>ohtlike kaupade siseveo kohta</a:t>
            </a:r>
          </a:p>
          <a:p>
            <a:endParaRPr lang="et-EE" dirty="0" smtClean="0"/>
          </a:p>
          <a:p>
            <a:endParaRPr lang="et-EE" dirty="0"/>
          </a:p>
        </p:txBody>
      </p:sp>
    </p:spTree>
    <p:extLst>
      <p:ext uri="{BB962C8B-B14F-4D97-AF65-F5344CB8AC3E}">
        <p14:creationId xmlns:p14="http://schemas.microsoft.com/office/powerpoint/2010/main" val="21965857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2483768" y="125760"/>
            <a:ext cx="6203032" cy="1143000"/>
          </a:xfrm>
        </p:spPr>
        <p:txBody>
          <a:bodyPr>
            <a:normAutofit fontScale="90000"/>
          </a:bodyPr>
          <a:lstStyle/>
          <a:p>
            <a:r>
              <a:rPr lang="et-EE" b="1" dirty="0" smtClean="0">
                <a:solidFill>
                  <a:srgbClr val="00B050"/>
                </a:solidFill>
              </a:rPr>
              <a:t>Näiteid koostalitlusvõime tehnilistest kirjeldustest (KTK): tavaraudtee</a:t>
            </a:r>
            <a:endParaRPr lang="et-EE" b="1" dirty="0">
              <a:solidFill>
                <a:srgbClr val="00B050"/>
              </a:solidFill>
            </a:endParaRPr>
          </a:p>
        </p:txBody>
      </p:sp>
      <p:sp>
        <p:nvSpPr>
          <p:cNvPr id="3" name="Jaluse kohatäide 2"/>
          <p:cNvSpPr>
            <a:spLocks noGrp="1"/>
          </p:cNvSpPr>
          <p:nvPr>
            <p:ph type="ftr" sz="quarter" idx="4294967295"/>
          </p:nvPr>
        </p:nvSpPr>
        <p:spPr>
          <a:xfrm>
            <a:off x="914400" y="6172200"/>
            <a:ext cx="7978080" cy="457200"/>
          </a:xfrm>
          <a:prstGeom prst="rect">
            <a:avLst/>
          </a:prstGeom>
        </p:spPr>
        <p:txBody>
          <a:bodyPr/>
          <a:lstStyle/>
          <a:p>
            <a:r>
              <a:rPr lang="nn-NO" smtClean="0"/>
              <a:t>Telemaatilised rakendused infrastruktuurile.  V.Kirsipuu 2018</a:t>
            </a:r>
            <a:endParaRPr lang="et-EE" dirty="0"/>
          </a:p>
        </p:txBody>
      </p:sp>
      <p:sp>
        <p:nvSpPr>
          <p:cNvPr id="5" name="Sisu kohatäide 4"/>
          <p:cNvSpPr>
            <a:spLocks noGrp="1"/>
          </p:cNvSpPr>
          <p:nvPr>
            <p:ph sz="quarter" idx="1"/>
          </p:nvPr>
        </p:nvSpPr>
        <p:spPr>
          <a:xfrm>
            <a:off x="611560" y="1412776"/>
            <a:ext cx="8074124" cy="4743547"/>
          </a:xfrm>
        </p:spPr>
        <p:txBody>
          <a:bodyPr>
            <a:normAutofit fontScale="77500" lnSpcReduction="20000"/>
          </a:bodyPr>
          <a:lstStyle/>
          <a:p>
            <a:pPr>
              <a:buNone/>
            </a:pPr>
            <a:r>
              <a:rPr lang="et-EE" b="1" dirty="0" smtClean="0"/>
              <a:t>Tavaraudtee  KTK </a:t>
            </a:r>
            <a:r>
              <a:rPr lang="et-EE" dirty="0" smtClean="0"/>
              <a:t>(vastu võetud komisjoni otsuste / määrustega)</a:t>
            </a:r>
          </a:p>
          <a:p>
            <a:r>
              <a:rPr lang="et-EE" dirty="0" smtClean="0"/>
              <a:t>Kaubavedude telemaatikarakendused</a:t>
            </a:r>
          </a:p>
          <a:p>
            <a:r>
              <a:rPr lang="et-EE" dirty="0" smtClean="0"/>
              <a:t>Tavaveeremi müraaspektid </a:t>
            </a:r>
          </a:p>
          <a:p>
            <a:r>
              <a:rPr lang="et-EE" dirty="0" smtClean="0"/>
              <a:t>Kontroll ja signaalimine </a:t>
            </a:r>
          </a:p>
          <a:p>
            <a:r>
              <a:rPr lang="et-EE" dirty="0" smtClean="0"/>
              <a:t>Kontroll ja signaalimine </a:t>
            </a:r>
          </a:p>
          <a:p>
            <a:r>
              <a:rPr lang="et-EE" dirty="0" smtClean="0"/>
              <a:t>Kontrolli ja signaalimise alamsüsteem ERTMS </a:t>
            </a:r>
          </a:p>
          <a:p>
            <a:r>
              <a:rPr lang="et-EE" dirty="0" smtClean="0"/>
              <a:t>Veerem– kaubavagunid </a:t>
            </a:r>
          </a:p>
          <a:p>
            <a:r>
              <a:rPr lang="et-EE" dirty="0" smtClean="0"/>
              <a:t>Käitamine ja liikluskorraldus </a:t>
            </a:r>
          </a:p>
          <a:p>
            <a:r>
              <a:rPr lang="et-EE" dirty="0" smtClean="0"/>
              <a:t>ERTMSi arenduskava </a:t>
            </a:r>
          </a:p>
          <a:p>
            <a:r>
              <a:rPr lang="et-EE" b="1" dirty="0" smtClean="0"/>
              <a:t>Nii kiir- kui ka tavaraudteevõrgustiku suhtes kohaldatavad KTK</a:t>
            </a:r>
            <a:endParaRPr lang="et-EE" dirty="0" smtClean="0"/>
          </a:p>
          <a:p>
            <a:r>
              <a:rPr lang="et-EE" dirty="0" smtClean="0"/>
              <a:t>Ohutus raudteetunnelites </a:t>
            </a:r>
          </a:p>
          <a:p>
            <a:r>
              <a:rPr lang="et-EE" dirty="0" smtClean="0"/>
              <a:t>Liikumispuudega isikud</a:t>
            </a:r>
          </a:p>
        </p:txBody>
      </p:sp>
    </p:spTree>
    <p:extLst>
      <p:ext uri="{BB962C8B-B14F-4D97-AF65-F5344CB8AC3E}">
        <p14:creationId xmlns:p14="http://schemas.microsoft.com/office/powerpoint/2010/main" val="38982440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2699792" y="332656"/>
            <a:ext cx="5832648" cy="1066800"/>
          </a:xfrm>
        </p:spPr>
        <p:txBody>
          <a:bodyPr>
            <a:normAutofit/>
          </a:bodyPr>
          <a:lstStyle/>
          <a:p>
            <a:r>
              <a:rPr lang="et-EE" b="1" dirty="0">
                <a:solidFill>
                  <a:srgbClr val="00B050"/>
                </a:solidFill>
              </a:rPr>
              <a:t>Koostalitluse </a:t>
            </a:r>
            <a:r>
              <a:rPr lang="et-EE" b="1" dirty="0" smtClean="0">
                <a:solidFill>
                  <a:srgbClr val="00B050"/>
                </a:solidFill>
              </a:rPr>
              <a:t>tehnilised kirjeldused </a:t>
            </a:r>
            <a:r>
              <a:rPr lang="et-EE" b="1" dirty="0">
                <a:solidFill>
                  <a:srgbClr val="00B050"/>
                </a:solidFill>
              </a:rPr>
              <a:t>(KTK)</a:t>
            </a:r>
          </a:p>
        </p:txBody>
      </p:sp>
      <p:sp>
        <p:nvSpPr>
          <p:cNvPr id="3" name="Sisu kohatäide 2"/>
          <p:cNvSpPr>
            <a:spLocks noGrp="1"/>
          </p:cNvSpPr>
          <p:nvPr>
            <p:ph idx="1"/>
          </p:nvPr>
        </p:nvSpPr>
        <p:spPr>
          <a:xfrm>
            <a:off x="395536" y="1772816"/>
            <a:ext cx="8435280" cy="4325112"/>
          </a:xfrm>
        </p:spPr>
        <p:txBody>
          <a:bodyPr>
            <a:normAutofit fontScale="85000" lnSpcReduction="10000"/>
          </a:bodyPr>
          <a:lstStyle/>
          <a:p>
            <a:pPr fontAlgn="t">
              <a:buNone/>
            </a:pPr>
            <a:r>
              <a:rPr lang="et-EE" dirty="0"/>
              <a:t>Koostalituse tehnilised kirjeldused  - KTK </a:t>
            </a:r>
          </a:p>
          <a:p>
            <a:pPr fontAlgn="t">
              <a:buNone/>
            </a:pPr>
            <a:r>
              <a:rPr lang="et-EE" dirty="0" smtClean="0"/>
              <a:t>(</a:t>
            </a:r>
            <a:r>
              <a:rPr lang="et-EE" dirty="0" err="1" smtClean="0"/>
              <a:t>Technical</a:t>
            </a:r>
            <a:r>
              <a:rPr lang="et-EE" dirty="0" smtClean="0"/>
              <a:t> </a:t>
            </a:r>
            <a:r>
              <a:rPr lang="et-EE" dirty="0" err="1"/>
              <a:t>specification</a:t>
            </a:r>
            <a:r>
              <a:rPr lang="et-EE" dirty="0"/>
              <a:t> </a:t>
            </a:r>
            <a:r>
              <a:rPr lang="et-EE" dirty="0" err="1"/>
              <a:t>for</a:t>
            </a:r>
            <a:r>
              <a:rPr lang="et-EE" dirty="0"/>
              <a:t> </a:t>
            </a:r>
            <a:r>
              <a:rPr lang="et-EE" dirty="0" err="1"/>
              <a:t>interoperability</a:t>
            </a:r>
            <a:r>
              <a:rPr lang="et-EE" dirty="0"/>
              <a:t> - TSI)</a:t>
            </a:r>
          </a:p>
          <a:p>
            <a:pPr marL="109728" indent="0">
              <a:buNone/>
            </a:pPr>
            <a:r>
              <a:rPr lang="fi-FI" b="1" dirty="0" err="1" smtClean="0"/>
              <a:t>Üleeuroopaline</a:t>
            </a:r>
            <a:r>
              <a:rPr lang="fi-FI" b="1" dirty="0" smtClean="0"/>
              <a:t> </a:t>
            </a:r>
            <a:r>
              <a:rPr lang="fi-FI" b="1" dirty="0" err="1" smtClean="0"/>
              <a:t>tavaraudteesüsteem</a:t>
            </a:r>
            <a:r>
              <a:rPr lang="et-EE" b="1" dirty="0" smtClean="0"/>
              <a:t>i </a:t>
            </a:r>
            <a:r>
              <a:rPr lang="fi-FI" b="1" dirty="0" err="1" smtClean="0"/>
              <a:t>suhtes</a:t>
            </a:r>
            <a:r>
              <a:rPr lang="fi-FI" b="1" dirty="0" smtClean="0"/>
              <a:t> </a:t>
            </a:r>
            <a:r>
              <a:rPr lang="fi-FI" b="1" dirty="0" err="1"/>
              <a:t>kohaldatakse</a:t>
            </a:r>
            <a:r>
              <a:rPr lang="fi-FI" b="1" dirty="0"/>
              <a:t> direktiivi 2001/16/EÜ </a:t>
            </a:r>
            <a:endParaRPr lang="et-EE" b="1" dirty="0" smtClean="0"/>
          </a:p>
          <a:p>
            <a:pPr marL="109728" indent="0">
              <a:buNone/>
            </a:pPr>
            <a:r>
              <a:rPr lang="et-EE" b="1" dirty="0" smtClean="0"/>
              <a:t>Ü</a:t>
            </a:r>
            <a:r>
              <a:rPr lang="fi-FI" b="1" dirty="0" err="1" smtClean="0"/>
              <a:t>heks</a:t>
            </a:r>
            <a:r>
              <a:rPr lang="fi-FI" b="1" dirty="0" smtClean="0"/>
              <a:t> </a:t>
            </a:r>
            <a:r>
              <a:rPr lang="fi-FI" b="1" dirty="0" err="1"/>
              <a:t>osaks</a:t>
            </a:r>
            <a:r>
              <a:rPr lang="fi-FI" b="1" dirty="0"/>
              <a:t> </a:t>
            </a:r>
            <a:r>
              <a:rPr lang="fi-FI" b="1" dirty="0" smtClean="0"/>
              <a:t>on</a:t>
            </a:r>
            <a:r>
              <a:rPr lang="et-EE" b="1" dirty="0" smtClean="0"/>
              <a:t> </a:t>
            </a:r>
            <a:r>
              <a:rPr lang="fi-FI" b="1" dirty="0" err="1" smtClean="0"/>
              <a:t>telemaatikarakenduste</a:t>
            </a:r>
            <a:r>
              <a:rPr lang="fi-FI" b="1" dirty="0" smtClean="0"/>
              <a:t> </a:t>
            </a:r>
            <a:r>
              <a:rPr lang="fi-FI" b="1" dirty="0" err="1" smtClean="0"/>
              <a:t>allsüsteem</a:t>
            </a:r>
            <a:r>
              <a:rPr lang="et-EE" b="1" dirty="0" smtClean="0"/>
              <a:t>, mis Eestis ei ole rakendatud, kuna puudub ühine raudteevõrk Euroopaga. </a:t>
            </a:r>
          </a:p>
          <a:p>
            <a:pPr marL="109728" indent="0">
              <a:buNone/>
            </a:pPr>
            <a:r>
              <a:rPr lang="fi-FI" dirty="0" err="1" smtClean="0"/>
              <a:t>Telemaatikarakenduste</a:t>
            </a:r>
            <a:r>
              <a:rPr lang="fi-FI" dirty="0" smtClean="0"/>
              <a:t> </a:t>
            </a:r>
            <a:r>
              <a:rPr lang="fi-FI" dirty="0"/>
              <a:t>KTK  </a:t>
            </a:r>
            <a:r>
              <a:rPr lang="fi-FI" dirty="0" err="1"/>
              <a:t>kohaldamisalasse</a:t>
            </a:r>
            <a:r>
              <a:rPr lang="fi-FI" dirty="0"/>
              <a:t> ei kuulu:</a:t>
            </a:r>
          </a:p>
          <a:p>
            <a:r>
              <a:rPr lang="fi-FI" dirty="0" err="1"/>
              <a:t>makse-</a:t>
            </a:r>
            <a:r>
              <a:rPr lang="fi-FI" dirty="0"/>
              <a:t> ja </a:t>
            </a:r>
            <a:r>
              <a:rPr lang="fi-FI" dirty="0" err="1"/>
              <a:t>arveldussüsteemid</a:t>
            </a:r>
            <a:endParaRPr lang="fi-FI" dirty="0"/>
          </a:p>
          <a:p>
            <a:r>
              <a:rPr lang="fi-FI" dirty="0" err="1"/>
              <a:t>sõiduplaanide</a:t>
            </a:r>
            <a:r>
              <a:rPr lang="fi-FI" dirty="0"/>
              <a:t> </a:t>
            </a:r>
            <a:r>
              <a:rPr lang="fi-FI" dirty="0" err="1"/>
              <a:t>pikaajaline</a:t>
            </a:r>
            <a:r>
              <a:rPr lang="fi-FI" dirty="0"/>
              <a:t> </a:t>
            </a:r>
            <a:r>
              <a:rPr lang="fi-FI" dirty="0" err="1"/>
              <a:t>planeerimine</a:t>
            </a:r>
            <a:endParaRPr lang="fi-FI" dirty="0"/>
          </a:p>
          <a:p>
            <a:pPr marL="109728" indent="0">
              <a:buNone/>
            </a:pPr>
            <a:endParaRPr lang="et-EE" dirty="0"/>
          </a:p>
        </p:txBody>
      </p:sp>
      <p:sp>
        <p:nvSpPr>
          <p:cNvPr id="4" name="Footer Placeholder 3"/>
          <p:cNvSpPr>
            <a:spLocks noGrp="1"/>
          </p:cNvSpPr>
          <p:nvPr>
            <p:ph type="ftr" sz="quarter" idx="3"/>
          </p:nvPr>
        </p:nvSpPr>
        <p:spPr>
          <a:xfrm>
            <a:off x="452264" y="6356350"/>
            <a:ext cx="7864152"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27486141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normAutofit fontScale="90000"/>
          </a:bodyPr>
          <a:lstStyle/>
          <a:p>
            <a:r>
              <a:rPr lang="et-EE" b="1" dirty="0">
                <a:solidFill>
                  <a:srgbClr val="00B050"/>
                </a:solidFill>
              </a:rPr>
              <a:t>Koostalituse tehnilised kirjeldused</a:t>
            </a:r>
          </a:p>
        </p:txBody>
      </p:sp>
      <p:sp>
        <p:nvSpPr>
          <p:cNvPr id="3" name="Sisu kohatäide 2"/>
          <p:cNvSpPr>
            <a:spLocks noGrp="1"/>
          </p:cNvSpPr>
          <p:nvPr>
            <p:ph idx="1"/>
          </p:nvPr>
        </p:nvSpPr>
        <p:spPr/>
        <p:txBody>
          <a:bodyPr>
            <a:normAutofit fontScale="92500" lnSpcReduction="10000"/>
          </a:bodyPr>
          <a:lstStyle/>
          <a:p>
            <a:pPr marL="0">
              <a:buNone/>
            </a:pPr>
            <a:r>
              <a:rPr lang="et-EE" sz="3300" dirty="0"/>
              <a:t> </a:t>
            </a:r>
          </a:p>
          <a:p>
            <a:pPr marL="0" fontAlgn="t">
              <a:buNone/>
            </a:pPr>
            <a:r>
              <a:rPr lang="et-EE" sz="3300" dirty="0"/>
              <a:t>Telemaatiliste rakenduste kasutuselevõtuprotsessis on järgnevad etapid:</a:t>
            </a:r>
          </a:p>
          <a:p>
            <a:pPr fontAlgn="t"/>
            <a:r>
              <a:rPr lang="et-EE" sz="3300" dirty="0"/>
              <a:t>projekti sihtrühma arvuti-põhine süsteem, valitsemine ja üldkava;</a:t>
            </a:r>
          </a:p>
          <a:p>
            <a:pPr fontAlgn="t"/>
            <a:r>
              <a:rPr lang="et-EE" sz="3300" dirty="0"/>
              <a:t>arengu eesmärk on arvutipõhine süsteem; </a:t>
            </a:r>
          </a:p>
          <a:p>
            <a:pPr fontAlgn="t"/>
            <a:r>
              <a:rPr lang="et-EE" sz="3300" dirty="0"/>
              <a:t>süsteem tuleb käitada.</a:t>
            </a:r>
          </a:p>
          <a:p>
            <a:pPr fontAlgn="t">
              <a:buNone/>
            </a:pPr>
            <a:r>
              <a:rPr lang="et-EE" sz="2400" u="sng" dirty="0">
                <a:hlinkClick r:id="rId2"/>
              </a:rPr>
              <a:t>http://ec.europa.eu/transport/modes/rail/interoperability/interoperability/telematic_applications_en.htm</a:t>
            </a:r>
            <a:endParaRPr lang="et-EE" sz="2400" dirty="0"/>
          </a:p>
          <a:p>
            <a:pPr marL="109728" indent="0">
              <a:buNone/>
            </a:pPr>
            <a:endParaRPr lang="et-EE" dirty="0"/>
          </a:p>
        </p:txBody>
      </p:sp>
      <p:sp>
        <p:nvSpPr>
          <p:cNvPr id="4" name="Footer Placeholder 3"/>
          <p:cNvSpPr>
            <a:spLocks noGrp="1"/>
          </p:cNvSpPr>
          <p:nvPr>
            <p:ph type="ftr" sz="quarter" idx="3"/>
          </p:nvPr>
        </p:nvSpPr>
        <p:spPr>
          <a:xfrm>
            <a:off x="452264" y="6356350"/>
            <a:ext cx="7000056"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19093198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914400" y="116632"/>
            <a:ext cx="7772400" cy="1143000"/>
          </a:xfrm>
        </p:spPr>
        <p:txBody>
          <a:bodyPr>
            <a:normAutofit/>
          </a:bodyPr>
          <a:lstStyle/>
          <a:p>
            <a:r>
              <a:rPr lang="et-EE" b="1" dirty="0" smtClean="0">
                <a:solidFill>
                  <a:srgbClr val="00B050"/>
                </a:solidFill>
              </a:rPr>
              <a:t>Euroopa raudteeliikluse juhtimissüsteem (</a:t>
            </a:r>
            <a:r>
              <a:rPr lang="et-EE" b="1" dirty="0">
                <a:solidFill>
                  <a:srgbClr val="00B050"/>
                </a:solidFill>
              </a:rPr>
              <a:t>ERTMS</a:t>
            </a:r>
            <a:r>
              <a:rPr lang="et-EE" b="1" dirty="0" smtClean="0">
                <a:solidFill>
                  <a:srgbClr val="00B050"/>
                </a:solidFill>
              </a:rPr>
              <a:t>)</a:t>
            </a:r>
            <a:endParaRPr lang="et-EE" b="1" dirty="0">
              <a:solidFill>
                <a:srgbClr val="00B050"/>
              </a:solidFill>
            </a:endParaRPr>
          </a:p>
        </p:txBody>
      </p:sp>
      <p:sp>
        <p:nvSpPr>
          <p:cNvPr id="3" name="Sisu kohatäide 2"/>
          <p:cNvSpPr>
            <a:spLocks noGrp="1"/>
          </p:cNvSpPr>
          <p:nvPr>
            <p:ph sz="quarter" idx="1"/>
          </p:nvPr>
        </p:nvSpPr>
        <p:spPr/>
        <p:txBody>
          <a:bodyPr>
            <a:normAutofit fontScale="85000" lnSpcReduction="10000"/>
          </a:bodyPr>
          <a:lstStyle/>
          <a:p>
            <a:r>
              <a:rPr lang="et-EE" dirty="0"/>
              <a:t>ERTMSi eesmärgiks on aidata erinevate riiklike raudtee juhtimissüsteemide asendamise teel kaasa ühtse üleeuroopalise raudteesüsteemi loomisele. See aitab kaasa ka kiirrongiliiklusele, parandab raudteeliinide läbilaskevõimet ja suurendab ohutust. Mitme komisjoni otsuse, nende hulgas ERTMSi rakendamise kava puudutava </a:t>
            </a:r>
            <a:r>
              <a:rPr lang="et-EE" dirty="0" smtClean="0"/>
              <a:t>otsuse, </a:t>
            </a:r>
            <a:r>
              <a:rPr lang="et-EE" dirty="0"/>
              <a:t>kohaselt peavad kõik uued raudteelõigud olema ERTMSiga varustatud ning teatud koridorid peavad olema sellega varustatud kindlateks tähtaegadeks. 500 miljonit eurot TEN-T perioodi 2007-2013 kaheksa miljardi euro suurusest eelarvest oli ette nähtud ERTMSi raudtee-ettevõtjate ning infrastruktuuri-ettevõtjate poolse kasutuselevõtu toetamiseks.</a:t>
            </a:r>
          </a:p>
          <a:p>
            <a:endParaRPr lang="et-EE" dirty="0"/>
          </a:p>
        </p:txBody>
      </p:sp>
      <p:sp>
        <p:nvSpPr>
          <p:cNvPr id="5" name="Jaluse kohatäide 4"/>
          <p:cNvSpPr>
            <a:spLocks noGrp="1"/>
          </p:cNvSpPr>
          <p:nvPr>
            <p:ph type="ftr" sz="quarter" idx="4294967295"/>
          </p:nvPr>
        </p:nvSpPr>
        <p:spPr>
          <a:xfrm>
            <a:off x="914400" y="6172200"/>
            <a:ext cx="6537920" cy="457200"/>
          </a:xfrm>
          <a:prstGeom prst="rect">
            <a:avLst/>
          </a:prstGeo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2603853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971600" y="0"/>
            <a:ext cx="7772400" cy="1143000"/>
          </a:xfrm>
        </p:spPr>
        <p:txBody>
          <a:bodyPr>
            <a:normAutofit/>
          </a:bodyPr>
          <a:lstStyle/>
          <a:p>
            <a:r>
              <a:rPr lang="et-EE" sz="3200" b="1" dirty="0" smtClean="0">
                <a:solidFill>
                  <a:srgbClr val="00B050"/>
                </a:solidFill>
              </a:rPr>
              <a:t>Reaalajas liikluse juhtimissüsteem</a:t>
            </a:r>
            <a:endParaRPr lang="et-EE" sz="3200" b="1" dirty="0">
              <a:solidFill>
                <a:srgbClr val="00B050"/>
              </a:solidFill>
            </a:endParaRPr>
          </a:p>
        </p:txBody>
      </p:sp>
      <p:sp>
        <p:nvSpPr>
          <p:cNvPr id="3" name="Sisu kohatäide 2"/>
          <p:cNvSpPr>
            <a:spLocks noGrp="1"/>
          </p:cNvSpPr>
          <p:nvPr>
            <p:ph sz="quarter" idx="1"/>
          </p:nvPr>
        </p:nvSpPr>
        <p:spPr>
          <a:xfrm>
            <a:off x="914400" y="1268760"/>
            <a:ext cx="7772400" cy="4751040"/>
          </a:xfrm>
        </p:spPr>
        <p:txBody>
          <a:bodyPr>
            <a:normAutofit fontScale="77500" lnSpcReduction="20000"/>
          </a:bodyPr>
          <a:lstStyle/>
          <a:p>
            <a:pPr marL="0">
              <a:buNone/>
            </a:pPr>
            <a:r>
              <a:rPr lang="et-EE" dirty="0" smtClean="0"/>
              <a:t>Reaalajas </a:t>
            </a:r>
            <a:r>
              <a:rPr lang="et-EE" dirty="0"/>
              <a:t>toimiv liikluse juhtimissüsteem on eriti oluline lõikudel, kus on ummikute tekkimise oht, nagu nt kitsaskohad ja piiriületuskohad, kus paljud üle-euroopalised rongid peatuma </a:t>
            </a:r>
            <a:r>
              <a:rPr lang="et-EE" dirty="0" smtClean="0"/>
              <a:t>peavad. Ummikud </a:t>
            </a:r>
            <a:r>
              <a:rPr lang="et-EE" dirty="0"/>
              <a:t>võivad seal tekkida juhul, kui rongid ei saabu neile naaberriigi raudteevõrku sisenemiseks määratud teenindusajaks ning peavad jääma ootama uue teenindusaja määramist. Taoliste olukordadega toimetulekuks on tähtis omada reaalajas informatsiooni rongide asukoha kohta ning tagada suhtlus naaberriikide liiklusjuhtide vahel. </a:t>
            </a:r>
            <a:endParaRPr lang="et-EE" dirty="0" smtClean="0"/>
          </a:p>
          <a:p>
            <a:pPr marL="0">
              <a:buNone/>
            </a:pPr>
            <a:r>
              <a:rPr lang="et-EE" dirty="0" smtClean="0"/>
              <a:t>Kuigi </a:t>
            </a:r>
            <a:r>
              <a:rPr lang="et-EE" dirty="0"/>
              <a:t>erinevate riikide liiklusjuhtimissüsteeme ühendavate tõhusate IT-põhiste lahenduste loomine seisab alles ees, on juba praegu väljatöötamisel projektid, mille eesmärk on parandada raudtee-ettevõtjatele nende rongide liikumise kohta reaalajas edastatavat </a:t>
            </a:r>
            <a:r>
              <a:rPr lang="et-EE" dirty="0" smtClean="0"/>
              <a:t>teavet.</a:t>
            </a:r>
            <a:endParaRPr lang="et-EE" dirty="0"/>
          </a:p>
          <a:p>
            <a:endParaRPr lang="et-EE" dirty="0"/>
          </a:p>
        </p:txBody>
      </p:sp>
      <p:sp>
        <p:nvSpPr>
          <p:cNvPr id="5" name="Jaluse kohatäide 4"/>
          <p:cNvSpPr>
            <a:spLocks noGrp="1"/>
          </p:cNvSpPr>
          <p:nvPr>
            <p:ph type="ftr" sz="quarter" idx="4294967295"/>
          </p:nvPr>
        </p:nvSpPr>
        <p:spPr>
          <a:xfrm>
            <a:off x="914400" y="6172200"/>
            <a:ext cx="7546032" cy="457200"/>
          </a:xfrm>
          <a:prstGeom prst="rect">
            <a:avLst/>
          </a:prstGeo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15957877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t-EE" b="1" dirty="0" smtClean="0">
                <a:solidFill>
                  <a:srgbClr val="00B050"/>
                </a:solidFill>
              </a:rPr>
              <a:t>Ohutustaseme </a:t>
            </a:r>
            <a:r>
              <a:rPr lang="et-EE" b="1" smtClean="0">
                <a:solidFill>
                  <a:srgbClr val="00B050"/>
                </a:solidFill>
              </a:rPr>
              <a:t>tõttu eraldatud süsteemid</a:t>
            </a:r>
            <a:endParaRPr lang="et-EE" b="1" dirty="0">
              <a:solidFill>
                <a:srgbClr val="00B050"/>
              </a:solidFill>
            </a:endParaRPr>
          </a:p>
        </p:txBody>
      </p:sp>
      <p:sp>
        <p:nvSpPr>
          <p:cNvPr id="3" name="Content Placeholder 2"/>
          <p:cNvSpPr>
            <a:spLocks noGrp="1"/>
          </p:cNvSpPr>
          <p:nvPr>
            <p:ph idx="1"/>
          </p:nvPr>
        </p:nvSpPr>
        <p:spPr/>
        <p:txBody>
          <a:bodyPr/>
          <a:lstStyle/>
          <a:p>
            <a:r>
              <a:rPr lang="et-EE" dirty="0"/>
              <a:t>ERTMS/CTES</a:t>
            </a:r>
          </a:p>
          <a:p>
            <a:pPr marL="0" indent="0">
              <a:buNone/>
            </a:pPr>
            <a:r>
              <a:rPr lang="et-EE" sz="1800" dirty="0"/>
              <a:t>http://scbist.com/video.php?do=viewdetails&amp;categoryid=1&amp;categorytitle=scb-i-svyaz&amp;videoid=842&amp;videotitle=scb-za-rubezhom</a:t>
            </a:r>
          </a:p>
          <a:p>
            <a:endParaRPr lang="et-EE" sz="1800" dirty="0"/>
          </a:p>
          <a:p>
            <a:pPr marL="0" indent="0">
              <a:buNone/>
            </a:pPr>
            <a:endParaRPr lang="et-EE" dirty="0"/>
          </a:p>
        </p:txBody>
      </p:sp>
      <p:sp>
        <p:nvSpPr>
          <p:cNvPr id="4" name="Footer Placeholder 3"/>
          <p:cNvSpPr>
            <a:spLocks noGrp="1"/>
          </p:cNvSpPr>
          <p:nvPr>
            <p:ph type="ftr" sz="quarter" idx="3"/>
          </p:nvPr>
        </p:nvSpPr>
        <p:spPr>
          <a:xfrm>
            <a:off x="452264" y="6356350"/>
            <a:ext cx="7360096"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24813907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b="1" dirty="0" smtClean="0">
                <a:solidFill>
                  <a:srgbClr val="00B050"/>
                </a:solidFill>
              </a:rPr>
              <a:t>Positsioneerimissüsteemid</a:t>
            </a:r>
            <a:endParaRPr lang="et-EE" b="1" dirty="0">
              <a:solidFill>
                <a:srgbClr val="00B050"/>
              </a:solidFill>
            </a:endParaRPr>
          </a:p>
        </p:txBody>
      </p:sp>
      <p:sp>
        <p:nvSpPr>
          <p:cNvPr id="3" name="Content Placeholder 2"/>
          <p:cNvSpPr>
            <a:spLocks noGrp="1"/>
          </p:cNvSpPr>
          <p:nvPr>
            <p:ph idx="1"/>
          </p:nvPr>
        </p:nvSpPr>
        <p:spPr/>
        <p:txBody>
          <a:bodyPr>
            <a:normAutofit fontScale="47500" lnSpcReduction="20000"/>
          </a:bodyPr>
          <a:lstStyle/>
          <a:p>
            <a:pPr marL="0" indent="0">
              <a:buNone/>
            </a:pPr>
            <a:r>
              <a:rPr lang="et-EE" dirty="0" smtClean="0"/>
              <a:t>GPS </a:t>
            </a:r>
            <a:r>
              <a:rPr lang="et-EE" dirty="0"/>
              <a:t>süsteemi abil on võimalik  igas punktis ja igal ajal määrata objekti parameetrid:</a:t>
            </a:r>
          </a:p>
          <a:p>
            <a:r>
              <a:rPr lang="et-EE" dirty="0" smtClean="0"/>
              <a:t>geograafilise </a:t>
            </a:r>
            <a:r>
              <a:rPr lang="et-EE" dirty="0"/>
              <a:t>asukoha koordinaadid (määramisviga on 10-20 meetrit)</a:t>
            </a:r>
          </a:p>
          <a:p>
            <a:r>
              <a:rPr lang="et-EE" dirty="0" smtClean="0"/>
              <a:t>kõrgus </a:t>
            </a:r>
            <a:r>
              <a:rPr lang="et-EE" dirty="0"/>
              <a:t>merepinnast</a:t>
            </a:r>
          </a:p>
          <a:p>
            <a:r>
              <a:rPr lang="et-EE" dirty="0" smtClean="0"/>
              <a:t>liikumise </a:t>
            </a:r>
            <a:r>
              <a:rPr lang="et-EE" dirty="0"/>
              <a:t>kiirus (määramisviga 2-3 km/h) </a:t>
            </a:r>
          </a:p>
          <a:p>
            <a:r>
              <a:rPr lang="et-EE" dirty="0" smtClean="0"/>
              <a:t>liikumise </a:t>
            </a:r>
            <a:r>
              <a:rPr lang="et-EE" dirty="0"/>
              <a:t>suund</a:t>
            </a:r>
          </a:p>
          <a:p>
            <a:r>
              <a:rPr lang="et-EE" dirty="0" smtClean="0"/>
              <a:t>läbitud </a:t>
            </a:r>
            <a:r>
              <a:rPr lang="et-EE" dirty="0"/>
              <a:t>distants</a:t>
            </a:r>
          </a:p>
          <a:p>
            <a:r>
              <a:rPr lang="et-EE" dirty="0" smtClean="0"/>
              <a:t>distantsi </a:t>
            </a:r>
            <a:r>
              <a:rPr lang="et-EE" dirty="0"/>
              <a:t>sihtpunkt</a:t>
            </a:r>
          </a:p>
          <a:p>
            <a:endParaRPr lang="et-EE" dirty="0"/>
          </a:p>
          <a:p>
            <a:pPr marL="0" indent="0">
              <a:buNone/>
            </a:pPr>
            <a:r>
              <a:rPr lang="et-EE" dirty="0"/>
              <a:t>24-st </a:t>
            </a:r>
            <a:r>
              <a:rPr lang="et-EE" dirty="0" err="1"/>
              <a:t>satelliidistkoosnev</a:t>
            </a:r>
            <a:r>
              <a:rPr lang="et-EE" dirty="0"/>
              <a:t> süsteem asub umbes 20200 km kõrgusel merepinnast ja saadavad spetsiaalsed signaale, mis võetakse vastu piiramatu arvu GPS-vastuvõtjate poolt.</a:t>
            </a:r>
          </a:p>
          <a:p>
            <a:endParaRPr lang="et-EE" dirty="0"/>
          </a:p>
          <a:p>
            <a:pPr marL="0" indent="0">
              <a:buNone/>
            </a:pPr>
            <a:r>
              <a:rPr lang="et-EE" dirty="0"/>
              <a:t>GPS-satelliidid:</a:t>
            </a:r>
          </a:p>
          <a:p>
            <a:r>
              <a:rPr lang="et-EE" dirty="0" smtClean="0"/>
              <a:t>pöörlevad </a:t>
            </a:r>
            <a:r>
              <a:rPr lang="et-EE" dirty="0"/>
              <a:t>ümber Maakera kaks korda ööpäevas samal orbiidil </a:t>
            </a:r>
          </a:p>
          <a:p>
            <a:r>
              <a:rPr lang="et-EE" dirty="0" smtClean="0"/>
              <a:t>edastavad </a:t>
            </a:r>
            <a:r>
              <a:rPr lang="et-EE" dirty="0"/>
              <a:t>numbrilist informatsiooni</a:t>
            </a:r>
          </a:p>
          <a:p>
            <a:endParaRPr lang="et-EE" dirty="0"/>
          </a:p>
          <a:p>
            <a:pPr marL="0" indent="0">
              <a:buNone/>
            </a:pPr>
            <a:r>
              <a:rPr lang="et-EE" dirty="0"/>
              <a:t>GPS-vastuvõtjad: </a:t>
            </a:r>
          </a:p>
          <a:p>
            <a:r>
              <a:rPr lang="et-EE" dirty="0" smtClean="0"/>
              <a:t>koguvad </a:t>
            </a:r>
            <a:r>
              <a:rPr lang="et-EE" dirty="0"/>
              <a:t>saadud informatsiooni </a:t>
            </a:r>
          </a:p>
          <a:p>
            <a:r>
              <a:rPr lang="et-EE" dirty="0" smtClean="0"/>
              <a:t>arvutavad </a:t>
            </a:r>
            <a:r>
              <a:rPr lang="et-EE" dirty="0"/>
              <a:t>välja kasutaja täpse asukoha, kasutades arvutusteks  satelliidilt saadetud signaali vastuvõtuni mõõdetud aega. Arvestades raadiolainete levimise kiirust saadakse kaugus ühest </a:t>
            </a:r>
            <a:r>
              <a:rPr lang="et-EE" dirty="0" smtClean="0"/>
              <a:t>satelliidist:</a:t>
            </a:r>
            <a:endParaRPr lang="et-EE" dirty="0"/>
          </a:p>
          <a:p>
            <a:pPr lvl="1"/>
            <a:r>
              <a:rPr lang="et-EE" dirty="0" smtClean="0"/>
              <a:t>andmetega </a:t>
            </a:r>
            <a:r>
              <a:rPr lang="et-EE" dirty="0"/>
              <a:t>vähemalt kolmelt satelliidilt saadakse </a:t>
            </a:r>
            <a:r>
              <a:rPr lang="et-EE" dirty="0" err="1"/>
              <a:t>kahemõõtmeline</a:t>
            </a:r>
            <a:r>
              <a:rPr lang="et-EE" dirty="0"/>
              <a:t> positsiooni (laius ja pikkus)</a:t>
            </a:r>
          </a:p>
          <a:p>
            <a:pPr lvl="1"/>
            <a:r>
              <a:rPr lang="et-EE" dirty="0" smtClean="0"/>
              <a:t>andmetega </a:t>
            </a:r>
            <a:r>
              <a:rPr lang="et-EE" dirty="0"/>
              <a:t>neljalt satelliidilt saadakse kolmemõõtmeline kasutaja positsioon (laius, pikkus ja kõrgus).</a:t>
            </a:r>
          </a:p>
          <a:p>
            <a:pPr marL="0" indent="0">
              <a:buNone/>
            </a:pPr>
            <a:endParaRPr lang="et-EE" dirty="0" smtClean="0"/>
          </a:p>
          <a:p>
            <a:pPr marL="0" indent="0">
              <a:buNone/>
            </a:pPr>
            <a:r>
              <a:rPr lang="et-EE" dirty="0" smtClean="0"/>
              <a:t>Pärast  </a:t>
            </a:r>
            <a:r>
              <a:rPr lang="et-EE" dirty="0"/>
              <a:t>kasutaja positsiooni määramist saab GPS-vastuvõtjaga ühendatud tarkvara välja arvutada erinevaid liikumisega seotud andmeid</a:t>
            </a:r>
          </a:p>
          <a:p>
            <a:endParaRPr lang="et-EE" dirty="0"/>
          </a:p>
        </p:txBody>
      </p:sp>
      <p:sp>
        <p:nvSpPr>
          <p:cNvPr id="4" name="Footer Placeholder 3"/>
          <p:cNvSpPr>
            <a:spLocks noGrp="1"/>
          </p:cNvSpPr>
          <p:nvPr>
            <p:ph type="ftr" sz="quarter" idx="3"/>
          </p:nvPr>
        </p:nvSpPr>
        <p:spPr>
          <a:xfrm>
            <a:off x="452264" y="6356350"/>
            <a:ext cx="7792144"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39342820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b="1" dirty="0" smtClean="0">
                <a:solidFill>
                  <a:srgbClr val="00B050"/>
                </a:solidFill>
              </a:rPr>
              <a:t>Positsioneerimissüsteemid</a:t>
            </a:r>
            <a:endParaRPr lang="et-EE" b="1" dirty="0">
              <a:solidFill>
                <a:srgbClr val="00B050"/>
              </a:solidFill>
            </a:endParaRPr>
          </a:p>
        </p:txBody>
      </p:sp>
      <p:sp>
        <p:nvSpPr>
          <p:cNvPr id="3" name="Content Placeholder 2"/>
          <p:cNvSpPr>
            <a:spLocks noGrp="1"/>
          </p:cNvSpPr>
          <p:nvPr>
            <p:ph idx="1"/>
          </p:nvPr>
        </p:nvSpPr>
        <p:spPr/>
        <p:txBody>
          <a:bodyPr>
            <a:normAutofit fontScale="47500" lnSpcReduction="20000"/>
          </a:bodyPr>
          <a:lstStyle/>
          <a:p>
            <a:pPr marL="0" indent="0">
              <a:buNone/>
            </a:pPr>
            <a:r>
              <a:rPr lang="et-EE" dirty="0" smtClean="0"/>
              <a:t>GPS </a:t>
            </a:r>
            <a:r>
              <a:rPr lang="et-EE" dirty="0"/>
              <a:t>süsteemi abil on võimalik  igas punktis ja igal ajal määrata objekti parameetrid:</a:t>
            </a:r>
          </a:p>
          <a:p>
            <a:r>
              <a:rPr lang="et-EE" dirty="0" smtClean="0"/>
              <a:t>geograafilise </a:t>
            </a:r>
            <a:r>
              <a:rPr lang="et-EE" dirty="0"/>
              <a:t>asukoha koordinaadid (määramisviga on 10-20 meetrit)</a:t>
            </a:r>
          </a:p>
          <a:p>
            <a:r>
              <a:rPr lang="et-EE" dirty="0" smtClean="0"/>
              <a:t>kõrgus </a:t>
            </a:r>
            <a:r>
              <a:rPr lang="et-EE" dirty="0"/>
              <a:t>merepinnast</a:t>
            </a:r>
          </a:p>
          <a:p>
            <a:r>
              <a:rPr lang="et-EE" dirty="0" smtClean="0"/>
              <a:t>liikumise </a:t>
            </a:r>
            <a:r>
              <a:rPr lang="et-EE" dirty="0"/>
              <a:t>kiirus (määramisviga 2-3 km/h) </a:t>
            </a:r>
          </a:p>
          <a:p>
            <a:r>
              <a:rPr lang="et-EE" dirty="0" smtClean="0"/>
              <a:t>liikumise </a:t>
            </a:r>
            <a:r>
              <a:rPr lang="et-EE" dirty="0"/>
              <a:t>suund</a:t>
            </a:r>
          </a:p>
          <a:p>
            <a:r>
              <a:rPr lang="et-EE" dirty="0" smtClean="0"/>
              <a:t>läbitud </a:t>
            </a:r>
            <a:r>
              <a:rPr lang="et-EE" dirty="0"/>
              <a:t>distants</a:t>
            </a:r>
          </a:p>
          <a:p>
            <a:r>
              <a:rPr lang="et-EE" dirty="0" smtClean="0"/>
              <a:t>distantsi </a:t>
            </a:r>
            <a:r>
              <a:rPr lang="et-EE" dirty="0"/>
              <a:t>sihtpunkt</a:t>
            </a:r>
          </a:p>
          <a:p>
            <a:endParaRPr lang="et-EE" dirty="0"/>
          </a:p>
          <a:p>
            <a:pPr marL="0" indent="0">
              <a:buNone/>
            </a:pPr>
            <a:r>
              <a:rPr lang="et-EE" dirty="0"/>
              <a:t>24-st </a:t>
            </a:r>
            <a:r>
              <a:rPr lang="et-EE" dirty="0" smtClean="0"/>
              <a:t>satelliidist koosnev </a:t>
            </a:r>
            <a:r>
              <a:rPr lang="et-EE" dirty="0"/>
              <a:t>süsteem asub umbes 20200 km kõrgusel merepinnast ja saadavad spetsiaalsed signaale, mis võetakse vastu piiramatu arvu GPS-vastuvõtjate poolt.</a:t>
            </a:r>
          </a:p>
          <a:p>
            <a:endParaRPr lang="et-EE" dirty="0"/>
          </a:p>
          <a:p>
            <a:pPr marL="0" indent="0">
              <a:buNone/>
            </a:pPr>
            <a:r>
              <a:rPr lang="et-EE" dirty="0"/>
              <a:t>GPS-satelliidid:</a:t>
            </a:r>
          </a:p>
          <a:p>
            <a:r>
              <a:rPr lang="et-EE" dirty="0" smtClean="0"/>
              <a:t>pöörlevad </a:t>
            </a:r>
            <a:r>
              <a:rPr lang="et-EE" dirty="0"/>
              <a:t>ümber Maakera kaks korda ööpäevas samal orbiidil </a:t>
            </a:r>
          </a:p>
          <a:p>
            <a:r>
              <a:rPr lang="et-EE" dirty="0" smtClean="0"/>
              <a:t>edastavad </a:t>
            </a:r>
            <a:r>
              <a:rPr lang="et-EE" dirty="0"/>
              <a:t>numbrilist informatsiooni</a:t>
            </a:r>
          </a:p>
          <a:p>
            <a:endParaRPr lang="et-EE" dirty="0"/>
          </a:p>
          <a:p>
            <a:pPr marL="0" indent="0">
              <a:buNone/>
            </a:pPr>
            <a:r>
              <a:rPr lang="et-EE" dirty="0"/>
              <a:t>GPS-vastuvõtjad: </a:t>
            </a:r>
          </a:p>
          <a:p>
            <a:r>
              <a:rPr lang="et-EE" dirty="0" smtClean="0"/>
              <a:t>koguvad </a:t>
            </a:r>
            <a:r>
              <a:rPr lang="et-EE" dirty="0"/>
              <a:t>saadud informatsiooni </a:t>
            </a:r>
          </a:p>
          <a:p>
            <a:r>
              <a:rPr lang="et-EE" dirty="0" smtClean="0"/>
              <a:t>arvutavad </a:t>
            </a:r>
            <a:r>
              <a:rPr lang="et-EE" dirty="0"/>
              <a:t>välja kasutaja täpse asukoha, kasutades arvutusteks  satelliidilt saadetud signaali vastuvõtuni mõõdetud aega. Arvestades raadiolainete levimise kiirust saadakse kaugus ühest </a:t>
            </a:r>
            <a:r>
              <a:rPr lang="et-EE" dirty="0" smtClean="0"/>
              <a:t>satelliidist:</a:t>
            </a:r>
            <a:endParaRPr lang="et-EE" dirty="0"/>
          </a:p>
          <a:p>
            <a:pPr lvl="1"/>
            <a:r>
              <a:rPr lang="et-EE" dirty="0" smtClean="0"/>
              <a:t>andmetega </a:t>
            </a:r>
            <a:r>
              <a:rPr lang="et-EE" dirty="0"/>
              <a:t>vähemalt kolmelt satelliidilt saadakse </a:t>
            </a:r>
            <a:r>
              <a:rPr lang="et-EE" dirty="0" err="1"/>
              <a:t>kahemõõtmeline</a:t>
            </a:r>
            <a:r>
              <a:rPr lang="et-EE" dirty="0"/>
              <a:t> positsiooni (laius ja pikkus)</a:t>
            </a:r>
          </a:p>
          <a:p>
            <a:pPr lvl="1"/>
            <a:r>
              <a:rPr lang="et-EE" dirty="0" smtClean="0"/>
              <a:t>andmetega </a:t>
            </a:r>
            <a:r>
              <a:rPr lang="et-EE" dirty="0"/>
              <a:t>neljalt satelliidilt saadakse kolmemõõtmeline kasutaja positsioon (laius, pikkus ja kõrgus).</a:t>
            </a:r>
          </a:p>
          <a:p>
            <a:pPr marL="0" indent="0">
              <a:buNone/>
            </a:pPr>
            <a:endParaRPr lang="et-EE" dirty="0" smtClean="0"/>
          </a:p>
          <a:p>
            <a:pPr marL="0" indent="0">
              <a:buNone/>
            </a:pPr>
            <a:r>
              <a:rPr lang="et-EE" dirty="0" smtClean="0"/>
              <a:t>Pärast  </a:t>
            </a:r>
            <a:r>
              <a:rPr lang="et-EE" dirty="0"/>
              <a:t>kasutaja positsiooni määramist saab GPS-vastuvõtjaga ühendatud tarkvara välja arvutada erinevaid liikumisega seotud andmeid</a:t>
            </a:r>
          </a:p>
          <a:p>
            <a:endParaRPr lang="et-EE" dirty="0"/>
          </a:p>
        </p:txBody>
      </p:sp>
      <p:sp>
        <p:nvSpPr>
          <p:cNvPr id="4" name="Footer Placeholder 3"/>
          <p:cNvSpPr>
            <a:spLocks noGrp="1"/>
          </p:cNvSpPr>
          <p:nvPr>
            <p:ph type="ftr" sz="quarter" idx="3"/>
          </p:nvPr>
        </p:nvSpPr>
        <p:spPr>
          <a:xfrm>
            <a:off x="452264" y="6356350"/>
            <a:ext cx="7792144"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4249475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solidFill>
                  <a:srgbClr val="00B050"/>
                </a:solidFill>
              </a:rPr>
              <a:t>Õppeaine</a:t>
            </a:r>
            <a:endParaRPr lang="et-EE" b="1" dirty="0">
              <a:solidFill>
                <a:srgbClr val="00B050"/>
              </a:solidFill>
            </a:endParaRPr>
          </a:p>
        </p:txBody>
      </p:sp>
      <p:sp>
        <p:nvSpPr>
          <p:cNvPr id="3" name="Content Placeholder 2"/>
          <p:cNvSpPr>
            <a:spLocks noGrp="1"/>
          </p:cNvSpPr>
          <p:nvPr>
            <p:ph idx="1"/>
          </p:nvPr>
        </p:nvSpPr>
        <p:spPr/>
        <p:txBody>
          <a:bodyPr>
            <a:normAutofit/>
          </a:bodyPr>
          <a:lstStyle/>
          <a:p>
            <a:pPr marL="0" indent="0">
              <a:buNone/>
            </a:pPr>
            <a:r>
              <a:rPr lang="et-EE" b="1" dirty="0"/>
              <a:t>Õppeaine </a:t>
            </a:r>
            <a:r>
              <a:rPr lang="et-EE" b="1" dirty="0" err="1"/>
              <a:t>üldeesmärgid</a:t>
            </a:r>
            <a:endParaRPr lang="et-EE" b="1" dirty="0"/>
          </a:p>
          <a:p>
            <a:pPr marL="0" indent="0">
              <a:buNone/>
            </a:pPr>
            <a:r>
              <a:rPr lang="et-EE" dirty="0"/>
              <a:t>Anda tulevasele raudtee töötajale ülevaade:</a:t>
            </a:r>
          </a:p>
          <a:p>
            <a:pPr lvl="1"/>
            <a:r>
              <a:rPr lang="et-EE" dirty="0" smtClean="0"/>
              <a:t>raudteesüsteemis </a:t>
            </a:r>
            <a:r>
              <a:rPr lang="et-EE" dirty="0" err="1"/>
              <a:t>kasutuselolevatest</a:t>
            </a:r>
            <a:r>
              <a:rPr lang="et-EE" dirty="0"/>
              <a:t> </a:t>
            </a:r>
            <a:r>
              <a:rPr lang="et-EE" dirty="0" err="1"/>
              <a:t>kaugrakendusega</a:t>
            </a:r>
            <a:r>
              <a:rPr lang="et-EE" dirty="0"/>
              <a:t> andmeside, juhtimise, kommunikatsiooni ja monitooringu võimalustest;</a:t>
            </a:r>
          </a:p>
          <a:p>
            <a:pPr lvl="1"/>
            <a:r>
              <a:rPr lang="et-EE" dirty="0" smtClean="0"/>
              <a:t>terviksüsteemi </a:t>
            </a:r>
            <a:r>
              <a:rPr lang="et-EE" dirty="0"/>
              <a:t>tõrgeteta töö tagamiseks vajalikust koostalitusvõimest.</a:t>
            </a:r>
          </a:p>
          <a:p>
            <a:pPr marL="0" indent="0">
              <a:buNone/>
            </a:pPr>
            <a:endParaRPr lang="et-EE" b="1" dirty="0" smtClean="0"/>
          </a:p>
          <a:p>
            <a:endParaRPr lang="et-EE" dirty="0"/>
          </a:p>
        </p:txBody>
      </p:sp>
      <p:sp>
        <p:nvSpPr>
          <p:cNvPr id="4" name="Footer Placeholder 3"/>
          <p:cNvSpPr>
            <a:spLocks noGrp="1"/>
          </p:cNvSpPr>
          <p:nvPr>
            <p:ph type="ftr" sz="quarter" idx="3"/>
          </p:nvPr>
        </p:nvSpPr>
        <p:spPr>
          <a:xfrm>
            <a:off x="452264" y="6356350"/>
            <a:ext cx="7072064"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7031879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5736" y="274638"/>
            <a:ext cx="6491064" cy="634082"/>
          </a:xfrm>
        </p:spPr>
        <p:txBody>
          <a:bodyPr>
            <a:normAutofit fontScale="90000"/>
          </a:bodyPr>
          <a:lstStyle/>
          <a:p>
            <a:r>
              <a:rPr lang="fi-FI" b="1" dirty="0">
                <a:solidFill>
                  <a:srgbClr val="00B050"/>
                </a:solidFill>
              </a:rPr>
              <a:t>10 kriitilist edutegurit intelligentse e-ärikeskonna  kohaldamiseks</a:t>
            </a:r>
            <a:endParaRPr lang="et-EE" b="1" dirty="0">
              <a:solidFill>
                <a:srgbClr val="00B050"/>
              </a:solidFill>
            </a:endParaRPr>
          </a:p>
        </p:txBody>
      </p:sp>
      <p:sp>
        <p:nvSpPr>
          <p:cNvPr id="3" name="Content Placeholder 2"/>
          <p:cNvSpPr>
            <a:spLocks noGrp="1"/>
          </p:cNvSpPr>
          <p:nvPr>
            <p:ph idx="1"/>
          </p:nvPr>
        </p:nvSpPr>
        <p:spPr/>
        <p:txBody>
          <a:bodyPr>
            <a:normAutofit fontScale="40000" lnSpcReduction="20000"/>
          </a:bodyPr>
          <a:lstStyle/>
          <a:p>
            <a:pPr marL="0" indent="0">
              <a:buNone/>
            </a:pPr>
            <a:r>
              <a:rPr lang="et-EE" dirty="0" smtClean="0"/>
              <a:t>Olulised </a:t>
            </a:r>
            <a:r>
              <a:rPr lang="et-EE" dirty="0"/>
              <a:t>juhised, et aidata saavutada eesmärke, rahulolevaid kasutajaid ja pakkuda juhitavat ning kontrollitavat lahendust, mis suudab hallata arenguid </a:t>
            </a:r>
            <a:endParaRPr lang="et-EE" dirty="0" smtClean="0"/>
          </a:p>
          <a:p>
            <a:pPr marL="0" indent="0">
              <a:buNone/>
            </a:pPr>
            <a:endParaRPr lang="et-EE" dirty="0" smtClean="0"/>
          </a:p>
          <a:p>
            <a:pPr marL="0" indent="0">
              <a:buNone/>
            </a:pPr>
            <a:r>
              <a:rPr lang="et-EE" dirty="0" smtClean="0"/>
              <a:t>1.Keskendu </a:t>
            </a:r>
            <a:r>
              <a:rPr lang="et-EE" dirty="0"/>
              <a:t>saavutustele. Ehita oma äri nende klientide ümber, kes teevad koostööd ühiste eesmärkide saavutamiseks. Seejärel keskendu üksikutele äriprotsessidele.</a:t>
            </a:r>
          </a:p>
          <a:p>
            <a:pPr marL="0" indent="0">
              <a:buNone/>
            </a:pPr>
            <a:endParaRPr lang="et-EE" dirty="0"/>
          </a:p>
          <a:p>
            <a:pPr marL="0" indent="0">
              <a:buNone/>
            </a:pPr>
            <a:r>
              <a:rPr lang="et-EE" dirty="0" smtClean="0"/>
              <a:t>2.Taga </a:t>
            </a:r>
            <a:r>
              <a:rPr lang="et-EE" dirty="0"/>
              <a:t>sponsorlus. Rakendumise edu aitab kindlustada ja minimeerida riske  sponsorlus läbi kliendisuhete juhtimise.</a:t>
            </a:r>
          </a:p>
          <a:p>
            <a:pPr marL="0" indent="0">
              <a:buNone/>
            </a:pPr>
            <a:endParaRPr lang="et-EE" dirty="0"/>
          </a:p>
          <a:p>
            <a:pPr marL="0" indent="0">
              <a:buNone/>
            </a:pPr>
            <a:r>
              <a:rPr lang="et-EE" dirty="0" smtClean="0"/>
              <a:t>3.Koosta </a:t>
            </a:r>
            <a:r>
              <a:rPr lang="et-EE" dirty="0"/>
              <a:t>võidukas projektplaan. Koonda ekspertide oskused ja kogemus andmejuhtimisest, klienditeenindusest, äriintelligentsist, veebirakenduste kohaldamisest ja projektijuhtimisest (sh ka välispidine ekspert nõustamine)</a:t>
            </a:r>
          </a:p>
          <a:p>
            <a:pPr marL="0" indent="0">
              <a:buNone/>
            </a:pPr>
            <a:endParaRPr lang="et-EE" dirty="0"/>
          </a:p>
          <a:p>
            <a:pPr marL="0" indent="0">
              <a:buNone/>
            </a:pPr>
            <a:r>
              <a:rPr lang="et-EE" dirty="0" smtClean="0"/>
              <a:t>4.Tee </a:t>
            </a:r>
            <a:r>
              <a:rPr lang="et-EE" dirty="0"/>
              <a:t>andmed kättesaadavaks. Lihtsam on teha koostööd avatud kaartidega äriplaneerimises ja võtmetegevustes. Iga raport andku vastus konkreetsele küsimusele.</a:t>
            </a:r>
          </a:p>
          <a:p>
            <a:pPr marL="0" indent="0">
              <a:buNone/>
            </a:pPr>
            <a:endParaRPr lang="et-EE" dirty="0"/>
          </a:p>
          <a:p>
            <a:pPr marL="0" indent="0">
              <a:buNone/>
            </a:pPr>
            <a:r>
              <a:rPr lang="et-EE" dirty="0" smtClean="0"/>
              <a:t>5.Tee </a:t>
            </a:r>
            <a:r>
              <a:rPr lang="et-EE" dirty="0"/>
              <a:t>andmete analüüs lihtsaks. Vali analüüside ja raportite moodus, mis kõrvutab harjumuspäraselt tegelikku ja soovitud olukorda ning samas õpetab otsima uusi vaatenurki.</a:t>
            </a:r>
          </a:p>
          <a:p>
            <a:pPr marL="0" indent="0">
              <a:buNone/>
            </a:pPr>
            <a:endParaRPr lang="et-EE" dirty="0"/>
          </a:p>
          <a:p>
            <a:pPr marL="0" indent="0">
              <a:buNone/>
            </a:pPr>
            <a:r>
              <a:rPr lang="et-EE" dirty="0" smtClean="0"/>
              <a:t>6.Tee </a:t>
            </a:r>
            <a:r>
              <a:rPr lang="et-EE" dirty="0"/>
              <a:t>lihtsaks õpitu jagamine. Analüüside raportite jagamine suurendab kaastöö tegijate teadmisi ja aitab mõista töötlemata andmeid.</a:t>
            </a:r>
          </a:p>
          <a:p>
            <a:pPr marL="0" indent="0">
              <a:buNone/>
            </a:pPr>
            <a:endParaRPr lang="et-EE" dirty="0"/>
          </a:p>
          <a:p>
            <a:pPr marL="0" indent="0">
              <a:buNone/>
            </a:pPr>
            <a:r>
              <a:rPr lang="et-EE" dirty="0" smtClean="0"/>
              <a:t>7.Edasta </a:t>
            </a:r>
            <a:r>
              <a:rPr lang="et-EE" dirty="0"/>
              <a:t>ilma „mürata“ andmeid. On oluline andmepankadesse sisestamisel andmete vastavus sisult ja vormilt töödeldaval kujul.</a:t>
            </a:r>
          </a:p>
          <a:p>
            <a:pPr marL="0" indent="0">
              <a:buNone/>
            </a:pPr>
            <a:endParaRPr lang="et-EE" dirty="0"/>
          </a:p>
          <a:p>
            <a:pPr marL="0" indent="0">
              <a:buNone/>
            </a:pPr>
            <a:r>
              <a:rPr lang="et-EE" dirty="0" smtClean="0"/>
              <a:t>8.Kaitse </a:t>
            </a:r>
            <a:r>
              <a:rPr lang="et-EE" dirty="0"/>
              <a:t>oma andmeid. Ära anna kliendile e-lahendite administreerimise õigusi, sest ta pole ekspert ja võib su andmebaasile viga teha.</a:t>
            </a:r>
          </a:p>
          <a:p>
            <a:pPr marL="0" indent="0">
              <a:buNone/>
            </a:pPr>
            <a:endParaRPr lang="et-EE" dirty="0"/>
          </a:p>
          <a:p>
            <a:pPr marL="0" indent="0">
              <a:buNone/>
            </a:pPr>
            <a:r>
              <a:rPr lang="et-EE" dirty="0" smtClean="0"/>
              <a:t>9.Rakenda </a:t>
            </a:r>
            <a:r>
              <a:rPr lang="et-EE" dirty="0"/>
              <a:t>tuvastatava kasutajaga  juurdepääs oma andmepankadele. Kaitse juurdepääs vastavalt turvastandarditele turvakontrolli ja tulemüüridega.</a:t>
            </a:r>
          </a:p>
          <a:p>
            <a:pPr marL="0" indent="0">
              <a:buNone/>
            </a:pPr>
            <a:endParaRPr lang="et-EE" dirty="0"/>
          </a:p>
          <a:p>
            <a:pPr marL="0" indent="0">
              <a:buNone/>
            </a:pPr>
            <a:r>
              <a:rPr lang="et-EE" dirty="0" smtClean="0"/>
              <a:t>10.Planeeri </a:t>
            </a:r>
            <a:r>
              <a:rPr lang="et-EE" dirty="0"/>
              <a:t>oma arengust ja laienemisest tulenevaid vajadusi ja andmemahtude kasvu. Vali </a:t>
            </a:r>
            <a:r>
              <a:rPr lang="et-EE" dirty="0" err="1"/>
              <a:t>skaleeritav</a:t>
            </a:r>
            <a:r>
              <a:rPr lang="et-EE" dirty="0"/>
              <a:t> andmebaas ja jõudluselt sobiv serveriplatvorm.</a:t>
            </a:r>
          </a:p>
          <a:p>
            <a:endParaRPr lang="et-EE" dirty="0"/>
          </a:p>
        </p:txBody>
      </p:sp>
      <p:sp>
        <p:nvSpPr>
          <p:cNvPr id="4" name="Footer Placeholder 3"/>
          <p:cNvSpPr>
            <a:spLocks noGrp="1"/>
          </p:cNvSpPr>
          <p:nvPr>
            <p:ph type="ftr" sz="quarter" idx="3"/>
          </p:nvPr>
        </p:nvSpPr>
        <p:spPr>
          <a:xfrm>
            <a:off x="452264" y="6356350"/>
            <a:ext cx="6856040" cy="501650"/>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27202343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t-EE" sz="6000" dirty="0"/>
              <a:t>Tänud kaasamõtlemise eest!</a:t>
            </a:r>
          </a:p>
        </p:txBody>
      </p:sp>
      <p:sp>
        <p:nvSpPr>
          <p:cNvPr id="4" name="Footer Placeholder 3"/>
          <p:cNvSpPr>
            <a:spLocks noGrp="1"/>
          </p:cNvSpPr>
          <p:nvPr>
            <p:ph type="ftr" sz="quarter" idx="3"/>
          </p:nvPr>
        </p:nvSpPr>
        <p:spPr>
          <a:xfrm>
            <a:off x="452264" y="6356350"/>
            <a:ext cx="8234536"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3358181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solidFill>
                  <a:srgbClr val="00B050"/>
                </a:solidFill>
              </a:rPr>
              <a:t>Õppeaine</a:t>
            </a:r>
            <a:endParaRPr lang="et-EE" b="1" dirty="0">
              <a:solidFill>
                <a:srgbClr val="00B050"/>
              </a:solidFill>
            </a:endParaRPr>
          </a:p>
        </p:txBody>
      </p:sp>
      <p:sp>
        <p:nvSpPr>
          <p:cNvPr id="3" name="Content Placeholder 2"/>
          <p:cNvSpPr>
            <a:spLocks noGrp="1"/>
          </p:cNvSpPr>
          <p:nvPr>
            <p:ph idx="1"/>
          </p:nvPr>
        </p:nvSpPr>
        <p:spPr>
          <a:xfrm>
            <a:off x="452264" y="908720"/>
            <a:ext cx="8229600" cy="5184576"/>
          </a:xfrm>
        </p:spPr>
        <p:txBody>
          <a:bodyPr>
            <a:normAutofit lnSpcReduction="10000"/>
          </a:bodyPr>
          <a:lstStyle/>
          <a:p>
            <a:pPr marL="0" indent="0">
              <a:buNone/>
            </a:pPr>
            <a:endParaRPr lang="et-EE" b="1" dirty="0" smtClean="0"/>
          </a:p>
          <a:p>
            <a:pPr marL="0" indent="0">
              <a:buNone/>
            </a:pPr>
            <a:r>
              <a:rPr lang="et-EE" b="1" dirty="0" smtClean="0"/>
              <a:t>Õppeaine </a:t>
            </a:r>
            <a:r>
              <a:rPr lang="et-EE" b="1" dirty="0"/>
              <a:t>õpiväljundid</a:t>
            </a:r>
          </a:p>
          <a:p>
            <a:pPr marL="0" indent="0">
              <a:buNone/>
            </a:pPr>
            <a:r>
              <a:rPr lang="et-EE" dirty="0"/>
              <a:t>Üliõpilane: </a:t>
            </a:r>
          </a:p>
          <a:p>
            <a:r>
              <a:rPr lang="et-EE" dirty="0" smtClean="0"/>
              <a:t>tunneb </a:t>
            </a:r>
            <a:r>
              <a:rPr lang="et-EE" dirty="0" err="1"/>
              <a:t>kaugrakendusega</a:t>
            </a:r>
            <a:r>
              <a:rPr lang="et-EE" dirty="0"/>
              <a:t> süsteemide kasutusvõimalusi ja tööprotsessi rakendamise </a:t>
            </a:r>
            <a:r>
              <a:rPr lang="et-EE" dirty="0" err="1"/>
              <a:t>üldpõhimõtteid</a:t>
            </a:r>
            <a:r>
              <a:rPr lang="et-EE" dirty="0"/>
              <a:t>;</a:t>
            </a:r>
          </a:p>
          <a:p>
            <a:r>
              <a:rPr lang="et-EE" dirty="0" smtClean="0"/>
              <a:t>analüüsib </a:t>
            </a:r>
            <a:r>
              <a:rPr lang="et-EE" dirty="0"/>
              <a:t>raudtee terviksüsteemi töövõime saavutamiseks vajalike tegurite koostalitusvõimet;</a:t>
            </a:r>
          </a:p>
          <a:p>
            <a:r>
              <a:rPr lang="et-EE" dirty="0" smtClean="0"/>
              <a:t>oskab </a:t>
            </a:r>
            <a:r>
              <a:rPr lang="et-EE" dirty="0"/>
              <a:t>kasutada koostalituse tehnilisi </a:t>
            </a:r>
            <a:r>
              <a:rPr lang="et-EE" dirty="0" smtClean="0"/>
              <a:t>kirjeldusi.</a:t>
            </a:r>
            <a:endParaRPr lang="et-EE" dirty="0"/>
          </a:p>
          <a:p>
            <a:endParaRPr lang="et-EE" dirty="0"/>
          </a:p>
        </p:txBody>
      </p:sp>
      <p:sp>
        <p:nvSpPr>
          <p:cNvPr id="4" name="Footer Placeholder 3"/>
          <p:cNvSpPr>
            <a:spLocks noGrp="1"/>
          </p:cNvSpPr>
          <p:nvPr>
            <p:ph type="ftr" sz="quarter" idx="3"/>
          </p:nvPr>
        </p:nvSpPr>
        <p:spPr>
          <a:xfrm>
            <a:off x="452264" y="6356350"/>
            <a:ext cx="7072064"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18750407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u kohatäide 2"/>
          <p:cNvSpPr>
            <a:spLocks noGrp="1"/>
          </p:cNvSpPr>
          <p:nvPr>
            <p:ph idx="1"/>
          </p:nvPr>
        </p:nvSpPr>
        <p:spPr>
          <a:xfrm>
            <a:off x="452264" y="1124744"/>
            <a:ext cx="8229600" cy="4248472"/>
          </a:xfrm>
        </p:spPr>
        <p:txBody>
          <a:bodyPr>
            <a:normAutofit lnSpcReduction="10000"/>
          </a:bodyPr>
          <a:lstStyle/>
          <a:p>
            <a:pPr marL="109728" indent="0">
              <a:buNone/>
            </a:pPr>
            <a:r>
              <a:rPr lang="et-EE" b="1" dirty="0" smtClean="0"/>
              <a:t>Telemaatika</a:t>
            </a:r>
          </a:p>
          <a:p>
            <a:pPr marL="109728" indent="0">
              <a:buNone/>
            </a:pPr>
            <a:r>
              <a:rPr lang="et-EE" dirty="0" smtClean="0"/>
              <a:t>- arvutustehnika </a:t>
            </a:r>
            <a:r>
              <a:rPr lang="et-EE" dirty="0"/>
              <a:t>kaugrakendusi, andmesidet, kaugjuhtimist jms hõlmav </a:t>
            </a:r>
            <a:r>
              <a:rPr lang="et-EE" dirty="0" smtClean="0"/>
              <a:t>tehnikaharu [ÕS]</a:t>
            </a:r>
            <a:endParaRPr lang="et-EE" dirty="0"/>
          </a:p>
          <a:p>
            <a:endParaRPr lang="et-EE" dirty="0" smtClean="0"/>
          </a:p>
          <a:p>
            <a:pPr marL="0" indent="0">
              <a:buNone/>
            </a:pPr>
            <a:r>
              <a:rPr lang="et-EE" b="1" dirty="0" smtClean="0"/>
              <a:t>Koostalitusvõime</a:t>
            </a:r>
            <a:endParaRPr lang="et-EE" b="1" dirty="0"/>
          </a:p>
          <a:p>
            <a:pPr marL="109728" indent="0">
              <a:buNone/>
            </a:pPr>
            <a:r>
              <a:rPr lang="et-EE" dirty="0" smtClean="0"/>
              <a:t>- süsteemide </a:t>
            </a:r>
            <a:r>
              <a:rPr lang="et-EE" dirty="0"/>
              <a:t>ja nende aluseks olevate äriprotsesside suutlikkus vahetada andmeid ning jagada teavet ja teadmisi</a:t>
            </a:r>
          </a:p>
          <a:p>
            <a:endParaRPr lang="et-EE" dirty="0"/>
          </a:p>
        </p:txBody>
      </p:sp>
      <p:sp>
        <p:nvSpPr>
          <p:cNvPr id="4" name="Title 3"/>
          <p:cNvSpPr>
            <a:spLocks noGrp="1"/>
          </p:cNvSpPr>
          <p:nvPr>
            <p:ph type="title"/>
          </p:nvPr>
        </p:nvSpPr>
        <p:spPr>
          <a:xfrm>
            <a:off x="2555776" y="377551"/>
            <a:ext cx="5842992" cy="634082"/>
          </a:xfrm>
        </p:spPr>
        <p:txBody>
          <a:bodyPr/>
          <a:lstStyle/>
          <a:p>
            <a:r>
              <a:rPr lang="et-EE" b="1" dirty="0" smtClean="0">
                <a:solidFill>
                  <a:srgbClr val="00B050"/>
                </a:solidFill>
              </a:rPr>
              <a:t>Mõisted</a:t>
            </a:r>
            <a:endParaRPr lang="et-EE" b="1" dirty="0">
              <a:solidFill>
                <a:srgbClr val="00B050"/>
              </a:solidFill>
            </a:endParaRPr>
          </a:p>
        </p:txBody>
      </p:sp>
      <p:sp>
        <p:nvSpPr>
          <p:cNvPr id="5" name="Footer Placeholder 4"/>
          <p:cNvSpPr>
            <a:spLocks noGrp="1"/>
          </p:cNvSpPr>
          <p:nvPr>
            <p:ph type="ftr" sz="quarter" idx="3"/>
          </p:nvPr>
        </p:nvSpPr>
        <p:spPr>
          <a:xfrm>
            <a:off x="452264" y="6356350"/>
            <a:ext cx="6784032"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9623032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a:solidFill>
                  <a:srgbClr val="00B050"/>
                </a:solidFill>
              </a:rPr>
              <a:t>Õppeaine sisu lühikirjeldus</a:t>
            </a:r>
          </a:p>
        </p:txBody>
      </p:sp>
      <p:sp>
        <p:nvSpPr>
          <p:cNvPr id="3" name="Content Placeholder 2"/>
          <p:cNvSpPr>
            <a:spLocks noGrp="1"/>
          </p:cNvSpPr>
          <p:nvPr>
            <p:ph idx="1"/>
          </p:nvPr>
        </p:nvSpPr>
        <p:spPr>
          <a:xfrm>
            <a:off x="452264" y="1052736"/>
            <a:ext cx="8229600" cy="5184576"/>
          </a:xfrm>
        </p:spPr>
        <p:txBody>
          <a:bodyPr>
            <a:normAutofit fontScale="70000" lnSpcReduction="20000"/>
          </a:bodyPr>
          <a:lstStyle/>
          <a:p>
            <a:pPr marL="0" indent="0">
              <a:buNone/>
            </a:pPr>
            <a:r>
              <a:rPr lang="et-EE" dirty="0" smtClean="0"/>
              <a:t>Telemaatika loob koostalitusvõime:</a:t>
            </a:r>
            <a:endParaRPr lang="et-EE" dirty="0"/>
          </a:p>
          <a:p>
            <a:r>
              <a:rPr lang="et-EE" dirty="0"/>
              <a:t>ü</a:t>
            </a:r>
            <a:r>
              <a:rPr lang="et-EE" dirty="0" smtClean="0"/>
              <a:t>leeuroopaliste </a:t>
            </a:r>
            <a:r>
              <a:rPr lang="et-EE" dirty="0"/>
              <a:t>raudteevõrkude talitluslikud allsüsteemid</a:t>
            </a:r>
          </a:p>
          <a:p>
            <a:r>
              <a:rPr lang="et-EE" dirty="0"/>
              <a:t>k</a:t>
            </a:r>
            <a:r>
              <a:rPr lang="et-EE" dirty="0" smtClean="0"/>
              <a:t>oostalitlusvõime </a:t>
            </a:r>
            <a:r>
              <a:rPr lang="et-EE" dirty="0"/>
              <a:t>lahendab tavaraudtee probleemid </a:t>
            </a:r>
          </a:p>
          <a:p>
            <a:r>
              <a:rPr lang="et-EE" dirty="0"/>
              <a:t>k</a:t>
            </a:r>
            <a:r>
              <a:rPr lang="et-EE" dirty="0" smtClean="0"/>
              <a:t>oostalitusvõime </a:t>
            </a:r>
            <a:r>
              <a:rPr lang="et-EE" dirty="0"/>
              <a:t>annab eelduse intelligentsed transpordisüsteemide kasutamiseks</a:t>
            </a:r>
          </a:p>
          <a:p>
            <a:r>
              <a:rPr lang="et-EE" dirty="0"/>
              <a:t>o</a:t>
            </a:r>
            <a:r>
              <a:rPr lang="et-EE" dirty="0" smtClean="0"/>
              <a:t>luline </a:t>
            </a:r>
            <a:r>
              <a:rPr lang="et-EE" dirty="0"/>
              <a:t>on andmete kvaliteet</a:t>
            </a:r>
          </a:p>
          <a:p>
            <a:r>
              <a:rPr lang="et-EE" dirty="0"/>
              <a:t>i</a:t>
            </a:r>
            <a:r>
              <a:rPr lang="et-EE" dirty="0" smtClean="0"/>
              <a:t>nfrastruktuuri KTK</a:t>
            </a:r>
          </a:p>
          <a:p>
            <a:r>
              <a:rPr lang="et-EE" dirty="0"/>
              <a:t>l</a:t>
            </a:r>
            <a:r>
              <a:rPr lang="et-EE" dirty="0" smtClean="0"/>
              <a:t>iikluskorraldussüsteemid</a:t>
            </a:r>
          </a:p>
          <a:p>
            <a:r>
              <a:rPr lang="et-EE" dirty="0"/>
              <a:t>j</a:t>
            </a:r>
            <a:r>
              <a:rPr lang="et-EE" smtClean="0"/>
              <a:t>älgimissüsteemid</a:t>
            </a:r>
            <a:endParaRPr lang="et-EE" dirty="0" smtClean="0"/>
          </a:p>
          <a:p>
            <a:r>
              <a:rPr lang="et-EE" dirty="0" smtClean="0"/>
              <a:t>navigatsioonisüsteemid </a:t>
            </a:r>
            <a:r>
              <a:rPr lang="et-EE" dirty="0"/>
              <a:t>(tehnilised andmetöötlus- ja telekommunikatsiooniseadmed, mis on ette nähtud kasutamiseks reisijate ja kauba pikamaavedudel, et tagada võrgu ohutu ja kooskõlastatud toimimine ning tõhus liikluskorraldus)</a:t>
            </a:r>
          </a:p>
          <a:p>
            <a:r>
              <a:rPr lang="et-EE" dirty="0"/>
              <a:t>Euroopa raudteeliikluse juhtimissüsteem (ERTMS) - koostalitlusvõime intelligentsete transpordisüsteemide </a:t>
            </a:r>
            <a:r>
              <a:rPr lang="et-EE" dirty="0" smtClean="0"/>
              <a:t>vahel</a:t>
            </a:r>
            <a:endParaRPr lang="et-EE" dirty="0"/>
          </a:p>
        </p:txBody>
      </p:sp>
      <p:sp>
        <p:nvSpPr>
          <p:cNvPr id="4" name="Footer Placeholder 3"/>
          <p:cNvSpPr>
            <a:spLocks noGrp="1"/>
          </p:cNvSpPr>
          <p:nvPr>
            <p:ph type="ftr" sz="quarter" idx="3"/>
          </p:nvPr>
        </p:nvSpPr>
        <p:spPr>
          <a:xfrm>
            <a:off x="452264" y="6356350"/>
            <a:ext cx="8368208"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6289180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a:solidFill>
                  <a:srgbClr val="00B050"/>
                </a:solidFill>
              </a:rPr>
              <a:t>Õppeaine sisu lühikirjeldus</a:t>
            </a:r>
          </a:p>
        </p:txBody>
      </p:sp>
      <p:sp>
        <p:nvSpPr>
          <p:cNvPr id="3" name="Content Placeholder 2"/>
          <p:cNvSpPr>
            <a:spLocks noGrp="1"/>
          </p:cNvSpPr>
          <p:nvPr>
            <p:ph idx="1"/>
          </p:nvPr>
        </p:nvSpPr>
        <p:spPr>
          <a:xfrm>
            <a:off x="452264" y="1052736"/>
            <a:ext cx="8229600" cy="5184576"/>
          </a:xfrm>
        </p:spPr>
        <p:txBody>
          <a:bodyPr>
            <a:normAutofit/>
          </a:bodyPr>
          <a:lstStyle/>
          <a:p>
            <a:r>
              <a:rPr lang="et-EE" dirty="0" smtClean="0"/>
              <a:t>Euroopa raudteeliikluse juhtimissüsteem (ERTMS) - koostalitlusvõime intelligentsete transpordisüsteemide vahel:</a:t>
            </a:r>
          </a:p>
          <a:p>
            <a:pPr marL="857250" lvl="1" indent="-457200"/>
            <a:r>
              <a:rPr lang="et-EE" dirty="0" smtClean="0"/>
              <a:t>CTC </a:t>
            </a:r>
            <a:r>
              <a:rPr lang="et-EE" dirty="0"/>
              <a:t>- </a:t>
            </a:r>
            <a:r>
              <a:rPr lang="et-EE" dirty="0" err="1"/>
              <a:t>Centralized</a:t>
            </a:r>
            <a:r>
              <a:rPr lang="et-EE" dirty="0"/>
              <a:t> </a:t>
            </a:r>
            <a:r>
              <a:rPr lang="et-EE" dirty="0" err="1"/>
              <a:t>traffic</a:t>
            </a:r>
            <a:r>
              <a:rPr lang="et-EE" dirty="0"/>
              <a:t> </a:t>
            </a:r>
            <a:r>
              <a:rPr lang="et-EE" dirty="0" err="1"/>
              <a:t>control</a:t>
            </a:r>
            <a:r>
              <a:rPr lang="et-EE" dirty="0"/>
              <a:t> </a:t>
            </a:r>
          </a:p>
          <a:p>
            <a:pPr marL="857250" lvl="1" indent="-457200"/>
            <a:r>
              <a:rPr lang="et-EE" dirty="0" smtClean="0"/>
              <a:t>GSM-R </a:t>
            </a:r>
          </a:p>
          <a:p>
            <a:pPr marL="857250" lvl="1" indent="-457200"/>
            <a:r>
              <a:rPr lang="et-EE" dirty="0" smtClean="0"/>
              <a:t>veeremi positsioneerimine</a:t>
            </a:r>
          </a:p>
          <a:p>
            <a:pPr marL="857250" lvl="1" indent="-457200"/>
            <a:r>
              <a:rPr lang="et-EE" dirty="0" smtClean="0"/>
              <a:t>traadita infoedastus</a:t>
            </a:r>
          </a:p>
          <a:p>
            <a:pPr marL="857250" lvl="1" indent="-457200"/>
            <a:r>
              <a:rPr lang="et-EE" dirty="0" smtClean="0"/>
              <a:t>rongi videovalve</a:t>
            </a:r>
          </a:p>
          <a:p>
            <a:pPr marL="857250" lvl="1" indent="-457200"/>
            <a:r>
              <a:rPr lang="et-EE" dirty="0" err="1" smtClean="0"/>
              <a:t>European</a:t>
            </a:r>
            <a:r>
              <a:rPr lang="et-EE" dirty="0" smtClean="0"/>
              <a:t> </a:t>
            </a:r>
            <a:r>
              <a:rPr lang="et-EE" dirty="0" err="1"/>
              <a:t>Train</a:t>
            </a:r>
            <a:r>
              <a:rPr lang="et-EE" dirty="0"/>
              <a:t> </a:t>
            </a:r>
            <a:r>
              <a:rPr lang="et-EE" dirty="0" err="1"/>
              <a:t>Control</a:t>
            </a:r>
            <a:r>
              <a:rPr lang="et-EE" dirty="0"/>
              <a:t> </a:t>
            </a:r>
            <a:r>
              <a:rPr lang="et-EE" dirty="0" err="1"/>
              <a:t>System</a:t>
            </a:r>
            <a:r>
              <a:rPr lang="et-EE" dirty="0"/>
              <a:t> (ETCS</a:t>
            </a:r>
            <a:r>
              <a:rPr lang="et-EE" dirty="0" smtClean="0"/>
              <a:t>)</a:t>
            </a:r>
            <a:endParaRPr lang="et-EE" dirty="0"/>
          </a:p>
        </p:txBody>
      </p:sp>
      <p:sp>
        <p:nvSpPr>
          <p:cNvPr id="4" name="Footer Placeholder 3"/>
          <p:cNvSpPr>
            <a:spLocks noGrp="1"/>
          </p:cNvSpPr>
          <p:nvPr>
            <p:ph type="ftr" sz="quarter" idx="3"/>
          </p:nvPr>
        </p:nvSpPr>
        <p:spPr>
          <a:xfrm>
            <a:off x="452264" y="6356350"/>
            <a:ext cx="8368208"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15177566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a:solidFill>
                  <a:srgbClr val="00B050"/>
                </a:solidFill>
              </a:rPr>
              <a:t>Õppeaine sisu lühikirjeldus</a:t>
            </a:r>
          </a:p>
        </p:txBody>
      </p:sp>
      <p:sp>
        <p:nvSpPr>
          <p:cNvPr id="3" name="Content Placeholder 2"/>
          <p:cNvSpPr>
            <a:spLocks noGrp="1"/>
          </p:cNvSpPr>
          <p:nvPr>
            <p:ph idx="1"/>
          </p:nvPr>
        </p:nvSpPr>
        <p:spPr>
          <a:xfrm>
            <a:off x="452264" y="1052736"/>
            <a:ext cx="8229600" cy="5184576"/>
          </a:xfrm>
        </p:spPr>
        <p:txBody>
          <a:bodyPr>
            <a:normAutofit lnSpcReduction="10000"/>
          </a:bodyPr>
          <a:lstStyle/>
          <a:p>
            <a:r>
              <a:rPr lang="et-EE" dirty="0" smtClean="0"/>
              <a:t>Eestis </a:t>
            </a:r>
            <a:r>
              <a:rPr lang="et-EE" dirty="0" err="1"/>
              <a:t>kasutuselolevad</a:t>
            </a:r>
            <a:r>
              <a:rPr lang="et-EE" dirty="0"/>
              <a:t> </a:t>
            </a:r>
            <a:r>
              <a:rPr lang="et-EE" dirty="0" err="1"/>
              <a:t>kaugrakendus</a:t>
            </a:r>
            <a:r>
              <a:rPr lang="et-EE" dirty="0"/>
              <a:t> ja monitooringu süsteemid:</a:t>
            </a:r>
          </a:p>
          <a:p>
            <a:pPr marL="857250" lvl="1" indent="-457200"/>
            <a:r>
              <a:rPr lang="et-EE" dirty="0" smtClean="0"/>
              <a:t>Ülesõidu </a:t>
            </a:r>
            <a:r>
              <a:rPr lang="et-EE" dirty="0"/>
              <a:t>monitooringusüsteemid tehniline tugi ja seadmete hooldus. (Ülesõitude diagnostikasüsteem “INFRA LX”) </a:t>
            </a:r>
          </a:p>
          <a:p>
            <a:pPr marL="857250" lvl="1" indent="-457200"/>
            <a:r>
              <a:rPr lang="et-EE" dirty="0" err="1" smtClean="0"/>
              <a:t>Hot-Box</a:t>
            </a:r>
            <a:r>
              <a:rPr lang="et-EE" dirty="0" smtClean="0"/>
              <a:t> </a:t>
            </a:r>
            <a:r>
              <a:rPr lang="et-EE" dirty="0"/>
              <a:t>süsteemid</a:t>
            </a:r>
          </a:p>
          <a:p>
            <a:pPr marL="857250" lvl="1" indent="-457200"/>
            <a:r>
              <a:rPr lang="et-EE" dirty="0" smtClean="0"/>
              <a:t>Raadiosidesüsteemid</a:t>
            </a:r>
            <a:endParaRPr lang="et-EE" dirty="0"/>
          </a:p>
          <a:p>
            <a:pPr marL="857250" lvl="1" indent="-457200"/>
            <a:r>
              <a:rPr lang="et-EE" dirty="0" smtClean="0"/>
              <a:t>Veduri </a:t>
            </a:r>
            <a:r>
              <a:rPr lang="et-EE" dirty="0"/>
              <a:t>pardasignalisatsioon </a:t>
            </a:r>
          </a:p>
          <a:p>
            <a:pPr marL="857250" lvl="1" indent="-457200"/>
            <a:r>
              <a:rPr lang="et-EE" dirty="0" smtClean="0"/>
              <a:t>Telekommunikatsioon</a:t>
            </a:r>
            <a:endParaRPr lang="et-EE" dirty="0"/>
          </a:p>
          <a:p>
            <a:pPr marL="857250" lvl="1" indent="-457200"/>
            <a:r>
              <a:rPr lang="et-EE" dirty="0" smtClean="0"/>
              <a:t>CTC- </a:t>
            </a:r>
            <a:r>
              <a:rPr lang="et-EE" dirty="0"/>
              <a:t>liiklusjuhtimissüsteemid</a:t>
            </a:r>
          </a:p>
        </p:txBody>
      </p:sp>
      <p:sp>
        <p:nvSpPr>
          <p:cNvPr id="4" name="Footer Placeholder 3"/>
          <p:cNvSpPr>
            <a:spLocks noGrp="1"/>
          </p:cNvSpPr>
          <p:nvPr>
            <p:ph type="ftr" sz="quarter" idx="3"/>
          </p:nvPr>
        </p:nvSpPr>
        <p:spPr>
          <a:xfrm>
            <a:off x="452264" y="6356350"/>
            <a:ext cx="8368208" cy="365125"/>
          </a:xfrm>
        </p:spPr>
        <p:txBody>
          <a:bodyPr/>
          <a:lstStyle/>
          <a:p>
            <a:r>
              <a:rPr lang="nn-NO" smtClean="0"/>
              <a:t>Telemaatilised rakendused infrastruktuurile.  V.Kirsipuu 2018</a:t>
            </a:r>
            <a:endParaRPr lang="et-EE" dirty="0"/>
          </a:p>
        </p:txBody>
      </p:sp>
    </p:spTree>
    <p:extLst>
      <p:ext uri="{BB962C8B-B14F-4D97-AF65-F5344CB8AC3E}">
        <p14:creationId xmlns:p14="http://schemas.microsoft.com/office/powerpoint/2010/main" val="2348493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t-EE" b="1" dirty="0">
                <a:solidFill>
                  <a:srgbClr val="00B050"/>
                </a:solidFill>
              </a:rPr>
              <a:t>Telemaatiliste rakenduste </a:t>
            </a:r>
            <a:r>
              <a:rPr lang="et-EE" b="1" dirty="0" smtClean="0">
                <a:solidFill>
                  <a:srgbClr val="00B050"/>
                </a:solidFill>
              </a:rPr>
              <a:t>kasutuselevõtuprotsess </a:t>
            </a:r>
            <a:endParaRPr lang="et-EE" b="1" dirty="0">
              <a:solidFill>
                <a:srgbClr val="00B050"/>
              </a:solidFill>
            </a:endParaRPr>
          </a:p>
        </p:txBody>
      </p:sp>
      <p:sp>
        <p:nvSpPr>
          <p:cNvPr id="3" name="Content Placeholder 2"/>
          <p:cNvSpPr>
            <a:spLocks noGrp="1"/>
          </p:cNvSpPr>
          <p:nvPr>
            <p:ph idx="1"/>
          </p:nvPr>
        </p:nvSpPr>
        <p:spPr>
          <a:xfrm>
            <a:off x="395536" y="1052736"/>
            <a:ext cx="8229600" cy="5501208"/>
          </a:xfrm>
        </p:spPr>
        <p:txBody>
          <a:bodyPr>
            <a:normAutofit/>
          </a:bodyPr>
          <a:lstStyle/>
          <a:p>
            <a:pPr marL="0" fontAlgn="t">
              <a:buNone/>
            </a:pPr>
            <a:r>
              <a:rPr lang="et-EE" dirty="0" smtClean="0"/>
              <a:t>Telemaatiliste rakenduste kasutuselevõtuprotsessis on järgnevad etapid:</a:t>
            </a:r>
          </a:p>
          <a:p>
            <a:pPr fontAlgn="t"/>
            <a:r>
              <a:rPr lang="et-EE" dirty="0" smtClean="0"/>
              <a:t>projekti </a:t>
            </a:r>
            <a:r>
              <a:rPr lang="et-EE" dirty="0"/>
              <a:t>sihtrühma arvuti-põhine süsteem, valitsemine ja </a:t>
            </a:r>
            <a:r>
              <a:rPr lang="et-EE" dirty="0" smtClean="0"/>
              <a:t>üldkava;</a:t>
            </a:r>
          </a:p>
          <a:p>
            <a:pPr fontAlgn="t"/>
            <a:r>
              <a:rPr lang="et-EE" dirty="0" smtClean="0"/>
              <a:t>arengu eesmärk on </a:t>
            </a:r>
            <a:r>
              <a:rPr lang="et-EE" dirty="0"/>
              <a:t>arvutipõhine </a:t>
            </a:r>
            <a:r>
              <a:rPr lang="et-EE" dirty="0" smtClean="0"/>
              <a:t>süsteem; </a:t>
            </a:r>
          </a:p>
          <a:p>
            <a:pPr fontAlgn="t"/>
            <a:r>
              <a:rPr lang="et-EE" dirty="0"/>
              <a:t>s</a:t>
            </a:r>
            <a:r>
              <a:rPr lang="et-EE" dirty="0" smtClean="0"/>
              <a:t>üsteem tuleb käitada.</a:t>
            </a:r>
          </a:p>
          <a:p>
            <a:pPr fontAlgn="t">
              <a:buNone/>
            </a:pPr>
            <a:r>
              <a:rPr lang="et-EE" sz="2500" u="sng" dirty="0" smtClean="0">
                <a:hlinkClick r:id="rId2"/>
              </a:rPr>
              <a:t>http://ec.europa.eu/transport/modes/rail/interoperability/interoperability/telematic_applications_en.htm</a:t>
            </a:r>
            <a:endParaRPr lang="et-EE" sz="2500" dirty="0" smtClean="0"/>
          </a:p>
          <a:p>
            <a:pPr fontAlgn="t"/>
            <a:endParaRPr lang="et-EE" dirty="0"/>
          </a:p>
        </p:txBody>
      </p:sp>
      <p:sp>
        <p:nvSpPr>
          <p:cNvPr id="5" name="Jaluse kohatäide 4"/>
          <p:cNvSpPr>
            <a:spLocks noGrp="1"/>
          </p:cNvSpPr>
          <p:nvPr>
            <p:ph type="ftr" sz="quarter" idx="3"/>
          </p:nvPr>
        </p:nvSpPr>
        <p:spPr>
          <a:xfrm>
            <a:off x="452264" y="6356350"/>
            <a:ext cx="6423992" cy="365125"/>
          </a:xfrm>
        </p:spPr>
        <p:txBody>
          <a:bodyPr/>
          <a:lstStyle/>
          <a:p>
            <a:r>
              <a:rPr lang="fi-FI" smtClean="0"/>
              <a:t>Telemaatilised rakendused infrastruktuurile.  V.Kirsipuu 2018</a:t>
            </a:r>
            <a:endParaRPr lang="et-EE" dirty="0"/>
          </a:p>
        </p:txBody>
      </p:sp>
    </p:spTree>
    <p:extLst>
      <p:ext uri="{BB962C8B-B14F-4D97-AF65-F5344CB8AC3E}">
        <p14:creationId xmlns:p14="http://schemas.microsoft.com/office/powerpoint/2010/main" val="1880555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1323</TotalTime>
  <Words>1824</Words>
  <Application>Microsoft Office PowerPoint</Application>
  <PresentationFormat>Ekraaniseanss (4:3)</PresentationFormat>
  <Paragraphs>266</Paragraphs>
  <Slides>31</Slides>
  <Notes>3</Notes>
  <HiddenSlides>0</HiddenSlides>
  <MMClips>0</MMClips>
  <ScaleCrop>false</ScaleCrop>
  <HeadingPairs>
    <vt:vector size="4" baseType="variant">
      <vt:variant>
        <vt:lpstr>Kujundus</vt:lpstr>
      </vt:variant>
      <vt:variant>
        <vt:i4>1</vt:i4>
      </vt:variant>
      <vt:variant>
        <vt:lpstr>Slaidipealkirjad</vt:lpstr>
      </vt:variant>
      <vt:variant>
        <vt:i4>31</vt:i4>
      </vt:variant>
    </vt:vector>
  </HeadingPairs>
  <TitlesOfParts>
    <vt:vector size="32" baseType="lpstr">
      <vt:lpstr>Office Theme</vt:lpstr>
      <vt:lpstr>Raudtee infrastruktuuri telemaatilised rakendused</vt:lpstr>
      <vt:lpstr>Õppeaine</vt:lpstr>
      <vt:lpstr>Õppeaine</vt:lpstr>
      <vt:lpstr>Õppeaine</vt:lpstr>
      <vt:lpstr>Mõisted</vt:lpstr>
      <vt:lpstr>Õppeaine sisu lühikirjeldus</vt:lpstr>
      <vt:lpstr>Õppeaine sisu lühikirjeldus</vt:lpstr>
      <vt:lpstr>Õppeaine sisu lühikirjeldus</vt:lpstr>
      <vt:lpstr>Telemaatiliste rakenduste kasutuselevõtuprotsess </vt:lpstr>
      <vt:lpstr>Kommunikatsioonisüsteem</vt:lpstr>
      <vt:lpstr>Infokommunikatsioon</vt:lpstr>
      <vt:lpstr>Raudteeinfosüsteemid</vt:lpstr>
      <vt:lpstr>Infosüsteemid</vt:lpstr>
      <vt:lpstr>Teabevahetuses osalejad</vt:lpstr>
      <vt:lpstr>PowerPointi esitlus</vt:lpstr>
      <vt:lpstr>Andmete kvaliteet</vt:lpstr>
      <vt:lpstr>Töökindlus ja kättesaadavus</vt:lpstr>
      <vt:lpstr>Tehniline ühilduvus</vt:lpstr>
      <vt:lpstr>El raudteealaste õigusaktide ajalugu: koostalitlusvõime </vt:lpstr>
      <vt:lpstr>Neljanda raudteepaketi tehniline sammas</vt:lpstr>
      <vt:lpstr>EL raudteealaste õigusaktide ajalugu: ohutus</vt:lpstr>
      <vt:lpstr>Näiteid koostalitlusvõime tehnilistest kirjeldustest (KTK): tavaraudtee</vt:lpstr>
      <vt:lpstr>Koostalitluse tehnilised kirjeldused (KTK)</vt:lpstr>
      <vt:lpstr>Koostalituse tehnilised kirjeldused</vt:lpstr>
      <vt:lpstr>Euroopa raudteeliikluse juhtimissüsteem (ERTMS)</vt:lpstr>
      <vt:lpstr>Reaalajas liikluse juhtimissüsteem</vt:lpstr>
      <vt:lpstr>Ohutustaseme tõttu eraldatud süsteemid</vt:lpstr>
      <vt:lpstr>Positsioneerimissüsteemid</vt:lpstr>
      <vt:lpstr>Positsioneerimissüsteemid</vt:lpstr>
      <vt:lpstr>10 kriitilist edutegurit intelligentse e-ärikeskonna  kohaldamiseks</vt:lpstr>
      <vt:lpstr>PowerPointi esitlus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c:creator>
  <cp:lastModifiedBy>Viive Kirsipuu</cp:lastModifiedBy>
  <cp:revision>100</cp:revision>
  <dcterms:created xsi:type="dcterms:W3CDTF">2011-05-13T08:55:51Z</dcterms:created>
  <dcterms:modified xsi:type="dcterms:W3CDTF">2018-02-04T22:09:57Z</dcterms:modified>
</cp:coreProperties>
</file>