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5.jpg" ContentType="image/jp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6.jpg" ContentType="image/jp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3" r:id="rId4"/>
    <p:sldId id="294" r:id="rId5"/>
    <p:sldId id="260" r:id="rId6"/>
    <p:sldId id="262" r:id="rId7"/>
    <p:sldId id="263" r:id="rId8"/>
    <p:sldId id="287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73" r:id="rId18"/>
    <p:sldId id="288" r:id="rId19"/>
    <p:sldId id="289" r:id="rId20"/>
    <p:sldId id="290" r:id="rId21"/>
    <p:sldId id="276" r:id="rId22"/>
    <p:sldId id="291" r:id="rId23"/>
    <p:sldId id="292" r:id="rId24"/>
    <p:sldId id="278" r:id="rId25"/>
    <p:sldId id="279" r:id="rId26"/>
    <p:sldId id="280" r:id="rId27"/>
    <p:sldId id="28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73540" autoAdjust="0"/>
  </p:normalViewPr>
  <p:slideViewPr>
    <p:cSldViewPr snapToGrid="0" showGuides="1">
      <p:cViewPr varScale="1">
        <p:scale>
          <a:sx n="115" d="100"/>
          <a:sy n="115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0218-2B68-4F15-A6FA-DA495429879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EF0FA-C6E7-4568-9D40-E9406FBB7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ertz#cite_note-3" TargetMode="External"/><Relationship Id="rId3" Type="http://schemas.openxmlformats.org/officeDocument/2006/relationships/hyperlink" Target="https://en.wikipedia.org/wiki/Cycle_per_second" TargetMode="External"/><Relationship Id="rId7" Type="http://schemas.openxmlformats.org/officeDocument/2006/relationships/hyperlink" Target="https://en.wikipedia.org/wiki/Hertz#cite_note-2" TargetMode="External"/><Relationship Id="rId12" Type="http://schemas.openxmlformats.org/officeDocument/2006/relationships/hyperlink" Target="https://en.wikipedia.org/wiki/Hertz#cite_note-7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aesium" TargetMode="External"/><Relationship Id="rId11" Type="http://schemas.openxmlformats.org/officeDocument/2006/relationships/hyperlink" Target="https://en.wikipedia.org/wiki/Hertz#cite_note-6" TargetMode="External"/><Relationship Id="rId5" Type="http://schemas.openxmlformats.org/officeDocument/2006/relationships/hyperlink" Target="https://en.wikipedia.org/wiki/Second" TargetMode="External"/><Relationship Id="rId10" Type="http://schemas.openxmlformats.org/officeDocument/2006/relationships/hyperlink" Target="https://en.wikipedia.org/wiki/Hertz#cite_note-5" TargetMode="External"/><Relationship Id="rId4" Type="http://schemas.openxmlformats.org/officeDocument/2006/relationships/hyperlink" Target="https://en.wikipedia.org/wiki/International_Committee_for_Weights_and_Measures" TargetMode="External"/><Relationship Id="rId9" Type="http://schemas.openxmlformats.org/officeDocument/2006/relationships/hyperlink" Target="https://en.wikipedia.org/wiki/Hertz#cite_note-4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Räägin</a:t>
            </a:r>
            <a:r>
              <a:rPr lang="et-EE" baseline="0" dirty="0"/>
              <a:t> sellest teises tunnis.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74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KIVI, SISENDID TEHTED JA VÄLJUNDID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90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Mis on pildil?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4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KÜMNENDSÜSTEEM</a:t>
            </a:r>
          </a:p>
          <a:p>
            <a:endParaRPr lang="et-EE" dirty="0"/>
          </a:p>
          <a:p>
            <a:r>
              <a:rPr lang="et-EE" dirty="0"/>
              <a:t>Loogika,</a:t>
            </a:r>
            <a:r>
              <a:rPr lang="et-EE" baseline="0" dirty="0"/>
              <a:t> 10 näppu, võetud elust enesest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21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   -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andmekandja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mida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kasutatakse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sõnumite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edastamiseks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sidesüsteemi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kaudu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saab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erinevalt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sõnumist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genereerida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kuid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selle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vastuvõtmine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pole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vajalik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sõnumi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peab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vastu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võtma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vastuvõttev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osapool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vastasel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juhul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pole see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teade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vaid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lihtsalt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).</a:t>
            </a:r>
          </a:p>
          <a:p>
            <a:pPr algn="just"/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Artiklis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käsitletakse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digitaalset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diskreetset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See 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millel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mitu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Ilmselt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kahendsignaalil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- ja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neid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võetakse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kui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0 ja 1.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Kui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kõrget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tähistab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ühtsus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ja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madalat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null -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nimetatakse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seda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loogikat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positiivseks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muidu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negatiivseks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endParaRPr lang="et-EE" dirty="0"/>
          </a:p>
          <a:p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käsitletakse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digitaalset</a:t>
            </a:r>
            <a:r>
              <a:rPr lang="en-US" b="1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diskreetset</a:t>
            </a:r>
            <a:r>
              <a:rPr lang="en-US" b="1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signaali</a:t>
            </a:r>
            <a:r>
              <a:rPr lang="en-US" b="1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See 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millel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mitu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Ilmselt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on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kahendsignaalil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- ja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neid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võetakse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kui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0 ja 1.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Kui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kõrget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tähistab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ühtsus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ja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madalat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taset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null -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nimetatakse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seda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loogikat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positiivseks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muidu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negatiivseks</a:t>
            </a:r>
            <a:r>
              <a:rPr lang="en-US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68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DIGITAALNE SIGNAAL VAHELDUVA MADALA JA KÕRGE TASEMEGA</a:t>
            </a:r>
            <a:br>
              <a:rPr lang="en-US" dirty="0"/>
            </a:br>
            <a:r>
              <a:rPr lang="en-US" dirty="0"/>
              <a:t>MADAL TASE TÄHISTAB LOOGILIST NULLI, KÕRGE TASE LOOGILIST ÜHTE</a:t>
            </a:r>
            <a:br>
              <a:rPr lang="en-US" dirty="0"/>
            </a:br>
            <a:r>
              <a:rPr lang="en-US" dirty="0"/>
              <a:t>SIGNAALE </a:t>
            </a:r>
            <a:r>
              <a:rPr lang="en-US" dirty="0" err="1"/>
              <a:t>ISeloomustAVAD</a:t>
            </a:r>
            <a:r>
              <a:rPr lang="en-US" dirty="0"/>
              <a:t> TÕUSUD JA LANGUSED, MIS NÄITAVAD ÜLEMINEKUID</a:t>
            </a:r>
            <a:br>
              <a:rPr lang="en-US" dirty="0"/>
            </a:br>
            <a:r>
              <a:rPr lang="en-US" dirty="0"/>
              <a:t>TÕUS MÄRGIB NULLIST ÜHELE LIIKUMIST, LANGUS ÜHEST NULLILE</a:t>
            </a:r>
            <a:br>
              <a:rPr lang="en-US" dirty="0"/>
            </a:br>
            <a:r>
              <a:rPr lang="en-US" dirty="0"/>
              <a:t>REAALNE </a:t>
            </a:r>
            <a:r>
              <a:rPr lang="en-US" dirty="0" err="1"/>
              <a:t>SIGNaal</a:t>
            </a:r>
            <a:r>
              <a:rPr lang="en-US" dirty="0"/>
              <a:t> EI OLE IDEAALNE RUUTLAINE, VAID ÜLEMINEKUD ON KALDUSED</a:t>
            </a:r>
            <a:br>
              <a:rPr lang="en-US" dirty="0"/>
            </a:br>
            <a:r>
              <a:rPr lang="en-US" dirty="0"/>
              <a:t>SEE SKEEM ON BAASARUSAAM, MILLE PEALT SELGITADA LOOGIKAELEMENTIDE TÖÖD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18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6C11A-19C0-456E-5D25-54FA960F1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6C9B7-6563-E789-7011-FF112FCA1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6869D3-DCFC-863F-FD9E-CEF204272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Binaarsignaal</a:t>
            </a:r>
            <a:r>
              <a:rPr lang="en-US" dirty="0"/>
              <a:t> on </a:t>
            </a:r>
            <a:r>
              <a:rPr lang="en-US" dirty="0" err="1"/>
              <a:t>ainult</a:t>
            </a:r>
            <a:r>
              <a:rPr lang="en-US" dirty="0"/>
              <a:t> </a:t>
            </a:r>
            <a:r>
              <a:rPr lang="en-US" dirty="0" err="1"/>
              <a:t>kaks</a:t>
            </a:r>
            <a:r>
              <a:rPr lang="en-US" dirty="0"/>
              <a:t> </a:t>
            </a:r>
            <a:r>
              <a:rPr lang="en-US" dirty="0" err="1"/>
              <a:t>väärtust</a:t>
            </a:r>
            <a:r>
              <a:rPr lang="en-US" dirty="0"/>
              <a:t>. </a:t>
            </a:r>
            <a:r>
              <a:rPr lang="en-US" dirty="0" err="1"/>
              <a:t>Loogiline</a:t>
            </a:r>
            <a:r>
              <a:rPr lang="en-US" dirty="0"/>
              <a:t> null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madal</a:t>
            </a:r>
            <a:r>
              <a:rPr lang="en-US" dirty="0"/>
              <a:t> </a:t>
            </a:r>
            <a:r>
              <a:rPr lang="en-US" dirty="0" err="1"/>
              <a:t>nivoo</a:t>
            </a:r>
            <a:r>
              <a:rPr lang="en-US" dirty="0"/>
              <a:t> = </a:t>
            </a:r>
            <a:r>
              <a:rPr lang="en-US" dirty="0" err="1"/>
              <a:t>väär</a:t>
            </a:r>
            <a:r>
              <a:rPr lang="en-US" dirty="0"/>
              <a:t> </a:t>
            </a:r>
          </a:p>
          <a:p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loogiline</a:t>
            </a:r>
            <a:r>
              <a:rPr lang="en-US" dirty="0"/>
              <a:t> </a:t>
            </a:r>
            <a:r>
              <a:rPr lang="en-US" dirty="0" err="1"/>
              <a:t>üks</a:t>
            </a:r>
            <a:r>
              <a:rPr lang="en-US" dirty="0"/>
              <a:t>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kõrge</a:t>
            </a:r>
            <a:r>
              <a:rPr lang="en-US" dirty="0"/>
              <a:t> </a:t>
            </a:r>
            <a:r>
              <a:rPr lang="en-US" dirty="0" err="1"/>
              <a:t>nivoo</a:t>
            </a:r>
            <a:r>
              <a:rPr lang="en-US" dirty="0"/>
              <a:t> = </a:t>
            </a:r>
            <a:r>
              <a:rPr lang="en-US" dirty="0" err="1"/>
              <a:t>tõene</a:t>
            </a:r>
            <a:r>
              <a:rPr lang="en-US" dirty="0"/>
              <a:t>. </a:t>
            </a:r>
          </a:p>
          <a:p>
            <a:r>
              <a:rPr lang="en-US" dirty="0"/>
              <a:t>Iga </a:t>
            </a:r>
            <a:r>
              <a:rPr lang="en-US" dirty="0" err="1"/>
              <a:t>binaarsignaal</a:t>
            </a:r>
            <a:r>
              <a:rPr lang="en-US" dirty="0"/>
              <a:t> </a:t>
            </a:r>
            <a:r>
              <a:rPr lang="en-US" dirty="0" err="1"/>
              <a:t>moodustab</a:t>
            </a:r>
            <a:r>
              <a:rPr lang="en-US" dirty="0"/>
              <a:t> 1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digitaalsignaali</a:t>
            </a:r>
            <a:r>
              <a:rPr lang="en-US" dirty="0"/>
              <a:t> </a:t>
            </a:r>
            <a:r>
              <a:rPr lang="en-US" dirty="0" err="1"/>
              <a:t>tervikus</a:t>
            </a:r>
            <a:r>
              <a:rPr lang="en-US" dirty="0"/>
              <a:t>.</a:t>
            </a:r>
          </a:p>
          <a:p>
            <a:r>
              <a:rPr lang="en-US" dirty="0" err="1"/>
              <a:t>Binaarsignaali</a:t>
            </a:r>
            <a:r>
              <a:rPr lang="en-US" dirty="0"/>
              <a:t> </a:t>
            </a:r>
            <a:r>
              <a:rPr lang="en-US" dirty="0" err="1"/>
              <a:t>positiivne</a:t>
            </a:r>
            <a:r>
              <a:rPr lang="en-US" dirty="0"/>
              <a:t> </a:t>
            </a:r>
            <a:r>
              <a:rPr lang="en-US" dirty="0" err="1"/>
              <a:t>aktiveerimisimpulss</a:t>
            </a:r>
            <a:r>
              <a:rPr lang="en-US" dirty="0"/>
              <a:t> </a:t>
            </a:r>
            <a:r>
              <a:rPr lang="en-US" dirty="0" err="1"/>
              <a:t>genereeritakse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binaarsignaal</a:t>
            </a:r>
            <a:r>
              <a:rPr lang="en-US" dirty="0"/>
              <a:t> </a:t>
            </a:r>
            <a:r>
              <a:rPr lang="en-US" dirty="0" err="1"/>
              <a:t>läheb</a:t>
            </a:r>
            <a:r>
              <a:rPr lang="en-US" dirty="0"/>
              <a:t> </a:t>
            </a:r>
            <a:r>
              <a:rPr lang="en-US" dirty="0" err="1"/>
              <a:t>normaalsest</a:t>
            </a:r>
            <a:endParaRPr lang="en-US" dirty="0"/>
          </a:p>
          <a:p>
            <a:r>
              <a:rPr lang="en-US" dirty="0" err="1"/>
              <a:t>madalast</a:t>
            </a:r>
            <a:r>
              <a:rPr lang="en-US" dirty="0"/>
              <a:t> </a:t>
            </a:r>
            <a:r>
              <a:rPr lang="en-US" dirty="0" err="1"/>
              <a:t>nivoost</a:t>
            </a:r>
            <a:r>
              <a:rPr lang="en-US" dirty="0"/>
              <a:t> </a:t>
            </a:r>
            <a:r>
              <a:rPr lang="en-US" dirty="0" err="1"/>
              <a:t>kõrgeks</a:t>
            </a:r>
            <a:r>
              <a:rPr lang="en-US" dirty="0"/>
              <a:t> ja </a:t>
            </a:r>
            <a:r>
              <a:rPr lang="en-US" dirty="0" err="1"/>
              <a:t>siis</a:t>
            </a:r>
            <a:r>
              <a:rPr lang="en-US" dirty="0"/>
              <a:t> </a:t>
            </a:r>
            <a:r>
              <a:rPr lang="en-US" dirty="0" err="1"/>
              <a:t>tagasi</a:t>
            </a:r>
            <a:r>
              <a:rPr lang="en-US" dirty="0"/>
              <a:t> </a:t>
            </a:r>
            <a:r>
              <a:rPr lang="en-US" dirty="0" err="1"/>
              <a:t>madalaks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25677-A673-55BB-FDA6-C1EAD6D42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3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04C4F-AED0-8D1D-4798-8C5EA62D8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021ED3-C254-1A16-6D48-834DC5F1E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3AB4C0-4DAC-A99E-5F19-ABB8AFC2D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SIIN ON KUVATUD KAKS </a:t>
            </a:r>
            <a:r>
              <a:rPr lang="en-US" dirty="0" err="1"/>
              <a:t>SIGNaALI</a:t>
            </a:r>
            <a:br>
              <a:rPr lang="en-US" dirty="0"/>
            </a:br>
            <a:r>
              <a:rPr lang="en-US" dirty="0"/>
              <a:t>ESIMENE ON SININE IMPULSS, MIS TÕUSEB ÜLES TSÜKLIS 1 JA KAOB TSÜKLIS 2</a:t>
            </a:r>
            <a:br>
              <a:rPr lang="en-US" dirty="0"/>
            </a:br>
            <a:r>
              <a:rPr lang="en-US" dirty="0"/>
              <a:t>TEINE ON PUNANE </a:t>
            </a:r>
            <a:r>
              <a:rPr lang="en-US" dirty="0" err="1"/>
              <a:t>SIGNaAL</a:t>
            </a:r>
            <a:r>
              <a:rPr lang="en-US" dirty="0"/>
              <a:t>, MIS LÜLITUB SISSE ESIMESE TÕUSVAL SERVAL JA JÄÄB PÜSIVALT KÕRGELE</a:t>
            </a:r>
            <a:br>
              <a:rPr lang="en-US" dirty="0"/>
            </a:br>
            <a:r>
              <a:rPr lang="en-US" dirty="0"/>
              <a:t>X-TELG EI NÄITA AJAVOO, VAID PLC SKÄNNITSÜKLI SAMME</a:t>
            </a:r>
            <a:br>
              <a:rPr lang="en-US" dirty="0"/>
            </a:br>
            <a:r>
              <a:rPr lang="en-US" dirty="0"/>
              <a:t>IGAL TSÜKLIL LOETAKSE SISENDID, TÄIDETAKSE PROGRAMM JA UUENDATAKSE VÄLJUNDID</a:t>
            </a:r>
            <a:br>
              <a:rPr lang="en-US" dirty="0"/>
            </a:br>
            <a:r>
              <a:rPr lang="en-US" dirty="0"/>
              <a:t>NII SAAB RÕHUTADA, ET PLC TÖÖTAB TSÜKLITE KAUPA, MITTE JOOKSVA AJAGA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C73EF-A177-31B5-7BC8-C7E2F8F34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2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BINAARSIGNAALI NEGATIIVNE AKTIVEERIMISIMPULSS TEKIB SIIS, KUI SIGNAAL LÄHEB “NORMAALSELT KÕRGE” NIVOOLT “MADALAKS” JA SIIS TAGASI “KÕRGEKS”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5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Põhitase</a:t>
            </a:r>
            <a:r>
              <a:rPr lang="en-US" b="1" dirty="0"/>
              <a:t> (Base line)</a:t>
            </a:r>
            <a:r>
              <a:rPr lang="en-US" dirty="0"/>
              <a:t> – </a:t>
            </a:r>
            <a:r>
              <a:rPr lang="en-US" dirty="0" err="1"/>
              <a:t>signaali</a:t>
            </a:r>
            <a:r>
              <a:rPr lang="en-US" dirty="0"/>
              <a:t> </a:t>
            </a:r>
            <a:r>
              <a:rPr lang="en-US" dirty="0" err="1"/>
              <a:t>alusjoon</a:t>
            </a:r>
            <a:r>
              <a:rPr lang="en-US" dirty="0"/>
              <a:t>, </a:t>
            </a:r>
            <a:r>
              <a:rPr lang="en-US" dirty="0" err="1"/>
              <a:t>kust</a:t>
            </a:r>
            <a:r>
              <a:rPr lang="en-US" dirty="0"/>
              <a:t> </a:t>
            </a:r>
            <a:r>
              <a:rPr lang="en-US" dirty="0" err="1"/>
              <a:t>mõõdetakse</a:t>
            </a:r>
            <a:r>
              <a:rPr lang="en-US" dirty="0"/>
              <a:t>.</a:t>
            </a:r>
          </a:p>
          <a:p>
            <a:r>
              <a:rPr lang="en-US" b="1" dirty="0" err="1"/>
              <a:t>Amplituud</a:t>
            </a:r>
            <a:r>
              <a:rPr lang="en-US" b="1" dirty="0"/>
              <a:t> (Amplitude)</a:t>
            </a:r>
            <a:r>
              <a:rPr lang="en-US" dirty="0"/>
              <a:t> – </a:t>
            </a:r>
            <a:r>
              <a:rPr lang="en-US" dirty="0" err="1"/>
              <a:t>signaali</a:t>
            </a:r>
            <a:r>
              <a:rPr lang="en-US" dirty="0"/>
              <a:t> </a:t>
            </a:r>
            <a:r>
              <a:rPr lang="en-US" dirty="0" err="1"/>
              <a:t>kõrgus</a:t>
            </a:r>
            <a:r>
              <a:rPr lang="en-US" dirty="0"/>
              <a:t>, </a:t>
            </a:r>
            <a:r>
              <a:rPr lang="en-US" dirty="0" err="1"/>
              <a:t>taseme</a:t>
            </a:r>
            <a:r>
              <a:rPr lang="en-US" dirty="0"/>
              <a:t> </a:t>
            </a:r>
            <a:r>
              <a:rPr lang="en-US" dirty="0" err="1"/>
              <a:t>erinevus</a:t>
            </a:r>
            <a:r>
              <a:rPr lang="en-US" dirty="0"/>
              <a:t> </a:t>
            </a:r>
            <a:r>
              <a:rPr lang="en-US" dirty="0" err="1"/>
              <a:t>nulljoonest</a:t>
            </a:r>
            <a:r>
              <a:rPr lang="en-US" dirty="0"/>
              <a:t>.</a:t>
            </a:r>
          </a:p>
          <a:p>
            <a:r>
              <a:rPr lang="en-US" b="1" dirty="0" err="1"/>
              <a:t>Tõusuaeg</a:t>
            </a:r>
            <a:r>
              <a:rPr lang="en-US" b="1" dirty="0"/>
              <a:t> (tᵣ, Rise time)</a:t>
            </a:r>
            <a:r>
              <a:rPr lang="en-US" dirty="0"/>
              <a:t> – </a:t>
            </a:r>
            <a:r>
              <a:rPr lang="en-US" dirty="0" err="1"/>
              <a:t>aeg</a:t>
            </a:r>
            <a:r>
              <a:rPr lang="en-US" dirty="0"/>
              <a:t>, mis </a:t>
            </a:r>
            <a:r>
              <a:rPr lang="en-US" dirty="0" err="1"/>
              <a:t>kulub</a:t>
            </a:r>
            <a:r>
              <a:rPr lang="en-US" dirty="0"/>
              <a:t> </a:t>
            </a:r>
            <a:r>
              <a:rPr lang="en-US" dirty="0" err="1"/>
              <a:t>signaalil</a:t>
            </a:r>
            <a:r>
              <a:rPr lang="en-US" dirty="0"/>
              <a:t> </a:t>
            </a:r>
            <a:r>
              <a:rPr lang="en-US" dirty="0" err="1"/>
              <a:t>madalalt</a:t>
            </a:r>
            <a:r>
              <a:rPr lang="en-US" dirty="0"/>
              <a:t> </a:t>
            </a:r>
            <a:r>
              <a:rPr lang="en-US" dirty="0" err="1"/>
              <a:t>kõrgele</a:t>
            </a:r>
            <a:r>
              <a:rPr lang="en-US" dirty="0"/>
              <a:t> </a:t>
            </a:r>
            <a:r>
              <a:rPr lang="en-US" dirty="0" err="1"/>
              <a:t>tasemele</a:t>
            </a:r>
            <a:r>
              <a:rPr lang="en-US" dirty="0"/>
              <a:t> </a:t>
            </a:r>
            <a:r>
              <a:rPr lang="en-US" dirty="0" err="1"/>
              <a:t>tõusmiseks</a:t>
            </a:r>
            <a:r>
              <a:rPr lang="en-US" dirty="0"/>
              <a:t>.</a:t>
            </a:r>
          </a:p>
          <a:p>
            <a:r>
              <a:rPr lang="en-US" b="1" dirty="0" err="1"/>
              <a:t>Impulsi</a:t>
            </a:r>
            <a:r>
              <a:rPr lang="en-US" b="1" dirty="0"/>
              <a:t> </a:t>
            </a:r>
            <a:r>
              <a:rPr lang="en-US" b="1" dirty="0" err="1"/>
              <a:t>laius</a:t>
            </a:r>
            <a:r>
              <a:rPr lang="en-US" b="1" dirty="0"/>
              <a:t> (</a:t>
            </a:r>
            <a:r>
              <a:rPr lang="en-US" b="1" dirty="0" err="1"/>
              <a:t>tʷ</a:t>
            </a:r>
            <a:r>
              <a:rPr lang="en-US" b="1" dirty="0"/>
              <a:t>, Pulse width)</a:t>
            </a:r>
            <a:r>
              <a:rPr lang="en-US" dirty="0"/>
              <a:t> – </a:t>
            </a:r>
            <a:r>
              <a:rPr lang="en-US" dirty="0" err="1"/>
              <a:t>aeg</a:t>
            </a:r>
            <a:r>
              <a:rPr lang="en-US" dirty="0"/>
              <a:t>, </a:t>
            </a:r>
            <a:r>
              <a:rPr lang="en-US" dirty="0" err="1"/>
              <a:t>mille</a:t>
            </a:r>
            <a:r>
              <a:rPr lang="en-US" dirty="0"/>
              <a:t> </a:t>
            </a:r>
            <a:r>
              <a:rPr lang="en-US" dirty="0" err="1"/>
              <a:t>jooksul</a:t>
            </a:r>
            <a:r>
              <a:rPr lang="en-US" dirty="0"/>
              <a:t> </a:t>
            </a:r>
            <a:r>
              <a:rPr lang="en-US" dirty="0" err="1"/>
              <a:t>signaal</a:t>
            </a:r>
            <a:r>
              <a:rPr lang="en-US" dirty="0"/>
              <a:t> </a:t>
            </a:r>
            <a:r>
              <a:rPr lang="en-US" dirty="0" err="1"/>
              <a:t>püsib</a:t>
            </a:r>
            <a:r>
              <a:rPr lang="en-US" dirty="0"/>
              <a:t> </a:t>
            </a:r>
            <a:r>
              <a:rPr lang="en-US" dirty="0" err="1"/>
              <a:t>kõrgel</a:t>
            </a:r>
            <a:r>
              <a:rPr lang="en-US" dirty="0"/>
              <a:t> </a:t>
            </a:r>
            <a:r>
              <a:rPr lang="en-US" dirty="0" err="1"/>
              <a:t>tasemel</a:t>
            </a:r>
            <a:r>
              <a:rPr lang="en-US" dirty="0"/>
              <a:t>.</a:t>
            </a:r>
          </a:p>
          <a:p>
            <a:r>
              <a:rPr lang="en-US" b="1" dirty="0" err="1"/>
              <a:t>Langusaeg</a:t>
            </a:r>
            <a:r>
              <a:rPr lang="en-US" b="1" dirty="0"/>
              <a:t> (t𝒇, Fall time)</a:t>
            </a:r>
            <a:r>
              <a:rPr lang="en-US" dirty="0"/>
              <a:t> – </a:t>
            </a:r>
            <a:r>
              <a:rPr lang="en-US" dirty="0" err="1"/>
              <a:t>aeg</a:t>
            </a:r>
            <a:r>
              <a:rPr lang="en-US" dirty="0"/>
              <a:t>, mis </a:t>
            </a:r>
            <a:r>
              <a:rPr lang="en-US" dirty="0" err="1"/>
              <a:t>kulub</a:t>
            </a:r>
            <a:r>
              <a:rPr lang="en-US" dirty="0"/>
              <a:t> </a:t>
            </a:r>
            <a:r>
              <a:rPr lang="en-US" dirty="0" err="1"/>
              <a:t>signaalil</a:t>
            </a:r>
            <a:r>
              <a:rPr lang="en-US" dirty="0"/>
              <a:t> </a:t>
            </a:r>
            <a:r>
              <a:rPr lang="en-US" dirty="0" err="1"/>
              <a:t>kõrge</a:t>
            </a:r>
            <a:r>
              <a:rPr lang="en-US" dirty="0"/>
              <a:t> </a:t>
            </a:r>
            <a:r>
              <a:rPr lang="en-US" dirty="0" err="1"/>
              <a:t>taseme</a:t>
            </a:r>
            <a:r>
              <a:rPr lang="en-US" dirty="0"/>
              <a:t> </a:t>
            </a:r>
            <a:r>
              <a:rPr lang="en-US" dirty="0" err="1"/>
              <a:t>langemiseks</a:t>
            </a:r>
            <a:r>
              <a:rPr lang="en-US" dirty="0"/>
              <a:t> </a:t>
            </a:r>
            <a:r>
              <a:rPr lang="en-US" dirty="0" err="1"/>
              <a:t>madalale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Kuna </a:t>
            </a:r>
            <a:r>
              <a:rPr lang="en-US" dirty="0" err="1"/>
              <a:t>elektriseadmete</a:t>
            </a:r>
            <a:r>
              <a:rPr lang="en-US" dirty="0"/>
              <a:t> </a:t>
            </a:r>
            <a:r>
              <a:rPr lang="en-US" dirty="0" err="1"/>
              <a:t>täpsuses</a:t>
            </a:r>
            <a:r>
              <a:rPr lang="en-US" dirty="0"/>
              <a:t> </a:t>
            </a:r>
            <a:r>
              <a:rPr lang="en-US" dirty="0" err="1"/>
              <a:t>esinevad</a:t>
            </a:r>
            <a:r>
              <a:rPr lang="en-US" dirty="0"/>
              <a:t> </a:t>
            </a:r>
            <a:r>
              <a:rPr lang="en-US" dirty="0" err="1"/>
              <a:t>hälbed</a:t>
            </a:r>
            <a:r>
              <a:rPr lang="en-US" dirty="0"/>
              <a:t>, </a:t>
            </a:r>
            <a:r>
              <a:rPr lang="en-US" dirty="0" err="1"/>
              <a:t>määrab</a:t>
            </a:r>
            <a:r>
              <a:rPr lang="en-US" dirty="0"/>
              <a:t> </a:t>
            </a:r>
            <a:r>
              <a:rPr lang="en-US" dirty="0" err="1"/>
              <a:t>standardi</a:t>
            </a:r>
            <a:r>
              <a:rPr lang="en-US" dirty="0"/>
              <a:t> EVS-EN 61131-2</a:t>
            </a:r>
          </a:p>
          <a:p>
            <a:r>
              <a:rPr lang="en-US" dirty="0" err="1"/>
              <a:t>loogikasignaalidele</a:t>
            </a:r>
            <a:r>
              <a:rPr lang="en-US" dirty="0"/>
              <a:t> </a:t>
            </a:r>
            <a:r>
              <a:rPr lang="en-US" dirty="0" err="1"/>
              <a:t>kindlad</a:t>
            </a:r>
            <a:r>
              <a:rPr lang="en-US" dirty="0"/>
              <a:t> </a:t>
            </a:r>
            <a:r>
              <a:rPr lang="en-US" dirty="0" err="1"/>
              <a:t>vahemikud</a:t>
            </a:r>
            <a:r>
              <a:rPr lang="en-US" dirty="0"/>
              <a:t>. </a:t>
            </a:r>
            <a:r>
              <a:rPr lang="en-US" dirty="0" err="1"/>
              <a:t>Näiteks</a:t>
            </a:r>
            <a:r>
              <a:rPr lang="en-US" dirty="0"/>
              <a:t> </a:t>
            </a:r>
            <a:r>
              <a:rPr lang="en-US" dirty="0" err="1"/>
              <a:t>nimipinge</a:t>
            </a:r>
            <a:r>
              <a:rPr lang="en-US" dirty="0"/>
              <a:t> 230 V </a:t>
            </a:r>
            <a:r>
              <a:rPr lang="en-US" dirty="0" err="1"/>
              <a:t>korral</a:t>
            </a:r>
            <a:r>
              <a:rPr lang="en-US" dirty="0"/>
              <a:t> </a:t>
            </a:r>
            <a:r>
              <a:rPr lang="en-US" dirty="0" err="1"/>
              <a:t>loetakse</a:t>
            </a:r>
            <a:endParaRPr lang="en-US" dirty="0"/>
          </a:p>
          <a:p>
            <a:r>
              <a:rPr lang="en-US" dirty="0" err="1"/>
              <a:t>pingevahemikku</a:t>
            </a:r>
            <a:r>
              <a:rPr lang="en-US" dirty="0"/>
              <a:t> 0-40 V </a:t>
            </a:r>
            <a:r>
              <a:rPr lang="en-US" dirty="0" err="1"/>
              <a:t>loogiliseks</a:t>
            </a:r>
            <a:r>
              <a:rPr lang="en-US" dirty="0"/>
              <a:t> </a:t>
            </a:r>
            <a:r>
              <a:rPr lang="en-US" dirty="0" err="1"/>
              <a:t>nulliks</a:t>
            </a:r>
            <a:r>
              <a:rPr lang="en-US" dirty="0"/>
              <a:t> ja </a:t>
            </a:r>
            <a:r>
              <a:rPr lang="en-US" dirty="0" err="1"/>
              <a:t>vahemikku</a:t>
            </a:r>
            <a:r>
              <a:rPr lang="en-US" dirty="0"/>
              <a:t> 164-253 </a:t>
            </a:r>
            <a:r>
              <a:rPr lang="en-US" dirty="0" err="1"/>
              <a:t>loogiliseks</a:t>
            </a:r>
            <a:r>
              <a:rPr lang="en-US" dirty="0"/>
              <a:t> </a:t>
            </a:r>
            <a:r>
              <a:rPr lang="en-US" dirty="0" err="1"/>
              <a:t>üheks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17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5FE67-4BD4-D170-F153-79EE6ABB9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937A5-48A9-77BA-7A1D-A0A742C78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AE8AC-A262-FFB2-DD1B-3DE403498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Põhitase</a:t>
            </a:r>
            <a:r>
              <a:rPr lang="en-US" b="1" dirty="0"/>
              <a:t> (Base line)</a:t>
            </a:r>
            <a:r>
              <a:rPr lang="en-US" dirty="0"/>
              <a:t> – </a:t>
            </a:r>
            <a:r>
              <a:rPr lang="en-US" dirty="0" err="1"/>
              <a:t>signaali</a:t>
            </a:r>
            <a:r>
              <a:rPr lang="en-US" dirty="0"/>
              <a:t> </a:t>
            </a:r>
            <a:r>
              <a:rPr lang="en-US" dirty="0" err="1"/>
              <a:t>alusjoon</a:t>
            </a:r>
            <a:r>
              <a:rPr lang="en-US" dirty="0"/>
              <a:t>, </a:t>
            </a:r>
            <a:r>
              <a:rPr lang="en-US" dirty="0" err="1"/>
              <a:t>kust</a:t>
            </a:r>
            <a:r>
              <a:rPr lang="en-US" dirty="0"/>
              <a:t> </a:t>
            </a:r>
            <a:r>
              <a:rPr lang="en-US" dirty="0" err="1"/>
              <a:t>mõõdetakse</a:t>
            </a:r>
            <a:r>
              <a:rPr lang="en-US" dirty="0"/>
              <a:t>.</a:t>
            </a:r>
          </a:p>
          <a:p>
            <a:r>
              <a:rPr lang="en-US" b="1" dirty="0" err="1"/>
              <a:t>Amplituud</a:t>
            </a:r>
            <a:r>
              <a:rPr lang="en-US" b="1" dirty="0"/>
              <a:t> (Amplitude)</a:t>
            </a:r>
            <a:r>
              <a:rPr lang="en-US" dirty="0"/>
              <a:t> – </a:t>
            </a:r>
            <a:r>
              <a:rPr lang="en-US" dirty="0" err="1"/>
              <a:t>signaali</a:t>
            </a:r>
            <a:r>
              <a:rPr lang="en-US" dirty="0"/>
              <a:t> </a:t>
            </a:r>
            <a:r>
              <a:rPr lang="en-US" dirty="0" err="1"/>
              <a:t>kõrgus</a:t>
            </a:r>
            <a:r>
              <a:rPr lang="en-US" dirty="0"/>
              <a:t>, </a:t>
            </a:r>
            <a:r>
              <a:rPr lang="en-US" dirty="0" err="1"/>
              <a:t>taseme</a:t>
            </a:r>
            <a:r>
              <a:rPr lang="en-US" dirty="0"/>
              <a:t> </a:t>
            </a:r>
            <a:r>
              <a:rPr lang="en-US" dirty="0" err="1"/>
              <a:t>erinevus</a:t>
            </a:r>
            <a:r>
              <a:rPr lang="en-US" dirty="0"/>
              <a:t> </a:t>
            </a:r>
            <a:r>
              <a:rPr lang="en-US" dirty="0" err="1"/>
              <a:t>nulljoonest</a:t>
            </a:r>
            <a:r>
              <a:rPr lang="en-US" dirty="0"/>
              <a:t>.</a:t>
            </a:r>
          </a:p>
          <a:p>
            <a:r>
              <a:rPr lang="en-US" b="1" dirty="0" err="1"/>
              <a:t>Tõusuaeg</a:t>
            </a:r>
            <a:r>
              <a:rPr lang="en-US" b="1" dirty="0"/>
              <a:t> (tᵣ, Rise time)</a:t>
            </a:r>
            <a:r>
              <a:rPr lang="en-US" dirty="0"/>
              <a:t> – </a:t>
            </a:r>
            <a:r>
              <a:rPr lang="en-US" dirty="0" err="1"/>
              <a:t>aeg</a:t>
            </a:r>
            <a:r>
              <a:rPr lang="en-US" dirty="0"/>
              <a:t>, mis </a:t>
            </a:r>
            <a:r>
              <a:rPr lang="en-US" dirty="0" err="1"/>
              <a:t>kulub</a:t>
            </a:r>
            <a:r>
              <a:rPr lang="en-US" dirty="0"/>
              <a:t> </a:t>
            </a:r>
            <a:r>
              <a:rPr lang="en-US" dirty="0" err="1"/>
              <a:t>signaalil</a:t>
            </a:r>
            <a:r>
              <a:rPr lang="en-US" dirty="0"/>
              <a:t> </a:t>
            </a:r>
            <a:r>
              <a:rPr lang="en-US" dirty="0" err="1"/>
              <a:t>madalalt</a:t>
            </a:r>
            <a:r>
              <a:rPr lang="en-US" dirty="0"/>
              <a:t> </a:t>
            </a:r>
            <a:r>
              <a:rPr lang="en-US" dirty="0" err="1"/>
              <a:t>kõrgele</a:t>
            </a:r>
            <a:r>
              <a:rPr lang="en-US" dirty="0"/>
              <a:t> </a:t>
            </a:r>
            <a:r>
              <a:rPr lang="en-US" dirty="0" err="1"/>
              <a:t>tasemele</a:t>
            </a:r>
            <a:r>
              <a:rPr lang="en-US" dirty="0"/>
              <a:t> </a:t>
            </a:r>
            <a:r>
              <a:rPr lang="en-US" dirty="0" err="1"/>
              <a:t>tõusmiseks</a:t>
            </a:r>
            <a:r>
              <a:rPr lang="en-US" dirty="0"/>
              <a:t>.</a:t>
            </a:r>
          </a:p>
          <a:p>
            <a:r>
              <a:rPr lang="en-US" b="1" dirty="0" err="1"/>
              <a:t>Impulsi</a:t>
            </a:r>
            <a:r>
              <a:rPr lang="en-US" b="1" dirty="0"/>
              <a:t> </a:t>
            </a:r>
            <a:r>
              <a:rPr lang="en-US" b="1" dirty="0" err="1"/>
              <a:t>laius</a:t>
            </a:r>
            <a:r>
              <a:rPr lang="en-US" b="1" dirty="0"/>
              <a:t> (</a:t>
            </a:r>
            <a:r>
              <a:rPr lang="en-US" b="1" dirty="0" err="1"/>
              <a:t>tʷ</a:t>
            </a:r>
            <a:r>
              <a:rPr lang="en-US" b="1" dirty="0"/>
              <a:t>, Pulse width)</a:t>
            </a:r>
            <a:r>
              <a:rPr lang="en-US" dirty="0"/>
              <a:t> – </a:t>
            </a:r>
            <a:r>
              <a:rPr lang="en-US" dirty="0" err="1"/>
              <a:t>aeg</a:t>
            </a:r>
            <a:r>
              <a:rPr lang="en-US" dirty="0"/>
              <a:t>, </a:t>
            </a:r>
            <a:r>
              <a:rPr lang="en-US" dirty="0" err="1"/>
              <a:t>mille</a:t>
            </a:r>
            <a:r>
              <a:rPr lang="en-US" dirty="0"/>
              <a:t> </a:t>
            </a:r>
            <a:r>
              <a:rPr lang="en-US" dirty="0" err="1"/>
              <a:t>jooksul</a:t>
            </a:r>
            <a:r>
              <a:rPr lang="en-US" dirty="0"/>
              <a:t> </a:t>
            </a:r>
            <a:r>
              <a:rPr lang="en-US" dirty="0" err="1"/>
              <a:t>signaal</a:t>
            </a:r>
            <a:r>
              <a:rPr lang="en-US" dirty="0"/>
              <a:t> </a:t>
            </a:r>
            <a:r>
              <a:rPr lang="en-US" dirty="0" err="1"/>
              <a:t>püsib</a:t>
            </a:r>
            <a:r>
              <a:rPr lang="en-US" dirty="0"/>
              <a:t> </a:t>
            </a:r>
            <a:r>
              <a:rPr lang="en-US" dirty="0" err="1"/>
              <a:t>kõrgel</a:t>
            </a:r>
            <a:r>
              <a:rPr lang="en-US" dirty="0"/>
              <a:t> </a:t>
            </a:r>
            <a:r>
              <a:rPr lang="en-US" dirty="0" err="1"/>
              <a:t>tasemel</a:t>
            </a:r>
            <a:r>
              <a:rPr lang="en-US" dirty="0"/>
              <a:t>.</a:t>
            </a:r>
          </a:p>
          <a:p>
            <a:r>
              <a:rPr lang="en-US" b="1" dirty="0" err="1"/>
              <a:t>Langusaeg</a:t>
            </a:r>
            <a:r>
              <a:rPr lang="en-US" b="1" dirty="0"/>
              <a:t> (t𝒇, Fall time)</a:t>
            </a:r>
            <a:r>
              <a:rPr lang="en-US" dirty="0"/>
              <a:t> – </a:t>
            </a:r>
            <a:r>
              <a:rPr lang="en-US" dirty="0" err="1"/>
              <a:t>aeg</a:t>
            </a:r>
            <a:r>
              <a:rPr lang="en-US" dirty="0"/>
              <a:t>, mis </a:t>
            </a:r>
            <a:r>
              <a:rPr lang="en-US" dirty="0" err="1"/>
              <a:t>kulub</a:t>
            </a:r>
            <a:r>
              <a:rPr lang="en-US" dirty="0"/>
              <a:t> </a:t>
            </a:r>
            <a:r>
              <a:rPr lang="en-US" dirty="0" err="1"/>
              <a:t>signaalil</a:t>
            </a:r>
            <a:r>
              <a:rPr lang="en-US" dirty="0"/>
              <a:t> </a:t>
            </a:r>
            <a:r>
              <a:rPr lang="en-US" dirty="0" err="1"/>
              <a:t>kõrge</a:t>
            </a:r>
            <a:r>
              <a:rPr lang="en-US" dirty="0"/>
              <a:t> </a:t>
            </a:r>
            <a:r>
              <a:rPr lang="en-US" dirty="0" err="1"/>
              <a:t>taseme</a:t>
            </a:r>
            <a:r>
              <a:rPr lang="en-US" dirty="0"/>
              <a:t> </a:t>
            </a:r>
            <a:r>
              <a:rPr lang="en-US" dirty="0" err="1"/>
              <a:t>langemiseks</a:t>
            </a:r>
            <a:r>
              <a:rPr lang="en-US" dirty="0"/>
              <a:t> </a:t>
            </a:r>
            <a:r>
              <a:rPr lang="en-US" dirty="0" err="1"/>
              <a:t>madalale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Kuna </a:t>
            </a:r>
            <a:r>
              <a:rPr lang="en-US" dirty="0" err="1"/>
              <a:t>elektriseadmete</a:t>
            </a:r>
            <a:r>
              <a:rPr lang="en-US" dirty="0"/>
              <a:t> </a:t>
            </a:r>
            <a:r>
              <a:rPr lang="en-US" dirty="0" err="1"/>
              <a:t>täpsuses</a:t>
            </a:r>
            <a:r>
              <a:rPr lang="en-US" dirty="0"/>
              <a:t> </a:t>
            </a:r>
            <a:r>
              <a:rPr lang="en-US" dirty="0" err="1"/>
              <a:t>esinevad</a:t>
            </a:r>
            <a:r>
              <a:rPr lang="en-US" dirty="0"/>
              <a:t> </a:t>
            </a:r>
            <a:r>
              <a:rPr lang="en-US" dirty="0" err="1"/>
              <a:t>hälbed</a:t>
            </a:r>
            <a:r>
              <a:rPr lang="en-US" dirty="0"/>
              <a:t>, </a:t>
            </a:r>
            <a:r>
              <a:rPr lang="en-US" dirty="0" err="1"/>
              <a:t>määrab</a:t>
            </a:r>
            <a:r>
              <a:rPr lang="en-US" dirty="0"/>
              <a:t> </a:t>
            </a:r>
            <a:r>
              <a:rPr lang="en-US" dirty="0" err="1"/>
              <a:t>standardi</a:t>
            </a:r>
            <a:r>
              <a:rPr lang="en-US" dirty="0"/>
              <a:t> EVS-EN 61131-2</a:t>
            </a:r>
          </a:p>
          <a:p>
            <a:r>
              <a:rPr lang="en-US" dirty="0" err="1"/>
              <a:t>loogikasignaalidele</a:t>
            </a:r>
            <a:r>
              <a:rPr lang="en-US" dirty="0"/>
              <a:t> </a:t>
            </a:r>
            <a:r>
              <a:rPr lang="en-US" dirty="0" err="1"/>
              <a:t>kindlad</a:t>
            </a:r>
            <a:r>
              <a:rPr lang="en-US" dirty="0"/>
              <a:t> </a:t>
            </a:r>
            <a:r>
              <a:rPr lang="en-US" dirty="0" err="1"/>
              <a:t>vahemikud</a:t>
            </a:r>
            <a:r>
              <a:rPr lang="en-US" dirty="0"/>
              <a:t>. </a:t>
            </a:r>
            <a:r>
              <a:rPr lang="en-US" dirty="0" err="1"/>
              <a:t>Näiteks</a:t>
            </a:r>
            <a:r>
              <a:rPr lang="en-US" dirty="0"/>
              <a:t> </a:t>
            </a:r>
            <a:r>
              <a:rPr lang="en-US" dirty="0" err="1"/>
              <a:t>nimipinge</a:t>
            </a:r>
            <a:r>
              <a:rPr lang="en-US" dirty="0"/>
              <a:t> 230 V </a:t>
            </a:r>
            <a:r>
              <a:rPr lang="en-US" dirty="0" err="1"/>
              <a:t>korral</a:t>
            </a:r>
            <a:r>
              <a:rPr lang="en-US" dirty="0"/>
              <a:t> </a:t>
            </a:r>
            <a:r>
              <a:rPr lang="en-US" dirty="0" err="1"/>
              <a:t>loetakse</a:t>
            </a:r>
            <a:endParaRPr lang="en-US" dirty="0"/>
          </a:p>
          <a:p>
            <a:r>
              <a:rPr lang="en-US" dirty="0" err="1"/>
              <a:t>pingevahemikku</a:t>
            </a:r>
            <a:r>
              <a:rPr lang="en-US" dirty="0"/>
              <a:t> 0-40 V </a:t>
            </a:r>
            <a:r>
              <a:rPr lang="en-US" dirty="0" err="1"/>
              <a:t>loogiliseks</a:t>
            </a:r>
            <a:r>
              <a:rPr lang="en-US" dirty="0"/>
              <a:t> </a:t>
            </a:r>
            <a:r>
              <a:rPr lang="en-US" dirty="0" err="1"/>
              <a:t>nulliks</a:t>
            </a:r>
            <a:r>
              <a:rPr lang="en-US" dirty="0"/>
              <a:t> ja </a:t>
            </a:r>
            <a:r>
              <a:rPr lang="en-US" dirty="0" err="1"/>
              <a:t>vahemikku</a:t>
            </a:r>
            <a:r>
              <a:rPr lang="en-US" dirty="0"/>
              <a:t> 164-253 </a:t>
            </a:r>
            <a:r>
              <a:rPr lang="en-US" dirty="0" err="1"/>
              <a:t>loogiliseks</a:t>
            </a:r>
            <a:r>
              <a:rPr lang="en-US" dirty="0"/>
              <a:t> </a:t>
            </a:r>
            <a:r>
              <a:rPr lang="en-US" dirty="0" err="1"/>
              <a:t>üheks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0FD2B-4FDF-77E1-E929-E78D95C34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2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Miks oli vanasti analoogsignaal?</a:t>
            </a:r>
          </a:p>
          <a:p>
            <a:r>
              <a:rPr lang="et-EE" dirty="0"/>
              <a:t>Miks nüüd on peamiselt digitaalsignaal?</a:t>
            </a:r>
          </a:p>
          <a:p>
            <a:r>
              <a:rPr lang="et-EE" dirty="0"/>
              <a:t>Mis digitaalsignaal</a:t>
            </a:r>
            <a:r>
              <a:rPr lang="et-EE" baseline="0" dirty="0"/>
              <a:t> meile annab?</a:t>
            </a:r>
          </a:p>
          <a:p>
            <a:endParaRPr lang="et-EE" baseline="0" dirty="0"/>
          </a:p>
          <a:p>
            <a:r>
              <a:rPr lang="et-EE" baseline="0" dirty="0"/>
              <a:t>Analoogsignaal sumbub</a:t>
            </a:r>
          </a:p>
          <a:p>
            <a:r>
              <a:rPr lang="et-EE" baseline="0" dirty="0"/>
              <a:t>Keegi audioga tegeleb?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99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hertz (symbol: Hz) is the derived unit of frequency in the International System of Units (SI) and is defined as one cycle per second.[1] It is named after Heinrich Rudolf Hertz, the first person to provide conclusive proof of the existence of electromagnetic waves. Hertz are commonly expressed in multiples: kilohertz (103 Hz, kHz), megahertz (106 Hz, MHz), gigahertz (109 Hz, GHz), terahertz (1012 Hz, THz), petahertz (1015 Hz, PHz), exahertz (1018 Hz, EHz), and zettahertz (1021 Hz, </a:t>
            </a:r>
            <a:r>
              <a:rPr lang="en-US" dirty="0" err="1"/>
              <a:t>ZHz</a:t>
            </a:r>
            <a:r>
              <a:rPr lang="en-US" dirty="0"/>
              <a:t>).</a:t>
            </a:r>
            <a:endParaRPr lang="et-EE" dirty="0"/>
          </a:p>
          <a:p>
            <a:endParaRPr lang="et-EE" dirty="0"/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hertz is defined as one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Cycle per second"/>
              </a:rPr>
              <a:t>cycle per second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The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International Committee for Weights and Measures"/>
              </a:rPr>
              <a:t>International Committee for Weights and Measures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defined the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Second"/>
              </a:rPr>
              <a:t>second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as "the duration of 9 192 631 770 periods of the radiation corresponding to the transition between the two hyperfine levels of the ground state of the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Caesium"/>
              </a:rPr>
              <a:t>caesium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-133 atom"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/>
              </a:rPr>
              <a:t>[2]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/>
              </a:rPr>
              <a:t>[3]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then adds: "It follows that the hyperfine splitting in the ground state of the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caesium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133 atom is exactly 9 192 631 770 hertz, ν(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hfs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Cs) = 9 192 631 770 Hz." The dimension of the unit hertz is 1/time (1/T). Expressed in base SI units it is 1/second (1/s).Problems can arise because the units of angular measure (cycle or radian) are omitted in SI.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/>
              </a:rPr>
              <a:t>[4]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0"/>
              </a:rPr>
              <a:t>[5]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1"/>
              </a:rPr>
              <a:t>[6]</a:t>
            </a:r>
            <a:r>
              <a:rPr lang="en-US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12"/>
              </a:rPr>
              <a:t>[7]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67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53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918A4-7B94-47DE-BE13-69783800C6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5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4C05C-7E29-DE5C-6F06-FBAFECF63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F1CC5D-A3FD-A485-7021-4630DD5DB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B97F2-203C-3677-8A6C-0670F1390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Altpoolt lugeda</a:t>
            </a:r>
            <a:r>
              <a:rPr lang="et-EE" baseline="0" dirty="0"/>
              <a:t> ajaloo käik</a:t>
            </a: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ACB16-3C85-BD3D-FD54-11A09470A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0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8C8AC-DB39-1251-370A-ACBA516E5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4D910-59B5-3864-2CA2-B258053BF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1B6864-7E52-E327-AF3A-AFC09DCDD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Altpoolt lugeda</a:t>
            </a:r>
            <a:r>
              <a:rPr lang="et-EE" baseline="0" dirty="0"/>
              <a:t> ajaloo käik</a:t>
            </a:r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6F0B9-7446-71B8-CCAB-DD60C2900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2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LIHTSALT</a:t>
            </a:r>
            <a:r>
              <a:rPr lang="et-EE" baseline="0" dirty="0"/>
              <a:t> PILT</a:t>
            </a:r>
          </a:p>
          <a:p>
            <a:endParaRPr lang="et-EE" baseline="0" dirty="0"/>
          </a:p>
          <a:p>
            <a:r>
              <a:rPr lang="et-EE" baseline="0" dirty="0"/>
              <a:t>Inimesed mõtlesid välja masina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Mis on pildil?</a:t>
            </a:r>
          </a:p>
          <a:p>
            <a:endParaRPr lang="et-EE" dirty="0"/>
          </a:p>
          <a:p>
            <a:r>
              <a:rPr lang="et-EE" dirty="0"/>
              <a:t>Eeldame et analoogsignaal on ilus, ei ole, kui võimendada siis on ikka väga kole</a:t>
            </a:r>
          </a:p>
          <a:p>
            <a:endParaRPr lang="et-EE" dirty="0"/>
          </a:p>
          <a:p>
            <a:r>
              <a:rPr lang="et-EE" dirty="0"/>
              <a:t>Näide halva kvaliteediga audiolugu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 SIGNAAL  ---  MÜRANE DIGISIGNAAL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8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MILLISEID NEIST SIGNAALIDEST TEATE?</a:t>
            </a:r>
          </a:p>
          <a:p>
            <a:r>
              <a:rPr lang="en-US" dirty="0"/>
              <a:t>MIS ON VEEL KASUTUSES JA MIS ENAM MITTE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8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ESIMENE:</a:t>
            </a:r>
            <a:r>
              <a:rPr lang="et-EE" baseline="0" dirty="0"/>
              <a:t> KÜMNENDKOOD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EF0FA-C6E7-4568-9D40-E9406FBB7F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5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moodle.tktk.ee/mod/scorm/view.php?id=12307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4A10-BFCB-4CB8-BB16-799BD2284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1 esimene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0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AAC047C-C683-421B-A931-860EB7F6461A}"/>
              </a:ext>
            </a:extLst>
          </p:cNvPr>
          <p:cNvGrpSpPr/>
          <p:nvPr/>
        </p:nvGrpSpPr>
        <p:grpSpPr>
          <a:xfrm>
            <a:off x="4417199" y="325966"/>
            <a:ext cx="4311934" cy="1960034"/>
            <a:chOff x="4027733" y="1223433"/>
            <a:chExt cx="4311934" cy="1960034"/>
          </a:xfrm>
        </p:grpSpPr>
        <p:pic>
          <p:nvPicPr>
            <p:cNvPr id="3" name="Graphic 2" descr="Toggle">
              <a:extLst>
                <a:ext uri="{FF2B5EF4-FFF2-40B4-BE49-F238E27FC236}">
                  <a16:creationId xmlns:a16="http://schemas.microsoft.com/office/drawing/2014/main" id="{DB864923-E85A-4A96-9B3F-87F943C79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27733" y="2269067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Toggle">
              <a:extLst>
                <a:ext uri="{FF2B5EF4-FFF2-40B4-BE49-F238E27FC236}">
                  <a16:creationId xmlns:a16="http://schemas.microsoft.com/office/drawing/2014/main" id="{BE39B2ED-B751-48D3-A1A4-B8195B888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27733" y="1223433"/>
              <a:ext cx="914400" cy="914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866DE5-B29A-4054-996E-9350FC2EB7B8}"/>
                </a:ext>
              </a:extLst>
            </p:cNvPr>
            <p:cNvSpPr txBox="1"/>
            <p:nvPr/>
          </p:nvSpPr>
          <p:spPr>
            <a:xfrm>
              <a:off x="5503333" y="1456267"/>
              <a:ext cx="2836334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 err="1"/>
                <a:t>Off</a:t>
              </a:r>
              <a:r>
                <a:rPr lang="et-EE" dirty="0"/>
                <a:t> = 0 ( 0 V/DC)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906F1E-5BC3-4A31-ACAC-4DE24F7DA420}"/>
                </a:ext>
              </a:extLst>
            </p:cNvPr>
            <p:cNvSpPr txBox="1"/>
            <p:nvPr/>
          </p:nvSpPr>
          <p:spPr>
            <a:xfrm>
              <a:off x="5503333" y="2535767"/>
              <a:ext cx="2836334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ON = 1 (+5 v/DC)</a:t>
              </a:r>
              <a:endParaRPr lang="en-US" dirty="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1DCE088-E643-4440-BBE2-C137E9692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638" y="3313643"/>
            <a:ext cx="3034561" cy="26384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1271E0-B97A-4CA3-83B0-329347611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050" y="3429000"/>
            <a:ext cx="3714750" cy="211455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03C32DA-CB83-49B8-BB2C-E47EC4F5B149}"/>
              </a:ext>
            </a:extLst>
          </p:cNvPr>
          <p:cNvSpPr txBox="1"/>
          <p:nvPr/>
        </p:nvSpPr>
        <p:spPr>
          <a:xfrm>
            <a:off x="8246533" y="5600700"/>
            <a:ext cx="183726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/>
              <a:t>1958.a.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8D2FA0-22F6-4487-8845-C27F5E9F27A8}"/>
              </a:ext>
            </a:extLst>
          </p:cNvPr>
          <p:cNvSpPr txBox="1"/>
          <p:nvPr/>
        </p:nvSpPr>
        <p:spPr>
          <a:xfrm>
            <a:off x="8083833" y="1314450"/>
            <a:ext cx="241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0-4mA; 1-20mA;</a:t>
            </a:r>
          </a:p>
          <a:p>
            <a:r>
              <a:rPr lang="et-EE" dirty="0"/>
              <a:t>0-0.5V; </a:t>
            </a:r>
          </a:p>
          <a:p>
            <a:r>
              <a:rPr lang="et-EE" dirty="0"/>
              <a:t>1-2.4 V </a:t>
            </a:r>
          </a:p>
          <a:p>
            <a:r>
              <a:rPr lang="et-EE" dirty="0"/>
              <a:t>3.3V</a:t>
            </a:r>
          </a:p>
          <a:p>
            <a:r>
              <a:rPr lang="et-EE" dirty="0"/>
              <a:t>5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1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49BCB86-604D-4354-AA55-82CD58D6C76D}"/>
              </a:ext>
            </a:extLst>
          </p:cNvPr>
          <p:cNvGrpSpPr/>
          <p:nvPr/>
        </p:nvGrpSpPr>
        <p:grpSpPr>
          <a:xfrm>
            <a:off x="903533" y="541866"/>
            <a:ext cx="5192467" cy="885799"/>
            <a:chOff x="1022066" y="355600"/>
            <a:chExt cx="7753066" cy="1283732"/>
          </a:xfrm>
        </p:grpSpPr>
        <p:pic>
          <p:nvPicPr>
            <p:cNvPr id="3" name="Graphic 2" descr="Toggle">
              <a:extLst>
                <a:ext uri="{FF2B5EF4-FFF2-40B4-BE49-F238E27FC236}">
                  <a16:creationId xmlns:a16="http://schemas.microsoft.com/office/drawing/2014/main" id="{1DEE8AE3-F1BE-498F-A814-97DAE5097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22066" y="685800"/>
              <a:ext cx="914400" cy="914400"/>
            </a:xfrm>
            <a:prstGeom prst="rect">
              <a:avLst/>
            </a:prstGeom>
          </p:spPr>
        </p:pic>
        <p:pic>
          <p:nvPicPr>
            <p:cNvPr id="5" name="Graphic 4" descr="Toggle">
              <a:extLst>
                <a:ext uri="{FF2B5EF4-FFF2-40B4-BE49-F238E27FC236}">
                  <a16:creationId xmlns:a16="http://schemas.microsoft.com/office/drawing/2014/main" id="{DDC91F90-3906-44D3-A1B8-5E386506F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46533" y="685800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Toggle">
              <a:extLst>
                <a:ext uri="{FF2B5EF4-FFF2-40B4-BE49-F238E27FC236}">
                  <a16:creationId xmlns:a16="http://schemas.microsoft.com/office/drawing/2014/main" id="{DD92F951-E96C-4854-A03B-1EC728CAF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84199" y="685800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Toggle">
              <a:extLst>
                <a:ext uri="{FF2B5EF4-FFF2-40B4-BE49-F238E27FC236}">
                  <a16:creationId xmlns:a16="http://schemas.microsoft.com/office/drawing/2014/main" id="{E9C510A2-A333-4553-9BBD-DA1B2AAC0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69799" y="68580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2C0574-E13E-412B-9388-673D4934AE4B}"/>
                </a:ext>
              </a:extLst>
            </p:cNvPr>
            <p:cNvSpPr txBox="1"/>
            <p:nvPr/>
          </p:nvSpPr>
          <p:spPr>
            <a:xfrm>
              <a:off x="1259133" y="355600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2D5FF4-B45D-498D-8F62-B574E2C95630}"/>
                </a:ext>
              </a:extLst>
            </p:cNvPr>
            <p:cNvSpPr txBox="1"/>
            <p:nvPr/>
          </p:nvSpPr>
          <p:spPr>
            <a:xfrm>
              <a:off x="2299933" y="355600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4FB176-3D18-4055-8C45-27A3C68DA575}"/>
                </a:ext>
              </a:extLst>
            </p:cNvPr>
            <p:cNvSpPr txBox="1"/>
            <p:nvPr/>
          </p:nvSpPr>
          <p:spPr>
            <a:xfrm>
              <a:off x="3340733" y="381000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72EE39-C803-4481-BFC5-B4512E6A5C86}"/>
                </a:ext>
              </a:extLst>
            </p:cNvPr>
            <p:cNvSpPr txBox="1"/>
            <p:nvPr/>
          </p:nvSpPr>
          <p:spPr>
            <a:xfrm>
              <a:off x="4288999" y="381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pic>
          <p:nvPicPr>
            <p:cNvPr id="19" name="Graphic 18" descr="Toggle">
              <a:extLst>
                <a:ext uri="{FF2B5EF4-FFF2-40B4-BE49-F238E27FC236}">
                  <a16:creationId xmlns:a16="http://schemas.microsoft.com/office/drawing/2014/main" id="{90D8741C-0E96-4FEF-8503-CEEBA4E4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98599" y="724932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Toggle">
              <a:extLst>
                <a:ext uri="{FF2B5EF4-FFF2-40B4-BE49-F238E27FC236}">
                  <a16:creationId xmlns:a16="http://schemas.microsoft.com/office/drawing/2014/main" id="{7E17D4E9-D9E8-4E50-AF49-55A0F34B7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3066" y="724932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Toggle">
              <a:extLst>
                <a:ext uri="{FF2B5EF4-FFF2-40B4-BE49-F238E27FC236}">
                  <a16:creationId xmlns:a16="http://schemas.microsoft.com/office/drawing/2014/main" id="{9EF1F4A9-1ADC-4C3C-82F0-BECB2354D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60732" y="724932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Toggle">
              <a:extLst>
                <a:ext uri="{FF2B5EF4-FFF2-40B4-BE49-F238E27FC236}">
                  <a16:creationId xmlns:a16="http://schemas.microsoft.com/office/drawing/2014/main" id="{3EDD098B-B197-42A4-9607-483F4BAD2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6332" y="724932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A279A2-DB09-400C-B24E-013A4DC45898}"/>
                </a:ext>
              </a:extLst>
            </p:cNvPr>
            <p:cNvSpPr txBox="1"/>
            <p:nvPr/>
          </p:nvSpPr>
          <p:spPr>
            <a:xfrm>
              <a:off x="5135666" y="394732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686137-299C-4059-834F-1B5299B4EB83}"/>
                </a:ext>
              </a:extLst>
            </p:cNvPr>
            <p:cNvSpPr txBox="1"/>
            <p:nvPr/>
          </p:nvSpPr>
          <p:spPr>
            <a:xfrm>
              <a:off x="6176466" y="394732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556454-83A2-478D-875D-B056AC00D1DC}"/>
                </a:ext>
              </a:extLst>
            </p:cNvPr>
            <p:cNvSpPr txBox="1"/>
            <p:nvPr/>
          </p:nvSpPr>
          <p:spPr>
            <a:xfrm>
              <a:off x="7217266" y="420132"/>
              <a:ext cx="40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AE1BFE-A25A-4563-8F29-9DFB42E1D9C6}"/>
                </a:ext>
              </a:extLst>
            </p:cNvPr>
            <p:cNvSpPr txBox="1"/>
            <p:nvPr/>
          </p:nvSpPr>
          <p:spPr>
            <a:xfrm>
              <a:off x="8165532" y="42013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dirty="0"/>
                <a:t>1</a:t>
              </a:r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C1B3B85-010D-4948-85F0-D73276E8A936}"/>
              </a:ext>
            </a:extLst>
          </p:cNvPr>
          <p:cNvSpPr txBox="1"/>
          <p:nvPr/>
        </p:nvSpPr>
        <p:spPr>
          <a:xfrm>
            <a:off x="6587066" y="841240"/>
            <a:ext cx="282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8 x 1 </a:t>
            </a:r>
            <a:r>
              <a:rPr lang="et-EE" dirty="0" err="1"/>
              <a:t>bit</a:t>
            </a:r>
            <a:r>
              <a:rPr lang="et-EE" dirty="0"/>
              <a:t> = 1 </a:t>
            </a:r>
            <a:r>
              <a:rPr lang="et-EE" dirty="0" err="1"/>
              <a:t>Byte</a:t>
            </a:r>
            <a:endParaRPr lang="en-US" dirty="0"/>
          </a:p>
        </p:txBody>
      </p:sp>
      <p:pic>
        <p:nvPicPr>
          <p:cNvPr id="1026" name="Picture 2" descr="Decimal Numbering System and its conversion into Binary System">
            <a:extLst>
              <a:ext uri="{FF2B5EF4-FFF2-40B4-BE49-F238E27FC236}">
                <a16:creationId xmlns:a16="http://schemas.microsoft.com/office/drawing/2014/main" id="{12101413-18F1-4174-A2E4-21895C67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64" y="1803400"/>
            <a:ext cx="2821482" cy="465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93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EC975-62F3-4B86-8F65-75FE738C0675}"/>
              </a:ext>
            </a:extLst>
          </p:cNvPr>
          <p:cNvSpPr txBox="1"/>
          <p:nvPr/>
        </p:nvSpPr>
        <p:spPr>
          <a:xfrm>
            <a:off x="990600" y="3164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1963. </a:t>
            </a:r>
            <a:r>
              <a:rPr lang="en-US" dirty="0" err="1"/>
              <a:t>aastal</a:t>
            </a:r>
            <a:r>
              <a:rPr lang="en-US" dirty="0"/>
              <a:t> </a:t>
            </a:r>
            <a:r>
              <a:rPr lang="en-US" dirty="0" err="1"/>
              <a:t>loodi</a:t>
            </a:r>
            <a:r>
              <a:rPr lang="en-US" dirty="0"/>
              <a:t> keel AS</a:t>
            </a:r>
            <a:r>
              <a:rPr lang="et-EE" dirty="0"/>
              <a:t>C</a:t>
            </a:r>
            <a:r>
              <a:rPr lang="en-US" dirty="0"/>
              <a:t>II – </a:t>
            </a:r>
            <a:r>
              <a:rPr lang="en-US" dirty="0" err="1"/>
              <a:t>Ameerika</a:t>
            </a:r>
            <a:r>
              <a:rPr lang="en-US" dirty="0"/>
              <a:t> Standard </a:t>
            </a:r>
            <a:r>
              <a:rPr lang="en-US" dirty="0" err="1"/>
              <a:t>kood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D68CCA-14BE-4CDD-99B8-08288319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71" y="844524"/>
            <a:ext cx="7290858" cy="59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67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AD4F4-B4CD-43C7-8913-73FC3CCA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287" y="1514475"/>
            <a:ext cx="6829425" cy="3829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EEB72-A152-47B5-91D1-112517C9A000}"/>
              </a:ext>
            </a:extLst>
          </p:cNvPr>
          <p:cNvSpPr txBox="1"/>
          <p:nvPr/>
        </p:nvSpPr>
        <p:spPr>
          <a:xfrm>
            <a:off x="5181600" y="5558118"/>
            <a:ext cx="225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/>
              <a:t>1982.a.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8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4A70FFB-DEF4-40C3-BADE-9815E1988FE1}"/>
              </a:ext>
            </a:extLst>
          </p:cNvPr>
          <p:cNvGrpSpPr/>
          <p:nvPr/>
        </p:nvGrpSpPr>
        <p:grpSpPr>
          <a:xfrm>
            <a:off x="1783976" y="1214967"/>
            <a:ext cx="8624048" cy="3588692"/>
            <a:chOff x="1783977" y="2171700"/>
            <a:chExt cx="8624048" cy="35886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1B5A27-E810-4789-84A0-B85F4927E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5738" y="2171700"/>
              <a:ext cx="3740524" cy="245004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81FC0E-A618-4F30-A760-E6CD641DE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7778" y="2841531"/>
              <a:ext cx="1974777" cy="11749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F07F5-BD16-4342-B0E3-3BBEC54E6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9051" y="2877751"/>
              <a:ext cx="1925171" cy="110249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CAF1E6-A31F-4C26-A18F-9B8F0AA8FE6C}"/>
                </a:ext>
              </a:extLst>
            </p:cNvPr>
            <p:cNvSpPr txBox="1"/>
            <p:nvPr/>
          </p:nvSpPr>
          <p:spPr>
            <a:xfrm>
              <a:off x="1783977" y="5342964"/>
              <a:ext cx="19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dirty="0"/>
                <a:t>Sisend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69FBC5-46B2-4368-8110-8F1D09A2BBD8}"/>
                </a:ext>
              </a:extLst>
            </p:cNvPr>
            <p:cNvSpPr txBox="1"/>
            <p:nvPr/>
          </p:nvSpPr>
          <p:spPr>
            <a:xfrm>
              <a:off x="8498543" y="5342964"/>
              <a:ext cx="19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dirty="0"/>
                <a:t>Väljund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8CB915-E320-46AA-A370-5008FCC3E393}"/>
                </a:ext>
              </a:extLst>
            </p:cNvPr>
            <p:cNvSpPr txBox="1"/>
            <p:nvPr/>
          </p:nvSpPr>
          <p:spPr>
            <a:xfrm>
              <a:off x="5141259" y="5391060"/>
              <a:ext cx="19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dirty="0"/>
                <a:t>Tehted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022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96B4F-E788-4CF4-A6D4-4F21F24B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64287"/>
            <a:ext cx="8795808" cy="5178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59EB6-4B43-46DF-AA24-D9E1FE9F8DED}"/>
              </a:ext>
            </a:extLst>
          </p:cNvPr>
          <p:cNvSpPr txBox="1"/>
          <p:nvPr/>
        </p:nvSpPr>
        <p:spPr>
          <a:xfrm>
            <a:off x="3155950" y="5795201"/>
            <a:ext cx="5880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Oluline</a:t>
            </a:r>
            <a:r>
              <a:rPr lang="en-US" dirty="0"/>
              <a:t> on, et </a:t>
            </a:r>
            <a:r>
              <a:rPr lang="en-US" dirty="0" err="1"/>
              <a:t>signaale</a:t>
            </a:r>
            <a:r>
              <a:rPr lang="en-US" dirty="0"/>
              <a:t> </a:t>
            </a:r>
            <a:r>
              <a:rPr lang="en-US" dirty="0" err="1"/>
              <a:t>töötlevad</a:t>
            </a:r>
            <a:r>
              <a:rPr lang="en-US" dirty="0"/>
              <a:t> </a:t>
            </a:r>
            <a:r>
              <a:rPr lang="en-US" dirty="0" err="1"/>
              <a:t>komponendid</a:t>
            </a:r>
            <a:r>
              <a:rPr lang="en-US" dirty="0"/>
              <a:t> „</a:t>
            </a:r>
            <a:r>
              <a:rPr lang="en-US" dirty="0" err="1"/>
              <a:t>kinnitaks</a:t>
            </a:r>
            <a:r>
              <a:rPr lang="en-US" dirty="0"/>
              <a:t>“</a:t>
            </a:r>
          </a:p>
          <a:p>
            <a:r>
              <a:rPr lang="en-US" dirty="0" err="1"/>
              <a:t>olekut</a:t>
            </a:r>
            <a:r>
              <a:rPr lang="en-US" dirty="0"/>
              <a:t>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viiks</a:t>
            </a:r>
            <a:r>
              <a:rPr lang="en-US" dirty="0"/>
              <a:t> </a:t>
            </a:r>
            <a:r>
              <a:rPr lang="en-US" dirty="0" err="1"/>
              <a:t>muutuja</a:t>
            </a:r>
            <a:r>
              <a:rPr lang="en-US" dirty="0"/>
              <a:t> </a:t>
            </a:r>
            <a:r>
              <a:rPr lang="en-US" dirty="0" err="1"/>
              <a:t>võimalikult</a:t>
            </a:r>
            <a:r>
              <a:rPr lang="en-US" dirty="0"/>
              <a:t> </a:t>
            </a:r>
            <a:r>
              <a:rPr lang="en-US" dirty="0" err="1"/>
              <a:t>kindlalt</a:t>
            </a:r>
            <a:r>
              <a:rPr lang="en-US" dirty="0"/>
              <a:t> ja </a:t>
            </a:r>
            <a:r>
              <a:rPr lang="en-US" dirty="0" err="1"/>
              <a:t>kiiresti</a:t>
            </a:r>
            <a:endParaRPr lang="en-US" dirty="0"/>
          </a:p>
          <a:p>
            <a:r>
              <a:rPr lang="en-US" dirty="0" err="1"/>
              <a:t>vajalikku</a:t>
            </a:r>
            <a:r>
              <a:rPr lang="en-US" dirty="0"/>
              <a:t> </a:t>
            </a:r>
            <a:r>
              <a:rPr lang="en-US" dirty="0" err="1"/>
              <a:t>olekusse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5AD27-A78E-4B6F-A4ED-32A6D137F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53" y="109817"/>
            <a:ext cx="11000728" cy="4766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441E75-8E0C-4D94-B4C7-62151C3A08BE}"/>
              </a:ext>
            </a:extLst>
          </p:cNvPr>
          <p:cNvSpPr txBox="1"/>
          <p:nvPr/>
        </p:nvSpPr>
        <p:spPr>
          <a:xfrm>
            <a:off x="3165058" y="5867400"/>
            <a:ext cx="6320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4000" b="1" dirty="0" err="1"/>
              <a:t>Dec</a:t>
            </a:r>
            <a:r>
              <a:rPr lang="et-EE" sz="4000" dirty="0" err="1"/>
              <a:t>imal</a:t>
            </a:r>
            <a:r>
              <a:rPr lang="et-EE" sz="4000" dirty="0"/>
              <a:t> </a:t>
            </a:r>
            <a:r>
              <a:rPr lang="et-EE" sz="4000" dirty="0" err="1"/>
              <a:t>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700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B169-5F3B-496D-837B-C5ECD8DD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65" y="440634"/>
            <a:ext cx="7334250" cy="838200"/>
          </a:xfrm>
        </p:spPr>
        <p:txBody>
          <a:bodyPr>
            <a:normAutofit/>
          </a:bodyPr>
          <a:lstStyle/>
          <a:p>
            <a:r>
              <a:rPr lang="et-EE" sz="3200" dirty="0" err="1"/>
              <a:t>Sinaal</a:t>
            </a:r>
            <a:r>
              <a:rPr lang="et-EE" sz="3200" dirty="0"/>
              <a:t> – info edastamise viis</a:t>
            </a: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B65E8F-BB41-451F-BAB6-50329D268E53}"/>
              </a:ext>
            </a:extLst>
          </p:cNvPr>
          <p:cNvSpPr txBox="1">
            <a:spLocks/>
          </p:cNvSpPr>
          <p:nvPr/>
        </p:nvSpPr>
        <p:spPr>
          <a:xfrm>
            <a:off x="1653208" y="1585291"/>
            <a:ext cx="8352182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EFA89-736A-4A3D-A708-8ACA74188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7" y="4478125"/>
            <a:ext cx="8846654" cy="2304786"/>
          </a:xfrm>
          <a:prstGeom prst="rect">
            <a:avLst/>
          </a:prstGeom>
        </p:spPr>
      </p:pic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CE16BD4B-2184-4077-9AA8-5372451BF8B1}"/>
              </a:ext>
            </a:extLst>
          </p:cNvPr>
          <p:cNvSpPr/>
          <p:nvPr/>
        </p:nvSpPr>
        <p:spPr>
          <a:xfrm>
            <a:off x="3430574" y="1585291"/>
            <a:ext cx="8502346" cy="212912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4400" dirty="0"/>
              <a:t>Diskreetne digitaalne signaal</a:t>
            </a:r>
            <a:endParaRPr lang="en-US" sz="4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9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nal_clean.png">
            <a:extLst>
              <a:ext uri="{FF2B5EF4-FFF2-40B4-BE49-F238E27FC236}">
                <a16:creationId xmlns:a16="http://schemas.microsoft.com/office/drawing/2014/main" id="{EEB8A7BB-DFC4-4242-F1D9-B8486A47F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5" y="1054164"/>
            <a:ext cx="11230454" cy="5246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795ED-97B5-69BD-4344-2FE5EFA2640F}"/>
              </a:ext>
            </a:extLst>
          </p:cNvPr>
          <p:cNvSpPr txBox="1"/>
          <p:nvPr/>
        </p:nvSpPr>
        <p:spPr>
          <a:xfrm>
            <a:off x="2239788" y="5016419"/>
            <a:ext cx="22860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C8"/>
                </a:solidFill>
              </a:defRPr>
            </a:pPr>
            <a:r>
              <a:rPr dirty="0" err="1"/>
              <a:t>madal</a:t>
            </a:r>
            <a:r>
              <a:rPr dirty="0"/>
              <a:t> </a:t>
            </a:r>
            <a:r>
              <a:rPr dirty="0" err="1"/>
              <a:t>signaalitase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44B72-979E-B8A0-181A-20D3A95054C6}"/>
              </a:ext>
            </a:extLst>
          </p:cNvPr>
          <p:cNvSpPr txBox="1"/>
          <p:nvPr/>
        </p:nvSpPr>
        <p:spPr>
          <a:xfrm>
            <a:off x="2455919" y="1700381"/>
            <a:ext cx="22860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9600"/>
                </a:solidFill>
              </a:defRPr>
            </a:pPr>
            <a:r>
              <a:rPr dirty="0" err="1"/>
              <a:t>kõrge</a:t>
            </a:r>
            <a:r>
              <a:rPr dirty="0"/>
              <a:t> </a:t>
            </a:r>
            <a:r>
              <a:rPr dirty="0" err="1"/>
              <a:t>signaalitase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FAFB1-1189-302D-4029-6D0D6D69A898}"/>
              </a:ext>
            </a:extLst>
          </p:cNvPr>
          <p:cNvSpPr txBox="1"/>
          <p:nvPr/>
        </p:nvSpPr>
        <p:spPr>
          <a:xfrm>
            <a:off x="6258723" y="4689639"/>
            <a:ext cx="201168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FF8C00"/>
                </a:solidFill>
              </a:defRPr>
            </a:pPr>
            <a:r>
              <a:rPr dirty="0" err="1"/>
              <a:t>signaali</a:t>
            </a:r>
            <a:r>
              <a:rPr dirty="0"/>
              <a:t> </a:t>
            </a:r>
            <a:r>
              <a:rPr dirty="0" err="1"/>
              <a:t>tõus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30B58-56ED-95F8-B0DE-281119A6EF46}"/>
              </a:ext>
            </a:extLst>
          </p:cNvPr>
          <p:cNvSpPr txBox="1"/>
          <p:nvPr/>
        </p:nvSpPr>
        <p:spPr>
          <a:xfrm>
            <a:off x="8862797" y="1616669"/>
            <a:ext cx="201168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C80000"/>
                </a:solidFill>
              </a:defRPr>
            </a:pPr>
            <a:r>
              <a:rPr dirty="0" err="1"/>
              <a:t>signaali</a:t>
            </a:r>
            <a:r>
              <a:rPr dirty="0"/>
              <a:t> </a:t>
            </a:r>
            <a:r>
              <a:rPr dirty="0" err="1"/>
              <a:t>langus</a:t>
            </a:r>
            <a:endParaRPr dirty="0"/>
          </a:p>
        </p:txBody>
      </p:sp>
      <p:cxnSp>
        <p:nvCxnSpPr>
          <p:cNvPr id="10" name="Connector 7">
            <a:extLst>
              <a:ext uri="{FF2B5EF4-FFF2-40B4-BE49-F238E27FC236}">
                <a16:creationId xmlns:a16="http://schemas.microsoft.com/office/drawing/2014/main" id="{EC3454B9-8528-F29A-8A7A-AAC8653D3599}"/>
              </a:ext>
            </a:extLst>
          </p:cNvPr>
          <p:cNvCxnSpPr/>
          <p:nvPr/>
        </p:nvCxnSpPr>
        <p:spPr>
          <a:xfrm flipH="1" flipV="1">
            <a:off x="6125472" y="3535681"/>
            <a:ext cx="548640" cy="118872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ctor 8">
            <a:extLst>
              <a:ext uri="{FF2B5EF4-FFF2-40B4-BE49-F238E27FC236}">
                <a16:creationId xmlns:a16="http://schemas.microsoft.com/office/drawing/2014/main" id="{2A2CE6B6-1C68-33F4-1AC9-433B9B995F90}"/>
              </a:ext>
            </a:extLst>
          </p:cNvPr>
          <p:cNvCxnSpPr>
            <a:cxnSpLocks/>
          </p:cNvCxnSpPr>
          <p:nvPr/>
        </p:nvCxnSpPr>
        <p:spPr>
          <a:xfrm>
            <a:off x="9319997" y="1875534"/>
            <a:ext cx="182880" cy="74697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39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C0798-3D2A-A4EF-24FD-32248E4D1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C971CF-5CAC-AFB2-223D-65A9A8A9ED2B}"/>
              </a:ext>
            </a:extLst>
          </p:cNvPr>
          <p:cNvSpPr txBox="1"/>
          <p:nvPr/>
        </p:nvSpPr>
        <p:spPr>
          <a:xfrm>
            <a:off x="1077650" y="134636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Positiivne</a:t>
            </a:r>
            <a:r>
              <a:rPr lang="en-US" sz="3200" b="1" dirty="0"/>
              <a:t> </a:t>
            </a:r>
            <a:r>
              <a:rPr lang="en-US" sz="3200" b="1" dirty="0" err="1"/>
              <a:t>impulss</a:t>
            </a:r>
            <a:r>
              <a:rPr lang="en-US" sz="3200" b="1" dirty="0"/>
              <a:t>.</a:t>
            </a:r>
          </a:p>
        </p:txBody>
      </p:sp>
      <p:pic>
        <p:nvPicPr>
          <p:cNvPr id="5" name="Picture 4" descr="A blue line graph with white text&#10;&#10;AI-generated content may be incorrect.">
            <a:extLst>
              <a:ext uri="{FF2B5EF4-FFF2-40B4-BE49-F238E27FC236}">
                <a16:creationId xmlns:a16="http://schemas.microsoft.com/office/drawing/2014/main" id="{92A962D9-7DAF-7D74-2B21-3D240E04D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50" y="1124249"/>
            <a:ext cx="10036700" cy="5392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F8147-68DD-E6A5-C8EC-58F10AF83BBC}"/>
              </a:ext>
            </a:extLst>
          </p:cNvPr>
          <p:cNvSpPr txBox="1"/>
          <p:nvPr/>
        </p:nvSpPr>
        <p:spPr>
          <a:xfrm>
            <a:off x="3780994" y="4335677"/>
            <a:ext cx="169501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FF8C00"/>
                </a:solidFill>
              </a:defRPr>
            </a:pPr>
            <a:r>
              <a:rPr lang="en-US" sz="2000" dirty="0"/>
              <a:t>TÕUSEV SERV</a:t>
            </a:r>
            <a:endParaRPr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08904-704C-9BA4-CCE2-509586A9CE4C}"/>
              </a:ext>
            </a:extLst>
          </p:cNvPr>
          <p:cNvSpPr txBox="1"/>
          <p:nvPr/>
        </p:nvSpPr>
        <p:spPr>
          <a:xfrm>
            <a:off x="7279804" y="2491834"/>
            <a:ext cx="17046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00">
                <a:solidFill>
                  <a:srgbClr val="C80000"/>
                </a:solidFill>
              </a:defRPr>
            </a:pPr>
            <a:r>
              <a:rPr lang="en-US" sz="2000" dirty="0"/>
              <a:t>LANGEV SERV</a:t>
            </a:r>
          </a:p>
        </p:txBody>
      </p:sp>
      <p:cxnSp>
        <p:nvCxnSpPr>
          <p:cNvPr id="8" name="Connector 7">
            <a:extLst>
              <a:ext uri="{FF2B5EF4-FFF2-40B4-BE49-F238E27FC236}">
                <a16:creationId xmlns:a16="http://schemas.microsoft.com/office/drawing/2014/main" id="{2C79E178-E6EC-E8EA-F750-589AD012CC5C}"/>
              </a:ext>
            </a:extLst>
          </p:cNvPr>
          <p:cNvCxnSpPr/>
          <p:nvPr/>
        </p:nvCxnSpPr>
        <p:spPr>
          <a:xfrm flipH="1" flipV="1">
            <a:off x="3647743" y="3181719"/>
            <a:ext cx="548640" cy="118872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ctor 8">
            <a:extLst>
              <a:ext uri="{FF2B5EF4-FFF2-40B4-BE49-F238E27FC236}">
                <a16:creationId xmlns:a16="http://schemas.microsoft.com/office/drawing/2014/main" id="{0FC9F410-867E-E264-923C-E991916125DD}"/>
              </a:ext>
            </a:extLst>
          </p:cNvPr>
          <p:cNvCxnSpPr>
            <a:cxnSpLocks/>
          </p:cNvCxnSpPr>
          <p:nvPr/>
        </p:nvCxnSpPr>
        <p:spPr>
          <a:xfrm flipH="1">
            <a:off x="7279804" y="2891944"/>
            <a:ext cx="457200" cy="784338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59C117-405C-F69F-9445-F6BEF6764BF2}"/>
              </a:ext>
            </a:extLst>
          </p:cNvPr>
          <p:cNvSpPr txBox="1"/>
          <p:nvPr/>
        </p:nvSpPr>
        <p:spPr>
          <a:xfrm>
            <a:off x="2388558" y="4735787"/>
            <a:ext cx="67159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00C8"/>
                </a:solidFill>
              </a:defRPr>
            </a:pPr>
            <a:r>
              <a:rPr lang="en-US" sz="2000" dirty="0">
                <a:solidFill>
                  <a:srgbClr val="FF00FF"/>
                </a:solidFill>
              </a:rPr>
              <a:t>LOW</a:t>
            </a:r>
            <a:endParaRPr sz="2000" dirty="0">
              <a:solidFill>
                <a:srgbClr val="FF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1B48-46B4-EF73-86D7-2B690490865F}"/>
              </a:ext>
            </a:extLst>
          </p:cNvPr>
          <p:cNvSpPr txBox="1"/>
          <p:nvPr/>
        </p:nvSpPr>
        <p:spPr>
          <a:xfrm>
            <a:off x="2314435" y="1547536"/>
            <a:ext cx="7457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>
                <a:solidFill>
                  <a:srgbClr val="009600"/>
                </a:solidFill>
              </a:defRPr>
            </a:pPr>
            <a:r>
              <a:rPr lang="en-US" sz="2000" dirty="0"/>
              <a:t>HIGH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4223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in front of a tree&#10;&#10;Description automatically generated">
            <a:extLst>
              <a:ext uri="{FF2B5EF4-FFF2-40B4-BE49-F238E27FC236}">
                <a16:creationId xmlns:a16="http://schemas.microsoft.com/office/drawing/2014/main" id="{4A7B6994-2419-4F88-9A3C-AA9ADEE93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3025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74FB0-7E3B-85E2-6F2F-6122DFFF7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067471-148B-64F2-42DA-3ED7C2ACE829}"/>
              </a:ext>
            </a:extLst>
          </p:cNvPr>
          <p:cNvSpPr txBox="1"/>
          <p:nvPr/>
        </p:nvSpPr>
        <p:spPr>
          <a:xfrm>
            <a:off x="1077649" y="134636"/>
            <a:ext cx="7484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Tõusva</a:t>
            </a:r>
            <a:r>
              <a:rPr lang="en-US" sz="3200" b="1" dirty="0"/>
              <a:t> </a:t>
            </a:r>
            <a:r>
              <a:rPr lang="en-US" sz="3200" b="1" dirty="0" err="1"/>
              <a:t>frondiga</a:t>
            </a:r>
            <a:r>
              <a:rPr lang="en-US" sz="3200" b="1" dirty="0"/>
              <a:t> </a:t>
            </a:r>
            <a:r>
              <a:rPr lang="en-US" sz="3200" b="1" dirty="0" err="1"/>
              <a:t>käivitussignaali</a:t>
            </a:r>
            <a:r>
              <a:rPr lang="en-US" sz="3200" b="1" dirty="0"/>
              <a:t> </a:t>
            </a:r>
            <a:r>
              <a:rPr lang="en-US" sz="3200" b="1" dirty="0" err="1"/>
              <a:t>lugemine</a:t>
            </a:r>
            <a:endParaRPr lang="en-US" sz="3200" b="1" dirty="0"/>
          </a:p>
        </p:txBody>
      </p:sp>
      <p:pic>
        <p:nvPicPr>
          <p:cNvPr id="13" name="Picture 12" descr="A graph with red lines and black text&#10;&#10;AI-generated content may be incorrect.">
            <a:extLst>
              <a:ext uri="{FF2B5EF4-FFF2-40B4-BE49-F238E27FC236}">
                <a16:creationId xmlns:a16="http://schemas.microsoft.com/office/drawing/2014/main" id="{928A04D7-00F0-4967-736E-E59D7E36C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08" y="1229369"/>
            <a:ext cx="11210867" cy="48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57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CE4843-8D00-41C3-96D6-E3D4F05F2549}"/>
              </a:ext>
            </a:extLst>
          </p:cNvPr>
          <p:cNvSpPr txBox="1"/>
          <p:nvPr/>
        </p:nvSpPr>
        <p:spPr>
          <a:xfrm>
            <a:off x="1060133" y="282625"/>
            <a:ext cx="6097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0000"/>
                </a:solidFill>
                <a:effectLst/>
                <a:latin typeface="TimesNewRomanPSMT"/>
              </a:rPr>
              <a:t>Negatiivne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NewRomanPSMT"/>
              </a:rPr>
              <a:t>impulss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  <a:r>
              <a:rPr lang="en-US" sz="3200" b="1" dirty="0"/>
              <a:t> 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3" name="Picture 2" descr="A graph with a line and arrows&#10;&#10;AI-generated content may be incorrect.">
            <a:extLst>
              <a:ext uri="{FF2B5EF4-FFF2-40B4-BE49-F238E27FC236}">
                <a16:creationId xmlns:a16="http://schemas.microsoft.com/office/drawing/2014/main" id="{68C01A90-4379-9862-F50E-B830661D2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10" y="1450159"/>
            <a:ext cx="9538980" cy="51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56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8">
            <a:extLst>
              <a:ext uri="{FF2B5EF4-FFF2-40B4-BE49-F238E27FC236}">
                <a16:creationId xmlns:a16="http://schemas.microsoft.com/office/drawing/2014/main" id="{5F55E542-58E1-ABC4-71CA-0E23A83686E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8051" y="2202874"/>
            <a:ext cx="7922028" cy="4164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34CF5-1807-F8F5-9E1F-ED9EE5C44106}"/>
              </a:ext>
            </a:extLst>
          </p:cNvPr>
          <p:cNvSpPr txBox="1"/>
          <p:nvPr/>
        </p:nvSpPr>
        <p:spPr>
          <a:xfrm>
            <a:off x="1060133" y="282625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Loogikatasemed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2B9D3-BAA3-9E25-3FE2-7F2F8D83B723}"/>
              </a:ext>
            </a:extLst>
          </p:cNvPr>
          <p:cNvSpPr txBox="1"/>
          <p:nvPr/>
        </p:nvSpPr>
        <p:spPr>
          <a:xfrm>
            <a:off x="1060133" y="2381592"/>
            <a:ext cx="36474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dirty="0" err="1">
                <a:solidFill>
                  <a:srgbClr val="000000"/>
                </a:solidFill>
                <a:effectLst/>
                <a:latin typeface="TimesNewRomanPSMT"/>
              </a:rPr>
              <a:t>Põhitase</a:t>
            </a:r>
            <a:endParaRPr lang="en-US" sz="2800" i="0" dirty="0">
              <a:solidFill>
                <a:srgbClr val="000000"/>
              </a:solidFill>
              <a:effectLst/>
              <a:latin typeface="TimesNewRomanPS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Amplituud</a:t>
            </a:r>
            <a:endParaRPr lang="en-US" sz="2800" dirty="0">
              <a:solidFill>
                <a:srgbClr val="000000"/>
              </a:solidFill>
              <a:latin typeface="TimesNewRomanPS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Tõusuaeg</a:t>
            </a:r>
            <a:endParaRPr lang="en-US" sz="2800" dirty="0">
              <a:solidFill>
                <a:srgbClr val="000000"/>
              </a:solidFill>
              <a:latin typeface="TimesNewRomanPS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Impulsi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 Laius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Langusaeg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2B2BF-9C1F-AD54-B99D-A23326A400F6}"/>
              </a:ext>
            </a:extLst>
          </p:cNvPr>
          <p:cNvSpPr txBox="1"/>
          <p:nvPr/>
        </p:nvSpPr>
        <p:spPr>
          <a:xfrm>
            <a:off x="1060133" y="1026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Digitaalimpulsi</a:t>
            </a:r>
            <a:r>
              <a:rPr lang="en-US" sz="3200" dirty="0"/>
              <a:t> </a:t>
            </a:r>
            <a:r>
              <a:rPr lang="en-US" sz="2800" dirty="0" err="1"/>
              <a:t>põhiosad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11376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94314-7F38-0125-E7A2-58AFBEFA9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8">
            <a:extLst>
              <a:ext uri="{FF2B5EF4-FFF2-40B4-BE49-F238E27FC236}">
                <a16:creationId xmlns:a16="http://schemas.microsoft.com/office/drawing/2014/main" id="{1D22E8FE-2B9F-AA40-5740-57A649F835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1" y="68974"/>
            <a:ext cx="4350328" cy="2241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15C4CD-F4F0-8148-2EE3-3FDB729FEE92}"/>
              </a:ext>
            </a:extLst>
          </p:cNvPr>
          <p:cNvSpPr txBox="1"/>
          <p:nvPr/>
        </p:nvSpPr>
        <p:spPr>
          <a:xfrm>
            <a:off x="1051820" y="177539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Loogikatasemed</a:t>
            </a:r>
            <a:endParaRPr lang="en-US" sz="32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AE079-F444-7BA9-4D2C-60AF0862B6EF}"/>
              </a:ext>
            </a:extLst>
          </p:cNvPr>
          <p:cNvSpPr txBox="1"/>
          <p:nvPr/>
        </p:nvSpPr>
        <p:spPr>
          <a:xfrm>
            <a:off x="228860" y="1125094"/>
            <a:ext cx="864913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/>
              <a:t>Põhitase</a:t>
            </a:r>
            <a:r>
              <a:rPr lang="en-US" sz="2400" b="1" dirty="0"/>
              <a:t> (Base line)</a:t>
            </a:r>
            <a:r>
              <a:rPr lang="en-US" sz="2400" dirty="0"/>
              <a:t> – </a:t>
            </a:r>
            <a:r>
              <a:rPr lang="en-US" sz="2400" dirty="0" err="1"/>
              <a:t>pinge</a:t>
            </a:r>
            <a:r>
              <a:rPr lang="en-US" sz="2400" dirty="0"/>
              <a:t> tase, </a:t>
            </a:r>
            <a:r>
              <a:rPr lang="en-US" sz="2400" dirty="0" err="1"/>
              <a:t>mille</a:t>
            </a:r>
            <a:r>
              <a:rPr lang="en-US" sz="2400" dirty="0"/>
              <a:t> </a:t>
            </a:r>
            <a:r>
              <a:rPr lang="en-US" sz="2400" dirty="0" err="1"/>
              <a:t>juures</a:t>
            </a:r>
            <a:r>
              <a:rPr lang="en-US" sz="2400" dirty="0"/>
              <a:t> </a:t>
            </a:r>
            <a:r>
              <a:rPr lang="en-US" sz="2400" dirty="0" err="1"/>
              <a:t>signaali</a:t>
            </a:r>
            <a:r>
              <a:rPr lang="en-US" sz="2400" dirty="0"/>
              <a:t> </a:t>
            </a:r>
            <a:r>
              <a:rPr lang="en-US" sz="2400" dirty="0" err="1"/>
              <a:t>loetakse</a:t>
            </a:r>
            <a:r>
              <a:rPr lang="en-US" sz="2400" dirty="0"/>
              <a:t> </a:t>
            </a:r>
            <a:r>
              <a:rPr lang="en-US" sz="2400" dirty="0" err="1"/>
              <a:t>loogiliseks</a:t>
            </a:r>
            <a:r>
              <a:rPr lang="en-US" sz="2400" dirty="0"/>
              <a:t> „0”-ks.</a:t>
            </a:r>
            <a:r>
              <a:rPr lang="en-US" sz="2400" dirty="0">
                <a:solidFill>
                  <a:srgbClr val="000000"/>
                </a:solidFill>
              </a:rPr>
              <a:t>Amplituud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00"/>
                </a:solidFill>
              </a:rPr>
              <a:t>Amplituud</a:t>
            </a:r>
            <a:r>
              <a:rPr lang="en-US" sz="2400" b="1" dirty="0">
                <a:solidFill>
                  <a:srgbClr val="000000"/>
                </a:solidFill>
              </a:rPr>
              <a:t> (Amplitude) </a:t>
            </a:r>
            <a:r>
              <a:rPr lang="en-US" sz="2400" dirty="0">
                <a:solidFill>
                  <a:srgbClr val="000000"/>
                </a:solidFill>
              </a:rPr>
              <a:t>– </a:t>
            </a:r>
            <a:r>
              <a:rPr lang="en-US" sz="2400" dirty="0" err="1">
                <a:solidFill>
                  <a:srgbClr val="000000"/>
                </a:solidFill>
              </a:rPr>
              <a:t>signaali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maksimaalne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pinge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erinevus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madala</a:t>
            </a:r>
            <a:r>
              <a:rPr lang="en-US" sz="2400" dirty="0">
                <a:solidFill>
                  <a:srgbClr val="000000"/>
                </a:solidFill>
              </a:rPr>
              <a:t> (LOW) ja </a:t>
            </a:r>
            <a:r>
              <a:rPr lang="en-US" sz="2400" dirty="0" err="1">
                <a:solidFill>
                  <a:srgbClr val="000000"/>
                </a:solidFill>
              </a:rPr>
              <a:t>kõrge</a:t>
            </a:r>
            <a:r>
              <a:rPr lang="en-US" sz="2400" dirty="0">
                <a:solidFill>
                  <a:srgbClr val="000000"/>
                </a:solidFill>
              </a:rPr>
              <a:t> (HIGH) </a:t>
            </a:r>
            <a:r>
              <a:rPr lang="en-US" sz="2400" dirty="0" err="1">
                <a:solidFill>
                  <a:srgbClr val="000000"/>
                </a:solidFill>
              </a:rPr>
              <a:t>taseme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vahel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00"/>
                </a:solidFill>
              </a:rPr>
              <a:t>Tõusuaeg</a:t>
            </a:r>
            <a:r>
              <a:rPr lang="en-US" sz="2400" b="1" dirty="0">
                <a:solidFill>
                  <a:srgbClr val="000000"/>
                </a:solidFill>
              </a:rPr>
              <a:t> (tᵣ, Rise time)</a:t>
            </a:r>
            <a:r>
              <a:rPr lang="en-US" sz="2400" dirty="0">
                <a:solidFill>
                  <a:srgbClr val="000000"/>
                </a:solidFill>
              </a:rPr>
              <a:t> – </a:t>
            </a:r>
            <a:r>
              <a:rPr lang="en-US" sz="2400" dirty="0" err="1">
                <a:solidFill>
                  <a:srgbClr val="000000"/>
                </a:solidFill>
              </a:rPr>
              <a:t>ajavahemik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mille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jooksul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signaal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tõuseb</a:t>
            </a:r>
            <a:r>
              <a:rPr lang="en-US" sz="2400" dirty="0">
                <a:solidFill>
                  <a:srgbClr val="000000"/>
                </a:solidFill>
              </a:rPr>
              <a:t> 10% </a:t>
            </a:r>
            <a:r>
              <a:rPr lang="en-US" sz="2400" dirty="0" err="1">
                <a:solidFill>
                  <a:srgbClr val="000000"/>
                </a:solidFill>
              </a:rPr>
              <a:t>tasemelt</a:t>
            </a:r>
            <a:r>
              <a:rPr lang="en-US" sz="2400" dirty="0">
                <a:solidFill>
                  <a:srgbClr val="000000"/>
                </a:solidFill>
              </a:rPr>
              <a:t> 90% </a:t>
            </a:r>
            <a:r>
              <a:rPr lang="en-US" sz="2400" dirty="0" err="1">
                <a:solidFill>
                  <a:srgbClr val="000000"/>
                </a:solidFill>
              </a:rPr>
              <a:t>tasemele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lõplikust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väärtusest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00"/>
                </a:solidFill>
              </a:rPr>
              <a:t>Impulsi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laius</a:t>
            </a:r>
            <a:r>
              <a:rPr lang="en-US" sz="2400" b="1" dirty="0">
                <a:solidFill>
                  <a:srgbClr val="000000"/>
                </a:solidFill>
              </a:rPr>
              <a:t> (</a:t>
            </a:r>
            <a:r>
              <a:rPr lang="en-US" sz="2400" b="1" dirty="0" err="1">
                <a:solidFill>
                  <a:srgbClr val="000000"/>
                </a:solidFill>
              </a:rPr>
              <a:t>tʷ</a:t>
            </a:r>
            <a:r>
              <a:rPr lang="en-US" sz="2400" b="1" dirty="0">
                <a:solidFill>
                  <a:srgbClr val="000000"/>
                </a:solidFill>
              </a:rPr>
              <a:t>, Pulse width) </a:t>
            </a:r>
            <a:r>
              <a:rPr lang="en-US" sz="2400" dirty="0">
                <a:solidFill>
                  <a:srgbClr val="000000"/>
                </a:solidFill>
              </a:rPr>
              <a:t>– </a:t>
            </a:r>
            <a:r>
              <a:rPr lang="en-US" sz="2400" dirty="0" err="1">
                <a:solidFill>
                  <a:srgbClr val="000000"/>
                </a:solidFill>
              </a:rPr>
              <a:t>ajavahemik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mille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jooksul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signaal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püsib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kõrgel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loogiline</a:t>
            </a:r>
            <a:r>
              <a:rPr lang="en-US" sz="2400" dirty="0">
                <a:solidFill>
                  <a:srgbClr val="000000"/>
                </a:solidFill>
              </a:rPr>
              <a:t> „1”) </a:t>
            </a:r>
            <a:r>
              <a:rPr lang="en-US" sz="2400" dirty="0" err="1">
                <a:solidFill>
                  <a:srgbClr val="000000"/>
                </a:solidFill>
              </a:rPr>
              <a:t>tasemel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langemist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00"/>
                </a:solidFill>
              </a:rPr>
              <a:t>Langusaeg</a:t>
            </a:r>
            <a:r>
              <a:rPr lang="en-US" sz="2400" b="1" dirty="0">
                <a:solidFill>
                  <a:srgbClr val="000000"/>
                </a:solidFill>
              </a:rPr>
              <a:t> (t𝒇, Fall time) </a:t>
            </a:r>
            <a:r>
              <a:rPr lang="en-US" sz="2400" dirty="0">
                <a:solidFill>
                  <a:srgbClr val="000000"/>
                </a:solidFill>
              </a:rPr>
              <a:t>– </a:t>
            </a:r>
            <a:r>
              <a:rPr lang="en-US" sz="2400" dirty="0" err="1">
                <a:solidFill>
                  <a:srgbClr val="000000"/>
                </a:solidFill>
              </a:rPr>
              <a:t>ajavahemik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mille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jooksul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signaal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langeb</a:t>
            </a:r>
            <a:r>
              <a:rPr lang="en-US" sz="2400" dirty="0">
                <a:solidFill>
                  <a:srgbClr val="000000"/>
                </a:solidFill>
              </a:rPr>
              <a:t> 90% </a:t>
            </a:r>
            <a:r>
              <a:rPr lang="en-US" sz="2400" dirty="0" err="1">
                <a:solidFill>
                  <a:srgbClr val="000000"/>
                </a:solidFill>
              </a:rPr>
              <a:t>tasemelt</a:t>
            </a:r>
            <a:r>
              <a:rPr lang="en-US" sz="2400" dirty="0">
                <a:solidFill>
                  <a:srgbClr val="000000"/>
                </a:solidFill>
              </a:rPr>
              <a:t> 10% </a:t>
            </a:r>
            <a:r>
              <a:rPr lang="en-US" sz="2400" dirty="0" err="1">
                <a:solidFill>
                  <a:srgbClr val="000000"/>
                </a:solidFill>
              </a:rPr>
              <a:t>tasemele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oma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väärtusest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067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3D6AA8-FDC9-41BE-8AF4-D94F442E6C26}"/>
              </a:ext>
            </a:extLst>
          </p:cNvPr>
          <p:cNvSpPr txBox="1"/>
          <p:nvPr/>
        </p:nvSpPr>
        <p:spPr>
          <a:xfrm>
            <a:off x="888684" y="5110817"/>
            <a:ext cx="101090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</a:rPr>
              <a:t>Perioodilise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binaarsignaali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sagedus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arvutatakse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valemiga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: f = 1/T,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 err="1">
                <a:solidFill>
                  <a:srgbClr val="000000"/>
                </a:solidFill>
                <a:effectLst/>
              </a:rPr>
              <a:t>Käidutsükkel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arvutatakse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valemiga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: 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Töötsükkel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= (</a:t>
            </a:r>
            <a:r>
              <a:rPr lang="en-US" sz="2400" b="0" i="0" dirty="0" err="1">
                <a:solidFill>
                  <a:srgbClr val="000000"/>
                </a:solidFill>
                <a:effectLst/>
              </a:rPr>
              <a:t>t</a:t>
            </a:r>
            <a:r>
              <a:rPr lang="en-US" sz="1200" b="0" i="0" dirty="0" err="1">
                <a:solidFill>
                  <a:srgbClr val="000000"/>
                </a:solidFill>
                <a:effectLst/>
              </a:rPr>
              <a:t>w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/T) x 100%</a:t>
            </a: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5875C3-AA29-433C-9826-827C1A530193}"/>
              </a:ext>
            </a:extLst>
          </p:cNvPr>
          <p:cNvSpPr txBox="1"/>
          <p:nvPr/>
        </p:nvSpPr>
        <p:spPr>
          <a:xfrm>
            <a:off x="1094422" y="546854"/>
            <a:ext cx="9729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Binaarse</a:t>
            </a:r>
            <a:r>
              <a:rPr lang="en-US" sz="3200" b="1" dirty="0"/>
              <a:t> </a:t>
            </a:r>
            <a:r>
              <a:rPr lang="en-US" sz="3200" b="1" dirty="0" err="1"/>
              <a:t>lainekuju</a:t>
            </a:r>
            <a:r>
              <a:rPr lang="en-US" sz="3200" b="1" dirty="0"/>
              <a:t> </a:t>
            </a:r>
            <a:r>
              <a:rPr lang="en-US" sz="3200" b="1" dirty="0" err="1"/>
              <a:t>töötsükkel</a:t>
            </a:r>
            <a:endParaRPr lang="en-US" sz="3200" b="1" dirty="0"/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DF312DA8-4B61-A09D-A29F-2194BC0BAF6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2301" y="1747183"/>
            <a:ext cx="6097903" cy="24688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91991-BB09-3528-8410-53514DF0AB6F}"/>
              </a:ext>
            </a:extLst>
          </p:cNvPr>
          <p:cNvSpPr txBox="1"/>
          <p:nvPr/>
        </p:nvSpPr>
        <p:spPr>
          <a:xfrm>
            <a:off x="1094422" y="1675010"/>
            <a:ext cx="364746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tʷ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impulsi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laius</a:t>
            </a:r>
            <a:endParaRPr lang="en-US" sz="2800" dirty="0">
              <a:solidFill>
                <a:srgbClr val="000000"/>
              </a:solidFill>
              <a:latin typeface="TimesNewRomanPS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NewRomanPS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NewRomanPSMT"/>
              </a:rPr>
              <a:t>T =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lainekuju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periood</a:t>
            </a:r>
            <a:endParaRPr lang="en-US" sz="2800" dirty="0">
              <a:solidFill>
                <a:srgbClr val="000000"/>
              </a:solidFill>
              <a:latin typeface="TimesNewRomanPS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NewRomanPS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NewRomanPSMT"/>
              </a:rPr>
              <a:t>f =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lainekuju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NewRomanPSMT"/>
              </a:rPr>
              <a:t>sagedus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5013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4CF5B6-C0FE-4B0D-87DE-7407C37DE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4522" cy="690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48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4494F85-C212-472F-A192-D38BAFC080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2032030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ACD014-409D-4469-B76C-D289FCDC5FD9}"/>
              </a:ext>
            </a:extLst>
          </p:cNvPr>
          <p:cNvSpPr txBox="1"/>
          <p:nvPr/>
        </p:nvSpPr>
        <p:spPr>
          <a:xfrm>
            <a:off x="919163" y="1798722"/>
            <a:ext cx="112728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Signaale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saab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teisendada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 </a:t>
            </a:r>
            <a:endParaRPr lang="et-EE" sz="3600" b="0" i="0" dirty="0">
              <a:solidFill>
                <a:srgbClr val="242424"/>
              </a:solidFill>
              <a:effectLst/>
              <a:latin typeface="Tahoma" panose="020B0604030504040204" pitchFamily="34" charset="0"/>
            </a:endParaRPr>
          </a:p>
          <a:p>
            <a:endParaRPr lang="et-EE" sz="3600" b="0" i="0" dirty="0">
              <a:solidFill>
                <a:srgbClr val="242424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Selleks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kasutatakse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praktikas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loogilisi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elemente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endParaRPr lang="et-EE" sz="3600" b="0" i="0" dirty="0">
              <a:solidFill>
                <a:srgbClr val="242424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ja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selle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registreerimiseks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kasutatakse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endParaRPr lang="et-EE" sz="3600" b="0" i="0" dirty="0">
              <a:solidFill>
                <a:srgbClr val="242424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formaalselt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loogilisi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600" b="0" i="0" dirty="0" err="1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funktsioone</a:t>
            </a:r>
            <a:r>
              <a:rPr lang="en-US" sz="3600" b="0" i="0" dirty="0">
                <a:solidFill>
                  <a:srgbClr val="242424"/>
                </a:solidFill>
                <a:effectLst/>
                <a:latin typeface="Tahoma" panose="020B0604030504040204" pitchFamily="34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0325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C9052-576E-47A7-9FA9-2023ABFDC4F5}"/>
              </a:ext>
            </a:extLst>
          </p:cNvPr>
          <p:cNvSpPr txBox="1"/>
          <p:nvPr/>
        </p:nvSpPr>
        <p:spPr>
          <a:xfrm>
            <a:off x="10820400" y="5867400"/>
            <a:ext cx="119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Digi 1.5 V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97BE7-7435-49E5-A032-B35B6650B886}"/>
              </a:ext>
            </a:extLst>
          </p:cNvPr>
          <p:cNvSpPr txBox="1"/>
          <p:nvPr/>
        </p:nvSpPr>
        <p:spPr>
          <a:xfrm>
            <a:off x="731520" y="58674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https://moodle.tktk.ee/mod/scorm/view.php?id=123073</a:t>
            </a:r>
            <a:endParaRPr lang="et-EE" dirty="0"/>
          </a:p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C13006A-2D65-4CF0-9D29-2D3D007F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344269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8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62350-B74D-F458-2246-E73A5B29D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7A04-BD7A-2FC3-91A4-69C82AD85EA4}"/>
              </a:ext>
            </a:extLst>
          </p:cNvPr>
          <p:cNvSpPr txBox="1">
            <a:spLocks/>
          </p:cNvSpPr>
          <p:nvPr/>
        </p:nvSpPr>
        <p:spPr>
          <a:xfrm>
            <a:off x="1014153" y="58188"/>
            <a:ext cx="8229600" cy="10848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-100" dirty="0" err="1"/>
              <a:t>Digitaalelektroonika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00831-5282-7858-819D-C0700114B1FF}"/>
              </a:ext>
            </a:extLst>
          </p:cNvPr>
          <p:cNvSpPr txBox="1">
            <a:spLocks/>
          </p:cNvSpPr>
          <p:nvPr/>
        </p:nvSpPr>
        <p:spPr>
          <a:xfrm>
            <a:off x="881149" y="1251066"/>
            <a:ext cx="11064239" cy="4525963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79730">
              <a:buSzPct val="100000"/>
              <a:tabLst>
                <a:tab pos="194945" algn="l"/>
              </a:tabLst>
            </a:pPr>
            <a:r>
              <a:rPr lang="en-US" dirty="0" err="1"/>
              <a:t>Digitaalne</a:t>
            </a:r>
            <a:r>
              <a:rPr lang="en-US" dirty="0"/>
              <a:t> ( </a:t>
            </a:r>
            <a:r>
              <a:rPr lang="en-US" dirty="0" err="1"/>
              <a:t>ladina</a:t>
            </a:r>
            <a:r>
              <a:rPr lang="en-US" dirty="0"/>
              <a:t> </a:t>
            </a:r>
            <a:r>
              <a:rPr lang="en-US" dirty="0" err="1"/>
              <a:t>keeles</a:t>
            </a:r>
            <a:r>
              <a:rPr lang="en-US" dirty="0"/>
              <a:t> </a:t>
            </a:r>
            <a:r>
              <a:rPr lang="en-US" dirty="0" err="1"/>
              <a:t>digitis</a:t>
            </a:r>
            <a:r>
              <a:rPr lang="en-US" dirty="0"/>
              <a:t> – </a:t>
            </a:r>
            <a:r>
              <a:rPr lang="en-US" dirty="0" err="1"/>
              <a:t>sõrm</a:t>
            </a:r>
            <a:r>
              <a:rPr lang="en-US" dirty="0"/>
              <a:t>, </a:t>
            </a:r>
            <a:r>
              <a:rPr lang="en-US" dirty="0" err="1"/>
              <a:t>inglise</a:t>
            </a:r>
            <a:r>
              <a:rPr lang="en-US" dirty="0"/>
              <a:t> </a:t>
            </a:r>
            <a:r>
              <a:rPr lang="en-US" dirty="0" err="1"/>
              <a:t>keeles</a:t>
            </a:r>
            <a:r>
              <a:rPr lang="en-US" dirty="0"/>
              <a:t> digit- number) </a:t>
            </a:r>
            <a:r>
              <a:rPr lang="en-US" dirty="0" err="1"/>
              <a:t>tähendab</a:t>
            </a:r>
            <a:r>
              <a:rPr lang="en-US" dirty="0"/>
              <a:t> </a:t>
            </a:r>
            <a:r>
              <a:rPr lang="en-US" dirty="0" err="1"/>
              <a:t>numbriline</a:t>
            </a:r>
            <a:r>
              <a:rPr lang="en-US" dirty="0"/>
              <a:t>.</a:t>
            </a:r>
          </a:p>
          <a:p>
            <a:pPr marR="379730">
              <a:buSzPct val="100000"/>
              <a:tabLst>
                <a:tab pos="194945" algn="l"/>
              </a:tabLst>
            </a:pPr>
            <a:endParaRPr lang="en-US" dirty="0"/>
          </a:p>
          <a:p>
            <a:pPr marR="228600">
              <a:buSzPct val="100000"/>
              <a:tabLst>
                <a:tab pos="194945" algn="l"/>
              </a:tabLst>
            </a:pPr>
            <a:r>
              <a:rPr lang="en-US" dirty="0" err="1"/>
              <a:t>Kasutusel</a:t>
            </a:r>
            <a:r>
              <a:rPr lang="en-US" dirty="0"/>
              <a:t> (</a:t>
            </a:r>
            <a:r>
              <a:rPr lang="en-US" dirty="0" err="1"/>
              <a:t>erinevalt</a:t>
            </a:r>
            <a:r>
              <a:rPr lang="en-US" dirty="0"/>
              <a:t> </a:t>
            </a:r>
            <a:r>
              <a:rPr lang="en-US" dirty="0" err="1"/>
              <a:t>pidevsüsteemist</a:t>
            </a:r>
            <a:r>
              <a:rPr lang="en-US" dirty="0"/>
              <a:t> </a:t>
            </a:r>
            <a:r>
              <a:rPr lang="en-US" dirty="0" err="1"/>
              <a:t>ehk</a:t>
            </a:r>
            <a:r>
              <a:rPr lang="en-US" dirty="0"/>
              <a:t> </a:t>
            </a:r>
            <a:r>
              <a:rPr lang="en-US" dirty="0" err="1"/>
              <a:t>analoogsüsteemist</a:t>
            </a:r>
            <a:r>
              <a:rPr lang="en-US" dirty="0"/>
              <a:t>) </a:t>
            </a:r>
            <a:r>
              <a:rPr lang="en-US" dirty="0" err="1"/>
              <a:t>kindlad</a:t>
            </a:r>
            <a:r>
              <a:rPr lang="en-US" dirty="0"/>
              <a:t> , </a:t>
            </a:r>
            <a:r>
              <a:rPr lang="en-US" dirty="0" err="1">
                <a:solidFill>
                  <a:srgbClr val="FF0000"/>
                </a:solidFill>
              </a:rPr>
              <a:t>kokkulepitud</a:t>
            </a:r>
            <a:r>
              <a:rPr lang="en-US" dirty="0"/>
              <a:t> </a:t>
            </a:r>
            <a:r>
              <a:rPr lang="en-US" dirty="0" err="1"/>
              <a:t>signaali</a:t>
            </a:r>
            <a:r>
              <a:rPr lang="en-US" dirty="0"/>
              <a:t> </a:t>
            </a:r>
            <a:r>
              <a:rPr lang="en-US" dirty="0" err="1"/>
              <a:t>väärtused</a:t>
            </a:r>
            <a:r>
              <a:rPr lang="en-US" dirty="0"/>
              <a:t>.</a:t>
            </a:r>
          </a:p>
          <a:p>
            <a:pPr marR="228600">
              <a:buSzPct val="100000"/>
              <a:tabLst>
                <a:tab pos="194945" algn="l"/>
              </a:tabLst>
            </a:pPr>
            <a:endParaRPr lang="en-US" dirty="0"/>
          </a:p>
          <a:p>
            <a:pPr marR="193675">
              <a:buSzPct val="100000"/>
              <a:tabLst>
                <a:tab pos="194945" algn="l"/>
              </a:tabLst>
            </a:pPr>
            <a:r>
              <a:rPr lang="en-US" dirty="0" err="1"/>
              <a:t>Digisignaal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muutuda</a:t>
            </a:r>
            <a:r>
              <a:rPr lang="en-US" dirty="0"/>
              <a:t> </a:t>
            </a:r>
            <a:r>
              <a:rPr lang="en-US" dirty="0" err="1"/>
              <a:t>astmete</a:t>
            </a:r>
            <a:r>
              <a:rPr lang="en-US" dirty="0"/>
              <a:t> </a:t>
            </a:r>
            <a:r>
              <a:rPr lang="en-US" dirty="0" err="1"/>
              <a:t>kaupa</a:t>
            </a:r>
            <a:r>
              <a:rPr lang="en-US" dirty="0"/>
              <a:t>, </a:t>
            </a:r>
            <a:r>
              <a:rPr lang="en-US" dirty="0" err="1"/>
              <a:t>lõplikud</a:t>
            </a:r>
            <a:r>
              <a:rPr lang="en-US" dirty="0"/>
              <a:t> </a:t>
            </a:r>
            <a:r>
              <a:rPr lang="en-US" dirty="0" err="1"/>
              <a:t>väärtused</a:t>
            </a:r>
            <a:r>
              <a:rPr lang="en-US" dirty="0"/>
              <a:t>.</a:t>
            </a:r>
          </a:p>
          <a:p>
            <a:pPr marR="193675">
              <a:buSzPct val="100000"/>
              <a:tabLst>
                <a:tab pos="194945" algn="l"/>
              </a:tabLst>
            </a:pPr>
            <a:endParaRPr lang="en-US" dirty="0"/>
          </a:p>
          <a:p>
            <a:pPr marR="5080">
              <a:buSzPct val="100000"/>
              <a:tabLst>
                <a:tab pos="194945" algn="l"/>
              </a:tabLst>
            </a:pPr>
            <a:r>
              <a:rPr lang="en-US" dirty="0" err="1"/>
              <a:t>Reeglina</a:t>
            </a:r>
            <a:r>
              <a:rPr lang="en-US" dirty="0"/>
              <a:t> </a:t>
            </a:r>
            <a:r>
              <a:rPr lang="en-US" dirty="0" err="1"/>
              <a:t>digitaalelektroonikas</a:t>
            </a:r>
            <a:r>
              <a:rPr lang="en-US" dirty="0"/>
              <a:t> on </a:t>
            </a:r>
            <a:r>
              <a:rPr lang="en-US" dirty="0" err="1"/>
              <a:t>digitaalne</a:t>
            </a:r>
            <a:r>
              <a:rPr lang="en-US" dirty="0"/>
              <a:t> (</a:t>
            </a:r>
            <a:r>
              <a:rPr lang="en-US" dirty="0" err="1"/>
              <a:t>kindlate</a:t>
            </a:r>
            <a:r>
              <a:rPr lang="en-US" dirty="0"/>
              <a:t> </a:t>
            </a:r>
            <a:r>
              <a:rPr lang="en-US" dirty="0" err="1"/>
              <a:t>väärtustega</a:t>
            </a:r>
            <a:r>
              <a:rPr lang="en-US" dirty="0"/>
              <a:t>) ka </a:t>
            </a:r>
            <a:r>
              <a:rPr lang="en-US" dirty="0" err="1"/>
              <a:t>aeg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93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0FE0D-F788-05A8-6C60-0046EF82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BF1E9-386A-858C-1DFC-E60DC7AEF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50" y="823278"/>
            <a:ext cx="2919125" cy="5211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D88DF6-B567-51B8-91DC-4E99E8C31C40}"/>
              </a:ext>
            </a:extLst>
          </p:cNvPr>
          <p:cNvSpPr txBox="1">
            <a:spLocks/>
          </p:cNvSpPr>
          <p:nvPr/>
        </p:nvSpPr>
        <p:spPr>
          <a:xfrm>
            <a:off x="1014153" y="58188"/>
            <a:ext cx="8229600" cy="10848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Abstraktsioonitasemed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91FB0-7765-9753-5A5A-91656E33095F}"/>
              </a:ext>
            </a:extLst>
          </p:cNvPr>
          <p:cNvSpPr txBox="1">
            <a:spLocks/>
          </p:cNvSpPr>
          <p:nvPr/>
        </p:nvSpPr>
        <p:spPr>
          <a:xfrm>
            <a:off x="4339244" y="1251066"/>
            <a:ext cx="7606144" cy="4525963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 </a:t>
            </a:r>
            <a:r>
              <a:rPr lang="en-US" dirty="0" err="1"/>
              <a:t>Füüsika</a:t>
            </a:r>
            <a:r>
              <a:rPr lang="en-US" dirty="0"/>
              <a:t> – </a:t>
            </a:r>
            <a:r>
              <a:rPr lang="en-US" dirty="0" err="1"/>
              <a:t>elektronide</a:t>
            </a:r>
            <a:r>
              <a:rPr lang="en-US" dirty="0"/>
              <a:t> </a:t>
            </a:r>
            <a:r>
              <a:rPr lang="en-US" dirty="0" err="1"/>
              <a:t>liikumine</a:t>
            </a:r>
            <a:r>
              <a:rPr lang="en-US" dirty="0"/>
              <a:t>, </a:t>
            </a:r>
            <a:r>
              <a:rPr lang="en-US" dirty="0" err="1"/>
              <a:t>kvantmehaanika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Seadmed</a:t>
            </a:r>
            <a:r>
              <a:rPr lang="en-US" dirty="0"/>
              <a:t> – </a:t>
            </a:r>
            <a:r>
              <a:rPr lang="en-US" dirty="0" err="1"/>
              <a:t>transistorid</a:t>
            </a:r>
            <a:r>
              <a:rPr lang="en-US" dirty="0"/>
              <a:t>, </a:t>
            </a:r>
            <a:r>
              <a:rPr lang="en-US" dirty="0" err="1"/>
              <a:t>dioodid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Analoogahelad</a:t>
            </a:r>
            <a:r>
              <a:rPr lang="en-US" dirty="0"/>
              <a:t> – </a:t>
            </a:r>
            <a:r>
              <a:rPr lang="en-US" dirty="0" err="1"/>
              <a:t>võimendid</a:t>
            </a:r>
            <a:r>
              <a:rPr lang="en-US" dirty="0"/>
              <a:t>, </a:t>
            </a:r>
            <a:r>
              <a:rPr lang="en-US" dirty="0" err="1"/>
              <a:t>filtrid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Digitaalahelad</a:t>
            </a:r>
            <a:r>
              <a:rPr lang="en-US" dirty="0"/>
              <a:t> – 0 ja 1, </a:t>
            </a:r>
            <a:r>
              <a:rPr lang="en-US" dirty="0" err="1"/>
              <a:t>loogikaelemendid</a:t>
            </a:r>
            <a:r>
              <a:rPr lang="en-US" dirty="0"/>
              <a:t> (AND, OR, NOT)</a:t>
            </a:r>
          </a:p>
          <a:p>
            <a:r>
              <a:rPr lang="en-US" dirty="0"/>
              <a:t>5. </a:t>
            </a:r>
            <a:r>
              <a:rPr lang="en-US" dirty="0" err="1"/>
              <a:t>Loogika</a:t>
            </a:r>
            <a:r>
              <a:rPr lang="en-US" dirty="0"/>
              <a:t> – </a:t>
            </a:r>
            <a:r>
              <a:rPr lang="en-US" dirty="0" err="1"/>
              <a:t>liitjad</a:t>
            </a:r>
            <a:r>
              <a:rPr lang="en-US" dirty="0"/>
              <a:t>, </a:t>
            </a:r>
            <a:r>
              <a:rPr lang="en-US" dirty="0" err="1"/>
              <a:t>mälud</a:t>
            </a:r>
            <a:endParaRPr lang="en-US" dirty="0"/>
          </a:p>
          <a:p>
            <a:r>
              <a:rPr lang="en-US" dirty="0"/>
              <a:t>6. </a:t>
            </a:r>
            <a:r>
              <a:rPr lang="en-US" dirty="0" err="1"/>
              <a:t>Mikroarhitektuur</a:t>
            </a:r>
            <a:r>
              <a:rPr lang="en-US" dirty="0"/>
              <a:t> – </a:t>
            </a:r>
            <a:r>
              <a:rPr lang="en-US" dirty="0" err="1"/>
              <a:t>andeteed</a:t>
            </a:r>
            <a:r>
              <a:rPr lang="en-US" dirty="0"/>
              <a:t>, </a:t>
            </a:r>
            <a:r>
              <a:rPr lang="en-US" dirty="0" err="1"/>
              <a:t>kontrollerid</a:t>
            </a:r>
            <a:endParaRPr lang="en-US" dirty="0"/>
          </a:p>
          <a:p>
            <a:r>
              <a:rPr lang="en-US" dirty="0"/>
              <a:t>7. Arhitektuur – </a:t>
            </a:r>
            <a:r>
              <a:rPr lang="en-US" dirty="0" err="1"/>
              <a:t>käsustik</a:t>
            </a:r>
            <a:r>
              <a:rPr lang="en-US" dirty="0"/>
              <a:t>, </a:t>
            </a:r>
            <a:r>
              <a:rPr lang="en-US" dirty="0" err="1"/>
              <a:t>registrid</a:t>
            </a:r>
            <a:endParaRPr lang="en-US" dirty="0"/>
          </a:p>
          <a:p>
            <a:r>
              <a:rPr lang="en-US" dirty="0"/>
              <a:t>8. </a:t>
            </a:r>
            <a:r>
              <a:rPr lang="en-US" dirty="0" err="1"/>
              <a:t>Operatsioonisüsteemid</a:t>
            </a:r>
            <a:r>
              <a:rPr lang="en-US" dirty="0"/>
              <a:t> – </a:t>
            </a:r>
            <a:r>
              <a:rPr lang="en-US" dirty="0" err="1"/>
              <a:t>draiverid</a:t>
            </a:r>
            <a:r>
              <a:rPr lang="en-US" dirty="0"/>
              <a:t>, </a:t>
            </a:r>
            <a:r>
              <a:rPr lang="en-US" dirty="0" err="1"/>
              <a:t>protsessihaldus</a:t>
            </a:r>
            <a:endParaRPr lang="en-US" dirty="0"/>
          </a:p>
          <a:p>
            <a:r>
              <a:rPr lang="en-US" dirty="0"/>
              <a:t>9. </a:t>
            </a:r>
            <a:r>
              <a:rPr lang="en-US" dirty="0" err="1"/>
              <a:t>Rakendustarkvara</a:t>
            </a:r>
            <a:r>
              <a:rPr lang="en-US" dirty="0"/>
              <a:t> – </a:t>
            </a:r>
            <a:r>
              <a:rPr lang="en-US" dirty="0" err="1"/>
              <a:t>programmid</a:t>
            </a:r>
            <a:r>
              <a:rPr lang="en-US" dirty="0"/>
              <a:t> („Hello World!“)</a:t>
            </a:r>
          </a:p>
        </p:txBody>
      </p:sp>
    </p:spTree>
    <p:extLst>
      <p:ext uri="{BB962C8B-B14F-4D97-AF65-F5344CB8AC3E}">
        <p14:creationId xmlns:p14="http://schemas.microsoft.com/office/powerpoint/2010/main" val="109165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E853144E-13A5-4792-A368-D8032F394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900" y="1092200"/>
            <a:ext cx="5962650" cy="5562600"/>
          </a:xfrm>
          <a:prstGeom prst="rect">
            <a:avLst/>
          </a:prstGeom>
        </p:spPr>
      </p:pic>
      <p:sp>
        <p:nvSpPr>
          <p:cNvPr id="4" name="Callout: Bent Line 3">
            <a:extLst>
              <a:ext uri="{FF2B5EF4-FFF2-40B4-BE49-F238E27FC236}">
                <a16:creationId xmlns:a16="http://schemas.microsoft.com/office/drawing/2014/main" id="{9F9056B8-27AB-470A-BE04-E3510726FB02}"/>
              </a:ext>
            </a:extLst>
          </p:cNvPr>
          <p:cNvSpPr/>
          <p:nvPr/>
        </p:nvSpPr>
        <p:spPr>
          <a:xfrm>
            <a:off x="7448550" y="173567"/>
            <a:ext cx="4548717" cy="5037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5778"/>
              <a:gd name="adj6" fmla="val -82067"/>
            </a:avLst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CPU (</a:t>
            </a:r>
            <a:r>
              <a:rPr lang="en-U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central processing unit</a:t>
            </a:r>
            <a:r>
              <a:rPr lang="et-EE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t-EE" dirty="0"/>
              <a:t>U</a:t>
            </a:r>
            <a:endParaRPr lang="en-US" dirty="0"/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E2C95E10-3B22-433D-98F9-AA9A7AA07ECA}"/>
              </a:ext>
            </a:extLst>
          </p:cNvPr>
          <p:cNvSpPr/>
          <p:nvPr/>
        </p:nvSpPr>
        <p:spPr>
          <a:xfrm>
            <a:off x="7473950" y="1274234"/>
            <a:ext cx="4548717" cy="5037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7122"/>
              <a:gd name="adj6" fmla="val -55264"/>
            </a:avLst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microcontrollers</a:t>
            </a:r>
            <a:r>
              <a:rPr lang="et-EE" dirty="0"/>
              <a:t>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9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82C6B-489A-4E35-8183-E7687E6C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69" y="1558344"/>
            <a:ext cx="11400692" cy="37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3F2C5-C3CE-474B-BC4A-8B765C958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11" y="2013439"/>
            <a:ext cx="11239017" cy="28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BB4DA-AC95-33A6-11B5-268BE6C68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628F15-2CA9-A609-4C19-465FBF14B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874656"/>
              </p:ext>
            </p:extLst>
          </p:nvPr>
        </p:nvGraphicFramePr>
        <p:xfrm>
          <a:off x="735496" y="109330"/>
          <a:ext cx="11456504" cy="6669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8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8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892">
                <a:tc>
                  <a:txBody>
                    <a:bodyPr/>
                    <a:lstStyle/>
                    <a:p>
                      <a:r>
                        <a:rPr sz="2000" b="1" dirty="0" err="1"/>
                        <a:t>Analoogsignaal</a:t>
                      </a:r>
                      <a:endParaRPr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b="1"/>
                        <a:t>Digitaalsignaal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92">
                <a:tc>
                  <a:txBody>
                    <a:bodyPr/>
                    <a:lstStyle/>
                    <a:p>
                      <a:r>
                        <a:rPr sz="1800" dirty="0" err="1">
                          <a:solidFill>
                            <a:srgbClr val="008000"/>
                          </a:solidFill>
                        </a:rPr>
                        <a:t>Liinisisend</a:t>
                      </a:r>
                      <a:r>
                        <a:rPr sz="1800" dirty="0">
                          <a:solidFill>
                            <a:srgbClr val="008000"/>
                          </a:solidFill>
                        </a:rPr>
                        <a:t> (Line In)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 err="1">
                          <a:solidFill>
                            <a:srgbClr val="C80000"/>
                          </a:solidFill>
                        </a:rPr>
                        <a:t>Paralleelport</a:t>
                      </a:r>
                      <a:r>
                        <a:rPr sz="1800" dirty="0">
                          <a:solidFill>
                            <a:srgbClr val="C80000"/>
                          </a:solidFill>
                        </a:rPr>
                        <a:t> (LPT)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92">
                <a:tc>
                  <a:txBody>
                    <a:bodyPr/>
                    <a:lstStyle/>
                    <a:p>
                      <a:r>
                        <a:rPr sz="1800" dirty="0" err="1">
                          <a:solidFill>
                            <a:srgbClr val="008000"/>
                          </a:solidFill>
                        </a:rPr>
                        <a:t>Liiniväljund</a:t>
                      </a:r>
                      <a:r>
                        <a:rPr sz="1800" dirty="0">
                          <a:solidFill>
                            <a:srgbClr val="008000"/>
                          </a:solidFill>
                        </a:rPr>
                        <a:t> (Line Out)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 err="1">
                          <a:solidFill>
                            <a:srgbClr val="C80000"/>
                          </a:solidFill>
                        </a:rPr>
                        <a:t>Jadaport</a:t>
                      </a:r>
                      <a:r>
                        <a:rPr sz="1800" dirty="0">
                          <a:solidFill>
                            <a:srgbClr val="C80000"/>
                          </a:solidFill>
                        </a:rPr>
                        <a:t> (COM)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892">
                <a:tc>
                  <a:txBody>
                    <a:bodyPr/>
                    <a:lstStyle/>
                    <a:p>
                      <a:r>
                        <a:rPr sz="1800" dirty="0" err="1">
                          <a:solidFill>
                            <a:srgbClr val="008000"/>
                          </a:solidFill>
                        </a:rPr>
                        <a:t>Mikrofonsisend</a:t>
                      </a:r>
                      <a:r>
                        <a:rPr sz="1800" dirty="0">
                          <a:solidFill>
                            <a:srgbClr val="008000"/>
                          </a:solidFill>
                        </a:rPr>
                        <a:t> (Mic In)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008000"/>
                          </a:solidFill>
                        </a:rPr>
                        <a:t>USB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892">
                <a:tc>
                  <a:txBody>
                    <a:bodyPr/>
                    <a:lstStyle/>
                    <a:p>
                      <a:r>
                        <a:rPr sz="1800" dirty="0" err="1">
                          <a:solidFill>
                            <a:srgbClr val="C80000"/>
                          </a:solidFill>
                        </a:rPr>
                        <a:t>Videokaardi</a:t>
                      </a:r>
                      <a:r>
                        <a:rPr sz="1800" dirty="0">
                          <a:solidFill>
                            <a:srgbClr val="C80000"/>
                          </a:solidFill>
                        </a:rPr>
                        <a:t> VGA-</a:t>
                      </a:r>
                      <a:r>
                        <a:rPr sz="1800" dirty="0" err="1">
                          <a:solidFill>
                            <a:srgbClr val="C80000"/>
                          </a:solidFill>
                        </a:rPr>
                        <a:t>väljund</a:t>
                      </a:r>
                      <a:r>
                        <a:rPr sz="1800" dirty="0">
                          <a:solidFill>
                            <a:srgbClr val="C8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C80000"/>
                          </a:solidFill>
                        </a:rPr>
                        <a:t>DVI-</a:t>
                      </a:r>
                      <a:r>
                        <a:rPr sz="1800" dirty="0" err="1">
                          <a:solidFill>
                            <a:srgbClr val="C80000"/>
                          </a:solidFill>
                        </a:rPr>
                        <a:t>väljund</a:t>
                      </a:r>
                      <a:r>
                        <a:rPr sz="1800" dirty="0">
                          <a:solidFill>
                            <a:srgbClr val="C8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892">
                <a:tc>
                  <a:txBody>
                    <a:bodyPr/>
                    <a:lstStyle/>
                    <a:p>
                      <a:r>
                        <a:rPr sz="1800" dirty="0" err="1">
                          <a:solidFill>
                            <a:srgbClr val="C80000"/>
                          </a:solidFill>
                        </a:rPr>
                        <a:t>Komposiit</a:t>
                      </a:r>
                      <a:r>
                        <a:rPr sz="1800" dirty="0">
                          <a:solidFill>
                            <a:srgbClr val="C80000"/>
                          </a:solidFill>
                        </a:rPr>
                        <a:t>-video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C80000"/>
                          </a:solidFill>
                        </a:rPr>
                        <a:t>Game-port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892"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C80000"/>
                          </a:solidFill>
                        </a:rPr>
                        <a:t>S-video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 err="1">
                          <a:solidFill>
                            <a:srgbClr val="008000"/>
                          </a:solidFill>
                        </a:rPr>
                        <a:t>Võrgukaart</a:t>
                      </a:r>
                      <a:r>
                        <a:rPr sz="1800" dirty="0">
                          <a:solidFill>
                            <a:srgbClr val="008000"/>
                          </a:solidFill>
                        </a:rPr>
                        <a:t> (</a:t>
                      </a:r>
                      <a:r>
                        <a:rPr sz="1800" dirty="0" err="1">
                          <a:solidFill>
                            <a:srgbClr val="008000"/>
                          </a:solidFill>
                        </a:rPr>
                        <a:t>keerupaar</a:t>
                      </a:r>
                      <a:r>
                        <a:rPr sz="1800" dirty="0">
                          <a:solidFill>
                            <a:srgbClr val="008000"/>
                          </a:solidFill>
                        </a:rPr>
                        <a:t>/</a:t>
                      </a:r>
                      <a:r>
                        <a:rPr sz="1800" dirty="0" err="1">
                          <a:solidFill>
                            <a:srgbClr val="008000"/>
                          </a:solidFill>
                        </a:rPr>
                        <a:t>koaksiaal</a:t>
                      </a:r>
                      <a:r>
                        <a:rPr sz="1800" dirty="0">
                          <a:solidFill>
                            <a:srgbClr val="008000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303">
                <a:tc>
                  <a:txBody>
                    <a:bodyPr/>
                    <a:lstStyle/>
                    <a:p>
                      <a:r>
                        <a:rPr sz="1800" dirty="0" err="1">
                          <a:solidFill>
                            <a:srgbClr val="C80000"/>
                          </a:solidFill>
                        </a:rPr>
                        <a:t>Komponent</a:t>
                      </a:r>
                      <a:r>
                        <a:rPr sz="1800" dirty="0">
                          <a:solidFill>
                            <a:srgbClr val="C80000"/>
                          </a:solidFill>
                        </a:rPr>
                        <a:t>-video (RCA)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008000"/>
                          </a:solidFill>
                        </a:rPr>
                        <a:t>HDMI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892"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C80000"/>
                          </a:solidFill>
                        </a:rPr>
                        <a:t>SCART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008000"/>
                          </a:solidFill>
                        </a:rPr>
                        <a:t>DisplayPort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892">
                <a:tc>
                  <a:txBody>
                    <a:bodyPr/>
                    <a:lstStyle/>
                    <a:p>
                      <a:r>
                        <a:rPr sz="1800" dirty="0" err="1">
                          <a:solidFill>
                            <a:srgbClr val="C80000"/>
                          </a:solidFill>
                        </a:rPr>
                        <a:t>Telefoniliin</a:t>
                      </a:r>
                      <a:r>
                        <a:rPr sz="1800" dirty="0">
                          <a:solidFill>
                            <a:srgbClr val="C80000"/>
                          </a:solidFill>
                        </a:rPr>
                        <a:t> (PSTN)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008000"/>
                          </a:solidFill>
                        </a:rPr>
                        <a:t>Thunderbolt (USB-C)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892"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008000"/>
                          </a:solidFill>
                        </a:rPr>
                        <a:t>3,5 mm </a:t>
                      </a:r>
                      <a:r>
                        <a:rPr sz="1800" dirty="0" err="1">
                          <a:solidFill>
                            <a:srgbClr val="008000"/>
                          </a:solidFill>
                        </a:rPr>
                        <a:t>helipistik</a:t>
                      </a:r>
                      <a:r>
                        <a:rPr sz="1800" dirty="0">
                          <a:solidFill>
                            <a:srgbClr val="008000"/>
                          </a:solidFill>
                        </a:rPr>
                        <a:t> (AUX)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008000"/>
                          </a:solidFill>
                        </a:rPr>
                        <a:t>USB-C (</a:t>
                      </a:r>
                      <a:r>
                        <a:rPr sz="1800" dirty="0" err="1">
                          <a:solidFill>
                            <a:srgbClr val="008000"/>
                          </a:solidFill>
                        </a:rPr>
                        <a:t>universaalne</a:t>
                      </a:r>
                      <a:r>
                        <a:rPr sz="1800" dirty="0">
                          <a:solidFill>
                            <a:srgbClr val="008000"/>
                          </a:solidFill>
                        </a:rPr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892"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C80000"/>
                          </a:solidFill>
                        </a:rPr>
                        <a:t>RCA </a:t>
                      </a:r>
                      <a:r>
                        <a:rPr sz="1800" dirty="0" err="1">
                          <a:solidFill>
                            <a:srgbClr val="C80000"/>
                          </a:solidFill>
                        </a:rPr>
                        <a:t>helisisend</a:t>
                      </a:r>
                      <a:r>
                        <a:rPr sz="1800" dirty="0">
                          <a:solidFill>
                            <a:srgbClr val="C80000"/>
                          </a:solidFill>
                        </a:rPr>
                        <a:t>/</a:t>
                      </a:r>
                      <a:r>
                        <a:rPr sz="1800" dirty="0" err="1">
                          <a:solidFill>
                            <a:srgbClr val="C80000"/>
                          </a:solidFill>
                        </a:rPr>
                        <a:t>väljund</a:t>
                      </a:r>
                      <a:r>
                        <a:rPr sz="1800" dirty="0">
                          <a:solidFill>
                            <a:srgbClr val="C8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 err="1">
                          <a:solidFill>
                            <a:srgbClr val="008000"/>
                          </a:solidFill>
                        </a:rPr>
                        <a:t>Optiline</a:t>
                      </a:r>
                      <a:r>
                        <a:rPr sz="180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008000"/>
                          </a:solidFill>
                        </a:rPr>
                        <a:t>heliväljund</a:t>
                      </a:r>
                      <a:r>
                        <a:rPr sz="1800" dirty="0">
                          <a:solidFill>
                            <a:srgbClr val="008000"/>
                          </a:solidFill>
                        </a:rPr>
                        <a:t> (TOSLINK)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5892"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C80000"/>
                          </a:solidFill>
                        </a:rPr>
                        <a:t>RF </a:t>
                      </a:r>
                      <a:r>
                        <a:rPr sz="1800" dirty="0" err="1">
                          <a:solidFill>
                            <a:srgbClr val="C80000"/>
                          </a:solidFill>
                        </a:rPr>
                        <a:t>antennisisend</a:t>
                      </a:r>
                      <a:r>
                        <a:rPr sz="1800" dirty="0">
                          <a:solidFill>
                            <a:srgbClr val="C8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008000"/>
                          </a:solidFill>
                        </a:rPr>
                        <a:t>Wi-Fi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3071">
                <a:tc>
                  <a:txBody>
                    <a:bodyPr/>
                    <a:lstStyle/>
                    <a:p>
                      <a:endParaRPr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008000"/>
                          </a:solidFill>
                        </a:rPr>
                        <a:t>Bluetooth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23071">
                <a:tc>
                  <a:txBody>
                    <a:bodyPr/>
                    <a:lstStyle/>
                    <a:p>
                      <a:endParaRPr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dirty="0">
                          <a:solidFill>
                            <a:srgbClr val="008000"/>
                          </a:solidFill>
                        </a:rPr>
                        <a:t>M.2 / PCIe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74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B8A894-1E01-43EF-987A-256309251E61}"/>
              </a:ext>
            </a:extLst>
          </p:cNvPr>
          <p:cNvSpPr txBox="1"/>
          <p:nvPr/>
        </p:nvSpPr>
        <p:spPr>
          <a:xfrm>
            <a:off x="2116666" y="2286000"/>
            <a:ext cx="79586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3900" dirty="0"/>
              <a:t>1/0</a:t>
            </a:r>
            <a:endParaRPr lang="en-US" sz="23900" dirty="0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D0B9AD03-A663-44F4-93FA-9DA84387FAB2}"/>
              </a:ext>
            </a:extLst>
          </p:cNvPr>
          <p:cNvSpPr/>
          <p:nvPr/>
        </p:nvSpPr>
        <p:spPr>
          <a:xfrm flipH="1">
            <a:off x="1485900" y="1257549"/>
            <a:ext cx="1155949" cy="605118"/>
          </a:xfrm>
          <a:prstGeom prst="borderCallout1">
            <a:avLst>
              <a:gd name="adj1" fmla="val 18750"/>
              <a:gd name="adj2" fmla="val -8333"/>
              <a:gd name="adj3" fmla="val 318179"/>
              <a:gd name="adj4" fmla="val -1438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dirty="0"/>
              <a:t>TRUE</a:t>
            </a:r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6B03A56C-376F-4BB5-BC44-B89151F7816C}"/>
              </a:ext>
            </a:extLst>
          </p:cNvPr>
          <p:cNvSpPr/>
          <p:nvPr/>
        </p:nvSpPr>
        <p:spPr>
          <a:xfrm>
            <a:off x="10075334" y="1257549"/>
            <a:ext cx="1155949" cy="605118"/>
          </a:xfrm>
          <a:prstGeom prst="borderCallout1">
            <a:avLst>
              <a:gd name="adj1" fmla="val 18750"/>
              <a:gd name="adj2" fmla="val -8333"/>
              <a:gd name="adj3" fmla="val 318179"/>
              <a:gd name="adj4" fmla="val -1438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dirty="0" err="1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66422"/>
      </p:ext>
    </p:extLst>
  </p:cSld>
  <p:clrMapOvr>
    <a:masterClrMapping/>
  </p:clrMapOvr>
</p:sld>
</file>

<file path=ppt/theme/theme1.xml><?xml version="1.0" encoding="utf-8"?>
<a:theme xmlns:a="http://schemas.openxmlformats.org/drawingml/2006/main" name="valge slaideid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ge slaideid" id="{6BCD3231-4EA9-4756-802B-E6DD1EB58619}" vid="{C9608DA1-C547-4D60-BC29-607F9062B6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6119</TotalTime>
  <Words>1495</Words>
  <Application>Microsoft Office PowerPoint</Application>
  <PresentationFormat>Widescreen</PresentationFormat>
  <Paragraphs>203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Franklin Gothic Book</vt:lpstr>
      <vt:lpstr>Tahoma</vt:lpstr>
      <vt:lpstr>TimesNewRomanPSMT</vt:lpstr>
      <vt:lpstr>valge slaideid</vt:lpstr>
      <vt:lpstr>1 esimene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Sinaal – info edastamise viis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esimene</dc:title>
  <dc:creator>Andrei Rudz</dc:creator>
  <cp:lastModifiedBy>Viljar Tölp</cp:lastModifiedBy>
  <cp:revision>24</cp:revision>
  <dcterms:created xsi:type="dcterms:W3CDTF">2020-07-24T06:34:01Z</dcterms:created>
  <dcterms:modified xsi:type="dcterms:W3CDTF">2025-09-02T21:40:05Z</dcterms:modified>
</cp:coreProperties>
</file>