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6"/>
  </p:notesMasterIdLst>
  <p:sldIdLst>
    <p:sldId id="256" r:id="rId2"/>
    <p:sldId id="260" r:id="rId3"/>
    <p:sldId id="261" r:id="rId4"/>
    <p:sldId id="258" r:id="rId5"/>
    <p:sldId id="265" r:id="rId6"/>
    <p:sldId id="269" r:id="rId7"/>
    <p:sldId id="263" r:id="rId8"/>
    <p:sldId id="267" r:id="rId9"/>
    <p:sldId id="3078" r:id="rId10"/>
    <p:sldId id="3085" r:id="rId11"/>
    <p:sldId id="3079" r:id="rId12"/>
    <p:sldId id="3080" r:id="rId13"/>
    <p:sldId id="3086" r:id="rId14"/>
    <p:sldId id="262" r:id="rId15"/>
    <p:sldId id="3076" r:id="rId16"/>
    <p:sldId id="3075" r:id="rId17"/>
    <p:sldId id="3087" r:id="rId18"/>
    <p:sldId id="3084" r:id="rId19"/>
    <p:sldId id="3081" r:id="rId20"/>
    <p:sldId id="3083" r:id="rId21"/>
    <p:sldId id="3082" r:id="rId22"/>
    <p:sldId id="266" r:id="rId23"/>
    <p:sldId id="3077" r:id="rId24"/>
    <p:sldId id="3074" r:id="rId25"/>
  </p:sldIdLst>
  <p:sldSz cx="12192000" cy="6858000"/>
  <p:notesSz cx="6858000" cy="9144000"/>
  <p:defaultTex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026CC5-5B63-BF2B-70A3-CA92E3B16F37}" v="33" dt="2025-11-24T07:52:57.741"/>
    <p1510:client id="{1E09FAB2-23BA-78FC-E4D6-201E2699F501}" v="745" dt="2025-11-24T12:16:43.708"/>
    <p1510:client id="{B7E34902-AB51-4A21-B6FF-E388380799C5}" v="63" dt="2025-11-24T02:29:34.774"/>
    <p1510:client id="{ED333C60-DAA2-09C5-241D-7E4E8034B1E7}" v="667" dt="2025-11-24T07:13:23.184"/>
  </p1510:revLst>
</p1510:revInfo>
</file>

<file path=ppt/tableStyles.xml><?xml version="1.0" encoding="utf-8"?>
<a:tblStyleLst xmlns:a="http://schemas.openxmlformats.org/drawingml/2006/main" def="{5C22544A-7EE6-4342-B048-85BDC9FD1C3A}">
  <a:tblStyle styleId="{5C22544A-7EE6-4342-B048-85BDC9FD1C3A}" styleName="Keskmine laad 2 – rõh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Keskmine laad 2 – rõhk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Keskmine laad 1 – rõhk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328" autoAdjust="0"/>
  </p:normalViewPr>
  <p:slideViewPr>
    <p:cSldViewPr>
      <p:cViewPr varScale="1">
        <p:scale>
          <a:sx n="74" d="100"/>
          <a:sy n="74" d="100"/>
        </p:scale>
        <p:origin x="1013" y="283"/>
      </p:cViewPr>
      <p:guideLst>
        <p:guide orient="horz" pos="2160"/>
        <p:guide pos="3840"/>
      </p:guideLst>
    </p:cSldViewPr>
  </p:slideViewPr>
  <p:notesTextViewPr>
    <p:cViewPr>
      <p:scale>
        <a:sx n="100" d="100"/>
        <a:sy n="100" d="100"/>
      </p:scale>
      <p:origin x="0" y="0"/>
    </p:cViewPr>
  </p:notesTextViewPr>
  <p:notesViewPr>
    <p:cSldViewPr>
      <p:cViewPr varScale="1">
        <p:scale>
          <a:sx n="70" d="100"/>
          <a:sy n="70" d="100"/>
        </p:scale>
        <p:origin x="-2814"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t-EE"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E81DA90-60A4-42EB-BE33-BA845049EC5E}" type="datetimeFigureOut">
              <a:rPr lang="et-EE" smtClean="0"/>
              <a:pPr/>
              <a:t>24.11.2025</a:t>
            </a:fld>
            <a:endParaRPr lang="et-EE"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t-EE"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t-EE"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02BA59C-0983-41C0-B12D-82239A604263}" type="slidenum">
              <a:rPr lang="et-EE" smtClean="0"/>
              <a:pPr/>
              <a:t>‹#›</a:t>
            </a:fld>
            <a:endParaRPr lang="et-EE" dirty="0"/>
          </a:p>
        </p:txBody>
      </p:sp>
    </p:spTree>
    <p:extLst>
      <p:ext uri="{BB962C8B-B14F-4D97-AF65-F5344CB8AC3E}">
        <p14:creationId xmlns:p14="http://schemas.microsoft.com/office/powerpoint/2010/main" val="3278661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europarl.europa.eu/RegData/etudes/etudes/join/2012/474533/IPOL-TRAN_ET(2012)474533(SUM01)_ET.pdf"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transport.ec.europa.eu/transport-themes/infrastructure-and-investment/trans-european-transport-network-ten-t/tentec-information-system-and-ten-t-map-library/ten-t-maps-european-transport-corridors_en"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aar.org/issue/freight-rail-climate-change/"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index1520.com/en/emissions-co2/"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rne.eu/it/rne-it-strategy/"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networkrail.co.uk/sustainability/"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t.wikipedia.org/wiki/Inglise_keel"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commission.europa.eu/strategy-and-policy/priorities-2019-2024/european-green-deal_et"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et.wikipedia.org/wiki/S%C3%A4%C3%A4stev_transport" TargetMode="External"/><Relationship Id="rId4" Type="http://schemas.openxmlformats.org/officeDocument/2006/relationships/hyperlink" Target="https://uic.org/sustainability/"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ur-lex.europa.eu/legal-content/ET/TXT/HTML/?uri=CELEX:52020DC0789"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pPr fontAlgn="base"/>
            <a:r>
              <a:rPr lang="et-EE" sz="1200" b="0" i="0" kern="1200" dirty="0">
                <a:solidFill>
                  <a:schemeClr val="tx1"/>
                </a:solidFill>
                <a:effectLst/>
                <a:latin typeface="+mn-lt"/>
                <a:ea typeface="+mn-ea"/>
                <a:cs typeface="+mn-cs"/>
              </a:rPr>
              <a:t>220 min</a:t>
            </a:r>
          </a:p>
          <a:p>
            <a:endParaRPr lang="et-EE" dirty="0"/>
          </a:p>
        </p:txBody>
      </p:sp>
      <p:sp>
        <p:nvSpPr>
          <p:cNvPr id="4" name="Slaidinumbri kohatäide 3"/>
          <p:cNvSpPr>
            <a:spLocks noGrp="1"/>
          </p:cNvSpPr>
          <p:nvPr>
            <p:ph type="sldNum" sz="quarter" idx="5"/>
          </p:nvPr>
        </p:nvSpPr>
        <p:spPr/>
        <p:txBody>
          <a:bodyPr/>
          <a:lstStyle/>
          <a:p>
            <a:fld id="{C02BA59C-0983-41C0-B12D-82239A604263}" type="slidenum">
              <a:rPr lang="et-EE" smtClean="0"/>
              <a:pPr/>
              <a:t>1</a:t>
            </a:fld>
            <a:endParaRPr lang="et-EE" dirty="0"/>
          </a:p>
        </p:txBody>
      </p:sp>
    </p:spTree>
    <p:extLst>
      <p:ext uri="{BB962C8B-B14F-4D97-AF65-F5344CB8AC3E}">
        <p14:creationId xmlns:p14="http://schemas.microsoft.com/office/powerpoint/2010/main" val="2253305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3A6F83-509D-378C-2DD7-3993D05BF4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AAB8FC-E7F8-EDFC-E21E-F1D6262ABC5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D8C640A-D8E0-D315-8ED7-95BA2EA46A5A}"/>
              </a:ext>
            </a:extLst>
          </p:cNvPr>
          <p:cNvSpPr>
            <a:spLocks noGrp="1"/>
          </p:cNvSpPr>
          <p:nvPr>
            <p:ph type="body" idx="1"/>
          </p:nvPr>
        </p:nvSpPr>
        <p:spPr/>
        <p:txBody>
          <a:bodyPr>
            <a:normAutofit/>
          </a:bodyPr>
          <a:lstStyle/>
          <a:p>
            <a:endParaRPr lang="et-EE" dirty="0"/>
          </a:p>
        </p:txBody>
      </p:sp>
      <p:sp>
        <p:nvSpPr>
          <p:cNvPr id="4" name="Slide Number Placeholder 3">
            <a:extLst>
              <a:ext uri="{FF2B5EF4-FFF2-40B4-BE49-F238E27FC236}">
                <a16:creationId xmlns:a16="http://schemas.microsoft.com/office/drawing/2014/main" id="{FC0B635A-0DEB-3579-9110-B66D88C69D2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2BA59C-0983-41C0-B12D-82239A604263}" type="slidenum">
              <a:rPr kumimoji="0" lang="et-E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t-E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522778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E9EC82-97C4-01BD-C2B3-9A30F867B4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E741CF-473D-2C27-E4B9-FC055F98151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730C393-FCDB-3FA1-63A2-A438C86D3F68}"/>
              </a:ext>
            </a:extLst>
          </p:cNvPr>
          <p:cNvSpPr>
            <a:spLocks noGrp="1"/>
          </p:cNvSpPr>
          <p:nvPr>
            <p:ph type="body" idx="1"/>
          </p:nvPr>
        </p:nvSpPr>
        <p:spPr/>
        <p:txBody>
          <a:bodyPr>
            <a:normAutofit/>
          </a:bodyPr>
          <a:lstStyle/>
          <a:p>
            <a:endParaRPr lang="et-EE" dirty="0">
              <a:ea typeface="Calibri"/>
              <a:cs typeface="Calibri"/>
            </a:endParaRPr>
          </a:p>
        </p:txBody>
      </p:sp>
      <p:sp>
        <p:nvSpPr>
          <p:cNvPr id="4" name="Slide Number Placeholder 3">
            <a:extLst>
              <a:ext uri="{FF2B5EF4-FFF2-40B4-BE49-F238E27FC236}">
                <a16:creationId xmlns:a16="http://schemas.microsoft.com/office/drawing/2014/main" id="{82F31D3B-6D16-6935-960A-11868C0F380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2BA59C-0983-41C0-B12D-82239A604263}" type="slidenum">
              <a:rPr kumimoji="0" lang="et-E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t-E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36982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EBD8F-6A33-A7BE-6B56-E5D16C95B1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F2BA2E-317F-33EC-E754-3BD806D368F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6A50903-BE74-E7A2-8B2E-C2C8A83C822E}"/>
              </a:ext>
            </a:extLst>
          </p:cNvPr>
          <p:cNvSpPr>
            <a:spLocks noGrp="1"/>
          </p:cNvSpPr>
          <p:nvPr>
            <p:ph type="body" idx="1"/>
          </p:nvPr>
        </p:nvSpPr>
        <p:spPr/>
        <p:txBody>
          <a:bodyPr>
            <a:normAutofit/>
          </a:bodyPr>
          <a:lstStyle/>
          <a:p>
            <a:r>
              <a:rPr lang="et-EE" dirty="0">
                <a:hlinkClick r:id="rId3"/>
              </a:rPr>
              <a:t>IPOL-TRAN_ET(2012)474533(SUM01)_ET.pdf</a:t>
            </a:r>
            <a:r>
              <a:rPr lang="et-EE" dirty="0"/>
              <a:t> </a:t>
            </a:r>
          </a:p>
          <a:p>
            <a:endParaRPr lang="et-EE" dirty="0">
              <a:ea typeface="Calibri"/>
              <a:cs typeface="Calibri"/>
            </a:endParaRPr>
          </a:p>
        </p:txBody>
      </p:sp>
      <p:sp>
        <p:nvSpPr>
          <p:cNvPr id="4" name="Slide Number Placeholder 3">
            <a:extLst>
              <a:ext uri="{FF2B5EF4-FFF2-40B4-BE49-F238E27FC236}">
                <a16:creationId xmlns:a16="http://schemas.microsoft.com/office/drawing/2014/main" id="{EA6B7E59-0589-3789-2409-37B6E288929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2BA59C-0983-41C0-B12D-82239A604263}" type="slidenum">
              <a:rPr kumimoji="0" lang="et-E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t-E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268924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17A565-4CDA-00B0-F357-8C69808388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0700AF-A82E-9CFB-2D08-7222C3084EB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E1FAB96-86FF-9220-6264-95C81D43E376}"/>
              </a:ext>
            </a:extLst>
          </p:cNvPr>
          <p:cNvSpPr>
            <a:spLocks noGrp="1"/>
          </p:cNvSpPr>
          <p:nvPr>
            <p:ph type="body" idx="1"/>
          </p:nvPr>
        </p:nvSpPr>
        <p:spPr/>
        <p:txBody>
          <a:bodyPr>
            <a:normAutofit/>
          </a:bodyPr>
          <a:lstStyle/>
          <a:p>
            <a:endParaRPr lang="et-EE" dirty="0">
              <a:ea typeface="Calibri"/>
              <a:cs typeface="Calibri"/>
            </a:endParaRPr>
          </a:p>
        </p:txBody>
      </p:sp>
      <p:sp>
        <p:nvSpPr>
          <p:cNvPr id="4" name="Slide Number Placeholder 3">
            <a:extLst>
              <a:ext uri="{FF2B5EF4-FFF2-40B4-BE49-F238E27FC236}">
                <a16:creationId xmlns:a16="http://schemas.microsoft.com/office/drawing/2014/main" id="{F78DD4C4-96F6-3BEE-15A3-FDC31595893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2BA59C-0983-41C0-B12D-82239A604263}" type="slidenum">
              <a:rPr kumimoji="0" lang="et-E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t-E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16670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776FA5-5223-8C8B-5C18-2348459C2E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F5CB93-654B-2EBA-A31B-9ED31FA3B8D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EF4ECD9-7949-53FE-80FA-70462B338E67}"/>
              </a:ext>
            </a:extLst>
          </p:cNvPr>
          <p:cNvSpPr>
            <a:spLocks noGrp="1"/>
          </p:cNvSpPr>
          <p:nvPr>
            <p:ph type="body" idx="1"/>
          </p:nvPr>
        </p:nvSpPr>
        <p:spPr/>
        <p:txBody>
          <a:bodyPr>
            <a:normAutofit/>
          </a:bodyPr>
          <a:lstStyle/>
          <a:p>
            <a:endParaRPr lang="et-EE" dirty="0"/>
          </a:p>
        </p:txBody>
      </p:sp>
      <p:sp>
        <p:nvSpPr>
          <p:cNvPr id="4" name="Slide Number Placeholder 3">
            <a:extLst>
              <a:ext uri="{FF2B5EF4-FFF2-40B4-BE49-F238E27FC236}">
                <a16:creationId xmlns:a16="http://schemas.microsoft.com/office/drawing/2014/main" id="{E099D416-C404-D75F-D950-245906977DF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2BA59C-0983-41C0-B12D-82239A604263}" type="slidenum">
              <a:rPr kumimoji="0" lang="et-E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t-E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29810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n-US" dirty="0"/>
              <a:t>EUROOPA PARLAMENDI JA NÕUKOGU MÄÄRUS (EL) 2024/1679, 13. </a:t>
            </a:r>
            <a:r>
              <a:rPr lang="en-US" dirty="0" err="1"/>
              <a:t>juuni</a:t>
            </a:r>
            <a:r>
              <a:rPr lang="en-US" dirty="0"/>
              <a:t> 2024, </a:t>
            </a:r>
            <a:r>
              <a:rPr lang="en-US" dirty="0" err="1"/>
              <a:t>milles</a:t>
            </a:r>
            <a:r>
              <a:rPr lang="en-US" dirty="0"/>
              <a:t> </a:t>
            </a:r>
            <a:r>
              <a:rPr lang="en-US" dirty="0" err="1"/>
              <a:t>käsitletakse</a:t>
            </a:r>
            <a:r>
              <a:rPr lang="en-US" dirty="0"/>
              <a:t> </a:t>
            </a:r>
            <a:r>
              <a:rPr lang="en-US" dirty="0" err="1"/>
              <a:t>liidu</a:t>
            </a:r>
            <a:r>
              <a:rPr lang="en-US" dirty="0"/>
              <a:t> </a:t>
            </a:r>
            <a:r>
              <a:rPr lang="en-US" dirty="0" err="1"/>
              <a:t>suuniseid</a:t>
            </a:r>
            <a:r>
              <a:rPr lang="en-US" dirty="0"/>
              <a:t> </a:t>
            </a:r>
            <a:r>
              <a:rPr lang="en-US" dirty="0" err="1"/>
              <a:t>üleeuroopalise</a:t>
            </a:r>
            <a:r>
              <a:rPr lang="en-US" dirty="0"/>
              <a:t> </a:t>
            </a:r>
            <a:r>
              <a:rPr lang="en-US" dirty="0" err="1"/>
              <a:t>transpordivõrgu</a:t>
            </a:r>
            <a:r>
              <a:rPr lang="en-US" dirty="0"/>
              <a:t> </a:t>
            </a:r>
            <a:r>
              <a:rPr lang="en-US" dirty="0" err="1"/>
              <a:t>arendamise</a:t>
            </a:r>
            <a:r>
              <a:rPr lang="en-US" dirty="0"/>
              <a:t> </a:t>
            </a:r>
            <a:r>
              <a:rPr lang="en-US" dirty="0" err="1"/>
              <a:t>kohta</a:t>
            </a:r>
            <a:r>
              <a:rPr lang="en-US" dirty="0"/>
              <a:t> </a:t>
            </a:r>
            <a:r>
              <a:rPr lang="en-US" dirty="0" err="1"/>
              <a:t>ning</a:t>
            </a:r>
            <a:r>
              <a:rPr lang="en-US" dirty="0"/>
              <a:t> </a:t>
            </a:r>
            <a:r>
              <a:rPr lang="en-US" dirty="0" err="1"/>
              <a:t>millega</a:t>
            </a:r>
            <a:r>
              <a:rPr lang="en-US" dirty="0"/>
              <a:t> </a:t>
            </a:r>
            <a:r>
              <a:rPr lang="en-US" dirty="0" err="1"/>
              <a:t>muudetakse</a:t>
            </a:r>
            <a:r>
              <a:rPr lang="en-US" dirty="0"/>
              <a:t> </a:t>
            </a:r>
            <a:r>
              <a:rPr lang="en-US" dirty="0" err="1"/>
              <a:t>määrusi</a:t>
            </a:r>
            <a:r>
              <a:rPr lang="en-US" dirty="0"/>
              <a:t> (EL) 2021/1153 ja (EL) nr 913/2010 ja </a:t>
            </a:r>
            <a:r>
              <a:rPr lang="en-US" dirty="0" err="1"/>
              <a:t>tunnistatakse</a:t>
            </a:r>
            <a:r>
              <a:rPr lang="en-US" dirty="0"/>
              <a:t> </a:t>
            </a:r>
            <a:r>
              <a:rPr lang="en-US" dirty="0" err="1"/>
              <a:t>kehtetuks</a:t>
            </a:r>
            <a:r>
              <a:rPr lang="en-US" dirty="0"/>
              <a:t> </a:t>
            </a:r>
            <a:r>
              <a:rPr lang="en-US" dirty="0" err="1"/>
              <a:t>määrus</a:t>
            </a:r>
            <a:r>
              <a:rPr lang="en-US" dirty="0"/>
              <a:t> (EL) nr 1315/2013</a:t>
            </a:r>
            <a:endParaRPr lang="et-EE" dirty="0"/>
          </a:p>
        </p:txBody>
      </p:sp>
      <p:sp>
        <p:nvSpPr>
          <p:cNvPr id="4" name="Slaidinumbri kohatäide 3"/>
          <p:cNvSpPr>
            <a:spLocks noGrp="1"/>
          </p:cNvSpPr>
          <p:nvPr>
            <p:ph type="sldNum" sz="quarter" idx="5"/>
          </p:nvPr>
        </p:nvSpPr>
        <p:spPr/>
        <p:txBody>
          <a:bodyPr/>
          <a:lstStyle/>
          <a:p>
            <a:fld id="{C02BA59C-0983-41C0-B12D-82239A604263}" type="slidenum">
              <a:rPr lang="et-EE" smtClean="0"/>
              <a:pPr/>
              <a:t>15</a:t>
            </a:fld>
            <a:endParaRPr lang="et-EE" dirty="0"/>
          </a:p>
        </p:txBody>
      </p:sp>
    </p:spTree>
    <p:extLst>
      <p:ext uri="{BB962C8B-B14F-4D97-AF65-F5344CB8AC3E}">
        <p14:creationId xmlns:p14="http://schemas.microsoft.com/office/powerpoint/2010/main" val="39366146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0C9616-82A9-BCD7-4679-BF005355E4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F863DA-CEFF-946B-0EDC-7E1DA550CF5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16B03FC-5C13-7D79-1741-CF14220CFB2A}"/>
              </a:ext>
            </a:extLst>
          </p:cNvPr>
          <p:cNvSpPr>
            <a:spLocks noGrp="1"/>
          </p:cNvSpPr>
          <p:nvPr>
            <p:ph type="body" idx="1"/>
          </p:nvPr>
        </p:nvSpPr>
        <p:spPr/>
        <p:txBody>
          <a:bodyPr>
            <a:normAutofit/>
          </a:bodyPr>
          <a:lstStyle/>
          <a:p>
            <a:r>
              <a:rPr lang="et-EE" dirty="0">
                <a:hlinkClick r:id="rId3"/>
              </a:rPr>
              <a:t>TEN-T Maps of the European Transport Corridors - Mobility and Transport</a:t>
            </a:r>
          </a:p>
          <a:p>
            <a:r>
              <a:rPr lang="et-EE" dirty="0"/>
              <a:t>Rail </a:t>
            </a:r>
            <a:r>
              <a:rPr lang="et-EE" dirty="0" err="1"/>
              <a:t>is</a:t>
            </a:r>
            <a:r>
              <a:rPr lang="et-EE" dirty="0"/>
              <a:t> </a:t>
            </a:r>
            <a:r>
              <a:rPr lang="et-EE" dirty="0" err="1"/>
              <a:t>the</a:t>
            </a:r>
            <a:r>
              <a:rPr lang="et-EE" dirty="0"/>
              <a:t> </a:t>
            </a:r>
            <a:r>
              <a:rPr lang="et-EE" dirty="0" err="1"/>
              <a:t>backbone</a:t>
            </a:r>
            <a:r>
              <a:rPr lang="et-EE" dirty="0"/>
              <a:t> of </a:t>
            </a:r>
            <a:r>
              <a:rPr lang="et-EE" dirty="0" err="1"/>
              <a:t>urban</a:t>
            </a:r>
            <a:r>
              <a:rPr lang="et-EE" dirty="0"/>
              <a:t> </a:t>
            </a:r>
            <a:r>
              <a:rPr lang="et-EE" dirty="0" err="1"/>
              <a:t>mobility</a:t>
            </a:r>
            <a:r>
              <a:rPr lang="et-EE" dirty="0"/>
              <a:t>, </a:t>
            </a:r>
            <a:r>
              <a:rPr lang="et-EE" dirty="0" err="1"/>
              <a:t>with</a:t>
            </a:r>
            <a:r>
              <a:rPr lang="et-EE" dirty="0"/>
              <a:t> intelligent </a:t>
            </a:r>
            <a:r>
              <a:rPr lang="et-EE" dirty="0" err="1"/>
              <a:t>stations</a:t>
            </a:r>
            <a:r>
              <a:rPr lang="et-EE" dirty="0"/>
              <a:t> at </a:t>
            </a:r>
            <a:r>
              <a:rPr lang="et-EE" dirty="0" err="1"/>
              <a:t>the</a:t>
            </a:r>
            <a:r>
              <a:rPr lang="et-EE" dirty="0"/>
              <a:t> </a:t>
            </a:r>
            <a:r>
              <a:rPr lang="et-EE" dirty="0" err="1"/>
              <a:t>heart</a:t>
            </a:r>
            <a:r>
              <a:rPr lang="et-EE" dirty="0"/>
              <a:t> of </a:t>
            </a:r>
            <a:r>
              <a:rPr lang="et-EE" dirty="0" err="1"/>
              <a:t>smart</a:t>
            </a:r>
            <a:r>
              <a:rPr lang="et-EE" dirty="0"/>
              <a:t> </a:t>
            </a:r>
            <a:r>
              <a:rPr lang="et-EE" dirty="0" err="1"/>
              <a:t>cities</a:t>
            </a:r>
            <a:r>
              <a:rPr lang="et-EE" dirty="0"/>
              <a:t>, </a:t>
            </a:r>
            <a:r>
              <a:rPr lang="et-EE" dirty="0" err="1"/>
              <a:t>being</a:t>
            </a:r>
            <a:r>
              <a:rPr lang="et-EE" dirty="0"/>
              <a:t> </a:t>
            </a:r>
          </a:p>
          <a:p>
            <a:r>
              <a:rPr lang="et-EE" dirty="0" err="1"/>
              <a:t>places</a:t>
            </a:r>
            <a:r>
              <a:rPr lang="et-EE" dirty="0"/>
              <a:t> </a:t>
            </a:r>
            <a:r>
              <a:rPr lang="et-EE" dirty="0" err="1"/>
              <a:t>to</a:t>
            </a:r>
            <a:r>
              <a:rPr lang="et-EE" dirty="0"/>
              <a:t> </a:t>
            </a:r>
            <a:r>
              <a:rPr lang="et-EE" dirty="0" err="1"/>
              <a:t>work</a:t>
            </a:r>
            <a:r>
              <a:rPr lang="et-EE" dirty="0"/>
              <a:t>, </a:t>
            </a:r>
            <a:r>
              <a:rPr lang="et-EE" dirty="0" err="1"/>
              <a:t>live</a:t>
            </a:r>
            <a:r>
              <a:rPr lang="et-EE" dirty="0"/>
              <a:t>, </a:t>
            </a:r>
            <a:r>
              <a:rPr lang="et-EE" dirty="0" err="1"/>
              <a:t>meet</a:t>
            </a:r>
            <a:r>
              <a:rPr lang="et-EE" dirty="0"/>
              <a:t> and </a:t>
            </a:r>
            <a:r>
              <a:rPr lang="et-EE" dirty="0" err="1"/>
              <a:t>communicate</a:t>
            </a:r>
            <a:r>
              <a:rPr lang="et-EE" dirty="0"/>
              <a:t>. </a:t>
            </a:r>
            <a:r>
              <a:rPr lang="et-EE" dirty="0" err="1"/>
              <a:t>This</a:t>
            </a:r>
            <a:r>
              <a:rPr lang="et-EE" dirty="0"/>
              <a:t> </a:t>
            </a:r>
            <a:r>
              <a:rPr lang="et-EE" dirty="0" err="1"/>
              <a:t>requires</a:t>
            </a:r>
            <a:r>
              <a:rPr lang="et-EE" dirty="0"/>
              <a:t> a </a:t>
            </a:r>
            <a:r>
              <a:rPr lang="et-EE" dirty="0" err="1"/>
              <a:t>clear</a:t>
            </a:r>
            <a:r>
              <a:rPr lang="et-EE" dirty="0"/>
              <a:t> and </a:t>
            </a:r>
            <a:r>
              <a:rPr lang="et-EE" dirty="0" err="1"/>
              <a:t>solid</a:t>
            </a:r>
            <a:r>
              <a:rPr lang="et-EE" dirty="0"/>
              <a:t> </a:t>
            </a:r>
            <a:r>
              <a:rPr lang="et-EE" dirty="0" err="1"/>
              <a:t>urban</a:t>
            </a:r>
            <a:r>
              <a:rPr lang="et-EE" dirty="0"/>
              <a:t> </a:t>
            </a:r>
            <a:r>
              <a:rPr lang="et-EE" dirty="0" err="1"/>
              <a:t>development</a:t>
            </a:r>
            <a:r>
              <a:rPr lang="et-EE" dirty="0"/>
              <a:t> </a:t>
            </a:r>
          </a:p>
          <a:p>
            <a:r>
              <a:rPr lang="et-EE" dirty="0" err="1"/>
              <a:t>strategy</a:t>
            </a:r>
            <a:r>
              <a:rPr lang="et-EE" dirty="0"/>
              <a:t> </a:t>
            </a:r>
            <a:r>
              <a:rPr lang="et-EE" dirty="0" err="1"/>
              <a:t>with</a:t>
            </a:r>
            <a:r>
              <a:rPr lang="et-EE" dirty="0"/>
              <a:t> a </a:t>
            </a:r>
            <a:r>
              <a:rPr lang="et-EE" dirty="0" err="1"/>
              <a:t>long</a:t>
            </a:r>
            <a:r>
              <a:rPr lang="et-EE" dirty="0"/>
              <a:t>-term </a:t>
            </a:r>
            <a:r>
              <a:rPr lang="et-EE" dirty="0" err="1"/>
              <a:t>vision</a:t>
            </a:r>
            <a:r>
              <a:rPr lang="et-EE" dirty="0"/>
              <a:t> </a:t>
            </a:r>
            <a:r>
              <a:rPr lang="et-EE" dirty="0" err="1"/>
              <a:t>to</a:t>
            </a:r>
            <a:r>
              <a:rPr lang="et-EE" dirty="0"/>
              <a:t> </a:t>
            </a:r>
            <a:r>
              <a:rPr lang="et-EE" dirty="0" err="1"/>
              <a:t>build</a:t>
            </a:r>
            <a:r>
              <a:rPr lang="et-EE" dirty="0"/>
              <a:t> </a:t>
            </a:r>
            <a:r>
              <a:rPr lang="et-EE" dirty="0" err="1"/>
              <a:t>coherent</a:t>
            </a:r>
            <a:r>
              <a:rPr lang="et-EE" dirty="0"/>
              <a:t> transport </a:t>
            </a:r>
            <a:r>
              <a:rPr lang="et-EE" dirty="0" err="1"/>
              <a:t>policies</a:t>
            </a:r>
            <a:r>
              <a:rPr lang="et-EE" dirty="0"/>
              <a:t>;</a:t>
            </a:r>
          </a:p>
          <a:p>
            <a:r>
              <a:rPr lang="et-EE" dirty="0"/>
              <a:t>• New </a:t>
            </a:r>
            <a:r>
              <a:rPr lang="et-EE" dirty="0" err="1"/>
              <a:t>energy-efficient</a:t>
            </a:r>
            <a:r>
              <a:rPr lang="et-EE" dirty="0"/>
              <a:t> </a:t>
            </a:r>
            <a:r>
              <a:rPr lang="et-EE" dirty="0" err="1"/>
              <a:t>station</a:t>
            </a:r>
            <a:r>
              <a:rPr lang="et-EE" dirty="0"/>
              <a:t> </a:t>
            </a:r>
            <a:r>
              <a:rPr lang="et-EE" dirty="0" err="1"/>
              <a:t>designs</a:t>
            </a:r>
            <a:r>
              <a:rPr lang="et-EE" dirty="0"/>
              <a:t> </a:t>
            </a:r>
            <a:r>
              <a:rPr lang="et-EE" dirty="0" err="1"/>
              <a:t>provide</a:t>
            </a:r>
            <a:r>
              <a:rPr lang="et-EE" dirty="0"/>
              <a:t> </a:t>
            </a:r>
            <a:r>
              <a:rPr lang="et-EE" dirty="0" err="1"/>
              <a:t>easy</a:t>
            </a:r>
            <a:r>
              <a:rPr lang="et-EE" dirty="0"/>
              <a:t> </a:t>
            </a:r>
            <a:r>
              <a:rPr lang="et-EE" dirty="0" err="1"/>
              <a:t>access</a:t>
            </a:r>
            <a:r>
              <a:rPr lang="et-EE" dirty="0"/>
              <a:t> and </a:t>
            </a:r>
            <a:r>
              <a:rPr lang="et-EE" dirty="0" err="1"/>
              <a:t>seamless</a:t>
            </a:r>
            <a:r>
              <a:rPr lang="et-EE" dirty="0"/>
              <a:t> </a:t>
            </a:r>
            <a:r>
              <a:rPr lang="et-EE" dirty="0" err="1"/>
              <a:t>interchange</a:t>
            </a:r>
            <a:r>
              <a:rPr lang="et-EE" dirty="0"/>
              <a:t> </a:t>
            </a:r>
            <a:r>
              <a:rPr lang="et-EE" dirty="0" err="1"/>
              <a:t>across</a:t>
            </a:r>
            <a:r>
              <a:rPr lang="et-EE" dirty="0"/>
              <a:t> all </a:t>
            </a:r>
          </a:p>
          <a:p>
            <a:r>
              <a:rPr lang="et-EE" dirty="0"/>
              <a:t>transport </a:t>
            </a:r>
            <a:r>
              <a:rPr lang="et-EE" dirty="0" err="1"/>
              <a:t>modes</a:t>
            </a:r>
            <a:r>
              <a:rPr lang="et-EE" dirty="0"/>
              <a:t>, </a:t>
            </a:r>
            <a:r>
              <a:rPr lang="et-EE" dirty="0" err="1"/>
              <a:t>enabling</a:t>
            </a:r>
            <a:r>
              <a:rPr lang="et-EE" dirty="0"/>
              <a:t> </a:t>
            </a:r>
            <a:r>
              <a:rPr lang="et-EE" dirty="0" err="1"/>
              <a:t>railways</a:t>
            </a:r>
            <a:r>
              <a:rPr lang="et-EE" dirty="0"/>
              <a:t> </a:t>
            </a:r>
            <a:r>
              <a:rPr lang="et-EE" dirty="0" err="1"/>
              <a:t>to</a:t>
            </a:r>
            <a:r>
              <a:rPr lang="et-EE" dirty="0"/>
              <a:t> manage </a:t>
            </a:r>
            <a:r>
              <a:rPr lang="et-EE" dirty="0" err="1"/>
              <a:t>growing</a:t>
            </a:r>
            <a:r>
              <a:rPr lang="et-EE" dirty="0"/>
              <a:t> </a:t>
            </a:r>
            <a:r>
              <a:rPr lang="et-EE" dirty="0" err="1"/>
              <a:t>passenger</a:t>
            </a:r>
            <a:r>
              <a:rPr lang="et-EE" dirty="0"/>
              <a:t> </a:t>
            </a:r>
            <a:r>
              <a:rPr lang="et-EE" dirty="0" err="1"/>
              <a:t>volumes</a:t>
            </a:r>
            <a:r>
              <a:rPr lang="et-EE" dirty="0"/>
              <a:t> and </a:t>
            </a:r>
            <a:r>
              <a:rPr lang="et-EE" dirty="0" err="1"/>
              <a:t>mobility</a:t>
            </a:r>
            <a:r>
              <a:rPr lang="et-EE" dirty="0"/>
              <a:t> </a:t>
            </a:r>
            <a:r>
              <a:rPr lang="et-EE" dirty="0" err="1"/>
              <a:t>demands</a:t>
            </a:r>
            <a:r>
              <a:rPr lang="et-EE" dirty="0"/>
              <a:t>;</a:t>
            </a:r>
          </a:p>
          <a:p>
            <a:r>
              <a:rPr lang="et-EE" dirty="0"/>
              <a:t>• </a:t>
            </a:r>
            <a:r>
              <a:rPr lang="et-EE" dirty="0" err="1"/>
              <a:t>Railways</a:t>
            </a:r>
            <a:r>
              <a:rPr lang="et-EE" dirty="0"/>
              <a:t> are a </a:t>
            </a:r>
            <a:r>
              <a:rPr lang="et-EE" dirty="0" err="1"/>
              <a:t>core</a:t>
            </a:r>
            <a:r>
              <a:rPr lang="et-EE" dirty="0"/>
              <a:t> part of </a:t>
            </a:r>
            <a:r>
              <a:rPr lang="et-EE" dirty="0" err="1"/>
              <a:t>smart</a:t>
            </a:r>
            <a:r>
              <a:rPr lang="et-EE" dirty="0"/>
              <a:t> </a:t>
            </a:r>
            <a:r>
              <a:rPr lang="et-EE" dirty="0" err="1"/>
              <a:t>city</a:t>
            </a:r>
            <a:r>
              <a:rPr lang="et-EE" dirty="0"/>
              <a:t> </a:t>
            </a:r>
            <a:r>
              <a:rPr lang="et-EE" dirty="0" err="1"/>
              <a:t>planning</a:t>
            </a:r>
            <a:r>
              <a:rPr lang="et-EE" dirty="0"/>
              <a:t>, </a:t>
            </a:r>
            <a:r>
              <a:rPr lang="et-EE" dirty="0" err="1"/>
              <a:t>mobility</a:t>
            </a:r>
            <a:r>
              <a:rPr lang="et-EE" dirty="0"/>
              <a:t> </a:t>
            </a:r>
            <a:r>
              <a:rPr lang="et-EE" dirty="0" err="1"/>
              <a:t>management</a:t>
            </a:r>
            <a:r>
              <a:rPr lang="et-EE" dirty="0"/>
              <a:t> </a:t>
            </a:r>
            <a:r>
              <a:rPr lang="et-EE" dirty="0" err="1"/>
              <a:t>systems</a:t>
            </a:r>
            <a:r>
              <a:rPr lang="et-EE" dirty="0"/>
              <a:t>, and </a:t>
            </a:r>
            <a:r>
              <a:rPr lang="et-EE" dirty="0" err="1"/>
              <a:t>city</a:t>
            </a:r>
            <a:r>
              <a:rPr lang="et-EE" dirty="0"/>
              <a:t> </a:t>
            </a:r>
            <a:r>
              <a:rPr lang="et-EE" dirty="0" err="1"/>
              <a:t>fulfilment</a:t>
            </a:r>
            <a:r>
              <a:rPr lang="et-EE" dirty="0"/>
              <a:t> </a:t>
            </a:r>
          </a:p>
          <a:p>
            <a:r>
              <a:rPr lang="et-EE" dirty="0"/>
              <a:t>and </a:t>
            </a:r>
            <a:r>
              <a:rPr lang="et-EE" dirty="0" err="1"/>
              <a:t>delivery</a:t>
            </a:r>
            <a:r>
              <a:rPr lang="et-EE" dirty="0"/>
              <a:t> </a:t>
            </a:r>
            <a:r>
              <a:rPr lang="et-EE" dirty="0" err="1"/>
              <a:t>services</a:t>
            </a:r>
            <a:r>
              <a:rPr lang="et-EE" dirty="0"/>
              <a:t>, promoting </a:t>
            </a:r>
            <a:r>
              <a:rPr lang="et-EE" dirty="0" err="1"/>
              <a:t>interconnection</a:t>
            </a:r>
            <a:r>
              <a:rPr lang="et-EE" dirty="0"/>
              <a:t> by </a:t>
            </a:r>
            <a:r>
              <a:rPr lang="et-EE" dirty="0" err="1"/>
              <a:t>freeing</a:t>
            </a:r>
            <a:r>
              <a:rPr lang="et-EE" dirty="0"/>
              <a:t> </a:t>
            </a:r>
            <a:r>
              <a:rPr lang="et-EE" dirty="0" err="1"/>
              <a:t>up</a:t>
            </a:r>
            <a:r>
              <a:rPr lang="et-EE" dirty="0"/>
              <a:t> </a:t>
            </a:r>
            <a:r>
              <a:rPr lang="et-EE" dirty="0" err="1"/>
              <a:t>land</a:t>
            </a:r>
            <a:r>
              <a:rPr lang="et-EE" dirty="0"/>
              <a:t> </a:t>
            </a:r>
            <a:r>
              <a:rPr lang="et-EE" dirty="0" err="1"/>
              <a:t>which</a:t>
            </a:r>
            <a:r>
              <a:rPr lang="et-EE" dirty="0"/>
              <a:t> </a:t>
            </a:r>
            <a:r>
              <a:rPr lang="et-EE" dirty="0" err="1"/>
              <a:t>was</a:t>
            </a:r>
            <a:r>
              <a:rPr lang="et-EE" dirty="0"/>
              <a:t> </a:t>
            </a:r>
            <a:r>
              <a:rPr lang="et-EE" dirty="0" err="1"/>
              <a:t>previously</a:t>
            </a:r>
            <a:r>
              <a:rPr lang="et-EE" dirty="0"/>
              <a:t> </a:t>
            </a:r>
            <a:r>
              <a:rPr lang="et-EE" dirty="0" err="1"/>
              <a:t>needed</a:t>
            </a:r>
            <a:r>
              <a:rPr lang="et-EE" dirty="0"/>
              <a:t> </a:t>
            </a:r>
          </a:p>
          <a:p>
            <a:r>
              <a:rPr lang="et-EE" dirty="0"/>
              <a:t>by </a:t>
            </a:r>
            <a:r>
              <a:rPr lang="et-EE" dirty="0" err="1"/>
              <a:t>private</a:t>
            </a:r>
            <a:r>
              <a:rPr lang="et-EE" dirty="0"/>
              <a:t> road </a:t>
            </a:r>
            <a:r>
              <a:rPr lang="et-EE" dirty="0" err="1"/>
              <a:t>vehicles</a:t>
            </a:r>
            <a:r>
              <a:rPr lang="et-EE" dirty="0"/>
              <a:t> and </a:t>
            </a:r>
            <a:r>
              <a:rPr lang="et-EE" dirty="0" err="1"/>
              <a:t>minimizing</a:t>
            </a:r>
            <a:r>
              <a:rPr lang="et-EE" dirty="0"/>
              <a:t> </a:t>
            </a:r>
            <a:r>
              <a:rPr lang="et-EE" dirty="0" err="1"/>
              <a:t>pollution</a:t>
            </a:r>
            <a:r>
              <a:rPr lang="et-EE" dirty="0"/>
              <a:t> and </a:t>
            </a:r>
            <a:r>
              <a:rPr lang="et-EE" dirty="0" err="1"/>
              <a:t>congestion</a:t>
            </a:r>
            <a:r>
              <a:rPr lang="et-EE" dirty="0"/>
              <a:t>. </a:t>
            </a:r>
            <a:r>
              <a:rPr lang="et-EE" dirty="0" err="1"/>
              <a:t>They</a:t>
            </a:r>
            <a:r>
              <a:rPr lang="et-EE" dirty="0"/>
              <a:t> </a:t>
            </a:r>
            <a:r>
              <a:rPr lang="et-EE" dirty="0" err="1"/>
              <a:t>eliminate</a:t>
            </a:r>
            <a:r>
              <a:rPr lang="et-EE" dirty="0"/>
              <a:t> </a:t>
            </a:r>
            <a:r>
              <a:rPr lang="et-EE" dirty="0" err="1"/>
              <a:t>polarisation</a:t>
            </a:r>
            <a:r>
              <a:rPr lang="et-EE" dirty="0"/>
              <a:t> </a:t>
            </a:r>
          </a:p>
          <a:p>
            <a:r>
              <a:rPr lang="et-EE" dirty="0"/>
              <a:t>and </a:t>
            </a:r>
            <a:r>
              <a:rPr lang="et-EE" dirty="0" err="1"/>
              <a:t>disconnection</a:t>
            </a:r>
            <a:r>
              <a:rPr lang="et-EE" dirty="0"/>
              <a:t> </a:t>
            </a:r>
            <a:r>
              <a:rPr lang="et-EE" dirty="0" err="1"/>
              <a:t>between</a:t>
            </a:r>
            <a:r>
              <a:rPr lang="et-EE" dirty="0"/>
              <a:t> </a:t>
            </a:r>
            <a:r>
              <a:rPr lang="et-EE" dirty="0" err="1"/>
              <a:t>historical</a:t>
            </a:r>
            <a:r>
              <a:rPr lang="et-EE" dirty="0"/>
              <a:t> </a:t>
            </a:r>
            <a:r>
              <a:rPr lang="et-EE" dirty="0" err="1"/>
              <a:t>city</a:t>
            </a:r>
            <a:r>
              <a:rPr lang="et-EE" dirty="0"/>
              <a:t> </a:t>
            </a:r>
            <a:r>
              <a:rPr lang="et-EE" dirty="0" err="1"/>
              <a:t>centres</a:t>
            </a:r>
            <a:r>
              <a:rPr lang="et-EE" dirty="0"/>
              <a:t> and </a:t>
            </a:r>
            <a:r>
              <a:rPr lang="et-EE" dirty="0" err="1"/>
              <a:t>their</a:t>
            </a:r>
            <a:r>
              <a:rPr lang="et-EE" dirty="0"/>
              <a:t> </a:t>
            </a:r>
            <a:r>
              <a:rPr lang="et-EE" dirty="0" err="1"/>
              <a:t>peripheries</a:t>
            </a:r>
            <a:r>
              <a:rPr lang="et-EE" dirty="0"/>
              <a:t>; </a:t>
            </a:r>
            <a:r>
              <a:rPr lang="et-EE" dirty="0" err="1"/>
              <a:t>work</a:t>
            </a:r>
            <a:r>
              <a:rPr lang="et-EE" dirty="0"/>
              <a:t>, </a:t>
            </a:r>
            <a:r>
              <a:rPr lang="et-EE" dirty="0" err="1"/>
              <a:t>study</a:t>
            </a:r>
            <a:r>
              <a:rPr lang="et-EE" dirty="0"/>
              <a:t> and </a:t>
            </a:r>
            <a:r>
              <a:rPr lang="et-EE" dirty="0" err="1"/>
              <a:t>leisure</a:t>
            </a:r>
            <a:r>
              <a:rPr lang="et-EE" dirty="0"/>
              <a:t> </a:t>
            </a:r>
          </a:p>
          <a:p>
            <a:r>
              <a:rPr lang="et-EE" dirty="0" err="1"/>
              <a:t>environments</a:t>
            </a:r>
            <a:r>
              <a:rPr lang="et-EE" dirty="0"/>
              <a:t>; and </a:t>
            </a:r>
            <a:r>
              <a:rPr lang="et-EE" dirty="0" err="1"/>
              <a:t>young</a:t>
            </a:r>
            <a:r>
              <a:rPr lang="et-EE" dirty="0"/>
              <a:t> and </a:t>
            </a:r>
            <a:r>
              <a:rPr lang="et-EE" dirty="0" err="1"/>
              <a:t>old</a:t>
            </a:r>
            <a:r>
              <a:rPr lang="et-EE" dirty="0"/>
              <a:t> </a:t>
            </a:r>
            <a:r>
              <a:rPr lang="et-EE" dirty="0" err="1"/>
              <a:t>populations</a:t>
            </a:r>
            <a:r>
              <a:rPr lang="et-EE" dirty="0"/>
              <a:t>.</a:t>
            </a:r>
            <a:endParaRPr lang="et-EE" dirty="0">
              <a:ea typeface="Calibri"/>
              <a:cs typeface="Calibri"/>
            </a:endParaRPr>
          </a:p>
        </p:txBody>
      </p:sp>
      <p:sp>
        <p:nvSpPr>
          <p:cNvPr id="4" name="Slide Number Placeholder 3">
            <a:extLst>
              <a:ext uri="{FF2B5EF4-FFF2-40B4-BE49-F238E27FC236}">
                <a16:creationId xmlns:a16="http://schemas.microsoft.com/office/drawing/2014/main" id="{104BD66C-7DB1-DC2A-CECA-C257F65026B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2BA59C-0983-41C0-B12D-82239A604263}" type="slidenum">
              <a:rPr kumimoji="0" lang="et-E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t-E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34117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59DD27-8CCA-E67A-3C51-80A71F330A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C4EC34-1B7F-D56D-5BC9-61BC6DD47B1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D356A38-B5EB-D6D6-A569-F8D573FE14E0}"/>
              </a:ext>
            </a:extLst>
          </p:cNvPr>
          <p:cNvSpPr>
            <a:spLocks noGrp="1"/>
          </p:cNvSpPr>
          <p:nvPr>
            <p:ph type="body" idx="1"/>
          </p:nvPr>
        </p:nvSpPr>
        <p:spPr/>
        <p:txBody>
          <a:bodyPr>
            <a:normAutofit/>
          </a:bodyPr>
          <a:lstStyle/>
          <a:p>
            <a:endParaRPr lang="et-EE" dirty="0">
              <a:ea typeface="Calibri"/>
              <a:cs typeface="Calibri"/>
            </a:endParaRPr>
          </a:p>
        </p:txBody>
      </p:sp>
      <p:sp>
        <p:nvSpPr>
          <p:cNvPr id="4" name="Slide Number Placeholder 3">
            <a:extLst>
              <a:ext uri="{FF2B5EF4-FFF2-40B4-BE49-F238E27FC236}">
                <a16:creationId xmlns:a16="http://schemas.microsoft.com/office/drawing/2014/main" id="{83E5B5B5-4962-FACB-3160-508EF8B91BB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2BA59C-0983-41C0-B12D-82239A604263}" type="slidenum">
              <a:rPr kumimoji="0" lang="et-E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t-E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88085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98D3D7-C6DC-DD8F-2019-D75703A282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C34F5F-7B8F-E6A1-1AB7-92177D9802D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DE6C2D4-E1A7-8912-1AF2-8C5E08FCB885}"/>
              </a:ext>
            </a:extLst>
          </p:cNvPr>
          <p:cNvSpPr>
            <a:spLocks noGrp="1"/>
          </p:cNvSpPr>
          <p:nvPr>
            <p:ph type="body" idx="1"/>
          </p:nvPr>
        </p:nvSpPr>
        <p:spPr/>
        <p:txBody>
          <a:bodyPr>
            <a:normAutofit/>
          </a:bodyPr>
          <a:lstStyle/>
          <a:p>
            <a:endParaRPr lang="et-EE" dirty="0">
              <a:ea typeface="Calibri"/>
              <a:cs typeface="Calibri"/>
            </a:endParaRPr>
          </a:p>
        </p:txBody>
      </p:sp>
      <p:sp>
        <p:nvSpPr>
          <p:cNvPr id="4" name="Slide Number Placeholder 3">
            <a:extLst>
              <a:ext uri="{FF2B5EF4-FFF2-40B4-BE49-F238E27FC236}">
                <a16:creationId xmlns:a16="http://schemas.microsoft.com/office/drawing/2014/main" id="{E4ACBB5D-F391-4749-BF27-BD88608DC94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2BA59C-0983-41C0-B12D-82239A604263}" type="slidenum">
              <a:rPr kumimoji="0" lang="et-E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t-E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28026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41ACA-77FB-3FA8-F82F-30824B9AA2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626CBA-6551-F6CB-EA6D-FA3E8EF2452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A164BC6-13BD-3DA9-D7BE-E2CCE533462C}"/>
              </a:ext>
            </a:extLst>
          </p:cNvPr>
          <p:cNvSpPr>
            <a:spLocks noGrp="1"/>
          </p:cNvSpPr>
          <p:nvPr>
            <p:ph type="body" idx="1"/>
          </p:nvPr>
        </p:nvSpPr>
        <p:spPr/>
        <p:txBody>
          <a:bodyPr>
            <a:normAutofit/>
          </a:bodyPr>
          <a:lstStyle/>
          <a:p>
            <a:endParaRPr lang="et-EE" dirty="0">
              <a:ea typeface="Calibri"/>
              <a:cs typeface="Calibri"/>
            </a:endParaRPr>
          </a:p>
        </p:txBody>
      </p:sp>
      <p:sp>
        <p:nvSpPr>
          <p:cNvPr id="4" name="Slide Number Placeholder 3">
            <a:extLst>
              <a:ext uri="{FF2B5EF4-FFF2-40B4-BE49-F238E27FC236}">
                <a16:creationId xmlns:a16="http://schemas.microsoft.com/office/drawing/2014/main" id="{18190903-40B7-F1D3-A366-F439EB117D9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2BA59C-0983-41C0-B12D-82239A604263}" type="slidenum">
              <a:rPr kumimoji="0" lang="et-E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t-E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9273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A49C1-FCE0-84D4-1E7D-C35FE746E9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011BCA-7635-7467-FBC1-B5ABFB4B3A4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5FE62D1-9734-20A3-B3D2-551C5F7CCC21}"/>
              </a:ext>
            </a:extLst>
          </p:cNvPr>
          <p:cNvSpPr>
            <a:spLocks noGrp="1"/>
          </p:cNvSpPr>
          <p:nvPr>
            <p:ph type="body" idx="1"/>
          </p:nvPr>
        </p:nvSpPr>
        <p:spPr/>
        <p:txBody>
          <a:bodyPr>
            <a:normAutofit/>
          </a:bodyPr>
          <a:lstStyle/>
          <a:p>
            <a:endParaRPr lang="et-EE" dirty="0">
              <a:ea typeface="Calibri"/>
              <a:cs typeface="Calibri"/>
            </a:endParaRPr>
          </a:p>
          <a:p>
            <a:r>
              <a:rPr lang="et-EE" dirty="0">
                <a:hlinkClick r:id="rId3"/>
              </a:rPr>
              <a:t>Freight Rail &amp; Climate Change | AAR</a:t>
            </a:r>
          </a:p>
          <a:p>
            <a:r>
              <a:rPr lang="et-EE" dirty="0">
                <a:hlinkClick r:id="rId4"/>
              </a:rPr>
              <a:t>Carbon Emissions Counter / СО2 Counter</a:t>
            </a:r>
            <a:endParaRPr lang="et-EE"/>
          </a:p>
        </p:txBody>
      </p:sp>
      <p:sp>
        <p:nvSpPr>
          <p:cNvPr id="4" name="Slide Number Placeholder 3">
            <a:extLst>
              <a:ext uri="{FF2B5EF4-FFF2-40B4-BE49-F238E27FC236}">
                <a16:creationId xmlns:a16="http://schemas.microsoft.com/office/drawing/2014/main" id="{17C5D509-58BA-ADAB-BD27-2ACF92F43BC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2BA59C-0983-41C0-B12D-82239A604263}" type="slidenum">
              <a:rPr kumimoji="0" lang="et-E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t-E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21531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16DCE-1B20-6863-F081-A84A7219F4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AF2925-A66F-10C3-D691-745DA376485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CAD6FB2-B907-5C4D-CA55-36CB4B16694D}"/>
              </a:ext>
            </a:extLst>
          </p:cNvPr>
          <p:cNvSpPr>
            <a:spLocks noGrp="1"/>
          </p:cNvSpPr>
          <p:nvPr>
            <p:ph type="body" idx="1"/>
          </p:nvPr>
        </p:nvSpPr>
        <p:spPr/>
        <p:txBody>
          <a:bodyPr>
            <a:normAutofit/>
          </a:bodyPr>
          <a:lstStyle/>
          <a:p>
            <a:endParaRPr lang="et-EE" dirty="0">
              <a:ea typeface="Calibri"/>
              <a:cs typeface="Calibri"/>
            </a:endParaRPr>
          </a:p>
        </p:txBody>
      </p:sp>
      <p:sp>
        <p:nvSpPr>
          <p:cNvPr id="4" name="Slide Number Placeholder 3">
            <a:extLst>
              <a:ext uri="{FF2B5EF4-FFF2-40B4-BE49-F238E27FC236}">
                <a16:creationId xmlns:a16="http://schemas.microsoft.com/office/drawing/2014/main" id="{589737BD-1560-9E24-FA86-91AF54C3587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2BA59C-0983-41C0-B12D-82239A604263}" type="slidenum">
              <a:rPr kumimoji="0" lang="et-E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t-E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3497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9D27F2-1E2D-7FAB-37EF-A5E475528D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BE55FF-D204-2F39-C2EA-7D8C0E7F3FB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3459EED-4D0D-31C3-4D12-7117CAA184DF}"/>
              </a:ext>
            </a:extLst>
          </p:cNvPr>
          <p:cNvSpPr>
            <a:spLocks noGrp="1"/>
          </p:cNvSpPr>
          <p:nvPr>
            <p:ph type="body" idx="1"/>
          </p:nvPr>
        </p:nvSpPr>
        <p:spPr/>
        <p:txBody>
          <a:bodyPr>
            <a:normAutofit/>
          </a:bodyPr>
          <a:lstStyle/>
          <a:p>
            <a:r>
              <a:rPr lang="et-EE" dirty="0">
                <a:hlinkClick r:id="rId3"/>
              </a:rPr>
              <a:t>RNE IT Strategy - RNE – RailNetEurope | Association For Facilitating Traffic On European Rail Infrastructure</a:t>
            </a:r>
            <a:endParaRPr lang="et-EE"/>
          </a:p>
        </p:txBody>
      </p:sp>
      <p:sp>
        <p:nvSpPr>
          <p:cNvPr id="4" name="Slide Number Placeholder 3">
            <a:extLst>
              <a:ext uri="{FF2B5EF4-FFF2-40B4-BE49-F238E27FC236}">
                <a16:creationId xmlns:a16="http://schemas.microsoft.com/office/drawing/2014/main" id="{3E91E373-3268-68FE-D3B8-E2898E3E0D9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2BA59C-0983-41C0-B12D-82239A604263}" type="slidenum">
              <a:rPr kumimoji="0" lang="et-E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t-E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320611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9D2EE2-FAF8-9F4D-8492-257B79453D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155C19-DDB7-A8DB-D0E6-468B7F40A43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24420BC-13E9-A8EC-80C4-15D23372F747}"/>
              </a:ext>
            </a:extLst>
          </p:cNvPr>
          <p:cNvSpPr>
            <a:spLocks noGrp="1"/>
          </p:cNvSpPr>
          <p:nvPr>
            <p:ph type="body" idx="1"/>
          </p:nvPr>
        </p:nvSpPr>
        <p:spPr/>
        <p:txBody>
          <a:bodyPr>
            <a:normAutofit/>
          </a:bodyPr>
          <a:lstStyle/>
          <a:p>
            <a:r>
              <a:rPr lang="et-EE"/>
              <a:t>Rail </a:t>
            </a:r>
            <a:r>
              <a:rPr lang="et-EE" err="1"/>
              <a:t>helps</a:t>
            </a:r>
            <a:r>
              <a:rPr lang="et-EE"/>
              <a:t> </a:t>
            </a:r>
            <a:r>
              <a:rPr lang="et-EE" err="1"/>
              <a:t>to</a:t>
            </a:r>
            <a:r>
              <a:rPr lang="et-EE"/>
              <a:t> support society’s needs by:</a:t>
            </a:r>
          </a:p>
          <a:p>
            <a:r>
              <a:rPr lang="et-EE"/>
              <a:t>• </a:t>
            </a:r>
            <a:r>
              <a:rPr lang="et-EE" err="1"/>
              <a:t>Connecting</a:t>
            </a:r>
            <a:r>
              <a:rPr lang="et-EE"/>
              <a:t> </a:t>
            </a:r>
            <a:r>
              <a:rPr lang="et-EE" err="1"/>
              <a:t>Europe’s</a:t>
            </a:r>
            <a:r>
              <a:rPr lang="et-EE"/>
              <a:t> citizens, promoting social inclusion;</a:t>
            </a:r>
          </a:p>
          <a:p>
            <a:r>
              <a:rPr lang="et-EE"/>
              <a:t>• </a:t>
            </a:r>
            <a:r>
              <a:rPr lang="et-EE" err="1"/>
              <a:t>Connecting</a:t>
            </a:r>
            <a:r>
              <a:rPr lang="et-EE"/>
              <a:t> </a:t>
            </a:r>
            <a:r>
              <a:rPr lang="et-EE" err="1"/>
              <a:t>Europe’s</a:t>
            </a:r>
            <a:r>
              <a:rPr lang="et-EE"/>
              <a:t> territories, generating regional spatial inclusion and efficient land use both in </a:t>
            </a:r>
          </a:p>
          <a:p>
            <a:r>
              <a:rPr lang="et-EE"/>
              <a:t>and </a:t>
            </a:r>
            <a:r>
              <a:rPr lang="et-EE" err="1"/>
              <a:t>around</a:t>
            </a:r>
            <a:r>
              <a:rPr lang="et-EE"/>
              <a:t> </a:t>
            </a:r>
            <a:r>
              <a:rPr lang="et-EE" err="1"/>
              <a:t>metropolitan</a:t>
            </a:r>
            <a:r>
              <a:rPr lang="et-EE"/>
              <a:t> areas;</a:t>
            </a:r>
          </a:p>
          <a:p>
            <a:r>
              <a:rPr lang="et-EE"/>
              <a:t>• </a:t>
            </a:r>
            <a:r>
              <a:rPr lang="et-EE" err="1"/>
              <a:t>Offering</a:t>
            </a:r>
            <a:r>
              <a:rPr lang="et-EE"/>
              <a:t> </a:t>
            </a:r>
            <a:r>
              <a:rPr lang="et-EE" err="1"/>
              <a:t>comfortable</a:t>
            </a:r>
            <a:r>
              <a:rPr lang="et-EE"/>
              <a:t>, safe and secure travel for everyone, including the elderly and disabled (making </a:t>
            </a:r>
          </a:p>
          <a:p>
            <a:r>
              <a:rPr lang="et-EE" err="1"/>
              <a:t>them</a:t>
            </a:r>
            <a:r>
              <a:rPr lang="et-EE"/>
              <a:t> </a:t>
            </a:r>
            <a:r>
              <a:rPr lang="et-EE" err="1"/>
              <a:t>self-reliant</a:t>
            </a:r>
            <a:r>
              <a:rPr lang="et-EE"/>
              <a:t>).</a:t>
            </a:r>
          </a:p>
          <a:p>
            <a:r>
              <a:rPr lang="et-EE"/>
              <a:t>Rail </a:t>
            </a:r>
            <a:r>
              <a:rPr lang="et-EE" err="1"/>
              <a:t>is</a:t>
            </a:r>
            <a:r>
              <a:rPr lang="et-EE"/>
              <a:t> </a:t>
            </a:r>
            <a:r>
              <a:rPr lang="et-EE" err="1"/>
              <a:t>an</a:t>
            </a:r>
            <a:r>
              <a:rPr lang="et-EE"/>
              <a:t> effective catalyst for generating economic growth in Europe by:</a:t>
            </a:r>
          </a:p>
          <a:p>
            <a:r>
              <a:rPr lang="et-EE"/>
              <a:t>• </a:t>
            </a:r>
            <a:r>
              <a:rPr lang="et-EE" err="1"/>
              <a:t>Providing</a:t>
            </a:r>
            <a:r>
              <a:rPr lang="et-EE"/>
              <a:t> </a:t>
            </a:r>
            <a:r>
              <a:rPr lang="et-EE" err="1"/>
              <a:t>highly</a:t>
            </a:r>
            <a:r>
              <a:rPr lang="et-EE"/>
              <a:t> skilled jobs and innovation;</a:t>
            </a:r>
          </a:p>
          <a:p>
            <a:r>
              <a:rPr lang="et-EE" dirty="0"/>
              <a:t>• </a:t>
            </a:r>
            <a:r>
              <a:rPr lang="et-EE" dirty="0" err="1"/>
              <a:t>Fostering</a:t>
            </a:r>
            <a:r>
              <a:rPr lang="et-EE" dirty="0"/>
              <a:t> </a:t>
            </a:r>
            <a:r>
              <a:rPr lang="et-EE" dirty="0" err="1"/>
              <a:t>Europe’s</a:t>
            </a:r>
            <a:r>
              <a:rPr lang="et-EE" dirty="0"/>
              <a:t> </a:t>
            </a:r>
            <a:r>
              <a:rPr lang="et-EE" dirty="0" err="1"/>
              <a:t>knowledge</a:t>
            </a:r>
            <a:r>
              <a:rPr lang="et-EE" dirty="0"/>
              <a:t> </a:t>
            </a:r>
            <a:r>
              <a:rPr lang="et-EE" dirty="0" err="1"/>
              <a:t>economy</a:t>
            </a:r>
            <a:r>
              <a:rPr lang="et-EE" dirty="0"/>
              <a:t> </a:t>
            </a:r>
            <a:r>
              <a:rPr lang="et-EE" dirty="0" err="1"/>
              <a:t>through</a:t>
            </a:r>
            <a:r>
              <a:rPr lang="et-EE" dirty="0"/>
              <a:t> RDI </a:t>
            </a:r>
            <a:r>
              <a:rPr lang="et-EE" dirty="0" err="1"/>
              <a:t>investment</a:t>
            </a:r>
            <a:r>
              <a:rPr lang="et-EE" dirty="0"/>
              <a:t>;</a:t>
            </a:r>
            <a:endParaRPr lang="et-EE" dirty="0">
              <a:ea typeface="Calibri"/>
              <a:cs typeface="Calibri"/>
            </a:endParaRPr>
          </a:p>
          <a:p>
            <a:r>
              <a:rPr lang="et-EE" dirty="0"/>
              <a:t>• </a:t>
            </a:r>
            <a:r>
              <a:rPr lang="et-EE" dirty="0" err="1"/>
              <a:t>Connecting</a:t>
            </a:r>
            <a:r>
              <a:rPr lang="et-EE" dirty="0"/>
              <a:t> </a:t>
            </a:r>
            <a:r>
              <a:rPr lang="et-EE" dirty="0" err="1"/>
              <a:t>regions</a:t>
            </a:r>
            <a:r>
              <a:rPr lang="et-EE" dirty="0"/>
              <a:t>, </a:t>
            </a:r>
            <a:r>
              <a:rPr lang="et-EE" dirty="0" err="1"/>
              <a:t>markets</a:t>
            </a:r>
            <a:r>
              <a:rPr lang="et-EE" dirty="0"/>
              <a:t> and </a:t>
            </a:r>
            <a:r>
              <a:rPr lang="et-EE" dirty="0" err="1"/>
              <a:t>people</a:t>
            </a:r>
            <a:endParaRPr lang="et-EE" dirty="0" err="1">
              <a:ea typeface="Calibri"/>
              <a:cs typeface="Calibri"/>
            </a:endParaRPr>
          </a:p>
        </p:txBody>
      </p:sp>
      <p:sp>
        <p:nvSpPr>
          <p:cNvPr id="4" name="Slide Number Placeholder 3">
            <a:extLst>
              <a:ext uri="{FF2B5EF4-FFF2-40B4-BE49-F238E27FC236}">
                <a16:creationId xmlns:a16="http://schemas.microsoft.com/office/drawing/2014/main" id="{DE162595-CE43-046E-A6FB-CD42B4BBCFE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2BA59C-0983-41C0-B12D-82239A604263}" type="slidenum">
              <a:rPr kumimoji="0" lang="et-E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t-E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3702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n-US" dirty="0">
                <a:hlinkClick r:id="rId3"/>
              </a:rPr>
              <a:t>Sustainability - Network Rail</a:t>
            </a:r>
            <a:endParaRPr lang="et-EE"/>
          </a:p>
          <a:p>
            <a:endParaRPr lang="en-US" dirty="0">
              <a:ea typeface="Calibri"/>
              <a:cs typeface="Calibri"/>
            </a:endParaRPr>
          </a:p>
        </p:txBody>
      </p:sp>
      <p:sp>
        <p:nvSpPr>
          <p:cNvPr id="4" name="Slaidinumbri kohatäide 3"/>
          <p:cNvSpPr>
            <a:spLocks noGrp="1"/>
          </p:cNvSpPr>
          <p:nvPr>
            <p:ph type="sldNum" sz="quarter" idx="5"/>
          </p:nvPr>
        </p:nvSpPr>
        <p:spPr/>
        <p:txBody>
          <a:bodyPr/>
          <a:lstStyle/>
          <a:p>
            <a:fld id="{C02BA59C-0983-41C0-B12D-82239A604263}" type="slidenum">
              <a:rPr lang="et-EE" smtClean="0"/>
              <a:pPr/>
              <a:t>23</a:t>
            </a:fld>
            <a:endParaRPr lang="et-EE" dirty="0"/>
          </a:p>
        </p:txBody>
      </p:sp>
    </p:spTree>
    <p:extLst>
      <p:ext uri="{BB962C8B-B14F-4D97-AF65-F5344CB8AC3E}">
        <p14:creationId xmlns:p14="http://schemas.microsoft.com/office/powerpoint/2010/main" val="11793925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F2BBFE-C885-605A-1794-16D52E3AB09B}"/>
            </a:ext>
          </a:extLst>
        </p:cNvPr>
        <p:cNvGrpSpPr/>
        <p:nvPr/>
      </p:nvGrpSpPr>
      <p:grpSpPr>
        <a:xfrm>
          <a:off x="0" y="0"/>
          <a:ext cx="0" cy="0"/>
          <a:chOff x="0" y="0"/>
          <a:chExt cx="0" cy="0"/>
        </a:xfrm>
      </p:grpSpPr>
      <p:sp>
        <p:nvSpPr>
          <p:cNvPr id="2" name="Slaidi pildi kohatäide 1">
            <a:extLst>
              <a:ext uri="{FF2B5EF4-FFF2-40B4-BE49-F238E27FC236}">
                <a16:creationId xmlns:a16="http://schemas.microsoft.com/office/drawing/2014/main" id="{F331B623-36AC-520F-CE60-E058C0CB429D}"/>
              </a:ext>
            </a:extLst>
          </p:cNvPr>
          <p:cNvSpPr>
            <a:spLocks noGrp="1" noRot="1" noChangeAspect="1"/>
          </p:cNvSpPr>
          <p:nvPr>
            <p:ph type="sldImg"/>
          </p:nvPr>
        </p:nvSpPr>
        <p:spPr/>
      </p:sp>
      <p:sp>
        <p:nvSpPr>
          <p:cNvPr id="3" name="Märkmete kohatäide 2">
            <a:extLst>
              <a:ext uri="{FF2B5EF4-FFF2-40B4-BE49-F238E27FC236}">
                <a16:creationId xmlns:a16="http://schemas.microsoft.com/office/drawing/2014/main" id="{9DD5FCFB-0D51-F901-A58A-FCE3A477358B}"/>
              </a:ext>
            </a:extLst>
          </p:cNvPr>
          <p:cNvSpPr>
            <a:spLocks noGrp="1"/>
          </p:cNvSpPr>
          <p:nvPr>
            <p:ph type="body" idx="1"/>
          </p:nvPr>
        </p:nvSpPr>
        <p:spPr/>
        <p:txBody>
          <a:bodyPr/>
          <a:lstStyle/>
          <a:p>
            <a:pPr fontAlgn="base"/>
            <a:endParaRPr lang="et-EE" dirty="0">
              <a:ea typeface="Calibri"/>
              <a:cs typeface="Calibri"/>
            </a:endParaRPr>
          </a:p>
        </p:txBody>
      </p:sp>
      <p:sp>
        <p:nvSpPr>
          <p:cNvPr id="4" name="Slaidinumbri kohatäide 3">
            <a:extLst>
              <a:ext uri="{FF2B5EF4-FFF2-40B4-BE49-F238E27FC236}">
                <a16:creationId xmlns:a16="http://schemas.microsoft.com/office/drawing/2014/main" id="{B7775133-5259-4096-38A7-DBB0B229094A}"/>
              </a:ext>
            </a:extLst>
          </p:cNvPr>
          <p:cNvSpPr>
            <a:spLocks noGrp="1"/>
          </p:cNvSpPr>
          <p:nvPr>
            <p:ph type="sldNum" sz="quarter" idx="5"/>
          </p:nvPr>
        </p:nvSpPr>
        <p:spPr/>
        <p:txBody>
          <a:bodyPr/>
          <a:lstStyle/>
          <a:p>
            <a:fld id="{C02BA59C-0983-41C0-B12D-82239A604263}" type="slidenum">
              <a:rPr lang="et-EE" smtClean="0"/>
              <a:pPr/>
              <a:t>24</a:t>
            </a:fld>
            <a:endParaRPr lang="et-EE" dirty="0"/>
          </a:p>
        </p:txBody>
      </p:sp>
    </p:spTree>
    <p:extLst>
      <p:ext uri="{BB962C8B-B14F-4D97-AF65-F5344CB8AC3E}">
        <p14:creationId xmlns:p14="http://schemas.microsoft.com/office/powerpoint/2010/main" val="3662468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49788-96ED-73DF-2B40-3BDCFC599E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AF52C9-ECCA-2C1C-6FE2-75495270563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5769165-A6A9-AFF3-431A-387DAF59CB21}"/>
              </a:ext>
            </a:extLst>
          </p:cNvPr>
          <p:cNvSpPr>
            <a:spLocks noGrp="1"/>
          </p:cNvSpPr>
          <p:nvPr>
            <p:ph type="body" idx="1"/>
          </p:nvPr>
        </p:nvSpPr>
        <p:spPr/>
        <p:txBody>
          <a:bodyPr>
            <a:normAutofit/>
          </a:bodyPr>
          <a:lstStyle/>
          <a:p>
            <a:r>
              <a:rPr lang="et-EE" sz="1200" b="1" i="0" kern="1200" dirty="0">
                <a:solidFill>
                  <a:schemeClr val="tx1"/>
                </a:solidFill>
                <a:effectLst/>
                <a:latin typeface="+mn-lt"/>
                <a:ea typeface="+mn-ea"/>
                <a:cs typeface="+mn-cs"/>
              </a:rPr>
              <a:t>Säästev areng</a:t>
            </a:r>
            <a:r>
              <a:rPr lang="et-EE" sz="1200" b="0" i="0" kern="1200" dirty="0">
                <a:solidFill>
                  <a:schemeClr val="tx1"/>
                </a:solidFill>
                <a:effectLst/>
                <a:latin typeface="+mn-lt"/>
                <a:ea typeface="+mn-ea"/>
                <a:cs typeface="+mn-cs"/>
              </a:rPr>
              <a:t> ehk </a:t>
            </a:r>
            <a:r>
              <a:rPr lang="et-EE" sz="1200" b="1" i="0" kern="1200" dirty="0">
                <a:solidFill>
                  <a:schemeClr val="tx1"/>
                </a:solidFill>
                <a:effectLst/>
                <a:latin typeface="+mn-lt"/>
                <a:ea typeface="+mn-ea"/>
                <a:cs typeface="+mn-cs"/>
              </a:rPr>
              <a:t>jätkusuutlik areng</a:t>
            </a:r>
            <a:r>
              <a:rPr lang="et-EE" sz="1200" b="0" i="0" kern="1200" dirty="0">
                <a:solidFill>
                  <a:schemeClr val="tx1"/>
                </a:solidFill>
                <a:effectLst/>
                <a:latin typeface="+mn-lt"/>
                <a:ea typeface="+mn-ea"/>
                <a:cs typeface="+mn-cs"/>
              </a:rPr>
              <a:t> (vahel ka kestlik areng või tasakaalustatud areng) (</a:t>
            </a:r>
            <a:r>
              <a:rPr lang="et-EE" sz="1200" b="0" i="0" u="none" strike="noStrike" kern="1200" dirty="0">
                <a:solidFill>
                  <a:schemeClr val="tx1"/>
                </a:solidFill>
                <a:effectLst/>
                <a:latin typeface="+mn-lt"/>
                <a:ea typeface="+mn-ea"/>
                <a:cs typeface="+mn-cs"/>
                <a:hlinkClick r:id="rId3" tooltip="Inglise keel"/>
              </a:rPr>
              <a:t>inglise keeles</a:t>
            </a:r>
            <a:r>
              <a:rPr lang="et-EE" sz="1200" b="0" i="0" kern="1200" dirty="0">
                <a:solidFill>
                  <a:schemeClr val="tx1"/>
                </a:solidFill>
                <a:effectLst/>
                <a:latin typeface="+mn-lt"/>
                <a:ea typeface="+mn-ea"/>
                <a:cs typeface="+mn-cs"/>
              </a:rPr>
              <a:t> </a:t>
            </a:r>
            <a:r>
              <a:rPr lang="et-EE" sz="1200" b="0" i="1" kern="1200" dirty="0" err="1">
                <a:solidFill>
                  <a:schemeClr val="tx1"/>
                </a:solidFill>
                <a:effectLst/>
                <a:latin typeface="+mn-lt"/>
                <a:ea typeface="+mn-ea"/>
                <a:cs typeface="+mn-cs"/>
              </a:rPr>
              <a:t>sustainable</a:t>
            </a:r>
            <a:r>
              <a:rPr lang="et-EE" sz="1200" b="0" i="1" kern="1200" dirty="0">
                <a:solidFill>
                  <a:schemeClr val="tx1"/>
                </a:solidFill>
                <a:effectLst/>
                <a:latin typeface="+mn-lt"/>
                <a:ea typeface="+mn-ea"/>
                <a:cs typeface="+mn-cs"/>
              </a:rPr>
              <a:t> </a:t>
            </a:r>
            <a:r>
              <a:rPr lang="et-EE" sz="1200" b="0" i="1" kern="1200" dirty="0" err="1">
                <a:solidFill>
                  <a:schemeClr val="tx1"/>
                </a:solidFill>
                <a:effectLst/>
                <a:latin typeface="+mn-lt"/>
                <a:ea typeface="+mn-ea"/>
                <a:cs typeface="+mn-cs"/>
              </a:rPr>
              <a:t>development</a:t>
            </a:r>
            <a:r>
              <a:rPr lang="et-EE" sz="1200" b="0" i="0" kern="1200" dirty="0">
                <a:solidFill>
                  <a:schemeClr val="tx1"/>
                </a:solidFill>
                <a:effectLst/>
                <a:latin typeface="+mn-lt"/>
                <a:ea typeface="+mn-ea"/>
                <a:cs typeface="+mn-cs"/>
              </a:rPr>
              <a:t>) arenguteed, mis rahuldab praeguse põlvkonna vajadusi ja püüdlusi, seadmata seejuures ohtu tulevaste põlvkondade samalaadseid huve</a:t>
            </a:r>
          </a:p>
          <a:p>
            <a:endParaRPr lang="et-EE" sz="1200" b="0" i="0" kern="1200" dirty="0">
              <a:solidFill>
                <a:schemeClr val="tx1"/>
              </a:solidFill>
              <a:effectLst/>
              <a:latin typeface="+mn-lt"/>
              <a:ea typeface="+mn-ea"/>
              <a:cs typeface="+mn-cs"/>
            </a:endParaRPr>
          </a:p>
          <a:p>
            <a:pPr fontAlgn="base"/>
            <a:r>
              <a:rPr lang="et-EE" sz="1200" b="1" i="0" kern="1200" dirty="0">
                <a:solidFill>
                  <a:schemeClr val="tx1"/>
                </a:solidFill>
                <a:effectLst/>
                <a:latin typeface="+mn-lt"/>
                <a:ea typeface="+mn-ea"/>
                <a:cs typeface="+mn-cs"/>
              </a:rPr>
              <a:t>Jätkusuutlikkus</a:t>
            </a:r>
            <a:r>
              <a:rPr lang="et-EE" sz="1200" b="0" i="0" kern="1200" dirty="0">
                <a:solidFill>
                  <a:schemeClr val="tx1"/>
                </a:solidFill>
                <a:effectLst/>
                <a:latin typeface="+mn-lt"/>
                <a:ea typeface="+mn-ea"/>
                <a:cs typeface="+mn-cs"/>
              </a:rPr>
              <a:t> (</a:t>
            </a:r>
            <a:r>
              <a:rPr lang="et-EE" sz="1200" b="0" i="1" kern="1200" dirty="0" err="1">
                <a:solidFill>
                  <a:schemeClr val="tx1"/>
                </a:solidFill>
                <a:effectLst/>
                <a:latin typeface="+mn-lt"/>
                <a:ea typeface="+mn-ea"/>
                <a:cs typeface="+mn-cs"/>
              </a:rPr>
              <a:t>sustainability</a:t>
            </a:r>
            <a:r>
              <a:rPr lang="et-EE" sz="1200" b="0" i="0" kern="1200" dirty="0">
                <a:solidFill>
                  <a:schemeClr val="tx1"/>
                </a:solidFill>
                <a:effectLst/>
                <a:latin typeface="+mn-lt"/>
                <a:ea typeface="+mn-ea"/>
                <a:cs typeface="+mn-cs"/>
              </a:rPr>
              <a:t>) kirjeldab dünaamilist seisundit, milleni viib jätkusuutlik ehk </a:t>
            </a:r>
            <a:r>
              <a:rPr lang="et-EE" sz="1200" b="1" i="0" kern="1200" dirty="0">
                <a:solidFill>
                  <a:schemeClr val="tx1"/>
                </a:solidFill>
                <a:effectLst/>
                <a:latin typeface="+mn-lt"/>
                <a:ea typeface="+mn-ea"/>
                <a:cs typeface="+mn-cs"/>
              </a:rPr>
              <a:t>säästev areng</a:t>
            </a:r>
            <a:r>
              <a:rPr lang="et-EE" sz="1200" b="0" i="0" kern="1200" dirty="0">
                <a:solidFill>
                  <a:schemeClr val="tx1"/>
                </a:solidFill>
                <a:effectLst/>
                <a:latin typeface="+mn-lt"/>
                <a:ea typeface="+mn-ea"/>
                <a:cs typeface="+mn-cs"/>
              </a:rPr>
              <a:t>. Kuigi jätkusuutlikkust kasutatakse tihti ka säästva arengu sünonüümina, on arvatud, et areng viitab paljuski kasvule, mis ei saa olla säästev, seetõttu eelistatakse kasutada sõna jätkusuutlikkus. Jätkusuutlikkust iseloomustavad neli mõõdet:</a:t>
            </a:r>
          </a:p>
          <a:p>
            <a:pPr fontAlgn="base"/>
            <a:r>
              <a:rPr lang="et-EE" sz="1200" b="0" i="0" kern="1200" dirty="0">
                <a:solidFill>
                  <a:schemeClr val="tx1"/>
                </a:solidFill>
                <a:effectLst/>
                <a:latin typeface="+mn-lt"/>
                <a:ea typeface="+mn-ea"/>
                <a:cs typeface="+mn-cs"/>
              </a:rPr>
              <a:t>:* sotsiaalne;</a:t>
            </a:r>
          </a:p>
          <a:p>
            <a:pPr fontAlgn="base"/>
            <a:r>
              <a:rPr lang="et-EE" sz="1200" b="0" i="0" kern="1200" dirty="0">
                <a:solidFill>
                  <a:schemeClr val="tx1"/>
                </a:solidFill>
                <a:effectLst/>
                <a:latin typeface="+mn-lt"/>
                <a:ea typeface="+mn-ea"/>
                <a:cs typeface="+mn-cs"/>
              </a:rPr>
              <a:t>:* majanduslik;</a:t>
            </a:r>
          </a:p>
          <a:p>
            <a:pPr fontAlgn="base"/>
            <a:r>
              <a:rPr lang="et-EE" sz="1200" b="0" i="0" kern="1200" dirty="0">
                <a:solidFill>
                  <a:schemeClr val="tx1"/>
                </a:solidFill>
                <a:effectLst/>
                <a:latin typeface="+mn-lt"/>
                <a:ea typeface="+mn-ea"/>
                <a:cs typeface="+mn-cs"/>
              </a:rPr>
              <a:t>:* ökoloogiline;</a:t>
            </a:r>
          </a:p>
          <a:p>
            <a:pPr fontAlgn="base"/>
            <a:r>
              <a:rPr lang="et-EE" sz="1200" b="0" i="0" kern="1200" dirty="0">
                <a:solidFill>
                  <a:schemeClr val="tx1"/>
                </a:solidFill>
                <a:effectLst/>
                <a:latin typeface="+mn-lt"/>
                <a:ea typeface="+mn-ea"/>
                <a:cs typeface="+mn-cs"/>
              </a:rPr>
              <a:t>:* institutsionaalne.</a:t>
            </a:r>
          </a:p>
          <a:p>
            <a:pPr fontAlgn="base"/>
            <a:r>
              <a:rPr lang="et-EE" sz="1200" b="0" i="0" kern="1200" dirty="0">
                <a:solidFill>
                  <a:schemeClr val="tx1"/>
                </a:solidFill>
                <a:effectLst/>
                <a:latin typeface="+mn-lt"/>
                <a:ea typeface="+mn-ea"/>
                <a:cs typeface="+mn-cs"/>
              </a:rPr>
              <a:t>Ökoloogilise jätkusuutlikkuse kriteeriumi täitmiseks on vaja tagada iga üksiku kapitali (looduskapitali ja inimese loodud kapitalide) samas koguses jätkumine tulevastele põlvedele. Nõrga ehk majandusliku jätkusuutlikkuse kriteeriumi puhul peetakse oluliseks üksnes kapitalide koguhulga samaks jäämist inimese kohta, s.t loodusvarasid võib vähendada, kui inimese loodud kapital selle võrra kasvab.</a:t>
            </a:r>
          </a:p>
          <a:p>
            <a:endParaRPr lang="et-EE" dirty="0"/>
          </a:p>
        </p:txBody>
      </p:sp>
      <p:sp>
        <p:nvSpPr>
          <p:cNvPr id="4" name="Slide Number Placeholder 3">
            <a:extLst>
              <a:ext uri="{FF2B5EF4-FFF2-40B4-BE49-F238E27FC236}">
                <a16:creationId xmlns:a16="http://schemas.microsoft.com/office/drawing/2014/main" id="{650BEA83-9ACB-78E9-D340-B2B867F63B1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2BA59C-0983-41C0-B12D-82239A604263}" type="slidenum">
              <a:rPr kumimoji="0" lang="et-E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t-E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964215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t-EE" dirty="0">
                <a:hlinkClick r:id="rId3"/>
              </a:rPr>
              <a:t>https://commission.europa.eu/strategy-and-policy/priorities-2019-2024/european-green-deal_et</a:t>
            </a:r>
            <a:endParaRPr lang="et-EE" dirty="0"/>
          </a:p>
          <a:p>
            <a:r>
              <a:rPr lang="et-EE" dirty="0">
                <a:hlinkClick r:id="rId4"/>
              </a:rPr>
              <a:t>Sustainability | UIC - International union of railways</a:t>
            </a:r>
            <a:endParaRPr lang="et-EE"/>
          </a:p>
          <a:p>
            <a:endParaRPr lang="et-EE" dirty="0"/>
          </a:p>
          <a:p>
            <a:r>
              <a:rPr lang="et-EE" dirty="0">
                <a:hlinkClick r:id="rId5"/>
              </a:rPr>
              <a:t>Säästev transport – Vikipeedia</a:t>
            </a:r>
            <a:endParaRPr lang="et-EE" dirty="0"/>
          </a:p>
          <a:p>
            <a:endParaRPr lang="et-EE" dirty="0"/>
          </a:p>
          <a:p>
            <a:endParaRPr lang="et-EE" dirty="0"/>
          </a:p>
        </p:txBody>
      </p:sp>
      <p:sp>
        <p:nvSpPr>
          <p:cNvPr id="4" name="Slide Number Placeholder 3"/>
          <p:cNvSpPr>
            <a:spLocks noGrp="1"/>
          </p:cNvSpPr>
          <p:nvPr>
            <p:ph type="sldNum" sz="quarter" idx="10"/>
          </p:nvPr>
        </p:nvSpPr>
        <p:spPr/>
        <p:txBody>
          <a:bodyPr/>
          <a:lstStyle/>
          <a:p>
            <a:fld id="{C02BA59C-0983-41C0-B12D-82239A604263}" type="slidenum">
              <a:rPr lang="et-EE" smtClean="0"/>
              <a:pPr/>
              <a:t>4</a:t>
            </a:fld>
            <a:endParaRPr lang="et-EE" dirty="0"/>
          </a:p>
        </p:txBody>
      </p:sp>
    </p:spTree>
    <p:extLst>
      <p:ext uri="{BB962C8B-B14F-4D97-AF65-F5344CB8AC3E}">
        <p14:creationId xmlns:p14="http://schemas.microsoft.com/office/powerpoint/2010/main" val="363587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7D36F-8D58-D482-3FB1-3F07D1F598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6EEB4B-47EA-607A-8DC5-CEBF617BDF2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CF3EDD4-D4A2-4F62-0F3F-7FD9D17F6401}"/>
              </a:ext>
            </a:extLst>
          </p:cNvPr>
          <p:cNvSpPr>
            <a:spLocks noGrp="1"/>
          </p:cNvSpPr>
          <p:nvPr>
            <p:ph type="body" idx="1"/>
          </p:nvPr>
        </p:nvSpPr>
        <p:spPr/>
        <p:txBody>
          <a:bodyPr>
            <a:normAutofit/>
          </a:bodyPr>
          <a:lstStyle/>
          <a:p>
            <a:endParaRPr lang="et-EE" dirty="0"/>
          </a:p>
        </p:txBody>
      </p:sp>
      <p:sp>
        <p:nvSpPr>
          <p:cNvPr id="4" name="Slide Number Placeholder 3">
            <a:extLst>
              <a:ext uri="{FF2B5EF4-FFF2-40B4-BE49-F238E27FC236}">
                <a16:creationId xmlns:a16="http://schemas.microsoft.com/office/drawing/2014/main" id="{CB7394BD-E086-9998-20B3-DEE734C57F8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2BA59C-0983-41C0-B12D-82239A604263}" type="slidenum">
              <a:rPr kumimoji="0" lang="et-E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t-E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0688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48BAA5-742F-6CB5-969C-7CCA999F0F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06391F-A15F-93F3-29D8-1BAD7EABD8C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A1BDE7A-EB84-356C-70BA-DC2D3666B746}"/>
              </a:ext>
            </a:extLst>
          </p:cNvPr>
          <p:cNvSpPr>
            <a:spLocks noGrp="1"/>
          </p:cNvSpPr>
          <p:nvPr>
            <p:ph type="body" idx="1"/>
          </p:nvPr>
        </p:nvSpPr>
        <p:spPr/>
        <p:txBody>
          <a:bodyPr>
            <a:normAutofit/>
          </a:bodyPr>
          <a:lstStyle/>
          <a:p>
            <a:endParaRPr lang="et-EE" dirty="0"/>
          </a:p>
        </p:txBody>
      </p:sp>
      <p:sp>
        <p:nvSpPr>
          <p:cNvPr id="4" name="Slide Number Placeholder 3">
            <a:extLst>
              <a:ext uri="{FF2B5EF4-FFF2-40B4-BE49-F238E27FC236}">
                <a16:creationId xmlns:a16="http://schemas.microsoft.com/office/drawing/2014/main" id="{CAB56CDB-FA96-89E5-1FD2-05A904A1DAE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2BA59C-0983-41C0-B12D-82239A604263}" type="slidenum">
              <a:rPr kumimoji="0" lang="et-E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t-E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83466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D19C7-6157-933C-C873-B2E68ABBFF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337866-EA46-A30B-4052-721F85F101C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F5CA28E-D49E-0B74-8D38-0565D5A80BF9}"/>
              </a:ext>
            </a:extLst>
          </p:cNvPr>
          <p:cNvSpPr>
            <a:spLocks noGrp="1"/>
          </p:cNvSpPr>
          <p:nvPr>
            <p:ph type="body" idx="1"/>
          </p:nvPr>
        </p:nvSpPr>
        <p:spPr/>
        <p:txBody>
          <a:bodyPr>
            <a:normAutofit fontScale="70000" lnSpcReduction="20000"/>
          </a:bodyPr>
          <a:lstStyle/>
          <a:p>
            <a:r>
              <a:rPr lang="et-EE" err="1"/>
              <a:t>Rail’s</a:t>
            </a:r>
            <a:r>
              <a:rPr lang="et-EE"/>
              <a:t> </a:t>
            </a:r>
            <a:r>
              <a:rPr lang="et-EE" err="1"/>
              <a:t>direct</a:t>
            </a:r>
            <a:r>
              <a:rPr lang="et-EE"/>
              <a:t> </a:t>
            </a:r>
            <a:r>
              <a:rPr lang="et-EE" err="1"/>
              <a:t>emissions</a:t>
            </a:r>
            <a:r>
              <a:rPr lang="et-EE"/>
              <a:t> account for less than 0.4% of transport emissions. This is less than half the </a:t>
            </a:r>
          </a:p>
          <a:p>
            <a:r>
              <a:rPr lang="et-EE"/>
              <a:t>GHG </a:t>
            </a:r>
            <a:r>
              <a:rPr lang="et-EE" err="1"/>
              <a:t>emissions</a:t>
            </a:r>
            <a:r>
              <a:rPr lang="et-EE"/>
              <a:t> of Cyprus, whereas road generates more than the total emissions of France and Spain </a:t>
            </a:r>
          </a:p>
          <a:p>
            <a:r>
              <a:rPr lang="et-EE" err="1"/>
              <a:t>combined</a:t>
            </a:r>
            <a:r>
              <a:rPr lang="et-EE"/>
              <a:t>. Aviation </a:t>
            </a:r>
            <a:r>
              <a:rPr lang="et-EE" err="1"/>
              <a:t>emissions</a:t>
            </a:r>
            <a:r>
              <a:rPr lang="et-EE"/>
              <a:t> grew the most during the last decades and now surpass the total GHG </a:t>
            </a:r>
          </a:p>
          <a:p>
            <a:r>
              <a:rPr lang="et-EE" err="1"/>
              <a:t>emissions</a:t>
            </a:r>
            <a:r>
              <a:rPr lang="et-EE"/>
              <a:t> of </a:t>
            </a:r>
            <a:r>
              <a:rPr lang="et-EE" err="1"/>
              <a:t>Romania</a:t>
            </a:r>
            <a:r>
              <a:rPr lang="et-EE"/>
              <a:t>.</a:t>
            </a:r>
          </a:p>
          <a:p>
            <a:r>
              <a:rPr lang="et-EE"/>
              <a:t>Rail </a:t>
            </a:r>
            <a:r>
              <a:rPr lang="et-EE" err="1"/>
              <a:t>is</a:t>
            </a:r>
            <a:r>
              <a:rPr lang="et-EE"/>
              <a:t> </a:t>
            </a:r>
            <a:r>
              <a:rPr lang="et-EE" err="1"/>
              <a:t>the</a:t>
            </a:r>
            <a:r>
              <a:rPr lang="et-EE"/>
              <a:t> closest mode to net zero. Rail is the most efficient form of passenger and freight transport in </a:t>
            </a:r>
          </a:p>
          <a:p>
            <a:r>
              <a:rPr lang="et-EE" dirty="0" err="1"/>
              <a:t>the</a:t>
            </a:r>
            <a:r>
              <a:rPr lang="et-EE" dirty="0"/>
              <a:t> EU27. </a:t>
            </a:r>
            <a:r>
              <a:rPr lang="et-EE" dirty="0" err="1"/>
              <a:t>Rail’s</a:t>
            </a:r>
            <a:r>
              <a:rPr lang="et-EE" dirty="0"/>
              <a:t> </a:t>
            </a:r>
            <a:r>
              <a:rPr lang="et-EE" dirty="0" err="1"/>
              <a:t>well-to-wheel</a:t>
            </a:r>
            <a:r>
              <a:rPr lang="et-EE" dirty="0"/>
              <a:t> GHG </a:t>
            </a:r>
            <a:r>
              <a:rPr lang="et-EE" dirty="0" err="1"/>
              <a:t>intensity</a:t>
            </a:r>
            <a:r>
              <a:rPr lang="et-EE" dirty="0"/>
              <a:t> </a:t>
            </a:r>
            <a:r>
              <a:rPr lang="et-EE" dirty="0" err="1"/>
              <a:t>improved</a:t>
            </a:r>
            <a:r>
              <a:rPr lang="et-EE" dirty="0"/>
              <a:t> by </a:t>
            </a:r>
            <a:r>
              <a:rPr lang="et-EE" dirty="0" err="1"/>
              <a:t>more</a:t>
            </a:r>
            <a:r>
              <a:rPr lang="et-EE" dirty="0"/>
              <a:t> </a:t>
            </a:r>
            <a:r>
              <a:rPr lang="et-EE" dirty="0" err="1"/>
              <a:t>than</a:t>
            </a:r>
            <a:r>
              <a:rPr lang="et-EE" dirty="0"/>
              <a:t> 10% </a:t>
            </a:r>
            <a:r>
              <a:rPr lang="et-EE" dirty="0" err="1"/>
              <a:t>between</a:t>
            </a:r>
            <a:r>
              <a:rPr lang="et-EE" dirty="0"/>
              <a:t> 2014 and 2018. </a:t>
            </a:r>
            <a:endParaRPr lang="et-EE" dirty="0">
              <a:ea typeface="Calibri"/>
              <a:cs typeface="Calibri"/>
            </a:endParaRPr>
          </a:p>
          <a:p>
            <a:endParaRPr lang="et-EE" dirty="0"/>
          </a:p>
          <a:p>
            <a:r>
              <a:rPr lang="et-EE"/>
              <a:t>KOMISJONI TEATIS COM(2019) 640 </a:t>
            </a:r>
            <a:r>
              <a:rPr lang="et-EE" err="1"/>
              <a:t>final</a:t>
            </a:r>
            <a:r>
              <a:rPr lang="et-EE" dirty="0"/>
              <a:t> Brüssel,11.12.2019</a:t>
            </a:r>
            <a:endParaRPr lang="et-EE">
              <a:ea typeface="Calibri"/>
              <a:cs typeface="Calibri"/>
            </a:endParaRPr>
          </a:p>
          <a:p>
            <a:r>
              <a:rPr lang="et-EE" dirty="0" err="1"/>
              <a:t>To</a:t>
            </a:r>
            <a:r>
              <a:rPr lang="et-EE" dirty="0"/>
              <a:t> </a:t>
            </a:r>
            <a:r>
              <a:rPr lang="et-EE" dirty="0" err="1"/>
              <a:t>achieve</a:t>
            </a:r>
            <a:r>
              <a:rPr lang="et-EE" dirty="0"/>
              <a:t> </a:t>
            </a:r>
            <a:r>
              <a:rPr lang="et-EE" dirty="0" err="1"/>
              <a:t>climate</a:t>
            </a:r>
            <a:r>
              <a:rPr lang="et-EE" dirty="0"/>
              <a:t> </a:t>
            </a:r>
            <a:r>
              <a:rPr lang="et-EE" dirty="0" err="1"/>
              <a:t>neutrality</a:t>
            </a:r>
            <a:r>
              <a:rPr lang="et-EE" dirty="0"/>
              <a:t> at </a:t>
            </a:r>
            <a:r>
              <a:rPr lang="et-EE" dirty="0" err="1"/>
              <a:t>the</a:t>
            </a:r>
            <a:r>
              <a:rPr lang="et-EE" dirty="0"/>
              <a:t> EU </a:t>
            </a:r>
            <a:r>
              <a:rPr lang="et-EE" dirty="0" err="1"/>
              <a:t>level</a:t>
            </a:r>
            <a:r>
              <a:rPr lang="et-EE" dirty="0"/>
              <a:t>, a 90 % </a:t>
            </a:r>
            <a:r>
              <a:rPr lang="et-EE" dirty="0" err="1"/>
              <a:t>reduction</a:t>
            </a:r>
            <a:r>
              <a:rPr lang="et-EE" dirty="0"/>
              <a:t> in transport GHG </a:t>
            </a:r>
            <a:r>
              <a:rPr lang="et-EE" dirty="0" err="1"/>
              <a:t>emissions</a:t>
            </a:r>
            <a:r>
              <a:rPr lang="et-EE" dirty="0"/>
              <a:t> </a:t>
            </a:r>
            <a:endParaRPr lang="et-EE" dirty="0">
              <a:ea typeface="Calibri"/>
              <a:cs typeface="Calibri"/>
            </a:endParaRPr>
          </a:p>
          <a:p>
            <a:r>
              <a:rPr lang="et-EE" dirty="0" err="1"/>
              <a:t>is</a:t>
            </a:r>
            <a:r>
              <a:rPr lang="et-EE" dirty="0"/>
              <a:t> </a:t>
            </a:r>
            <a:r>
              <a:rPr lang="et-EE" dirty="0" err="1"/>
              <a:t>needed</a:t>
            </a:r>
            <a:r>
              <a:rPr lang="et-EE" dirty="0"/>
              <a:t> by 2050, and all transport </a:t>
            </a:r>
            <a:r>
              <a:rPr lang="et-EE" dirty="0" err="1"/>
              <a:t>modes</a:t>
            </a:r>
            <a:r>
              <a:rPr lang="et-EE" dirty="0"/>
              <a:t> </a:t>
            </a:r>
            <a:r>
              <a:rPr lang="et-EE" dirty="0" err="1"/>
              <a:t>will</a:t>
            </a:r>
            <a:r>
              <a:rPr lang="et-EE" dirty="0"/>
              <a:t> have </a:t>
            </a:r>
            <a:r>
              <a:rPr lang="et-EE" dirty="0" err="1"/>
              <a:t>to</a:t>
            </a:r>
            <a:r>
              <a:rPr lang="et-EE" dirty="0"/>
              <a:t> </a:t>
            </a:r>
            <a:r>
              <a:rPr lang="et-EE" dirty="0" err="1"/>
              <a:t>contribute</a:t>
            </a:r>
            <a:r>
              <a:rPr lang="et-EE" dirty="0"/>
              <a:t> </a:t>
            </a:r>
            <a:r>
              <a:rPr lang="et-EE" dirty="0" err="1"/>
              <a:t>to</a:t>
            </a:r>
            <a:r>
              <a:rPr lang="et-EE" dirty="0"/>
              <a:t> </a:t>
            </a:r>
            <a:r>
              <a:rPr lang="et-EE" dirty="0" err="1"/>
              <a:t>the</a:t>
            </a:r>
            <a:r>
              <a:rPr lang="et-EE" dirty="0"/>
              <a:t> </a:t>
            </a:r>
            <a:r>
              <a:rPr lang="et-EE" dirty="0" err="1"/>
              <a:t>reduction</a:t>
            </a:r>
            <a:r>
              <a:rPr lang="et-EE" dirty="0"/>
              <a:t>. In </a:t>
            </a:r>
            <a:endParaRPr lang="et-EE" dirty="0">
              <a:ea typeface="Calibri"/>
              <a:cs typeface="Calibri"/>
            </a:endParaRPr>
          </a:p>
          <a:p>
            <a:r>
              <a:rPr lang="et-EE" dirty="0" err="1"/>
              <a:t>addition</a:t>
            </a:r>
            <a:r>
              <a:rPr lang="et-EE" dirty="0"/>
              <a:t>, a </a:t>
            </a:r>
            <a:r>
              <a:rPr lang="et-EE" dirty="0" err="1"/>
              <a:t>substantial</a:t>
            </a:r>
            <a:r>
              <a:rPr lang="et-EE" dirty="0"/>
              <a:t> part of </a:t>
            </a:r>
            <a:r>
              <a:rPr lang="et-EE" dirty="0" err="1"/>
              <a:t>the</a:t>
            </a:r>
            <a:r>
              <a:rPr lang="et-EE" dirty="0"/>
              <a:t> 75 % of </a:t>
            </a:r>
            <a:r>
              <a:rPr lang="et-EE" dirty="0" err="1"/>
              <a:t>inland</a:t>
            </a:r>
            <a:r>
              <a:rPr lang="et-EE" dirty="0"/>
              <a:t> </a:t>
            </a:r>
            <a:r>
              <a:rPr lang="et-EE" dirty="0" err="1"/>
              <a:t>freight</a:t>
            </a:r>
            <a:r>
              <a:rPr lang="et-EE" dirty="0"/>
              <a:t> </a:t>
            </a:r>
            <a:r>
              <a:rPr lang="et-EE" dirty="0" err="1"/>
              <a:t>carried</a:t>
            </a:r>
            <a:r>
              <a:rPr lang="et-EE" dirty="0"/>
              <a:t> </a:t>
            </a:r>
            <a:r>
              <a:rPr lang="et-EE" dirty="0" err="1"/>
              <a:t>today</a:t>
            </a:r>
            <a:r>
              <a:rPr lang="et-EE" dirty="0"/>
              <a:t> by road </a:t>
            </a:r>
            <a:r>
              <a:rPr lang="et-EE" dirty="0" err="1"/>
              <a:t>should</a:t>
            </a:r>
            <a:r>
              <a:rPr lang="et-EE" dirty="0"/>
              <a:t> </a:t>
            </a:r>
            <a:r>
              <a:rPr lang="et-EE" dirty="0" err="1"/>
              <a:t>shift</a:t>
            </a:r>
            <a:r>
              <a:rPr lang="et-EE" dirty="0"/>
              <a:t> </a:t>
            </a:r>
            <a:endParaRPr lang="et-EE" dirty="0">
              <a:ea typeface="Calibri"/>
              <a:cs typeface="Calibri"/>
            </a:endParaRPr>
          </a:p>
          <a:p>
            <a:r>
              <a:rPr lang="et-EE" dirty="0" err="1"/>
              <a:t>onto</a:t>
            </a:r>
            <a:r>
              <a:rPr lang="et-EE" dirty="0"/>
              <a:t> rail and </a:t>
            </a:r>
            <a:r>
              <a:rPr lang="et-EE" dirty="0" err="1"/>
              <a:t>inland</a:t>
            </a:r>
            <a:r>
              <a:rPr lang="et-EE" dirty="0"/>
              <a:t> </a:t>
            </a:r>
            <a:r>
              <a:rPr lang="et-EE" dirty="0" err="1"/>
              <a:t>waterways</a:t>
            </a:r>
            <a:r>
              <a:rPr lang="et-EE" dirty="0"/>
              <a:t>. In </a:t>
            </a:r>
            <a:r>
              <a:rPr lang="et-EE" dirty="0" err="1"/>
              <a:t>this</a:t>
            </a:r>
            <a:r>
              <a:rPr lang="et-EE" dirty="0"/>
              <a:t> </a:t>
            </a:r>
            <a:r>
              <a:rPr lang="et-EE" dirty="0" err="1"/>
              <a:t>context</a:t>
            </a:r>
            <a:r>
              <a:rPr lang="et-EE" dirty="0"/>
              <a:t>, in </a:t>
            </a:r>
            <a:r>
              <a:rPr lang="et-EE" dirty="0" err="1"/>
              <a:t>July</a:t>
            </a:r>
            <a:r>
              <a:rPr lang="et-EE" dirty="0"/>
              <a:t> 2023 </a:t>
            </a:r>
            <a:r>
              <a:rPr lang="et-EE" dirty="0" err="1"/>
              <a:t>the</a:t>
            </a:r>
            <a:r>
              <a:rPr lang="et-EE" dirty="0"/>
              <a:t> </a:t>
            </a:r>
            <a:r>
              <a:rPr lang="et-EE" dirty="0" err="1"/>
              <a:t>European</a:t>
            </a:r>
            <a:r>
              <a:rPr lang="et-EE" dirty="0"/>
              <a:t> </a:t>
            </a:r>
            <a:r>
              <a:rPr lang="et-EE" dirty="0" err="1"/>
              <a:t>Commission</a:t>
            </a:r>
            <a:r>
              <a:rPr lang="et-EE" dirty="0"/>
              <a:t> </a:t>
            </a:r>
            <a:endParaRPr lang="et-EE" dirty="0">
              <a:ea typeface="Calibri"/>
              <a:cs typeface="Calibri"/>
            </a:endParaRPr>
          </a:p>
          <a:p>
            <a:r>
              <a:rPr lang="et-EE" dirty="0" err="1"/>
              <a:t>proposed</a:t>
            </a:r>
            <a:r>
              <a:rPr lang="et-EE" dirty="0"/>
              <a:t> </a:t>
            </a:r>
            <a:r>
              <a:rPr lang="et-EE" dirty="0" err="1"/>
              <a:t>some</a:t>
            </a:r>
            <a:r>
              <a:rPr lang="et-EE" dirty="0"/>
              <a:t> </a:t>
            </a:r>
            <a:r>
              <a:rPr lang="et-EE" dirty="0" err="1"/>
              <a:t>measures</a:t>
            </a:r>
            <a:r>
              <a:rPr lang="et-EE" dirty="0"/>
              <a:t> </a:t>
            </a:r>
            <a:r>
              <a:rPr lang="et-EE" dirty="0" err="1"/>
              <a:t>to</a:t>
            </a:r>
            <a:r>
              <a:rPr lang="et-EE" dirty="0"/>
              <a:t> </a:t>
            </a:r>
            <a:r>
              <a:rPr lang="et-EE" dirty="0" err="1"/>
              <a:t>increase</a:t>
            </a:r>
            <a:r>
              <a:rPr lang="et-EE" dirty="0"/>
              <a:t> and </a:t>
            </a:r>
            <a:r>
              <a:rPr lang="et-EE" dirty="0" err="1"/>
              <a:t>better</a:t>
            </a:r>
            <a:r>
              <a:rPr lang="et-EE" dirty="0"/>
              <a:t> manage </a:t>
            </a:r>
            <a:r>
              <a:rPr lang="et-EE" dirty="0" err="1"/>
              <a:t>railway</a:t>
            </a:r>
            <a:r>
              <a:rPr lang="et-EE" dirty="0"/>
              <a:t> </a:t>
            </a:r>
            <a:r>
              <a:rPr lang="et-EE" dirty="0" err="1"/>
              <a:t>capacities</a:t>
            </a:r>
            <a:r>
              <a:rPr lang="et-EE" dirty="0"/>
              <a:t> </a:t>
            </a:r>
            <a:r>
              <a:rPr lang="et-EE" dirty="0" err="1"/>
              <a:t>to</a:t>
            </a:r>
            <a:r>
              <a:rPr lang="et-EE" dirty="0"/>
              <a:t> </a:t>
            </a:r>
            <a:r>
              <a:rPr lang="et-EE" dirty="0" err="1"/>
              <a:t>improve</a:t>
            </a:r>
            <a:r>
              <a:rPr lang="et-EE" dirty="0"/>
              <a:t> </a:t>
            </a:r>
            <a:endParaRPr lang="et-EE" dirty="0">
              <a:ea typeface="Calibri"/>
              <a:cs typeface="Calibri"/>
            </a:endParaRPr>
          </a:p>
          <a:p>
            <a:r>
              <a:rPr lang="et-EE" dirty="0" err="1"/>
              <a:t>coordination</a:t>
            </a:r>
            <a:r>
              <a:rPr lang="et-EE" dirty="0"/>
              <a:t> </a:t>
            </a:r>
            <a:r>
              <a:rPr lang="et-EE" dirty="0" err="1"/>
              <a:t>between</a:t>
            </a:r>
            <a:r>
              <a:rPr lang="et-EE" dirty="0"/>
              <a:t> </a:t>
            </a:r>
            <a:r>
              <a:rPr lang="et-EE" dirty="0" err="1"/>
              <a:t>railway</a:t>
            </a:r>
            <a:r>
              <a:rPr lang="et-EE" dirty="0"/>
              <a:t> </a:t>
            </a:r>
            <a:r>
              <a:rPr lang="et-EE" dirty="0" err="1"/>
              <a:t>stakeholders</a:t>
            </a:r>
            <a:r>
              <a:rPr lang="et-EE" dirty="0"/>
              <a:t>.</a:t>
            </a:r>
            <a:endParaRPr lang="et-EE" dirty="0">
              <a:ea typeface="Calibri"/>
              <a:cs typeface="Calibri"/>
            </a:endParaRPr>
          </a:p>
          <a:p>
            <a:r>
              <a:rPr lang="et-EE" dirty="0" err="1"/>
              <a:t>Along</a:t>
            </a:r>
            <a:r>
              <a:rPr lang="et-EE" dirty="0"/>
              <a:t> </a:t>
            </a:r>
            <a:r>
              <a:rPr lang="et-EE" dirty="0" err="1"/>
              <a:t>with</a:t>
            </a:r>
            <a:r>
              <a:rPr lang="et-EE" dirty="0"/>
              <a:t> </a:t>
            </a:r>
            <a:r>
              <a:rPr lang="et-EE" dirty="0" err="1"/>
              <a:t>reinforcing</a:t>
            </a:r>
            <a:r>
              <a:rPr lang="et-EE" dirty="0"/>
              <a:t> </a:t>
            </a:r>
            <a:r>
              <a:rPr lang="et-EE" dirty="0" err="1"/>
              <a:t>multimodality</a:t>
            </a:r>
            <a:r>
              <a:rPr lang="et-EE" dirty="0"/>
              <a:t>, </a:t>
            </a:r>
            <a:r>
              <a:rPr lang="et-EE" dirty="0" err="1"/>
              <a:t>several</a:t>
            </a:r>
            <a:r>
              <a:rPr lang="et-EE" dirty="0"/>
              <a:t> </a:t>
            </a:r>
            <a:r>
              <a:rPr lang="et-EE" dirty="0" err="1"/>
              <a:t>other</a:t>
            </a:r>
            <a:r>
              <a:rPr lang="et-EE" dirty="0"/>
              <a:t> </a:t>
            </a:r>
            <a:r>
              <a:rPr lang="et-EE" dirty="0" err="1"/>
              <a:t>workstreams</a:t>
            </a:r>
            <a:r>
              <a:rPr lang="et-EE" dirty="0"/>
              <a:t> are </a:t>
            </a:r>
            <a:r>
              <a:rPr lang="et-EE" dirty="0" err="1"/>
              <a:t>proposed</a:t>
            </a:r>
            <a:r>
              <a:rPr lang="et-EE" dirty="0"/>
              <a:t> </a:t>
            </a:r>
            <a:r>
              <a:rPr lang="et-EE" dirty="0" err="1"/>
              <a:t>to</a:t>
            </a:r>
            <a:r>
              <a:rPr lang="et-EE" dirty="0"/>
              <a:t> </a:t>
            </a:r>
            <a:r>
              <a:rPr lang="et-EE" dirty="0" err="1"/>
              <a:t>reach</a:t>
            </a:r>
            <a:r>
              <a:rPr lang="et-EE" dirty="0"/>
              <a:t> </a:t>
            </a:r>
            <a:endParaRPr lang="et-EE" dirty="0">
              <a:ea typeface="Calibri"/>
              <a:cs typeface="Calibri"/>
            </a:endParaRPr>
          </a:p>
          <a:p>
            <a:r>
              <a:rPr lang="et-EE" dirty="0" err="1"/>
              <a:t>this</a:t>
            </a:r>
            <a:r>
              <a:rPr lang="et-EE" dirty="0"/>
              <a:t> </a:t>
            </a:r>
            <a:r>
              <a:rPr lang="et-EE" dirty="0" err="1"/>
              <a:t>objective</a:t>
            </a:r>
            <a:r>
              <a:rPr lang="et-EE" dirty="0"/>
              <a:t>.</a:t>
            </a:r>
            <a:endParaRPr lang="et-EE" dirty="0">
              <a:ea typeface="Calibri"/>
              <a:cs typeface="Calibri"/>
            </a:endParaRPr>
          </a:p>
          <a:p>
            <a:r>
              <a:rPr lang="et-EE" dirty="0"/>
              <a:t>• </a:t>
            </a:r>
            <a:r>
              <a:rPr lang="et-EE" dirty="0" err="1"/>
              <a:t>Digitalisation</a:t>
            </a:r>
            <a:r>
              <a:rPr lang="et-EE" dirty="0"/>
              <a:t> </a:t>
            </a:r>
            <a:r>
              <a:rPr lang="et-EE" dirty="0" err="1"/>
              <a:t>should</a:t>
            </a:r>
            <a:r>
              <a:rPr lang="et-EE" dirty="0"/>
              <a:t> </a:t>
            </a:r>
            <a:r>
              <a:rPr lang="et-EE" dirty="0" err="1"/>
              <a:t>enable</a:t>
            </a:r>
            <a:r>
              <a:rPr lang="et-EE" dirty="0"/>
              <a:t> </a:t>
            </a:r>
            <a:r>
              <a:rPr lang="et-EE" dirty="0" err="1"/>
              <a:t>smarter</a:t>
            </a:r>
            <a:r>
              <a:rPr lang="et-EE" dirty="0"/>
              <a:t> </a:t>
            </a:r>
            <a:r>
              <a:rPr lang="et-EE" dirty="0" err="1"/>
              <a:t>traffic</a:t>
            </a:r>
            <a:r>
              <a:rPr lang="et-EE" dirty="0"/>
              <a:t> </a:t>
            </a:r>
            <a:r>
              <a:rPr lang="et-EE" dirty="0" err="1"/>
              <a:t>management</a:t>
            </a:r>
            <a:r>
              <a:rPr lang="et-EE" dirty="0"/>
              <a:t> and, </a:t>
            </a:r>
            <a:r>
              <a:rPr lang="et-EE" dirty="0" err="1"/>
              <a:t>through</a:t>
            </a:r>
            <a:r>
              <a:rPr lang="et-EE" dirty="0"/>
              <a:t> automated and </a:t>
            </a:r>
            <a:endParaRPr lang="et-EE" dirty="0">
              <a:ea typeface="Calibri"/>
              <a:cs typeface="Calibri"/>
            </a:endParaRPr>
          </a:p>
          <a:p>
            <a:r>
              <a:rPr lang="et-EE" dirty="0" err="1"/>
              <a:t>connected</a:t>
            </a:r>
            <a:r>
              <a:rPr lang="et-EE" dirty="0"/>
              <a:t> </a:t>
            </a:r>
            <a:r>
              <a:rPr lang="et-EE" dirty="0" err="1"/>
              <a:t>multimodal</a:t>
            </a:r>
            <a:r>
              <a:rPr lang="et-EE" dirty="0"/>
              <a:t> </a:t>
            </a:r>
            <a:r>
              <a:rPr lang="et-EE" dirty="0" err="1"/>
              <a:t>mobility</a:t>
            </a:r>
            <a:r>
              <a:rPr lang="et-EE" dirty="0"/>
              <a:t>, </a:t>
            </a:r>
            <a:r>
              <a:rPr lang="et-EE" dirty="0" err="1"/>
              <a:t>increase</a:t>
            </a:r>
            <a:r>
              <a:rPr lang="et-EE" dirty="0"/>
              <a:t> transport </a:t>
            </a:r>
            <a:r>
              <a:rPr lang="et-EE" dirty="0" err="1"/>
              <a:t>efficiency</a:t>
            </a:r>
            <a:r>
              <a:rPr lang="et-EE" dirty="0"/>
              <a:t>. </a:t>
            </a:r>
            <a:r>
              <a:rPr lang="et-EE" dirty="0" err="1"/>
              <a:t>It</a:t>
            </a:r>
            <a:r>
              <a:rPr lang="et-EE" dirty="0"/>
              <a:t> </a:t>
            </a:r>
            <a:r>
              <a:rPr lang="et-EE" dirty="0" err="1"/>
              <a:t>would</a:t>
            </a:r>
            <a:r>
              <a:rPr lang="et-EE" dirty="0"/>
              <a:t> </a:t>
            </a:r>
            <a:r>
              <a:rPr lang="et-EE" dirty="0" err="1"/>
              <a:t>also</a:t>
            </a:r>
            <a:r>
              <a:rPr lang="et-EE" dirty="0"/>
              <a:t> </a:t>
            </a:r>
            <a:r>
              <a:rPr lang="et-EE" dirty="0" err="1"/>
              <a:t>allow</a:t>
            </a:r>
            <a:r>
              <a:rPr lang="et-EE" dirty="0"/>
              <a:t> </a:t>
            </a:r>
            <a:r>
              <a:rPr lang="et-EE" dirty="0" err="1"/>
              <a:t>the</a:t>
            </a:r>
            <a:r>
              <a:rPr lang="et-EE" dirty="0"/>
              <a:t> </a:t>
            </a:r>
            <a:endParaRPr lang="et-EE" dirty="0">
              <a:ea typeface="Calibri"/>
              <a:cs typeface="Calibri"/>
            </a:endParaRPr>
          </a:p>
          <a:p>
            <a:r>
              <a:rPr lang="et-EE" dirty="0" err="1"/>
              <a:t>development</a:t>
            </a:r>
            <a:r>
              <a:rPr lang="et-EE" dirty="0"/>
              <a:t> of ‘</a:t>
            </a:r>
            <a:r>
              <a:rPr lang="et-EE" dirty="0" err="1"/>
              <a:t>mobility</a:t>
            </a:r>
            <a:r>
              <a:rPr lang="et-EE" dirty="0"/>
              <a:t> as a </a:t>
            </a:r>
            <a:r>
              <a:rPr lang="et-EE" dirty="0" err="1"/>
              <a:t>service</a:t>
            </a:r>
            <a:r>
              <a:rPr lang="et-EE" dirty="0"/>
              <a:t>’ </a:t>
            </a:r>
            <a:r>
              <a:rPr lang="et-EE" dirty="0" err="1"/>
              <a:t>solutions</a:t>
            </a:r>
            <a:r>
              <a:rPr lang="et-EE" dirty="0"/>
              <a:t>.</a:t>
            </a:r>
            <a:endParaRPr lang="et-EE" dirty="0">
              <a:ea typeface="Calibri"/>
              <a:cs typeface="Calibri"/>
            </a:endParaRPr>
          </a:p>
          <a:p>
            <a:r>
              <a:rPr lang="et-EE" dirty="0"/>
              <a:t>• </a:t>
            </a:r>
            <a:r>
              <a:rPr lang="et-EE" dirty="0" err="1"/>
              <a:t>Fossil-fuel</a:t>
            </a:r>
            <a:r>
              <a:rPr lang="et-EE" dirty="0"/>
              <a:t> </a:t>
            </a:r>
            <a:r>
              <a:rPr lang="et-EE" dirty="0" err="1"/>
              <a:t>subsidies</a:t>
            </a:r>
            <a:r>
              <a:rPr lang="et-EE" dirty="0"/>
              <a:t> </a:t>
            </a:r>
            <a:r>
              <a:rPr lang="et-EE" dirty="0" err="1"/>
              <a:t>should</a:t>
            </a:r>
            <a:r>
              <a:rPr lang="et-EE" dirty="0"/>
              <a:t> end, </a:t>
            </a:r>
            <a:r>
              <a:rPr lang="et-EE" dirty="0" err="1"/>
              <a:t>including</a:t>
            </a:r>
            <a:r>
              <a:rPr lang="et-EE" dirty="0"/>
              <a:t> </a:t>
            </a:r>
            <a:r>
              <a:rPr lang="et-EE" dirty="0" err="1"/>
              <a:t>the</a:t>
            </a:r>
            <a:r>
              <a:rPr lang="et-EE" dirty="0"/>
              <a:t> </a:t>
            </a:r>
            <a:r>
              <a:rPr lang="et-EE" dirty="0" err="1"/>
              <a:t>tax</a:t>
            </a:r>
            <a:r>
              <a:rPr lang="et-EE" dirty="0"/>
              <a:t> </a:t>
            </a:r>
            <a:r>
              <a:rPr lang="et-EE" dirty="0" err="1"/>
              <a:t>exemptions</a:t>
            </a:r>
            <a:r>
              <a:rPr lang="et-EE" dirty="0"/>
              <a:t> in </a:t>
            </a:r>
            <a:r>
              <a:rPr lang="et-EE" dirty="0" err="1"/>
              <a:t>the</a:t>
            </a:r>
            <a:r>
              <a:rPr lang="et-EE" dirty="0"/>
              <a:t> </a:t>
            </a:r>
            <a:r>
              <a:rPr lang="et-EE" dirty="0" err="1"/>
              <a:t>civil</a:t>
            </a:r>
            <a:r>
              <a:rPr lang="et-EE" dirty="0"/>
              <a:t> </a:t>
            </a:r>
            <a:r>
              <a:rPr lang="et-EE" dirty="0" err="1"/>
              <a:t>aviation</a:t>
            </a:r>
            <a:r>
              <a:rPr lang="et-EE" dirty="0"/>
              <a:t> and </a:t>
            </a:r>
            <a:endParaRPr lang="et-EE" dirty="0">
              <a:ea typeface="Calibri"/>
              <a:cs typeface="Calibri"/>
            </a:endParaRPr>
          </a:p>
          <a:p>
            <a:r>
              <a:rPr lang="et-EE" dirty="0" err="1"/>
              <a:t>maritime</a:t>
            </a:r>
            <a:r>
              <a:rPr lang="et-EE" dirty="0"/>
              <a:t> </a:t>
            </a:r>
            <a:r>
              <a:rPr lang="et-EE" dirty="0" err="1"/>
              <a:t>sectors</a:t>
            </a:r>
            <a:r>
              <a:rPr lang="et-EE" dirty="0"/>
              <a:t>, so </a:t>
            </a:r>
            <a:r>
              <a:rPr lang="et-EE" dirty="0" err="1"/>
              <a:t>that</a:t>
            </a:r>
            <a:r>
              <a:rPr lang="et-EE" dirty="0"/>
              <a:t> </a:t>
            </a:r>
            <a:r>
              <a:rPr lang="et-EE" dirty="0" err="1"/>
              <a:t>the</a:t>
            </a:r>
            <a:r>
              <a:rPr lang="et-EE" dirty="0"/>
              <a:t> </a:t>
            </a:r>
            <a:r>
              <a:rPr lang="et-EE" dirty="0" err="1"/>
              <a:t>price</a:t>
            </a:r>
            <a:r>
              <a:rPr lang="et-EE" dirty="0"/>
              <a:t> of transport </a:t>
            </a:r>
            <a:r>
              <a:rPr lang="et-EE" dirty="0" err="1"/>
              <a:t>reflects</a:t>
            </a:r>
            <a:r>
              <a:rPr lang="et-EE" dirty="0"/>
              <a:t> </a:t>
            </a:r>
            <a:r>
              <a:rPr lang="et-EE" dirty="0" err="1"/>
              <a:t>the</a:t>
            </a:r>
            <a:r>
              <a:rPr lang="et-EE" dirty="0"/>
              <a:t> </a:t>
            </a:r>
            <a:r>
              <a:rPr lang="et-EE" dirty="0" err="1"/>
              <a:t>impact</a:t>
            </a:r>
            <a:r>
              <a:rPr lang="et-EE" dirty="0"/>
              <a:t> </a:t>
            </a:r>
            <a:r>
              <a:rPr lang="et-EE" dirty="0" err="1"/>
              <a:t>it</a:t>
            </a:r>
            <a:r>
              <a:rPr lang="et-EE" dirty="0"/>
              <a:t> </a:t>
            </a:r>
            <a:r>
              <a:rPr lang="et-EE" dirty="0" err="1"/>
              <a:t>has</a:t>
            </a:r>
            <a:r>
              <a:rPr lang="et-EE" dirty="0"/>
              <a:t> on </a:t>
            </a:r>
            <a:r>
              <a:rPr lang="et-EE" dirty="0" err="1"/>
              <a:t>the</a:t>
            </a:r>
            <a:r>
              <a:rPr lang="et-EE" dirty="0"/>
              <a:t> </a:t>
            </a:r>
            <a:r>
              <a:rPr lang="et-EE" dirty="0" err="1"/>
              <a:t>environment</a:t>
            </a:r>
            <a:r>
              <a:rPr lang="et-EE" dirty="0"/>
              <a:t> and on </a:t>
            </a:r>
            <a:r>
              <a:rPr lang="et-EE" dirty="0" err="1"/>
              <a:t>health</a:t>
            </a:r>
            <a:r>
              <a:rPr lang="et-EE" dirty="0"/>
              <a:t> and </a:t>
            </a:r>
            <a:r>
              <a:rPr lang="et-EE" dirty="0" err="1"/>
              <a:t>to</a:t>
            </a:r>
            <a:r>
              <a:rPr lang="et-EE" dirty="0"/>
              <a:t> </a:t>
            </a:r>
            <a:r>
              <a:rPr lang="et-EE" dirty="0" err="1"/>
              <a:t>establish</a:t>
            </a:r>
            <a:r>
              <a:rPr lang="et-EE" dirty="0"/>
              <a:t> a </a:t>
            </a:r>
            <a:r>
              <a:rPr lang="et-EE" dirty="0" err="1"/>
              <a:t>level</a:t>
            </a:r>
            <a:r>
              <a:rPr lang="et-EE" dirty="0"/>
              <a:t> </a:t>
            </a:r>
            <a:r>
              <a:rPr lang="et-EE" dirty="0" err="1"/>
              <a:t>playing</a:t>
            </a:r>
            <a:r>
              <a:rPr lang="et-EE" dirty="0"/>
              <a:t> </a:t>
            </a:r>
            <a:r>
              <a:rPr lang="et-EE" dirty="0" err="1"/>
              <a:t>field</a:t>
            </a:r>
            <a:r>
              <a:rPr lang="et-EE" dirty="0"/>
              <a:t> </a:t>
            </a:r>
            <a:r>
              <a:rPr lang="et-EE" dirty="0" err="1"/>
              <a:t>between</a:t>
            </a:r>
            <a:r>
              <a:rPr lang="et-EE" dirty="0"/>
              <a:t> </a:t>
            </a:r>
            <a:r>
              <a:rPr lang="et-EE" dirty="0" err="1"/>
              <a:t>modes</a:t>
            </a:r>
            <a:r>
              <a:rPr lang="et-EE" dirty="0"/>
              <a:t> of transport. </a:t>
            </a:r>
            <a:endParaRPr lang="et-EE" dirty="0">
              <a:ea typeface="Calibri"/>
              <a:cs typeface="Calibri"/>
            </a:endParaRPr>
          </a:p>
          <a:p>
            <a:r>
              <a:rPr lang="et-EE" dirty="0"/>
              <a:t>Work </a:t>
            </a:r>
            <a:r>
              <a:rPr lang="et-EE" dirty="0" err="1"/>
              <a:t>to</a:t>
            </a:r>
            <a:r>
              <a:rPr lang="et-EE" dirty="0"/>
              <a:t> </a:t>
            </a:r>
            <a:r>
              <a:rPr lang="et-EE" dirty="0" err="1"/>
              <a:t>revise</a:t>
            </a:r>
            <a:r>
              <a:rPr lang="et-EE" dirty="0"/>
              <a:t> </a:t>
            </a:r>
            <a:r>
              <a:rPr lang="et-EE" dirty="0" err="1"/>
              <a:t>the</a:t>
            </a:r>
            <a:r>
              <a:rPr lang="et-EE" dirty="0"/>
              <a:t> </a:t>
            </a:r>
            <a:r>
              <a:rPr lang="et-EE" dirty="0" err="1"/>
              <a:t>energy</a:t>
            </a:r>
            <a:r>
              <a:rPr lang="et-EE" dirty="0"/>
              <a:t> </a:t>
            </a:r>
            <a:r>
              <a:rPr lang="et-EE" dirty="0" err="1"/>
              <a:t>taxation</a:t>
            </a:r>
            <a:r>
              <a:rPr lang="et-EE" dirty="0"/>
              <a:t> </a:t>
            </a:r>
            <a:r>
              <a:rPr lang="et-EE" dirty="0" err="1"/>
              <a:t>directive</a:t>
            </a:r>
            <a:r>
              <a:rPr lang="et-EE" dirty="0"/>
              <a:t> (</a:t>
            </a:r>
            <a:r>
              <a:rPr lang="et-EE" dirty="0" err="1"/>
              <a:t>Council</a:t>
            </a:r>
            <a:r>
              <a:rPr lang="et-EE" dirty="0"/>
              <a:t> </a:t>
            </a:r>
            <a:r>
              <a:rPr lang="et-EE" dirty="0" err="1"/>
              <a:t>Directive</a:t>
            </a:r>
            <a:r>
              <a:rPr lang="et-EE" dirty="0"/>
              <a:t> 2003/96/EC) </a:t>
            </a:r>
            <a:r>
              <a:rPr lang="et-EE" dirty="0" err="1"/>
              <a:t>is</a:t>
            </a:r>
            <a:r>
              <a:rPr lang="et-EE" dirty="0"/>
              <a:t> </a:t>
            </a:r>
            <a:r>
              <a:rPr lang="et-EE" dirty="0" err="1"/>
              <a:t>ongoing</a:t>
            </a:r>
            <a:r>
              <a:rPr lang="et-EE" dirty="0"/>
              <a:t>.</a:t>
            </a:r>
            <a:endParaRPr lang="et-EE" dirty="0">
              <a:ea typeface="Calibri"/>
              <a:cs typeface="Calibri"/>
            </a:endParaRPr>
          </a:p>
          <a:p>
            <a:r>
              <a:rPr lang="et-EE" dirty="0"/>
              <a:t>• The </a:t>
            </a:r>
            <a:r>
              <a:rPr lang="et-EE" dirty="0" err="1"/>
              <a:t>emissions</a:t>
            </a:r>
            <a:r>
              <a:rPr lang="et-EE" dirty="0"/>
              <a:t> </a:t>
            </a:r>
            <a:r>
              <a:rPr lang="et-EE" dirty="0" err="1"/>
              <a:t>trading</a:t>
            </a:r>
            <a:r>
              <a:rPr lang="et-EE" dirty="0"/>
              <a:t> </a:t>
            </a:r>
            <a:r>
              <a:rPr lang="et-EE" dirty="0" err="1"/>
              <a:t>system</a:t>
            </a:r>
            <a:r>
              <a:rPr lang="et-EE" dirty="0"/>
              <a:t> </a:t>
            </a:r>
            <a:r>
              <a:rPr lang="et-EE" dirty="0" err="1"/>
              <a:t>was</a:t>
            </a:r>
            <a:r>
              <a:rPr lang="et-EE" dirty="0"/>
              <a:t> </a:t>
            </a:r>
            <a:r>
              <a:rPr lang="et-EE" dirty="0" err="1"/>
              <a:t>extended</a:t>
            </a:r>
            <a:r>
              <a:rPr lang="et-EE" dirty="0"/>
              <a:t> </a:t>
            </a:r>
            <a:r>
              <a:rPr lang="et-EE" dirty="0" err="1"/>
              <a:t>to</a:t>
            </a:r>
            <a:r>
              <a:rPr lang="et-EE" dirty="0"/>
              <a:t> </a:t>
            </a:r>
            <a:r>
              <a:rPr lang="et-EE" dirty="0" err="1"/>
              <a:t>the</a:t>
            </a:r>
            <a:r>
              <a:rPr lang="et-EE" dirty="0"/>
              <a:t> </a:t>
            </a:r>
            <a:r>
              <a:rPr lang="et-EE" dirty="0" err="1"/>
              <a:t>maritime</a:t>
            </a:r>
            <a:r>
              <a:rPr lang="et-EE" dirty="0"/>
              <a:t> </a:t>
            </a:r>
            <a:r>
              <a:rPr lang="et-EE" dirty="0" err="1"/>
              <a:t>sector</a:t>
            </a:r>
            <a:r>
              <a:rPr lang="et-EE" dirty="0"/>
              <a:t> </a:t>
            </a:r>
            <a:r>
              <a:rPr lang="et-EE" dirty="0" err="1"/>
              <a:t>from</a:t>
            </a:r>
            <a:r>
              <a:rPr lang="et-EE" dirty="0"/>
              <a:t> 1 </a:t>
            </a:r>
            <a:r>
              <a:rPr lang="et-EE" dirty="0" err="1"/>
              <a:t>January</a:t>
            </a:r>
            <a:r>
              <a:rPr lang="et-EE" dirty="0"/>
              <a:t> 2024, </a:t>
            </a:r>
            <a:endParaRPr lang="et-EE" dirty="0">
              <a:ea typeface="Calibri"/>
              <a:cs typeface="Calibri"/>
            </a:endParaRPr>
          </a:p>
          <a:p>
            <a:r>
              <a:rPr lang="et-EE" dirty="0"/>
              <a:t>and as a </a:t>
            </a:r>
            <a:r>
              <a:rPr lang="et-EE" dirty="0" err="1"/>
              <a:t>result</a:t>
            </a:r>
            <a:r>
              <a:rPr lang="et-EE" dirty="0"/>
              <a:t> </a:t>
            </a:r>
            <a:r>
              <a:rPr lang="et-EE" dirty="0" err="1"/>
              <a:t>the</a:t>
            </a:r>
            <a:r>
              <a:rPr lang="et-EE" dirty="0"/>
              <a:t> GHG </a:t>
            </a:r>
            <a:r>
              <a:rPr lang="et-EE" dirty="0" err="1"/>
              <a:t>emissions</a:t>
            </a:r>
            <a:r>
              <a:rPr lang="et-EE" dirty="0"/>
              <a:t> of </a:t>
            </a:r>
            <a:r>
              <a:rPr lang="et-EE" dirty="0" err="1"/>
              <a:t>airline</a:t>
            </a:r>
            <a:r>
              <a:rPr lang="et-EE" dirty="0"/>
              <a:t> </a:t>
            </a:r>
            <a:r>
              <a:rPr lang="et-EE" dirty="0" err="1"/>
              <a:t>companies</a:t>
            </a:r>
            <a:r>
              <a:rPr lang="et-EE" dirty="0"/>
              <a:t> </a:t>
            </a:r>
            <a:r>
              <a:rPr lang="et-EE" dirty="0" err="1"/>
              <a:t>will</a:t>
            </a:r>
            <a:r>
              <a:rPr lang="et-EE" dirty="0"/>
              <a:t> </a:t>
            </a:r>
            <a:r>
              <a:rPr lang="et-EE" dirty="0" err="1"/>
              <a:t>be</a:t>
            </a:r>
            <a:r>
              <a:rPr lang="et-EE" dirty="0"/>
              <a:t> </a:t>
            </a:r>
            <a:r>
              <a:rPr lang="et-EE" dirty="0" err="1"/>
              <a:t>reduced</a:t>
            </a:r>
            <a:r>
              <a:rPr lang="et-EE" dirty="0"/>
              <a:t> in </a:t>
            </a:r>
            <a:r>
              <a:rPr lang="et-EE" dirty="0" err="1"/>
              <a:t>the</a:t>
            </a:r>
            <a:r>
              <a:rPr lang="et-EE" dirty="0"/>
              <a:t> EU. In </a:t>
            </a:r>
            <a:endParaRPr lang="et-EE" dirty="0">
              <a:ea typeface="Calibri"/>
              <a:cs typeface="Calibri"/>
            </a:endParaRPr>
          </a:p>
          <a:p>
            <a:r>
              <a:rPr lang="et-EE" dirty="0" err="1"/>
              <a:t>addition</a:t>
            </a:r>
            <a:r>
              <a:rPr lang="et-EE" dirty="0"/>
              <a:t>, </a:t>
            </a:r>
            <a:r>
              <a:rPr lang="et-EE" dirty="0" err="1"/>
              <a:t>the</a:t>
            </a:r>
            <a:r>
              <a:rPr lang="et-EE" dirty="0"/>
              <a:t> </a:t>
            </a:r>
            <a:r>
              <a:rPr lang="et-EE" dirty="0" err="1"/>
              <a:t>extension</a:t>
            </a:r>
            <a:r>
              <a:rPr lang="et-EE" dirty="0"/>
              <a:t> of </a:t>
            </a:r>
            <a:r>
              <a:rPr lang="et-EE" dirty="0" err="1"/>
              <a:t>this</a:t>
            </a:r>
            <a:r>
              <a:rPr lang="et-EE" dirty="0"/>
              <a:t> </a:t>
            </a:r>
            <a:r>
              <a:rPr lang="et-EE" dirty="0" err="1"/>
              <a:t>system</a:t>
            </a:r>
            <a:r>
              <a:rPr lang="et-EE" dirty="0"/>
              <a:t> </a:t>
            </a:r>
            <a:r>
              <a:rPr lang="et-EE" dirty="0" err="1"/>
              <a:t>to</a:t>
            </a:r>
            <a:r>
              <a:rPr lang="et-EE" dirty="0"/>
              <a:t> </a:t>
            </a:r>
            <a:r>
              <a:rPr lang="et-EE" dirty="0" err="1"/>
              <a:t>the</a:t>
            </a:r>
            <a:r>
              <a:rPr lang="et-EE" dirty="0"/>
              <a:t> road </a:t>
            </a:r>
            <a:r>
              <a:rPr lang="et-EE" dirty="0" err="1"/>
              <a:t>sector</a:t>
            </a:r>
            <a:r>
              <a:rPr lang="et-EE" dirty="0"/>
              <a:t> and </a:t>
            </a:r>
            <a:r>
              <a:rPr lang="et-EE" dirty="0" err="1"/>
              <a:t>correct</a:t>
            </a:r>
            <a:r>
              <a:rPr lang="et-EE" dirty="0"/>
              <a:t> road </a:t>
            </a:r>
            <a:r>
              <a:rPr lang="et-EE" dirty="0" err="1"/>
              <a:t>pricing</a:t>
            </a:r>
            <a:r>
              <a:rPr lang="et-EE" dirty="0"/>
              <a:t> </a:t>
            </a:r>
            <a:r>
              <a:rPr lang="et-EE" dirty="0" err="1"/>
              <a:t>should</a:t>
            </a:r>
            <a:r>
              <a:rPr lang="et-EE" dirty="0"/>
              <a:t> </a:t>
            </a:r>
            <a:endParaRPr lang="et-EE" dirty="0">
              <a:ea typeface="Calibri"/>
              <a:cs typeface="Calibri"/>
            </a:endParaRPr>
          </a:p>
          <a:p>
            <a:r>
              <a:rPr lang="et-EE" dirty="0" err="1"/>
              <a:t>be</a:t>
            </a:r>
            <a:r>
              <a:rPr lang="et-EE" dirty="0"/>
              <a:t> </a:t>
            </a:r>
            <a:r>
              <a:rPr lang="et-EE" dirty="0" err="1"/>
              <a:t>discussed</a:t>
            </a:r>
            <a:r>
              <a:rPr lang="et-EE" dirty="0"/>
              <a:t>.</a:t>
            </a:r>
            <a:endParaRPr lang="et-EE" dirty="0">
              <a:ea typeface="Calibri"/>
              <a:cs typeface="Calibri"/>
            </a:endParaRPr>
          </a:p>
          <a:p>
            <a:r>
              <a:rPr lang="et-EE" dirty="0"/>
              <a:t>• The EU </a:t>
            </a:r>
            <a:r>
              <a:rPr lang="et-EE" dirty="0" err="1"/>
              <a:t>battery</a:t>
            </a:r>
            <a:r>
              <a:rPr lang="et-EE" dirty="0"/>
              <a:t> </a:t>
            </a:r>
            <a:r>
              <a:rPr lang="et-EE" dirty="0" err="1"/>
              <a:t>industry</a:t>
            </a:r>
            <a:r>
              <a:rPr lang="et-EE" dirty="0"/>
              <a:t> </a:t>
            </a:r>
            <a:r>
              <a:rPr lang="et-EE" dirty="0" err="1"/>
              <a:t>will</a:t>
            </a:r>
            <a:r>
              <a:rPr lang="et-EE" dirty="0"/>
              <a:t> </a:t>
            </a:r>
            <a:r>
              <a:rPr lang="et-EE" dirty="0" err="1"/>
              <a:t>be</a:t>
            </a:r>
            <a:r>
              <a:rPr lang="et-EE" dirty="0"/>
              <a:t> </a:t>
            </a:r>
            <a:r>
              <a:rPr lang="et-EE" dirty="0" err="1"/>
              <a:t>subsidised</a:t>
            </a:r>
            <a:r>
              <a:rPr lang="et-EE" dirty="0"/>
              <a:t>, as </a:t>
            </a:r>
            <a:r>
              <a:rPr lang="et-EE" dirty="0" err="1"/>
              <a:t>it</a:t>
            </a:r>
            <a:r>
              <a:rPr lang="et-EE" dirty="0"/>
              <a:t> </a:t>
            </a:r>
            <a:r>
              <a:rPr lang="et-EE" dirty="0" err="1"/>
              <a:t>provides</a:t>
            </a:r>
            <a:r>
              <a:rPr lang="et-EE" dirty="0"/>
              <a:t> </a:t>
            </a:r>
            <a:r>
              <a:rPr lang="et-EE" dirty="0" err="1"/>
              <a:t>an</a:t>
            </a:r>
            <a:r>
              <a:rPr lang="et-EE" dirty="0"/>
              <a:t> </a:t>
            </a:r>
            <a:r>
              <a:rPr lang="et-EE" dirty="0" err="1"/>
              <a:t>alternative</a:t>
            </a:r>
            <a:r>
              <a:rPr lang="et-EE" dirty="0"/>
              <a:t> transport </a:t>
            </a:r>
            <a:r>
              <a:rPr lang="et-EE" dirty="0" err="1"/>
              <a:t>fuel</a:t>
            </a:r>
            <a:r>
              <a:rPr lang="et-EE" dirty="0"/>
              <a:t>. By </a:t>
            </a:r>
            <a:endParaRPr lang="et-EE" dirty="0">
              <a:ea typeface="Calibri"/>
              <a:cs typeface="Calibri"/>
            </a:endParaRPr>
          </a:p>
          <a:p>
            <a:r>
              <a:rPr lang="et-EE" dirty="0"/>
              <a:t>2025, </a:t>
            </a:r>
            <a:r>
              <a:rPr lang="et-EE" dirty="0" err="1"/>
              <a:t>about</a:t>
            </a:r>
            <a:r>
              <a:rPr lang="et-EE" dirty="0"/>
              <a:t> 1 </a:t>
            </a:r>
            <a:r>
              <a:rPr lang="et-EE" dirty="0" err="1"/>
              <a:t>million</a:t>
            </a:r>
            <a:r>
              <a:rPr lang="et-EE" dirty="0"/>
              <a:t> </a:t>
            </a:r>
            <a:r>
              <a:rPr lang="et-EE" dirty="0" err="1"/>
              <a:t>public</a:t>
            </a:r>
            <a:r>
              <a:rPr lang="et-EE" dirty="0"/>
              <a:t> </a:t>
            </a:r>
            <a:r>
              <a:rPr lang="et-EE" dirty="0" err="1"/>
              <a:t>recharging</a:t>
            </a:r>
            <a:r>
              <a:rPr lang="et-EE" dirty="0"/>
              <a:t> and </a:t>
            </a:r>
            <a:r>
              <a:rPr lang="et-EE" dirty="0" err="1"/>
              <a:t>refuelling</a:t>
            </a:r>
            <a:r>
              <a:rPr lang="et-EE" dirty="0"/>
              <a:t> </a:t>
            </a:r>
            <a:r>
              <a:rPr lang="et-EE" dirty="0" err="1"/>
              <a:t>stations</a:t>
            </a:r>
            <a:r>
              <a:rPr lang="et-EE" dirty="0"/>
              <a:t> </a:t>
            </a:r>
            <a:r>
              <a:rPr lang="et-EE" dirty="0" err="1"/>
              <a:t>will</a:t>
            </a:r>
            <a:r>
              <a:rPr lang="et-EE" dirty="0"/>
              <a:t> </a:t>
            </a:r>
            <a:r>
              <a:rPr lang="et-EE" dirty="0" err="1"/>
              <a:t>be</a:t>
            </a:r>
            <a:r>
              <a:rPr lang="et-EE" dirty="0"/>
              <a:t> </a:t>
            </a:r>
            <a:r>
              <a:rPr lang="et-EE" dirty="0" err="1"/>
              <a:t>needed</a:t>
            </a:r>
            <a:r>
              <a:rPr lang="et-EE" dirty="0"/>
              <a:t> </a:t>
            </a:r>
            <a:r>
              <a:rPr lang="et-EE" dirty="0" err="1"/>
              <a:t>for</a:t>
            </a:r>
            <a:r>
              <a:rPr lang="et-EE" dirty="0"/>
              <a:t> </a:t>
            </a:r>
            <a:r>
              <a:rPr lang="et-EE" dirty="0" err="1"/>
              <a:t>the</a:t>
            </a:r>
            <a:r>
              <a:rPr lang="et-EE" dirty="0"/>
              <a:t> </a:t>
            </a:r>
            <a:endParaRPr lang="et-EE" dirty="0">
              <a:ea typeface="Calibri"/>
              <a:cs typeface="Calibri"/>
            </a:endParaRPr>
          </a:p>
          <a:p>
            <a:r>
              <a:rPr lang="et-EE" dirty="0"/>
              <a:t>13 </a:t>
            </a:r>
            <a:r>
              <a:rPr lang="et-EE" dirty="0" err="1"/>
              <a:t>million</a:t>
            </a:r>
            <a:r>
              <a:rPr lang="et-EE" dirty="0"/>
              <a:t> </a:t>
            </a:r>
            <a:r>
              <a:rPr lang="et-EE" dirty="0" err="1"/>
              <a:t>zero</a:t>
            </a:r>
            <a:r>
              <a:rPr lang="et-EE" dirty="0"/>
              <a:t>- and </a:t>
            </a:r>
            <a:r>
              <a:rPr lang="et-EE" dirty="0" err="1"/>
              <a:t>low-emission</a:t>
            </a:r>
            <a:r>
              <a:rPr lang="et-EE" dirty="0"/>
              <a:t> </a:t>
            </a:r>
            <a:r>
              <a:rPr lang="et-EE" dirty="0" err="1"/>
              <a:t>vehicles</a:t>
            </a:r>
            <a:r>
              <a:rPr lang="et-EE" dirty="0"/>
              <a:t> </a:t>
            </a:r>
            <a:r>
              <a:rPr lang="et-EE" dirty="0" err="1"/>
              <a:t>expected</a:t>
            </a:r>
            <a:r>
              <a:rPr lang="et-EE" dirty="0"/>
              <a:t> on </a:t>
            </a:r>
            <a:r>
              <a:rPr lang="et-EE" dirty="0" err="1"/>
              <a:t>European</a:t>
            </a:r>
            <a:r>
              <a:rPr lang="et-EE" dirty="0"/>
              <a:t> </a:t>
            </a:r>
            <a:r>
              <a:rPr lang="et-EE" dirty="0" err="1"/>
              <a:t>roads</a:t>
            </a:r>
            <a:r>
              <a:rPr lang="et-EE" dirty="0"/>
              <a:t>. </a:t>
            </a:r>
            <a:r>
              <a:rPr lang="et-EE" dirty="0" err="1"/>
              <a:t>Regulation</a:t>
            </a:r>
            <a:r>
              <a:rPr lang="et-EE" dirty="0"/>
              <a:t> </a:t>
            </a:r>
            <a:endParaRPr lang="et-EE" dirty="0">
              <a:ea typeface="Calibri"/>
              <a:cs typeface="Calibri"/>
            </a:endParaRPr>
          </a:p>
          <a:p>
            <a:r>
              <a:rPr lang="et-EE" dirty="0"/>
              <a:t>(EU) 2023/1804 of 13 September 2023 on </a:t>
            </a:r>
            <a:r>
              <a:rPr lang="et-EE" dirty="0" err="1"/>
              <a:t>the</a:t>
            </a:r>
            <a:r>
              <a:rPr lang="et-EE" dirty="0"/>
              <a:t> </a:t>
            </a:r>
            <a:r>
              <a:rPr lang="et-EE" dirty="0" err="1"/>
              <a:t>deployment</a:t>
            </a:r>
            <a:r>
              <a:rPr lang="et-EE" dirty="0"/>
              <a:t> of </a:t>
            </a:r>
            <a:r>
              <a:rPr lang="et-EE" dirty="0" err="1"/>
              <a:t>alternative</a:t>
            </a:r>
            <a:r>
              <a:rPr lang="et-EE" dirty="0"/>
              <a:t> </a:t>
            </a:r>
            <a:r>
              <a:rPr lang="et-EE" dirty="0" err="1"/>
              <a:t>fuels</a:t>
            </a:r>
            <a:r>
              <a:rPr lang="et-EE" dirty="0"/>
              <a:t> </a:t>
            </a:r>
            <a:r>
              <a:rPr lang="et-EE" dirty="0" err="1"/>
              <a:t>infrastructure</a:t>
            </a:r>
            <a:r>
              <a:rPr lang="et-EE" dirty="0"/>
              <a:t> </a:t>
            </a:r>
            <a:r>
              <a:rPr lang="et-EE" dirty="0" err="1"/>
              <a:t>has</a:t>
            </a:r>
            <a:r>
              <a:rPr lang="et-EE" dirty="0"/>
              <a:t> </a:t>
            </a:r>
            <a:r>
              <a:rPr lang="et-EE" dirty="0" err="1"/>
              <a:t>been</a:t>
            </a:r>
            <a:r>
              <a:rPr lang="et-EE" dirty="0"/>
              <a:t> </a:t>
            </a:r>
            <a:r>
              <a:rPr lang="et-EE" dirty="0" err="1"/>
              <a:t>adopted</a:t>
            </a:r>
            <a:r>
              <a:rPr lang="et-EE" dirty="0"/>
              <a:t> </a:t>
            </a:r>
            <a:r>
              <a:rPr lang="et-EE" dirty="0" err="1"/>
              <a:t>to</a:t>
            </a:r>
            <a:r>
              <a:rPr lang="et-EE" dirty="0"/>
              <a:t> </a:t>
            </a:r>
            <a:r>
              <a:rPr lang="et-EE" dirty="0" err="1"/>
              <a:t>support</a:t>
            </a:r>
            <a:r>
              <a:rPr lang="et-EE" dirty="0"/>
              <a:t> </a:t>
            </a:r>
            <a:r>
              <a:rPr lang="et-EE" dirty="0" err="1"/>
              <a:t>this</a:t>
            </a:r>
            <a:r>
              <a:rPr lang="et-EE" dirty="0"/>
              <a:t> </a:t>
            </a:r>
            <a:r>
              <a:rPr lang="et-EE" dirty="0" err="1"/>
              <a:t>process</a:t>
            </a:r>
            <a:r>
              <a:rPr lang="et-EE" dirty="0"/>
              <a:t>(</a:t>
            </a:r>
            <a:endParaRPr lang="et-EE" dirty="0">
              <a:ea typeface="Calibri"/>
              <a:cs typeface="Calibri"/>
            </a:endParaRPr>
          </a:p>
          <a:p>
            <a:r>
              <a:rPr lang="et-EE" dirty="0"/>
              <a:t>8</a:t>
            </a:r>
            <a:endParaRPr lang="et-EE" dirty="0">
              <a:ea typeface="Calibri"/>
              <a:cs typeface="Calibri"/>
            </a:endParaRPr>
          </a:p>
          <a:p>
            <a:r>
              <a:rPr lang="et-EE" dirty="0"/>
              <a:t>).</a:t>
            </a:r>
            <a:endParaRPr lang="et-EE" dirty="0">
              <a:ea typeface="Calibri"/>
              <a:cs typeface="Calibri"/>
            </a:endParaRPr>
          </a:p>
          <a:p>
            <a:r>
              <a:rPr lang="et-EE" dirty="0" err="1"/>
              <a:t>Obviously</a:t>
            </a:r>
            <a:r>
              <a:rPr lang="et-EE" dirty="0"/>
              <a:t>, a </a:t>
            </a:r>
            <a:r>
              <a:rPr lang="et-EE" dirty="0" err="1"/>
              <a:t>large</a:t>
            </a:r>
            <a:r>
              <a:rPr lang="et-EE" dirty="0"/>
              <a:t> </a:t>
            </a:r>
            <a:r>
              <a:rPr lang="et-EE" dirty="0" err="1"/>
              <a:t>volume</a:t>
            </a:r>
            <a:r>
              <a:rPr lang="et-EE" dirty="0"/>
              <a:t> of </a:t>
            </a:r>
            <a:r>
              <a:rPr lang="et-EE" dirty="0" err="1"/>
              <a:t>investment</a:t>
            </a:r>
            <a:r>
              <a:rPr lang="et-EE" dirty="0"/>
              <a:t> </a:t>
            </a:r>
            <a:r>
              <a:rPr lang="et-EE" dirty="0" err="1"/>
              <a:t>is</a:t>
            </a:r>
            <a:r>
              <a:rPr lang="et-EE" dirty="0"/>
              <a:t> </a:t>
            </a:r>
            <a:r>
              <a:rPr lang="et-EE" dirty="0" err="1"/>
              <a:t>necessary</a:t>
            </a:r>
            <a:r>
              <a:rPr lang="et-EE" dirty="0"/>
              <a:t> </a:t>
            </a:r>
            <a:r>
              <a:rPr lang="et-EE" dirty="0" err="1"/>
              <a:t>to</a:t>
            </a:r>
            <a:r>
              <a:rPr lang="et-EE" dirty="0"/>
              <a:t> </a:t>
            </a:r>
            <a:r>
              <a:rPr lang="et-EE" dirty="0" err="1"/>
              <a:t>achieve</a:t>
            </a:r>
            <a:r>
              <a:rPr lang="et-EE" dirty="0"/>
              <a:t> </a:t>
            </a:r>
            <a:r>
              <a:rPr lang="et-EE" dirty="0" err="1"/>
              <a:t>the</a:t>
            </a:r>
            <a:r>
              <a:rPr lang="et-EE" dirty="0"/>
              <a:t> </a:t>
            </a:r>
            <a:r>
              <a:rPr lang="et-EE" dirty="0" err="1"/>
              <a:t>goals</a:t>
            </a:r>
            <a:r>
              <a:rPr lang="et-EE" dirty="0"/>
              <a:t> of </a:t>
            </a:r>
            <a:r>
              <a:rPr lang="et-EE" dirty="0" err="1"/>
              <a:t>the</a:t>
            </a:r>
            <a:r>
              <a:rPr lang="et-EE" dirty="0"/>
              <a:t> Green </a:t>
            </a:r>
            <a:endParaRPr lang="et-EE" dirty="0">
              <a:ea typeface="Calibri"/>
              <a:cs typeface="Calibri"/>
            </a:endParaRPr>
          </a:p>
          <a:p>
            <a:r>
              <a:rPr lang="et-EE" dirty="0"/>
              <a:t>Deal. The </a:t>
            </a:r>
            <a:r>
              <a:rPr lang="et-EE" dirty="0" err="1"/>
              <a:t>European</a:t>
            </a:r>
            <a:r>
              <a:rPr lang="et-EE" dirty="0"/>
              <a:t> </a:t>
            </a:r>
            <a:r>
              <a:rPr lang="et-EE" dirty="0" err="1"/>
              <a:t>Commission</a:t>
            </a:r>
            <a:r>
              <a:rPr lang="et-EE" dirty="0"/>
              <a:t> </a:t>
            </a:r>
            <a:r>
              <a:rPr lang="et-EE" dirty="0" err="1"/>
              <a:t>has</a:t>
            </a:r>
            <a:r>
              <a:rPr lang="et-EE" dirty="0"/>
              <a:t> </a:t>
            </a:r>
            <a:r>
              <a:rPr lang="et-EE" dirty="0" err="1"/>
              <a:t>estimated</a:t>
            </a:r>
            <a:r>
              <a:rPr lang="et-EE" dirty="0"/>
              <a:t> </a:t>
            </a:r>
            <a:r>
              <a:rPr lang="et-EE" dirty="0" err="1"/>
              <a:t>that</a:t>
            </a:r>
            <a:r>
              <a:rPr lang="et-EE" dirty="0"/>
              <a:t> </a:t>
            </a:r>
            <a:r>
              <a:rPr lang="et-EE" dirty="0" err="1"/>
              <a:t>achieving</a:t>
            </a:r>
            <a:r>
              <a:rPr lang="et-EE" dirty="0"/>
              <a:t> </a:t>
            </a:r>
            <a:r>
              <a:rPr lang="et-EE" dirty="0" err="1"/>
              <a:t>the</a:t>
            </a:r>
            <a:r>
              <a:rPr lang="et-EE" dirty="0"/>
              <a:t> 2030 </a:t>
            </a:r>
            <a:r>
              <a:rPr lang="et-EE" dirty="0" err="1"/>
              <a:t>climate</a:t>
            </a:r>
            <a:r>
              <a:rPr lang="et-EE" dirty="0"/>
              <a:t> and </a:t>
            </a:r>
            <a:r>
              <a:rPr lang="et-EE" dirty="0" err="1"/>
              <a:t>energy</a:t>
            </a:r>
            <a:r>
              <a:rPr lang="et-EE" dirty="0"/>
              <a:t> </a:t>
            </a:r>
            <a:r>
              <a:rPr lang="et-EE" dirty="0" err="1"/>
              <a:t>targets</a:t>
            </a:r>
            <a:r>
              <a:rPr lang="et-EE" dirty="0"/>
              <a:t> </a:t>
            </a:r>
            <a:r>
              <a:rPr lang="et-EE" dirty="0" err="1"/>
              <a:t>will</a:t>
            </a:r>
            <a:r>
              <a:rPr lang="et-EE" dirty="0"/>
              <a:t> </a:t>
            </a:r>
            <a:r>
              <a:rPr lang="et-EE" dirty="0" err="1"/>
              <a:t>require</a:t>
            </a:r>
            <a:r>
              <a:rPr lang="et-EE" dirty="0"/>
              <a:t> EUR 260 </a:t>
            </a:r>
            <a:r>
              <a:rPr lang="et-EE" dirty="0" err="1"/>
              <a:t>billion</a:t>
            </a:r>
            <a:r>
              <a:rPr lang="et-EE" dirty="0"/>
              <a:t> of </a:t>
            </a:r>
            <a:r>
              <a:rPr lang="et-EE" dirty="0" err="1"/>
              <a:t>additional</a:t>
            </a:r>
            <a:r>
              <a:rPr lang="et-EE" dirty="0"/>
              <a:t> </a:t>
            </a:r>
            <a:r>
              <a:rPr lang="et-EE" dirty="0" err="1"/>
              <a:t>annual</a:t>
            </a:r>
            <a:r>
              <a:rPr lang="et-EE" dirty="0"/>
              <a:t> </a:t>
            </a:r>
            <a:r>
              <a:rPr lang="et-EE" dirty="0" err="1"/>
              <a:t>investment</a:t>
            </a:r>
            <a:r>
              <a:rPr lang="et-EE" dirty="0"/>
              <a:t>, </a:t>
            </a:r>
            <a:r>
              <a:rPr lang="et-EE" dirty="0" err="1"/>
              <a:t>equal</a:t>
            </a:r>
            <a:r>
              <a:rPr lang="et-EE" dirty="0"/>
              <a:t> </a:t>
            </a:r>
            <a:r>
              <a:rPr lang="et-EE" dirty="0" err="1"/>
              <a:t>to</a:t>
            </a:r>
            <a:r>
              <a:rPr lang="et-EE" dirty="0"/>
              <a:t> </a:t>
            </a:r>
            <a:r>
              <a:rPr lang="et-EE" dirty="0" err="1"/>
              <a:t>around</a:t>
            </a:r>
            <a:r>
              <a:rPr lang="et-EE" dirty="0"/>
              <a:t> </a:t>
            </a:r>
            <a:endParaRPr lang="et-EE" dirty="0">
              <a:ea typeface="Calibri"/>
              <a:cs typeface="Calibri"/>
            </a:endParaRPr>
          </a:p>
          <a:p>
            <a:r>
              <a:rPr lang="et-EE" dirty="0"/>
              <a:t>1.5 % of EU gross </a:t>
            </a:r>
            <a:r>
              <a:rPr lang="et-EE" err="1"/>
              <a:t>domestic</a:t>
            </a:r>
            <a:r>
              <a:rPr lang="et-EE" dirty="0"/>
              <a:t> </a:t>
            </a:r>
            <a:r>
              <a:rPr lang="et-EE" err="1"/>
              <a:t>product</a:t>
            </a:r>
            <a:r>
              <a:rPr lang="et-EE" dirty="0"/>
              <a:t> (GDP) in 2018. </a:t>
            </a:r>
            <a:r>
              <a:rPr lang="et-EE" err="1"/>
              <a:t>To</a:t>
            </a:r>
            <a:r>
              <a:rPr lang="et-EE" dirty="0"/>
              <a:t> </a:t>
            </a:r>
            <a:r>
              <a:rPr lang="et-EE" err="1"/>
              <a:t>specify</a:t>
            </a:r>
            <a:r>
              <a:rPr lang="et-EE" dirty="0"/>
              <a:t> </a:t>
            </a:r>
            <a:r>
              <a:rPr lang="et-EE" err="1"/>
              <a:t>how</a:t>
            </a:r>
            <a:r>
              <a:rPr lang="et-EE" dirty="0"/>
              <a:t> </a:t>
            </a:r>
            <a:r>
              <a:rPr lang="et-EE" err="1"/>
              <a:t>these</a:t>
            </a:r>
            <a:r>
              <a:rPr lang="et-EE" dirty="0"/>
              <a:t> </a:t>
            </a:r>
            <a:r>
              <a:rPr lang="et-EE" err="1"/>
              <a:t>high-level</a:t>
            </a:r>
            <a:r>
              <a:rPr lang="et-EE" dirty="0"/>
              <a:t> </a:t>
            </a:r>
            <a:r>
              <a:rPr lang="et-EE" err="1"/>
              <a:t>objectives</a:t>
            </a:r>
            <a:r>
              <a:rPr lang="et-EE" dirty="0"/>
              <a:t> </a:t>
            </a:r>
            <a:r>
              <a:rPr lang="et-EE" err="1"/>
              <a:t>will</a:t>
            </a:r>
            <a:r>
              <a:rPr lang="et-EE" dirty="0"/>
              <a:t> </a:t>
            </a:r>
            <a:r>
              <a:rPr lang="et-EE" err="1"/>
              <a:t>be</a:t>
            </a:r>
            <a:r>
              <a:rPr lang="et-EE" dirty="0"/>
              <a:t> </a:t>
            </a:r>
            <a:r>
              <a:rPr lang="et-EE" err="1"/>
              <a:t>reached</a:t>
            </a:r>
            <a:r>
              <a:rPr lang="et-EE" dirty="0"/>
              <a:t>, </a:t>
            </a:r>
            <a:r>
              <a:rPr lang="et-EE" err="1"/>
              <a:t>the</a:t>
            </a:r>
            <a:r>
              <a:rPr lang="et-EE" dirty="0"/>
              <a:t> </a:t>
            </a:r>
            <a:r>
              <a:rPr lang="et-EE" err="1"/>
              <a:t>Commission</a:t>
            </a:r>
            <a:r>
              <a:rPr lang="et-EE" dirty="0"/>
              <a:t> </a:t>
            </a:r>
            <a:r>
              <a:rPr lang="et-EE" err="1"/>
              <a:t>has</a:t>
            </a:r>
            <a:r>
              <a:rPr lang="et-EE" dirty="0"/>
              <a:t> </a:t>
            </a:r>
            <a:r>
              <a:rPr lang="et-EE" err="1"/>
              <a:t>adopted</a:t>
            </a:r>
            <a:r>
              <a:rPr lang="et-EE" dirty="0"/>
              <a:t> </a:t>
            </a:r>
            <a:r>
              <a:rPr lang="et-EE" err="1"/>
              <a:t>two</a:t>
            </a:r>
            <a:r>
              <a:rPr lang="et-EE" dirty="0"/>
              <a:t> </a:t>
            </a:r>
            <a:r>
              <a:rPr lang="et-EE" err="1"/>
              <a:t>additional</a:t>
            </a:r>
            <a:r>
              <a:rPr lang="et-EE" dirty="0"/>
              <a:t> </a:t>
            </a:r>
            <a:r>
              <a:rPr lang="et-EE" err="1"/>
              <a:t>documents</a:t>
            </a:r>
            <a:r>
              <a:rPr lang="et-EE" dirty="0"/>
              <a:t>.</a:t>
            </a:r>
          </a:p>
          <a:p>
            <a:endParaRPr lang="et-EE" dirty="0">
              <a:ea typeface="Calibri"/>
              <a:cs typeface="Calibri"/>
            </a:endParaRPr>
          </a:p>
          <a:p>
            <a:r>
              <a:rPr lang="et-EE" dirty="0">
                <a:hlinkClick r:id="rId3"/>
              </a:rPr>
              <a:t>eur-lex.europa.eu/legal-content/ET/TXT/HTML/?uri=CELEX:52020DC0789</a:t>
            </a:r>
          </a:p>
          <a:p>
            <a:endParaRPr lang="et-EE" dirty="0"/>
          </a:p>
        </p:txBody>
      </p:sp>
      <p:sp>
        <p:nvSpPr>
          <p:cNvPr id="4" name="Slide Number Placeholder 3">
            <a:extLst>
              <a:ext uri="{FF2B5EF4-FFF2-40B4-BE49-F238E27FC236}">
                <a16:creationId xmlns:a16="http://schemas.microsoft.com/office/drawing/2014/main" id="{D8725A16-DB16-AEA9-4F53-7AA4E66E11C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2BA59C-0983-41C0-B12D-82239A604263}" type="slidenum">
              <a:rPr kumimoji="0" lang="et-E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t-E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384346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CDB0D-38B8-1C6E-3C6E-3F9903BB5F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D095AC-13FD-0993-BA00-49A8B2971CA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DC7587A-A8A0-D9ED-7450-2D508E975220}"/>
              </a:ext>
            </a:extLst>
          </p:cNvPr>
          <p:cNvSpPr>
            <a:spLocks noGrp="1"/>
          </p:cNvSpPr>
          <p:nvPr>
            <p:ph type="body" idx="1"/>
          </p:nvPr>
        </p:nvSpPr>
        <p:spPr/>
        <p:txBody>
          <a:bodyPr>
            <a:normAutofit/>
          </a:bodyPr>
          <a:lstStyle/>
          <a:p>
            <a:endParaRPr lang="et-EE" dirty="0"/>
          </a:p>
        </p:txBody>
      </p:sp>
      <p:sp>
        <p:nvSpPr>
          <p:cNvPr id="4" name="Slide Number Placeholder 3">
            <a:extLst>
              <a:ext uri="{FF2B5EF4-FFF2-40B4-BE49-F238E27FC236}">
                <a16:creationId xmlns:a16="http://schemas.microsoft.com/office/drawing/2014/main" id="{9476EABE-7863-39EE-AF03-81BAEA44DF1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2BA59C-0983-41C0-B12D-82239A604263}" type="slidenum">
              <a:rPr kumimoji="0" lang="et-E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t-E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06581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579FC4-E7B8-8737-22D6-2518840F24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C84761-0FB9-E121-0A33-25F4C1A9835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8D119C1-10ED-447B-FF98-972C8C634682}"/>
              </a:ext>
            </a:extLst>
          </p:cNvPr>
          <p:cNvSpPr>
            <a:spLocks noGrp="1"/>
          </p:cNvSpPr>
          <p:nvPr>
            <p:ph type="body" idx="1"/>
          </p:nvPr>
        </p:nvSpPr>
        <p:spPr/>
        <p:txBody>
          <a:bodyPr>
            <a:normAutofit/>
          </a:bodyPr>
          <a:lstStyle/>
          <a:p>
            <a:endParaRPr lang="et-EE" dirty="0"/>
          </a:p>
        </p:txBody>
      </p:sp>
      <p:sp>
        <p:nvSpPr>
          <p:cNvPr id="4" name="Slide Number Placeholder 3">
            <a:extLst>
              <a:ext uri="{FF2B5EF4-FFF2-40B4-BE49-F238E27FC236}">
                <a16:creationId xmlns:a16="http://schemas.microsoft.com/office/drawing/2014/main" id="{6F769C19-EEED-257F-3670-DECEB5CBB69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2BA59C-0983-41C0-B12D-82239A604263}" type="slidenum">
              <a:rPr kumimoji="0" lang="et-E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t-E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19032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487821" y="3382144"/>
            <a:ext cx="7224803" cy="1542033"/>
          </a:xfrm>
        </p:spPr>
        <p:txBody>
          <a:bodyPr anchor="t">
            <a:normAutofit/>
          </a:bodyPr>
          <a:lstStyle>
            <a:lvl1pPr algn="l">
              <a:defRPr sz="3200">
                <a:solidFill>
                  <a:schemeClr val="tx1"/>
                </a:solidFill>
              </a:defRPr>
            </a:lvl1pPr>
          </a:lstStyle>
          <a:p>
            <a:r>
              <a:rPr lang="en-US" dirty="0"/>
              <a:t>Click to edit Master title style</a:t>
            </a:r>
            <a:endParaRPr lang="et-EE" dirty="0"/>
          </a:p>
        </p:txBody>
      </p:sp>
      <p:sp>
        <p:nvSpPr>
          <p:cNvPr id="3" name="Subtitle 2"/>
          <p:cNvSpPr>
            <a:spLocks noGrp="1"/>
          </p:cNvSpPr>
          <p:nvPr>
            <p:ph type="subTitle" idx="1"/>
          </p:nvPr>
        </p:nvSpPr>
        <p:spPr>
          <a:xfrm>
            <a:off x="4487820" y="5038328"/>
            <a:ext cx="7224804" cy="1126976"/>
          </a:xfrm>
        </p:spPr>
        <p:txBody>
          <a:bodyPr>
            <a:normAutofit/>
          </a:bodyPr>
          <a:lstStyle>
            <a:lvl1pPr marL="0" indent="0" algn="l">
              <a:buNone/>
              <a:defRPr sz="2800">
                <a:solidFill>
                  <a:srgbClr val="00B05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t-EE"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27381" y="980729"/>
            <a:ext cx="11041227" cy="532859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t-EE" dirty="0"/>
          </a:p>
        </p:txBody>
      </p:sp>
      <p:sp>
        <p:nvSpPr>
          <p:cNvPr id="4" name="Text Placeholder 3"/>
          <p:cNvSpPr>
            <a:spLocks noGrp="1"/>
          </p:cNvSpPr>
          <p:nvPr>
            <p:ph type="body" sz="half" idx="2"/>
          </p:nvPr>
        </p:nvSpPr>
        <p:spPr>
          <a:xfrm>
            <a:off x="527381" y="6375450"/>
            <a:ext cx="7315200" cy="365918"/>
          </a:xfrm>
        </p:spPr>
        <p:txBody>
          <a:bodyPr anchor="ct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B6D544D0-AF15-49E6-92FC-B1E56F639C66}" type="slidenum">
              <a:rPr lang="et-EE" smtClean="0"/>
              <a:pPr/>
              <a:t>‹#›</a:t>
            </a:fld>
            <a:endParaRPr lang="et-EE"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dirty="0"/>
              <a:t>Click to edit Master title style</a:t>
            </a:r>
            <a:endParaRPr lang="et-EE" dirty="0"/>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t-EE" dirty="0"/>
          </a:p>
        </p:txBody>
      </p:sp>
      <p:sp>
        <p:nvSpPr>
          <p:cNvPr id="6" name="Slide Number Placeholder 5"/>
          <p:cNvSpPr>
            <a:spLocks noGrp="1"/>
          </p:cNvSpPr>
          <p:nvPr>
            <p:ph type="sldNum" sz="quarter" idx="12"/>
          </p:nvPr>
        </p:nvSpPr>
        <p:spPr/>
        <p:txBody>
          <a:bodyPr/>
          <a:lstStyle/>
          <a:p>
            <a:fld id="{B6D544D0-AF15-49E6-92FC-B1E56F639C66}" type="slidenum">
              <a:rPr lang="et-EE" smtClean="0"/>
              <a:pPr/>
              <a:t>‹#›</a:t>
            </a:fld>
            <a:endParaRPr lang="et-EE"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800523" y="274639"/>
            <a:ext cx="781877" cy="5851525"/>
          </a:xfrm>
        </p:spPr>
        <p:txBody>
          <a:bodyPr vert="eaVert"/>
          <a:lstStyle>
            <a:lvl1pPr algn="r">
              <a:defRPr/>
            </a:lvl1pPr>
          </a:lstStyle>
          <a:p>
            <a:r>
              <a:rPr lang="en-US" dirty="0"/>
              <a:t>Click to edit Master title style</a:t>
            </a:r>
            <a:endParaRPr lang="et-EE" dirty="0"/>
          </a:p>
        </p:txBody>
      </p:sp>
      <p:sp>
        <p:nvSpPr>
          <p:cNvPr id="3" name="Vertical Text Placeholder 2"/>
          <p:cNvSpPr>
            <a:spLocks noGrp="1"/>
          </p:cNvSpPr>
          <p:nvPr>
            <p:ph type="body" orient="vert" idx="1"/>
          </p:nvPr>
        </p:nvSpPr>
        <p:spPr>
          <a:xfrm>
            <a:off x="609600" y="1052737"/>
            <a:ext cx="9998901" cy="5073427"/>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t-EE" dirty="0"/>
          </a:p>
        </p:txBody>
      </p:sp>
      <p:sp>
        <p:nvSpPr>
          <p:cNvPr id="6" name="Slide Number Placeholder 5"/>
          <p:cNvSpPr>
            <a:spLocks noGrp="1"/>
          </p:cNvSpPr>
          <p:nvPr>
            <p:ph type="sldNum" sz="quarter" idx="12"/>
          </p:nvPr>
        </p:nvSpPr>
        <p:spPr/>
        <p:txBody>
          <a:bodyPr/>
          <a:lstStyle/>
          <a:p>
            <a:fld id="{B6D544D0-AF15-49E6-92FC-B1E56F639C66}" type="slidenum">
              <a:rPr lang="et-EE" smtClean="0"/>
              <a:pPr/>
              <a:t>‹#›</a:t>
            </a:fld>
            <a:endParaRPr lang="et-EE"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11824" y="3645024"/>
            <a:ext cx="6864763" cy="1542033"/>
          </a:xfrm>
        </p:spPr>
        <p:txBody>
          <a:bodyPr anchor="t">
            <a:normAutofit/>
          </a:bodyPr>
          <a:lstStyle>
            <a:lvl1pPr algn="l">
              <a:defRPr sz="3200">
                <a:solidFill>
                  <a:schemeClr val="bg1"/>
                </a:solidFill>
              </a:defRPr>
            </a:lvl1pPr>
          </a:lstStyle>
          <a:p>
            <a:r>
              <a:rPr lang="en-US" dirty="0"/>
              <a:t>Click to edit Master title style</a:t>
            </a:r>
            <a:endParaRPr lang="et-EE" dirty="0"/>
          </a:p>
        </p:txBody>
      </p:sp>
      <p:sp>
        <p:nvSpPr>
          <p:cNvPr id="3" name="Subtitle 2"/>
          <p:cNvSpPr>
            <a:spLocks noGrp="1"/>
          </p:cNvSpPr>
          <p:nvPr>
            <p:ph type="subTitle" idx="1"/>
          </p:nvPr>
        </p:nvSpPr>
        <p:spPr>
          <a:xfrm>
            <a:off x="4511824" y="5403080"/>
            <a:ext cx="6864763" cy="1126976"/>
          </a:xfrm>
        </p:spPr>
        <p:txBody>
          <a:bodyPr>
            <a:normAutofit/>
          </a:bodyPr>
          <a:lstStyle>
            <a:lvl1pPr marL="0" indent="0" algn="l">
              <a:buNone/>
              <a:defRPr sz="2800">
                <a:solidFill>
                  <a:srgbClr val="00B05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t-EE"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511824" y="3399136"/>
            <a:ext cx="6864763" cy="1542033"/>
          </a:xfrm>
        </p:spPr>
        <p:txBody>
          <a:bodyPr anchor="t">
            <a:normAutofit/>
          </a:bodyPr>
          <a:lstStyle>
            <a:lvl1pPr>
              <a:defRPr sz="3200">
                <a:solidFill>
                  <a:schemeClr val="tx1"/>
                </a:solidFill>
              </a:defRPr>
            </a:lvl1pPr>
          </a:lstStyle>
          <a:p>
            <a:r>
              <a:rPr lang="en-US" dirty="0"/>
              <a:t>Click to edit Master title style</a:t>
            </a:r>
            <a:endParaRPr lang="et-EE" dirty="0"/>
          </a:p>
        </p:txBody>
      </p:sp>
      <p:sp>
        <p:nvSpPr>
          <p:cNvPr id="8" name="Subtitle 2"/>
          <p:cNvSpPr>
            <a:spLocks noGrp="1"/>
          </p:cNvSpPr>
          <p:nvPr>
            <p:ph type="subTitle" idx="1"/>
          </p:nvPr>
        </p:nvSpPr>
        <p:spPr>
          <a:xfrm>
            <a:off x="4511824" y="5110336"/>
            <a:ext cx="6864763" cy="1126976"/>
          </a:xfrm>
        </p:spPr>
        <p:txBody>
          <a:bodyPr>
            <a:normAutofit/>
          </a:bodyPr>
          <a:lstStyle>
            <a:lvl1pPr marL="0" indent="0" algn="l">
              <a:buNone/>
              <a:defRPr sz="2800">
                <a:solidFill>
                  <a:srgbClr val="00B05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t-EE"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dirty="0"/>
              <a:t>Click to edit Master title style</a:t>
            </a:r>
            <a:endParaRPr lang="et-EE"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t-EE" dirty="0"/>
          </a:p>
        </p:txBody>
      </p:sp>
      <p:sp>
        <p:nvSpPr>
          <p:cNvPr id="6" name="Slide Number Placeholder 5"/>
          <p:cNvSpPr>
            <a:spLocks noGrp="1"/>
          </p:cNvSpPr>
          <p:nvPr>
            <p:ph type="sldNum" sz="quarter" idx="12"/>
          </p:nvPr>
        </p:nvSpPr>
        <p:spPr/>
        <p:txBody>
          <a:bodyPr/>
          <a:lstStyle/>
          <a:p>
            <a:fld id="{B6D544D0-AF15-49E6-92FC-B1E56F639C66}" type="slidenum">
              <a:rPr lang="et-EE" smtClean="0"/>
              <a:pPr/>
              <a:t>‹#›</a:t>
            </a:fld>
            <a:endParaRPr lang="et-EE" dirty="0"/>
          </a:p>
        </p:txBody>
      </p:sp>
      <p:sp>
        <p:nvSpPr>
          <p:cNvPr id="5" name="Footer Placeholder 2"/>
          <p:cNvSpPr>
            <a:spLocks noGrp="1"/>
          </p:cNvSpPr>
          <p:nvPr>
            <p:ph type="ftr" sz="quarter" idx="3"/>
          </p:nvPr>
        </p:nvSpPr>
        <p:spPr>
          <a:xfrm>
            <a:off x="603019" y="6356351"/>
            <a:ext cx="3860800" cy="365125"/>
          </a:xfrm>
          <a:prstGeom prst="rect">
            <a:avLst/>
          </a:prstGeom>
        </p:spPr>
        <p:txBody>
          <a:bodyPr anchor="ctr"/>
          <a:lstStyle>
            <a:lvl1pPr>
              <a:defRPr sz="1600">
                <a:latin typeface="Verdana" pitchFamily="34" charset="0"/>
              </a:defRPr>
            </a:lvl1pPr>
          </a:lstStyle>
          <a:p>
            <a:r>
              <a:rPr lang="et-EE" dirty="0"/>
              <a:t>www.tktk.ee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800">
                <a:solidFill>
                  <a:schemeClr val="bg1"/>
                </a:solidFill>
              </a:defRPr>
            </a:lvl1pPr>
            <a:lvl2pPr>
              <a:defRPr sz="2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t-EE" dirty="0"/>
          </a:p>
        </p:txBody>
      </p:sp>
      <p:sp>
        <p:nvSpPr>
          <p:cNvPr id="6" name="Slide Number Placeholder 5"/>
          <p:cNvSpPr>
            <a:spLocks noGrp="1"/>
          </p:cNvSpPr>
          <p:nvPr>
            <p:ph type="sldNum" sz="quarter" idx="12"/>
          </p:nvPr>
        </p:nvSpPr>
        <p:spPr>
          <a:xfrm>
            <a:off x="11088555" y="6356351"/>
            <a:ext cx="493845" cy="365125"/>
          </a:xfrm>
        </p:spPr>
        <p:txBody>
          <a:bodyPr/>
          <a:lstStyle>
            <a:lvl1pPr>
              <a:defRPr>
                <a:solidFill>
                  <a:schemeClr val="bg1"/>
                </a:solidFill>
              </a:defRPr>
            </a:lvl1pPr>
          </a:lstStyle>
          <a:p>
            <a:fld id="{B6D544D0-AF15-49E6-92FC-B1E56F639C66}" type="slidenum">
              <a:rPr lang="et-EE" smtClean="0"/>
              <a:pPr/>
              <a:t>‹#›</a:t>
            </a:fld>
            <a:endParaRPr lang="et-EE" dirty="0"/>
          </a:p>
        </p:txBody>
      </p:sp>
      <p:sp>
        <p:nvSpPr>
          <p:cNvPr id="7" name="Title Placeholder 1"/>
          <p:cNvSpPr>
            <a:spLocks noGrp="1"/>
          </p:cNvSpPr>
          <p:nvPr>
            <p:ph type="title"/>
          </p:nvPr>
        </p:nvSpPr>
        <p:spPr>
          <a:xfrm>
            <a:off x="3791744" y="274638"/>
            <a:ext cx="7790656" cy="634082"/>
          </a:xfrm>
          <a:prstGeom prst="rect">
            <a:avLst/>
          </a:prstGeom>
        </p:spPr>
        <p:txBody>
          <a:bodyPr vert="horz" lIns="91440" tIns="45720" rIns="91440" bIns="45720" rtlCol="0" anchor="ctr">
            <a:normAutofit/>
          </a:bodyPr>
          <a:lstStyle>
            <a:lvl1pPr algn="r">
              <a:defRPr>
                <a:solidFill>
                  <a:schemeClr val="bg1"/>
                </a:solidFill>
              </a:defRPr>
            </a:lvl1pPr>
          </a:lstStyle>
          <a:p>
            <a:r>
              <a:rPr lang="en-US" dirty="0"/>
              <a:t>Click to edit Master title style</a:t>
            </a:r>
            <a:endParaRPr lang="et-EE" dirty="0"/>
          </a:p>
        </p:txBody>
      </p:sp>
      <p:sp>
        <p:nvSpPr>
          <p:cNvPr id="5" name="Footer Placeholder 2"/>
          <p:cNvSpPr>
            <a:spLocks noGrp="1"/>
          </p:cNvSpPr>
          <p:nvPr>
            <p:ph type="ftr" sz="quarter" idx="3"/>
          </p:nvPr>
        </p:nvSpPr>
        <p:spPr>
          <a:xfrm>
            <a:off x="603019" y="6356351"/>
            <a:ext cx="3860800" cy="365125"/>
          </a:xfrm>
          <a:prstGeom prst="rect">
            <a:avLst/>
          </a:prstGeom>
        </p:spPr>
        <p:txBody>
          <a:bodyPr anchor="ctr"/>
          <a:lstStyle>
            <a:lvl1pPr>
              <a:defRPr sz="1600">
                <a:latin typeface="Verdana" pitchFamily="34" charset="0"/>
              </a:defRPr>
            </a:lvl1pPr>
          </a:lstStyle>
          <a:p>
            <a:r>
              <a:rPr lang="et-EE" dirty="0"/>
              <a:t>www.tktk.ee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dirty="0"/>
              <a:t>Click to edit Master title style</a:t>
            </a:r>
            <a:endParaRPr lang="et-EE" dirty="0"/>
          </a:p>
        </p:txBody>
      </p:sp>
      <p:sp>
        <p:nvSpPr>
          <p:cNvPr id="3" name="Content Placeholder 2"/>
          <p:cNvSpPr>
            <a:spLocks noGrp="1"/>
          </p:cNvSpPr>
          <p:nvPr>
            <p:ph sz="half" idx="1"/>
          </p:nvPr>
        </p:nvSpPr>
        <p:spPr>
          <a:xfrm>
            <a:off x="609600" y="1124744"/>
            <a:ext cx="5384800" cy="511256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t-EE" dirty="0"/>
          </a:p>
        </p:txBody>
      </p:sp>
      <p:sp>
        <p:nvSpPr>
          <p:cNvPr id="4" name="Content Placeholder 3"/>
          <p:cNvSpPr>
            <a:spLocks noGrp="1"/>
          </p:cNvSpPr>
          <p:nvPr>
            <p:ph sz="half" idx="2"/>
          </p:nvPr>
        </p:nvSpPr>
        <p:spPr>
          <a:xfrm>
            <a:off x="6197600" y="1124744"/>
            <a:ext cx="5384800" cy="511256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7" name="Slide Number Placeholder 6"/>
          <p:cNvSpPr>
            <a:spLocks noGrp="1"/>
          </p:cNvSpPr>
          <p:nvPr>
            <p:ph type="sldNum" sz="quarter" idx="12"/>
          </p:nvPr>
        </p:nvSpPr>
        <p:spPr/>
        <p:txBody>
          <a:bodyPr/>
          <a:lstStyle/>
          <a:p>
            <a:fld id="{B6D544D0-AF15-49E6-92FC-B1E56F639C66}" type="slidenum">
              <a:rPr lang="et-EE" smtClean="0"/>
              <a:pPr/>
              <a:t>‹#›</a:t>
            </a:fld>
            <a:endParaRPr lang="et-EE"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dirty="0"/>
              <a:t>Click to edit Master title style</a:t>
            </a:r>
            <a:endParaRPr lang="et-EE" dirty="0"/>
          </a:p>
        </p:txBody>
      </p:sp>
      <p:sp>
        <p:nvSpPr>
          <p:cNvPr id="5" name="Slide Number Placeholder 4"/>
          <p:cNvSpPr>
            <a:spLocks noGrp="1"/>
          </p:cNvSpPr>
          <p:nvPr>
            <p:ph type="sldNum" sz="quarter" idx="12"/>
          </p:nvPr>
        </p:nvSpPr>
        <p:spPr/>
        <p:txBody>
          <a:bodyPr/>
          <a:lstStyle/>
          <a:p>
            <a:fld id="{B6D544D0-AF15-49E6-92FC-B1E56F639C66}" type="slidenum">
              <a:rPr lang="et-EE" smtClean="0"/>
              <a:pPr/>
              <a:t>‹#›</a:t>
            </a:fld>
            <a:endParaRPr lang="et-EE" dirty="0"/>
          </a:p>
        </p:txBody>
      </p:sp>
      <p:sp>
        <p:nvSpPr>
          <p:cNvPr id="4" name="Footer Placeholder 2"/>
          <p:cNvSpPr>
            <a:spLocks noGrp="1"/>
          </p:cNvSpPr>
          <p:nvPr>
            <p:ph type="ftr" sz="quarter" idx="3"/>
          </p:nvPr>
        </p:nvSpPr>
        <p:spPr>
          <a:xfrm>
            <a:off x="603019" y="6356351"/>
            <a:ext cx="3860800" cy="365125"/>
          </a:xfrm>
          <a:prstGeom prst="rect">
            <a:avLst/>
          </a:prstGeom>
        </p:spPr>
        <p:txBody>
          <a:bodyPr anchor="ctr"/>
          <a:lstStyle>
            <a:lvl1pPr>
              <a:defRPr sz="1600">
                <a:latin typeface="Verdana" pitchFamily="34" charset="0"/>
              </a:defRPr>
            </a:lvl1pPr>
          </a:lstStyle>
          <a:p>
            <a:r>
              <a:rPr lang="et-EE" dirty="0"/>
              <a:t>www.tktk.ee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603019" y="6356351"/>
            <a:ext cx="3860800" cy="365125"/>
          </a:xfrm>
          <a:prstGeom prst="rect">
            <a:avLst/>
          </a:prstGeom>
        </p:spPr>
        <p:txBody>
          <a:bodyPr anchor="ctr"/>
          <a:lstStyle>
            <a:lvl1pPr>
              <a:defRPr sz="1600">
                <a:latin typeface="Verdana" pitchFamily="34" charset="0"/>
              </a:defRPr>
            </a:lvl1pPr>
          </a:lstStyle>
          <a:p>
            <a:r>
              <a:rPr lang="et-EE" dirty="0"/>
              <a:t>www.tktk.ee</a:t>
            </a:r>
          </a:p>
        </p:txBody>
      </p:sp>
      <p:sp>
        <p:nvSpPr>
          <p:cNvPr id="4" name="Slide Number Placeholder 3"/>
          <p:cNvSpPr>
            <a:spLocks noGrp="1"/>
          </p:cNvSpPr>
          <p:nvPr>
            <p:ph type="sldNum" sz="quarter" idx="12"/>
          </p:nvPr>
        </p:nvSpPr>
        <p:spPr/>
        <p:txBody>
          <a:bodyPr/>
          <a:lstStyle/>
          <a:p>
            <a:fld id="{B6D544D0-AF15-49E6-92FC-B1E56F639C66}" type="slidenum">
              <a:rPr lang="et-EE" smtClean="0"/>
              <a:pPr/>
              <a:t>‹#›</a:t>
            </a:fld>
            <a:endParaRPr lang="et-EE"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1" y="1186830"/>
            <a:ext cx="4011084" cy="1162050"/>
          </a:xfrm>
        </p:spPr>
        <p:txBody>
          <a:bodyPr anchor="t">
            <a:noAutofit/>
          </a:bodyPr>
          <a:lstStyle>
            <a:lvl1pPr algn="l">
              <a:defRPr sz="2400" b="0"/>
            </a:lvl1pPr>
          </a:lstStyle>
          <a:p>
            <a:r>
              <a:rPr lang="en-US" dirty="0"/>
              <a:t>Click to edit Master title style</a:t>
            </a:r>
            <a:endParaRPr lang="et-EE" dirty="0"/>
          </a:p>
        </p:txBody>
      </p:sp>
      <p:sp>
        <p:nvSpPr>
          <p:cNvPr id="3" name="Content Placeholder 2"/>
          <p:cNvSpPr>
            <a:spLocks noGrp="1"/>
          </p:cNvSpPr>
          <p:nvPr>
            <p:ph idx="1"/>
          </p:nvPr>
        </p:nvSpPr>
        <p:spPr>
          <a:xfrm>
            <a:off x="4766733" y="273050"/>
            <a:ext cx="6815667" cy="6036270"/>
          </a:xfrm>
        </p:spPr>
        <p:txBody>
          <a:bodyPr/>
          <a:lstStyle>
            <a:lvl1pPr>
              <a:defRPr sz="28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t-EE" dirty="0"/>
          </a:p>
        </p:txBody>
      </p:sp>
      <p:sp>
        <p:nvSpPr>
          <p:cNvPr id="4" name="Text Placeholder 3"/>
          <p:cNvSpPr>
            <a:spLocks noGrp="1"/>
          </p:cNvSpPr>
          <p:nvPr>
            <p:ph type="body" sz="half" idx="2"/>
          </p:nvPr>
        </p:nvSpPr>
        <p:spPr>
          <a:xfrm>
            <a:off x="609601" y="2492896"/>
            <a:ext cx="4011084" cy="38164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B6D544D0-AF15-49E6-92FC-B1E56F639C66}" type="slidenum">
              <a:rPr lang="et-EE" smtClean="0"/>
              <a:pPr/>
              <a:t>‹#›</a:t>
            </a:fld>
            <a:endParaRPr lang="et-EE"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791744" y="274638"/>
            <a:ext cx="7790656" cy="634082"/>
          </a:xfrm>
          <a:prstGeom prst="rect">
            <a:avLst/>
          </a:prstGeom>
        </p:spPr>
        <p:txBody>
          <a:bodyPr vert="horz" lIns="91440" tIns="45720" rIns="91440" bIns="45720" rtlCol="0" anchor="ctr">
            <a:normAutofit/>
          </a:bodyPr>
          <a:lstStyle/>
          <a:p>
            <a:r>
              <a:rPr lang="en-US" dirty="0"/>
              <a:t>Click to edit Master title style</a:t>
            </a:r>
            <a:endParaRPr lang="et-EE" dirty="0"/>
          </a:p>
        </p:txBody>
      </p:sp>
      <p:sp>
        <p:nvSpPr>
          <p:cNvPr id="3" name="Text Placeholder 2"/>
          <p:cNvSpPr>
            <a:spLocks noGrp="1"/>
          </p:cNvSpPr>
          <p:nvPr>
            <p:ph type="body" idx="1"/>
          </p:nvPr>
        </p:nvSpPr>
        <p:spPr>
          <a:xfrm>
            <a:off x="609600" y="1124744"/>
            <a:ext cx="10972800" cy="518457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t-EE" dirty="0"/>
          </a:p>
        </p:txBody>
      </p:sp>
      <p:sp>
        <p:nvSpPr>
          <p:cNvPr id="6" name="Slide Number Placeholder 5"/>
          <p:cNvSpPr>
            <a:spLocks noGrp="1"/>
          </p:cNvSpPr>
          <p:nvPr>
            <p:ph type="sldNum" sz="quarter" idx="4"/>
          </p:nvPr>
        </p:nvSpPr>
        <p:spPr>
          <a:xfrm>
            <a:off x="11088555" y="6356351"/>
            <a:ext cx="49384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D544D0-AF15-49E6-92FC-B1E56F639C66}" type="slidenum">
              <a:rPr lang="et-EE" smtClean="0"/>
              <a:pPr/>
              <a:t>‹#›</a:t>
            </a:fld>
            <a:endParaRPr lang="et-EE" dirty="0"/>
          </a:p>
        </p:txBody>
      </p:sp>
      <p:sp>
        <p:nvSpPr>
          <p:cNvPr id="5" name="Footer Placeholder 2"/>
          <p:cNvSpPr>
            <a:spLocks noGrp="1"/>
          </p:cNvSpPr>
          <p:nvPr>
            <p:ph type="ftr" sz="quarter" idx="3"/>
          </p:nvPr>
        </p:nvSpPr>
        <p:spPr>
          <a:xfrm>
            <a:off x="603019" y="6356351"/>
            <a:ext cx="3860800" cy="365125"/>
          </a:xfrm>
          <a:prstGeom prst="rect">
            <a:avLst/>
          </a:prstGeom>
        </p:spPr>
        <p:txBody>
          <a:bodyPr anchor="ctr"/>
          <a:lstStyle>
            <a:lvl1pPr>
              <a:defRPr sz="1600">
                <a:solidFill>
                  <a:srgbClr val="00B050"/>
                </a:solidFill>
                <a:latin typeface="Verdana" pitchFamily="34" charset="0"/>
              </a:defRPr>
            </a:lvl1pPr>
          </a:lstStyle>
          <a:p>
            <a:r>
              <a:rPr lang="et-EE" dirty="0"/>
              <a:t>www.tktk.ee</a:t>
            </a:r>
          </a:p>
        </p:txBody>
      </p:sp>
    </p:spTree>
  </p:cSld>
  <p:clrMap bg1="lt1" tx1="dk1" bg2="lt2" tx2="dk2" accent1="accent1" accent2="accent2" accent3="accent3" accent4="accent4" accent5="accent5" accent6="accent6" hlink="hlink" folHlink="folHlink"/>
  <p:sldLayoutIdLst>
    <p:sldLayoutId id="2147483662" r:id="rId1"/>
    <p:sldLayoutId id="2147483660" r:id="rId2"/>
    <p:sldLayoutId id="2147483649" r:id="rId3"/>
    <p:sldLayoutId id="2147483650" r:id="rId4"/>
    <p:sldLayoutId id="2147483661" r:id="rId5"/>
    <p:sldLayoutId id="2147483652" r:id="rId6"/>
    <p:sldLayoutId id="2147483654" r:id="rId7"/>
    <p:sldLayoutId id="2147483655" r:id="rId8"/>
    <p:sldLayoutId id="2147483656" r:id="rId9"/>
    <p:sldLayoutId id="2147483657" r:id="rId10"/>
    <p:sldLayoutId id="2147483658" r:id="rId11"/>
    <p:sldLayoutId id="2147483659" r:id="rId12"/>
  </p:sldLayoutIdLst>
  <p:txStyles>
    <p:titleStyle>
      <a:lvl1pPr algn="r" defTabSz="914400" rtl="0" eaLnBrk="1" latinLnBrk="0" hangingPunct="1">
        <a:spcBef>
          <a:spcPct val="0"/>
        </a:spcBef>
        <a:buNone/>
        <a:defRPr sz="2800" kern="1200">
          <a:solidFill>
            <a:schemeClr val="tx1"/>
          </a:solidFill>
          <a:latin typeface="Verdana" pitchFamily="34" charset="0"/>
          <a:ea typeface="+mj-ea"/>
          <a:cs typeface="+mj-cs"/>
        </a:defRPr>
      </a:lvl1pPr>
    </p:titleStyle>
    <p:bodyStyle>
      <a:lvl1pPr marL="342900" indent="-342900" algn="l" defTabSz="914400" rtl="0" eaLnBrk="1" latinLnBrk="0" hangingPunct="1">
        <a:spcBef>
          <a:spcPct val="20000"/>
        </a:spcBef>
        <a:buFont typeface="Verdana" pitchFamily="34" charset="0"/>
        <a:buChar char="—"/>
        <a:defRPr sz="2800" kern="1200">
          <a:solidFill>
            <a:schemeClr val="tx1"/>
          </a:solidFill>
          <a:latin typeface="Verdana"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Verdana"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Verdana"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hyperlink" Target="https://www.railbaltica.org/et/kaart/"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 Id="rId9" Type="http://schemas.openxmlformats.org/officeDocument/2006/relationships/image" Target="../media/image2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hyperlink" Target="http://www.forbe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511824" y="4433918"/>
            <a:ext cx="6864763" cy="753139"/>
          </a:xfrm>
        </p:spPr>
        <p:txBody>
          <a:bodyPr>
            <a:normAutofit fontScale="90000"/>
          </a:bodyPr>
          <a:lstStyle/>
          <a:p>
            <a:r>
              <a:rPr lang="et-EE" dirty="0">
                <a:latin typeface="Verdana"/>
                <a:ea typeface="Verdana"/>
              </a:rPr>
              <a:t>Jätkusuutlik raudtee</a:t>
            </a:r>
            <a:br>
              <a:rPr lang="et-EE" dirty="0">
                <a:latin typeface="Verdana"/>
                <a:ea typeface="Verdana"/>
              </a:rPr>
            </a:br>
            <a:r>
              <a:rPr lang="et-EE" sz="2200" dirty="0">
                <a:latin typeface="Verdana"/>
                <a:ea typeface="Verdana"/>
              </a:rPr>
              <a:t>0,25 EAP</a:t>
            </a:r>
            <a:endParaRPr lang="et-EE" sz="2200" dirty="0">
              <a:ea typeface="Verdana"/>
            </a:endParaRPr>
          </a:p>
        </p:txBody>
      </p:sp>
      <p:sp>
        <p:nvSpPr>
          <p:cNvPr id="5" name="Subtitle 4"/>
          <p:cNvSpPr>
            <a:spLocks noGrp="1"/>
          </p:cNvSpPr>
          <p:nvPr>
            <p:ph type="subTitle" idx="1"/>
          </p:nvPr>
        </p:nvSpPr>
        <p:spPr/>
        <p:txBody>
          <a:bodyPr/>
          <a:lstStyle/>
          <a:p>
            <a:r>
              <a:rPr lang="et-EE" dirty="0"/>
              <a:t>Ott Koppel, PhD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76028D-CDBF-7D77-A27A-01B9C0FA5A4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8049A45-C92D-8CDE-BF38-0B8FA040D764}"/>
              </a:ext>
            </a:extLst>
          </p:cNvPr>
          <p:cNvSpPr>
            <a:spLocks noGrp="1"/>
          </p:cNvSpPr>
          <p:nvPr>
            <p:ph type="title"/>
          </p:nvPr>
        </p:nvSpPr>
        <p:spPr>
          <a:xfrm>
            <a:off x="3791744" y="274638"/>
            <a:ext cx="8098129" cy="634082"/>
          </a:xfrm>
        </p:spPr>
        <p:txBody>
          <a:bodyPr>
            <a:normAutofit fontScale="90000"/>
          </a:bodyPr>
          <a:lstStyle/>
          <a:p>
            <a:r>
              <a:rPr lang="et-EE" sz="2500" dirty="0">
                <a:latin typeface="Verdana"/>
                <a:ea typeface="Verdana"/>
              </a:rPr>
              <a:t>Raudteetransport ja majanduslik kapital.</a:t>
            </a:r>
            <a:br>
              <a:rPr lang="et-EE" sz="2500" dirty="0">
                <a:latin typeface="Verdana"/>
                <a:ea typeface="Verdana"/>
              </a:rPr>
            </a:br>
            <a:r>
              <a:rPr lang="et-EE" sz="2500" dirty="0">
                <a:latin typeface="Verdana"/>
                <a:ea typeface="Verdana"/>
              </a:rPr>
              <a:t>Elektrifitseerimine ja taastuvenergia kasutamine (2) </a:t>
            </a:r>
            <a:endParaRPr lang="et-EE" dirty="0"/>
          </a:p>
        </p:txBody>
      </p:sp>
      <p:sp>
        <p:nvSpPr>
          <p:cNvPr id="6" name="Footer Placeholder 5">
            <a:extLst>
              <a:ext uri="{FF2B5EF4-FFF2-40B4-BE49-F238E27FC236}">
                <a16:creationId xmlns:a16="http://schemas.microsoft.com/office/drawing/2014/main" id="{BBDDFE40-9936-8C68-C333-89C317902EE4}"/>
              </a:ext>
            </a:extLst>
          </p:cNvPr>
          <p:cNvSpPr>
            <a:spLocks noGrp="1"/>
          </p:cNvSpPr>
          <p:nvPr>
            <p:ph type="ftr" sz="quarter" idx="4294967295"/>
          </p:nvPr>
        </p:nvSpPr>
        <p:spPr>
          <a:xfrm>
            <a:off x="0" y="6356350"/>
            <a:ext cx="3860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t-EE" sz="1600" b="0" i="0" u="none" strike="noStrike" kern="1200" cap="none" spc="0" normalizeH="0" baseline="0" noProof="0" dirty="0">
                <a:ln>
                  <a:noFill/>
                </a:ln>
                <a:solidFill>
                  <a:srgbClr val="00B050"/>
                </a:solidFill>
                <a:effectLst/>
                <a:uLnTx/>
                <a:uFillTx/>
                <a:latin typeface="Verdana" pitchFamily="34" charset="0"/>
                <a:ea typeface="+mn-ea"/>
                <a:cs typeface="+mn-cs"/>
              </a:rPr>
              <a:t>www.tktk.ee</a:t>
            </a:r>
          </a:p>
        </p:txBody>
      </p:sp>
      <p:sp>
        <p:nvSpPr>
          <p:cNvPr id="10" name="Sisu kohatäide 2">
            <a:extLst>
              <a:ext uri="{FF2B5EF4-FFF2-40B4-BE49-F238E27FC236}">
                <a16:creationId xmlns:a16="http://schemas.microsoft.com/office/drawing/2014/main" id="{AB0F429E-DF8F-3781-8A12-7F4DAAFFD924}"/>
              </a:ext>
            </a:extLst>
          </p:cNvPr>
          <p:cNvSpPr txBox="1">
            <a:spLocks/>
          </p:cNvSpPr>
          <p:nvPr/>
        </p:nvSpPr>
        <p:spPr>
          <a:xfrm>
            <a:off x="140368" y="1237039"/>
            <a:ext cx="11875167" cy="948305"/>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Verdana" pitchFamily="34" charset="0"/>
              <a:buChar char="—"/>
              <a:defRPr sz="2800" kern="1200">
                <a:solidFill>
                  <a:schemeClr val="tx1"/>
                </a:solidFill>
                <a:latin typeface="Verdana" pitchFamily="34" charset="0"/>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Verdana" pitchFamily="34" charset="0"/>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Verdana" pitchFamily="34" charset="0"/>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Verdana" pitchFamily="34" charset="0"/>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buNone/>
            </a:pPr>
            <a:r>
              <a:rPr lang="et-EE" sz="1600" dirty="0">
                <a:latin typeface="Verdana"/>
                <a:ea typeface="Verdana"/>
              </a:rPr>
              <a:t>Taastuvatest allikatest elektrienergia osatähtsus valitud raudteeinfrastruktuuri-ettevõtjate poolt tarbitud ja vahendatud elektrienergias (2012...2023)</a:t>
            </a:r>
          </a:p>
          <a:p>
            <a:pPr marL="0" indent="0">
              <a:buFont typeface="Verdana" pitchFamily="34" charset="0"/>
              <a:buNone/>
            </a:pPr>
            <a:endParaRPr lang="et-EE" sz="1600" dirty="0">
              <a:latin typeface="Verdana"/>
              <a:ea typeface="Verdana"/>
            </a:endParaRPr>
          </a:p>
        </p:txBody>
      </p:sp>
      <p:sp>
        <p:nvSpPr>
          <p:cNvPr id="12" name="TextBox 11">
            <a:extLst>
              <a:ext uri="{FF2B5EF4-FFF2-40B4-BE49-F238E27FC236}">
                <a16:creationId xmlns:a16="http://schemas.microsoft.com/office/drawing/2014/main" id="{D88DC688-D6EB-4634-ACD7-9ED0AD4F1413}"/>
              </a:ext>
            </a:extLst>
          </p:cNvPr>
          <p:cNvSpPr txBox="1"/>
          <p:nvPr/>
        </p:nvSpPr>
        <p:spPr>
          <a:xfrm>
            <a:off x="6316602" y="6381288"/>
            <a:ext cx="587809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t-EE" sz="1050" dirty="0">
                <a:latin typeface="Verdana"/>
                <a:ea typeface="Verdana"/>
                <a:cs typeface="Calibri"/>
              </a:rPr>
              <a:t>© PRIME 2023 </a:t>
            </a:r>
            <a:r>
              <a:rPr lang="et-EE" sz="1050" dirty="0" err="1">
                <a:latin typeface="Verdana"/>
                <a:ea typeface="Verdana"/>
                <a:cs typeface="Calibri"/>
              </a:rPr>
              <a:t>Data</a:t>
            </a:r>
            <a:r>
              <a:rPr lang="et-EE" sz="1050" dirty="0">
                <a:latin typeface="Verdana"/>
                <a:ea typeface="Verdana"/>
                <a:cs typeface="Calibri"/>
              </a:rPr>
              <a:t> </a:t>
            </a:r>
            <a:r>
              <a:rPr lang="et-EE" sz="1050" dirty="0" err="1">
                <a:latin typeface="Verdana"/>
                <a:ea typeface="Verdana"/>
                <a:cs typeface="Calibri"/>
              </a:rPr>
              <a:t>Benchmarking</a:t>
            </a:r>
            <a:r>
              <a:rPr lang="et-EE" sz="1050" dirty="0">
                <a:latin typeface="Verdana"/>
                <a:ea typeface="Verdana"/>
                <a:cs typeface="Calibri"/>
              </a:rPr>
              <a:t> </a:t>
            </a:r>
            <a:r>
              <a:rPr lang="et-EE" sz="1050" dirty="0" err="1">
                <a:latin typeface="Verdana"/>
                <a:ea typeface="Verdana"/>
                <a:cs typeface="Calibri"/>
              </a:rPr>
              <a:t>Report</a:t>
            </a:r>
            <a:r>
              <a:rPr lang="et-EE" sz="1050" dirty="0">
                <a:latin typeface="Verdana"/>
                <a:ea typeface="Verdana"/>
                <a:cs typeface="Calibri"/>
              </a:rPr>
              <a:t> – </a:t>
            </a:r>
            <a:r>
              <a:rPr lang="et-EE" sz="1050" dirty="0" err="1">
                <a:latin typeface="Verdana"/>
                <a:ea typeface="Verdana"/>
                <a:cs typeface="Calibri"/>
              </a:rPr>
              <a:t>Internal</a:t>
            </a:r>
            <a:r>
              <a:rPr lang="et-EE" sz="1050" dirty="0">
                <a:latin typeface="Verdana"/>
                <a:ea typeface="Verdana"/>
                <a:cs typeface="Calibri"/>
              </a:rPr>
              <a:t> </a:t>
            </a:r>
            <a:r>
              <a:rPr lang="et-EE" sz="1050" dirty="0" err="1">
                <a:latin typeface="Verdana"/>
                <a:ea typeface="Verdana"/>
                <a:cs typeface="Calibri"/>
              </a:rPr>
              <a:t>Report</a:t>
            </a:r>
            <a:r>
              <a:rPr lang="et-EE" sz="1050" dirty="0">
                <a:latin typeface="Verdana"/>
                <a:ea typeface="Verdana"/>
                <a:cs typeface="Calibri"/>
              </a:rPr>
              <a:t>, 20.12.2024 </a:t>
            </a:r>
            <a:endParaRPr lang="et-EE" sz="1050" dirty="0">
              <a:latin typeface="Verdana"/>
              <a:ea typeface="Verdana"/>
            </a:endParaRPr>
          </a:p>
        </p:txBody>
      </p:sp>
      <p:pic>
        <p:nvPicPr>
          <p:cNvPr id="13" name="Pilt 12" descr="Pilt, millel on kujutatud tekst, diagramm, Font, number&#10;&#10;Tehisintellekti genereeritud sisu ei pruugi olla õige.">
            <a:extLst>
              <a:ext uri="{FF2B5EF4-FFF2-40B4-BE49-F238E27FC236}">
                <a16:creationId xmlns:a16="http://schemas.microsoft.com/office/drawing/2014/main" id="{E780F201-4075-8AFC-7132-1BB318586E87}"/>
              </a:ext>
            </a:extLst>
          </p:cNvPr>
          <p:cNvPicPr>
            <a:picLocks noChangeAspect="1"/>
          </p:cNvPicPr>
          <p:nvPr/>
        </p:nvPicPr>
        <p:blipFill>
          <a:blip r:embed="rId3"/>
          <a:stretch>
            <a:fillRect/>
          </a:stretch>
        </p:blipFill>
        <p:spPr>
          <a:xfrm>
            <a:off x="0" y="1822535"/>
            <a:ext cx="12192000" cy="4536404"/>
          </a:xfrm>
          <a:prstGeom prst="rect">
            <a:avLst/>
          </a:prstGeom>
        </p:spPr>
      </p:pic>
    </p:spTree>
    <p:extLst>
      <p:ext uri="{BB962C8B-B14F-4D97-AF65-F5344CB8AC3E}">
        <p14:creationId xmlns:p14="http://schemas.microsoft.com/office/powerpoint/2010/main" val="29115101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E74D8C-60EF-3F58-27FF-C403BDB74C3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280B7FD-6000-AB76-36E0-8ECABE1E0527}"/>
              </a:ext>
            </a:extLst>
          </p:cNvPr>
          <p:cNvSpPr>
            <a:spLocks noGrp="1"/>
          </p:cNvSpPr>
          <p:nvPr>
            <p:ph type="title"/>
          </p:nvPr>
        </p:nvSpPr>
        <p:spPr/>
        <p:txBody>
          <a:bodyPr>
            <a:normAutofit fontScale="90000"/>
          </a:bodyPr>
          <a:lstStyle/>
          <a:p>
            <a:r>
              <a:rPr lang="et-EE" sz="2500" dirty="0">
                <a:latin typeface="Verdana"/>
                <a:ea typeface="Verdana"/>
              </a:rPr>
              <a:t>Raudteetransport ja majanduslik kapital.</a:t>
            </a:r>
            <a:br>
              <a:rPr lang="et-EE" sz="2500" dirty="0">
                <a:latin typeface="Verdana"/>
                <a:ea typeface="Verdana"/>
              </a:rPr>
            </a:br>
            <a:r>
              <a:rPr lang="et-EE" sz="2500" dirty="0">
                <a:latin typeface="Verdana"/>
                <a:ea typeface="Verdana"/>
              </a:rPr>
              <a:t>Alternatiivkütuste kasutamine raudteeveol</a:t>
            </a:r>
            <a:endParaRPr lang="et-EE" dirty="0"/>
          </a:p>
        </p:txBody>
      </p:sp>
      <p:sp>
        <p:nvSpPr>
          <p:cNvPr id="6" name="Footer Placeholder 5">
            <a:extLst>
              <a:ext uri="{FF2B5EF4-FFF2-40B4-BE49-F238E27FC236}">
                <a16:creationId xmlns:a16="http://schemas.microsoft.com/office/drawing/2014/main" id="{82A444AA-FFAE-7941-5531-C065853DF76C}"/>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t-EE" sz="1600" b="0" i="0" u="none" strike="noStrike" kern="1200" cap="none" spc="0" normalizeH="0" baseline="0" noProof="0" dirty="0">
                <a:ln>
                  <a:noFill/>
                </a:ln>
                <a:solidFill>
                  <a:srgbClr val="00B050"/>
                </a:solidFill>
                <a:effectLst/>
                <a:uLnTx/>
                <a:uFillTx/>
                <a:latin typeface="Verdana" pitchFamily="34" charset="0"/>
                <a:ea typeface="+mn-ea"/>
                <a:cs typeface="+mn-cs"/>
              </a:rPr>
              <a:t>www.tktk.ee</a:t>
            </a:r>
          </a:p>
        </p:txBody>
      </p:sp>
      <p:pic>
        <p:nvPicPr>
          <p:cNvPr id="2050" name="Picture 2">
            <a:extLst>
              <a:ext uri="{FF2B5EF4-FFF2-40B4-BE49-F238E27FC236}">
                <a16:creationId xmlns:a16="http://schemas.microsoft.com/office/drawing/2014/main" id="{30C01894-4906-0EDC-83E0-91CF0751E7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456" y="2132856"/>
            <a:ext cx="5504610" cy="309634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41DA88D-12CE-A5C4-C857-EE7688B6A7CF}"/>
              </a:ext>
            </a:extLst>
          </p:cNvPr>
          <p:cNvSpPr txBox="1"/>
          <p:nvPr/>
        </p:nvSpPr>
        <p:spPr>
          <a:xfrm>
            <a:off x="582456" y="1628800"/>
            <a:ext cx="3515642" cy="369332"/>
          </a:xfrm>
          <a:prstGeom prst="rect">
            <a:avLst/>
          </a:prstGeom>
          <a:noFill/>
        </p:spPr>
        <p:txBody>
          <a:bodyPr wrap="none" rtlCol="0">
            <a:spAutoFit/>
          </a:bodyPr>
          <a:lstStyle/>
          <a:p>
            <a:pPr marL="285750" indent="-285750">
              <a:buFont typeface="Arial" panose="020B0604020202020204" pitchFamily="34" charset="0"/>
              <a:buChar char="•"/>
            </a:pPr>
            <a:r>
              <a:rPr lang="et-EE" dirty="0">
                <a:latin typeface="Verdana" panose="020B0604030504040204" pitchFamily="34" charset="0"/>
                <a:ea typeface="Verdana" panose="020B0604030504040204" pitchFamily="34" charset="0"/>
              </a:rPr>
              <a:t>Veeldatud maagaas (LNG)</a:t>
            </a:r>
          </a:p>
        </p:txBody>
      </p:sp>
      <p:sp>
        <p:nvSpPr>
          <p:cNvPr id="8" name="TextBox 7">
            <a:extLst>
              <a:ext uri="{FF2B5EF4-FFF2-40B4-BE49-F238E27FC236}">
                <a16:creationId xmlns:a16="http://schemas.microsoft.com/office/drawing/2014/main" id="{EA3D9478-6310-87A1-6935-394E78719A8D}"/>
              </a:ext>
            </a:extLst>
          </p:cNvPr>
          <p:cNvSpPr txBox="1"/>
          <p:nvPr/>
        </p:nvSpPr>
        <p:spPr>
          <a:xfrm>
            <a:off x="576089" y="5318394"/>
            <a:ext cx="4037003" cy="646331"/>
          </a:xfrm>
          <a:prstGeom prst="rect">
            <a:avLst/>
          </a:prstGeom>
          <a:noFill/>
        </p:spPr>
        <p:txBody>
          <a:bodyPr wrap="none" lIns="91440" tIns="45720" rIns="91440" bIns="45720" rtlCol="0" anchor="t">
            <a:spAutoFit/>
          </a:bodyPr>
          <a:lstStyle/>
          <a:p>
            <a:r>
              <a:rPr lang="et-EE" dirty="0">
                <a:latin typeface="Verdana" panose="020B0604030504040204" pitchFamily="34" charset="0"/>
                <a:ea typeface="Verdana" panose="020B0604030504040204" pitchFamily="34" charset="0"/>
              </a:rPr>
              <a:t>Magistraalliinivedur C36-7i baasil</a:t>
            </a:r>
          </a:p>
          <a:p>
            <a:r>
              <a:rPr lang="et-EE" dirty="0">
                <a:latin typeface="Verdana"/>
                <a:ea typeface="Verdana"/>
              </a:rPr>
              <a:t>(operail.com)</a:t>
            </a:r>
          </a:p>
        </p:txBody>
      </p:sp>
      <p:sp>
        <p:nvSpPr>
          <p:cNvPr id="9" name="TextBox 8">
            <a:extLst>
              <a:ext uri="{FF2B5EF4-FFF2-40B4-BE49-F238E27FC236}">
                <a16:creationId xmlns:a16="http://schemas.microsoft.com/office/drawing/2014/main" id="{827E8BE6-0889-331D-09C2-55619EE5740D}"/>
              </a:ext>
            </a:extLst>
          </p:cNvPr>
          <p:cNvSpPr txBox="1"/>
          <p:nvPr/>
        </p:nvSpPr>
        <p:spPr>
          <a:xfrm>
            <a:off x="7176120" y="1628800"/>
            <a:ext cx="3860609" cy="4339650"/>
          </a:xfrm>
          <a:prstGeom prst="rect">
            <a:avLst/>
          </a:prstGeom>
          <a:noFill/>
        </p:spPr>
        <p:txBody>
          <a:bodyPr wrap="none" rtlCol="0">
            <a:spAutoFit/>
          </a:bodyPr>
          <a:lstStyle/>
          <a:p>
            <a:pPr marL="285750" indent="-285750">
              <a:buFont typeface="Arial" panose="020B0604020202020204" pitchFamily="34" charset="0"/>
              <a:buChar char="•"/>
            </a:pPr>
            <a:r>
              <a:rPr lang="et-EE" dirty="0">
                <a:latin typeface="Verdana" panose="020B0604030504040204" pitchFamily="34" charset="0"/>
                <a:ea typeface="Verdana" panose="020B0604030504040204" pitchFamily="34" charset="0"/>
              </a:rPr>
              <a:t>Akurongid</a:t>
            </a:r>
          </a:p>
          <a:p>
            <a:pPr marL="1657350" lvl="3" indent="-285750">
              <a:buFont typeface="Arial" panose="020B0604020202020204" pitchFamily="34" charset="0"/>
              <a:buChar char="•"/>
            </a:pPr>
            <a:endParaRPr lang="et-EE" sz="1000" dirty="0">
              <a:latin typeface="Verdana" panose="020B0604030504040204" pitchFamily="34" charset="0"/>
              <a:ea typeface="Verdana" panose="020B0604030504040204" pitchFamily="34" charset="0"/>
            </a:endParaRPr>
          </a:p>
          <a:p>
            <a:r>
              <a:rPr lang="et-EE" dirty="0" err="1">
                <a:latin typeface="Verdana" panose="020B0604030504040204" pitchFamily="34" charset="0"/>
                <a:ea typeface="Verdana" panose="020B0604030504040204" pitchFamily="34" charset="0"/>
              </a:rPr>
              <a:t>Coradia</a:t>
            </a:r>
            <a:r>
              <a:rPr lang="et-EE" dirty="0">
                <a:latin typeface="Verdana" panose="020B0604030504040204" pitchFamily="34" charset="0"/>
                <a:ea typeface="Verdana" panose="020B0604030504040204" pitchFamily="34" charset="0"/>
              </a:rPr>
              <a:t> Continental™ (Alstom)</a:t>
            </a:r>
          </a:p>
          <a:p>
            <a:endParaRPr lang="et-EE" sz="1000"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t-EE" dirty="0">
                <a:latin typeface="Verdana" panose="020B0604030504040204" pitchFamily="34" charset="0"/>
                <a:ea typeface="Verdana" panose="020B0604030504040204" pitchFamily="34" charset="0"/>
              </a:rPr>
              <a:t>Kütuseelemendid</a:t>
            </a:r>
          </a:p>
          <a:p>
            <a:endParaRPr lang="et-EE" sz="1000" dirty="0">
              <a:latin typeface="Verdana" panose="020B0604030504040204" pitchFamily="34" charset="0"/>
              <a:ea typeface="Verdana" panose="020B0604030504040204" pitchFamily="34" charset="0"/>
            </a:endParaRPr>
          </a:p>
          <a:p>
            <a:r>
              <a:rPr lang="et-EE" dirty="0" err="1">
                <a:latin typeface="Verdana" panose="020B0604030504040204" pitchFamily="34" charset="0"/>
                <a:ea typeface="Verdana" panose="020B0604030504040204" pitchFamily="34" charset="0"/>
              </a:rPr>
              <a:t>Coradia</a:t>
            </a:r>
            <a:r>
              <a:rPr lang="et-EE" dirty="0">
                <a:latin typeface="Verdana" panose="020B0604030504040204" pitchFamily="34" charset="0"/>
                <a:ea typeface="Verdana" panose="020B0604030504040204" pitchFamily="34" charset="0"/>
              </a:rPr>
              <a:t> </a:t>
            </a:r>
            <a:r>
              <a:rPr lang="et-EE" dirty="0" err="1">
                <a:latin typeface="Verdana" panose="020B0604030504040204" pitchFamily="34" charset="0"/>
                <a:ea typeface="Verdana" panose="020B0604030504040204" pitchFamily="34" charset="0"/>
              </a:rPr>
              <a:t>iLint</a:t>
            </a:r>
            <a:r>
              <a:rPr lang="et-EE" dirty="0">
                <a:latin typeface="Verdana" panose="020B0604030504040204" pitchFamily="34" charset="0"/>
                <a:ea typeface="Verdana" panose="020B0604030504040204" pitchFamily="34" charset="0"/>
              </a:rPr>
              <a:t>™ (Alstom)</a:t>
            </a:r>
          </a:p>
          <a:p>
            <a:endParaRPr lang="et-EE" sz="1000"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t-EE" dirty="0">
                <a:latin typeface="Verdana" panose="020B0604030504040204" pitchFamily="34" charset="0"/>
                <a:ea typeface="Verdana" panose="020B0604030504040204" pitchFamily="34" charset="0"/>
              </a:rPr>
              <a:t>Biodiisel</a:t>
            </a:r>
          </a:p>
          <a:p>
            <a:pPr marL="285750" indent="-285750">
              <a:buFont typeface="Arial" panose="020B0604020202020204" pitchFamily="34" charset="0"/>
              <a:buChar char="•"/>
            </a:pPr>
            <a:endParaRPr lang="et-EE" sz="1000" dirty="0">
              <a:latin typeface="Verdana" panose="020B0604030504040204" pitchFamily="34" charset="0"/>
              <a:ea typeface="Verdana" panose="020B0604030504040204" pitchFamily="34" charset="0"/>
            </a:endParaRPr>
          </a:p>
          <a:p>
            <a:r>
              <a:rPr lang="et-EE" dirty="0">
                <a:latin typeface="Verdana" panose="020B0604030504040204" pitchFamily="34" charset="0"/>
                <a:ea typeface="Verdana" panose="020B0604030504040204" pitchFamily="34" charset="0"/>
              </a:rPr>
              <a:t>WINK (Holland)</a:t>
            </a:r>
          </a:p>
          <a:p>
            <a:endParaRPr lang="et-EE" sz="1000"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t-EE" dirty="0">
                <a:latin typeface="Verdana" panose="020B0604030504040204" pitchFamily="34" charset="0"/>
                <a:ea typeface="Verdana" panose="020B0604030504040204" pitchFamily="34" charset="0"/>
              </a:rPr>
              <a:t>Etanool</a:t>
            </a:r>
          </a:p>
          <a:p>
            <a:pPr marL="285750" indent="-285750">
              <a:buFont typeface="Arial" panose="020B0604020202020204" pitchFamily="34" charset="0"/>
              <a:buChar char="•"/>
            </a:pPr>
            <a:endParaRPr lang="et-EE" sz="1000" dirty="0">
              <a:latin typeface="Verdana" panose="020B0604030504040204" pitchFamily="34" charset="0"/>
              <a:ea typeface="Verdana" panose="020B0604030504040204" pitchFamily="34" charset="0"/>
            </a:endParaRPr>
          </a:p>
          <a:p>
            <a:r>
              <a:rPr lang="et-EE" dirty="0" err="1">
                <a:latin typeface="Verdana" panose="020B0604030504040204" pitchFamily="34" charset="0"/>
                <a:ea typeface="Verdana" panose="020B0604030504040204" pitchFamily="34" charset="0"/>
              </a:rPr>
              <a:t>Vitória</a:t>
            </a:r>
            <a:r>
              <a:rPr lang="et-EE" dirty="0">
                <a:latin typeface="Verdana" panose="020B0604030504040204" pitchFamily="34" charset="0"/>
                <a:ea typeface="Verdana" panose="020B0604030504040204" pitchFamily="34" charset="0"/>
              </a:rPr>
              <a:t>-Minas </a:t>
            </a:r>
            <a:r>
              <a:rPr lang="et-EE" dirty="0" err="1">
                <a:latin typeface="Verdana" panose="020B0604030504040204" pitchFamily="34" charset="0"/>
                <a:ea typeface="Verdana" panose="020B0604030504040204" pitchFamily="34" charset="0"/>
              </a:rPr>
              <a:t>Railway</a:t>
            </a:r>
            <a:r>
              <a:rPr lang="et-EE" dirty="0">
                <a:latin typeface="Verdana" panose="020B0604030504040204" pitchFamily="34" charset="0"/>
                <a:ea typeface="Verdana" panose="020B0604030504040204" pitchFamily="34" charset="0"/>
              </a:rPr>
              <a:t> (Brasiilia)</a:t>
            </a:r>
          </a:p>
          <a:p>
            <a:endParaRPr lang="et-EE" sz="1000"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t-EE" dirty="0">
                <a:latin typeface="Verdana" panose="020B0604030504040204" pitchFamily="34" charset="0"/>
                <a:ea typeface="Verdana" panose="020B0604030504040204" pitchFamily="34" charset="0"/>
              </a:rPr>
              <a:t>Päikeseenergia</a:t>
            </a:r>
          </a:p>
          <a:p>
            <a:pPr marL="285750" indent="-285750">
              <a:buFont typeface="Arial" panose="020B0604020202020204" pitchFamily="34" charset="0"/>
              <a:buChar char="•"/>
            </a:pPr>
            <a:endParaRPr lang="et-EE" sz="1000" dirty="0">
              <a:latin typeface="Verdana" panose="020B0604030504040204" pitchFamily="34" charset="0"/>
              <a:ea typeface="Verdana" panose="020B0604030504040204" pitchFamily="34" charset="0"/>
            </a:endParaRPr>
          </a:p>
          <a:p>
            <a:r>
              <a:rPr lang="et-EE" dirty="0">
                <a:latin typeface="Verdana" panose="020B0604030504040204" pitchFamily="34" charset="0"/>
                <a:ea typeface="Verdana" panose="020B0604030504040204" pitchFamily="34" charset="0"/>
              </a:rPr>
              <a:t>India Raudteed</a:t>
            </a:r>
          </a:p>
        </p:txBody>
      </p:sp>
    </p:spTree>
    <p:extLst>
      <p:ext uri="{BB962C8B-B14F-4D97-AF65-F5344CB8AC3E}">
        <p14:creationId xmlns:p14="http://schemas.microsoft.com/office/powerpoint/2010/main" val="37800628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65F0E-5383-6DEA-D37D-C2A07B4C0DB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17EE6AA-9B45-661D-0038-7D523B64724C}"/>
              </a:ext>
            </a:extLst>
          </p:cNvPr>
          <p:cNvSpPr>
            <a:spLocks noGrp="1"/>
          </p:cNvSpPr>
          <p:nvPr>
            <p:ph type="title"/>
          </p:nvPr>
        </p:nvSpPr>
        <p:spPr/>
        <p:txBody>
          <a:bodyPr>
            <a:normAutofit fontScale="90000"/>
          </a:bodyPr>
          <a:lstStyle/>
          <a:p>
            <a:r>
              <a:rPr lang="et-EE" sz="2500" dirty="0">
                <a:latin typeface="Verdana"/>
                <a:ea typeface="Verdana"/>
              </a:rPr>
              <a:t>Raudteetransport ja majanduslik kapital.</a:t>
            </a:r>
            <a:br>
              <a:rPr lang="et-EE" sz="2500" dirty="0">
                <a:latin typeface="Verdana"/>
                <a:ea typeface="Verdana"/>
              </a:rPr>
            </a:br>
            <a:r>
              <a:rPr lang="et-EE" sz="2500" dirty="0">
                <a:latin typeface="Verdana"/>
                <a:ea typeface="Verdana"/>
              </a:rPr>
              <a:t>Müra ja vibratsiooni vähendamine</a:t>
            </a:r>
            <a:endParaRPr lang="et-EE" dirty="0"/>
          </a:p>
        </p:txBody>
      </p:sp>
      <p:sp>
        <p:nvSpPr>
          <p:cNvPr id="5" name="Content Placeholder 4">
            <a:extLst>
              <a:ext uri="{FF2B5EF4-FFF2-40B4-BE49-F238E27FC236}">
                <a16:creationId xmlns:a16="http://schemas.microsoft.com/office/drawing/2014/main" id="{3C4B66AB-26C7-FECA-4688-319C8784534F}"/>
              </a:ext>
            </a:extLst>
          </p:cNvPr>
          <p:cNvSpPr>
            <a:spLocks noGrp="1"/>
          </p:cNvSpPr>
          <p:nvPr>
            <p:ph sz="half" idx="1"/>
          </p:nvPr>
        </p:nvSpPr>
        <p:spPr/>
        <p:txBody>
          <a:bodyPr vert="horz" lIns="91440" tIns="45720" rIns="91440" bIns="45720" rtlCol="0" anchor="t">
            <a:normAutofit/>
          </a:bodyPr>
          <a:lstStyle/>
          <a:p>
            <a:pPr marL="0" indent="0">
              <a:buNone/>
            </a:pPr>
            <a:endParaRPr lang="et-EE" sz="1600" dirty="0">
              <a:latin typeface="Verdana"/>
              <a:ea typeface="Verdana"/>
            </a:endParaRPr>
          </a:p>
          <a:p>
            <a:pPr marL="0" indent="0">
              <a:buNone/>
            </a:pPr>
            <a:r>
              <a:rPr lang="et-EE" sz="1600" dirty="0">
                <a:latin typeface="Verdana"/>
                <a:ea typeface="Verdana"/>
              </a:rPr>
              <a:t>Raudteeinfrastruktuur</a:t>
            </a:r>
            <a:endParaRPr lang="et-EE" sz="1600" dirty="0">
              <a:ea typeface="Verdana"/>
            </a:endParaRPr>
          </a:p>
        </p:txBody>
      </p:sp>
      <p:sp>
        <p:nvSpPr>
          <p:cNvPr id="2" name="Sisu kohatäide 1">
            <a:extLst>
              <a:ext uri="{FF2B5EF4-FFF2-40B4-BE49-F238E27FC236}">
                <a16:creationId xmlns:a16="http://schemas.microsoft.com/office/drawing/2014/main" id="{260924D2-07F1-6786-DBA8-4642B4C52D8D}"/>
              </a:ext>
            </a:extLst>
          </p:cNvPr>
          <p:cNvSpPr>
            <a:spLocks noGrp="1"/>
          </p:cNvSpPr>
          <p:nvPr>
            <p:ph sz="half" idx="2"/>
          </p:nvPr>
        </p:nvSpPr>
        <p:spPr>
          <a:xfrm>
            <a:off x="6456040" y="1124744"/>
            <a:ext cx="5126360" cy="4608512"/>
          </a:xfrm>
        </p:spPr>
        <p:txBody>
          <a:bodyPr vert="horz" lIns="91440" tIns="45720" rIns="91440" bIns="45720" rtlCol="0" anchor="t">
            <a:normAutofit/>
          </a:bodyPr>
          <a:lstStyle/>
          <a:p>
            <a:pPr marL="0" indent="0">
              <a:buNone/>
            </a:pPr>
            <a:endParaRPr lang="et-EE" sz="1600" dirty="0">
              <a:latin typeface="Verdana"/>
              <a:ea typeface="Verdana"/>
            </a:endParaRPr>
          </a:p>
          <a:p>
            <a:pPr marL="0" indent="0">
              <a:buNone/>
            </a:pPr>
            <a:r>
              <a:rPr lang="et-EE" sz="1600" dirty="0">
                <a:latin typeface="Verdana"/>
                <a:ea typeface="Verdana"/>
              </a:rPr>
              <a:t>Raudteeveerem</a:t>
            </a:r>
          </a:p>
          <a:p>
            <a:pPr marL="0" indent="0">
              <a:buNone/>
            </a:pPr>
            <a:endParaRPr lang="et-EE" sz="1000" dirty="0">
              <a:latin typeface="Verdana"/>
              <a:ea typeface="Verdana"/>
            </a:endParaRPr>
          </a:p>
          <a:p>
            <a:r>
              <a:rPr lang="et-EE" sz="1600" dirty="0">
                <a:solidFill>
                  <a:srgbClr val="00B050"/>
                </a:solidFill>
                <a:latin typeface="Verdana"/>
                <a:ea typeface="Verdana"/>
              </a:rPr>
              <a:t>Mootorimüra</a:t>
            </a:r>
          </a:p>
          <a:p>
            <a:endParaRPr lang="et-EE" sz="1000" dirty="0">
              <a:latin typeface="Verdana"/>
              <a:ea typeface="Verdana"/>
            </a:endParaRPr>
          </a:p>
          <a:p>
            <a:pPr marL="0" indent="0">
              <a:buNone/>
            </a:pPr>
            <a:r>
              <a:rPr lang="et-EE" sz="1600" dirty="0">
                <a:latin typeface="Verdana"/>
                <a:ea typeface="Verdana"/>
              </a:rPr>
              <a:t>Mootorite </a:t>
            </a:r>
            <a:r>
              <a:rPr lang="et-EE" sz="1600" err="1">
                <a:latin typeface="Verdana"/>
                <a:ea typeface="Verdana"/>
              </a:rPr>
              <a:t>mürasummutajad</a:t>
            </a:r>
            <a:endParaRPr lang="et-EE" sz="1600">
              <a:latin typeface="Verdana"/>
              <a:ea typeface="Verdana"/>
            </a:endParaRPr>
          </a:p>
          <a:p>
            <a:pPr marL="0" indent="0">
              <a:buNone/>
            </a:pPr>
            <a:endParaRPr lang="et-EE" sz="1000" dirty="0">
              <a:latin typeface="Verdana"/>
              <a:ea typeface="Verdana"/>
            </a:endParaRPr>
          </a:p>
          <a:p>
            <a:r>
              <a:rPr lang="et-EE" sz="1600" dirty="0">
                <a:solidFill>
                  <a:srgbClr val="00B050"/>
                </a:solidFill>
                <a:latin typeface="Verdana"/>
                <a:ea typeface="Verdana"/>
              </a:rPr>
              <a:t>Veeremüra</a:t>
            </a:r>
          </a:p>
          <a:p>
            <a:pPr marL="0" indent="0">
              <a:buNone/>
            </a:pPr>
            <a:endParaRPr lang="et-EE" sz="1000" dirty="0">
              <a:latin typeface="Verdana"/>
              <a:ea typeface="Verdana"/>
            </a:endParaRPr>
          </a:p>
          <a:p>
            <a:pPr marL="0" indent="0">
              <a:buNone/>
            </a:pPr>
            <a:r>
              <a:rPr lang="et-EE" sz="1600" dirty="0">
                <a:latin typeface="Verdana"/>
                <a:ea typeface="Verdana"/>
              </a:rPr>
              <a:t>Taristu regulaarne ja kvaliteetne hooldus</a:t>
            </a:r>
          </a:p>
          <a:p>
            <a:pPr marL="0" indent="0">
              <a:buNone/>
            </a:pPr>
            <a:r>
              <a:rPr lang="et-EE" sz="1600" dirty="0">
                <a:latin typeface="Verdana"/>
                <a:ea typeface="Verdana"/>
              </a:rPr>
              <a:t>Müra piiravad raudtee-elemendid</a:t>
            </a:r>
          </a:p>
          <a:p>
            <a:pPr marL="0" indent="0">
              <a:buNone/>
            </a:pPr>
            <a:r>
              <a:rPr lang="et-EE" sz="1600" dirty="0">
                <a:latin typeface="Verdana"/>
                <a:ea typeface="Verdana"/>
              </a:rPr>
              <a:t>Veeremi regulaarne ja kvaliteetne hooldus</a:t>
            </a:r>
          </a:p>
          <a:p>
            <a:pPr marL="0" indent="0">
              <a:buNone/>
            </a:pPr>
            <a:r>
              <a:rPr lang="et-EE" sz="1600" dirty="0">
                <a:latin typeface="Verdana"/>
                <a:ea typeface="Verdana"/>
              </a:rPr>
              <a:t>Rattapaaride </a:t>
            </a:r>
            <a:r>
              <a:rPr lang="et-EE" sz="1600" dirty="0" err="1">
                <a:latin typeface="Verdana"/>
                <a:ea typeface="Verdana"/>
              </a:rPr>
              <a:t>mürasummutajad</a:t>
            </a:r>
            <a:r>
              <a:rPr lang="et-EE" sz="1600" dirty="0">
                <a:latin typeface="Verdana"/>
                <a:ea typeface="Verdana"/>
              </a:rPr>
              <a:t> ja hõõrdetegurit muutvad vahendid</a:t>
            </a:r>
          </a:p>
          <a:p>
            <a:pPr marL="0" indent="0">
              <a:buNone/>
            </a:pPr>
            <a:endParaRPr lang="et-EE" sz="1000" dirty="0">
              <a:latin typeface="Verdana"/>
              <a:ea typeface="Verdana"/>
            </a:endParaRPr>
          </a:p>
          <a:p>
            <a:r>
              <a:rPr lang="et-EE" sz="1600" dirty="0">
                <a:solidFill>
                  <a:srgbClr val="00B050"/>
                </a:solidFill>
                <a:latin typeface="Verdana"/>
                <a:ea typeface="Verdana"/>
              </a:rPr>
              <a:t>Aerodünaamiline müra</a:t>
            </a:r>
          </a:p>
          <a:p>
            <a:endParaRPr lang="et-EE" sz="1000" dirty="0">
              <a:latin typeface="Verdana"/>
              <a:ea typeface="Verdana"/>
            </a:endParaRPr>
          </a:p>
          <a:p>
            <a:pPr marL="0" indent="0">
              <a:buNone/>
            </a:pPr>
            <a:r>
              <a:rPr lang="et-EE" sz="1600" dirty="0">
                <a:ea typeface="Verdana" pitchFamily="34" charset="0"/>
              </a:rPr>
              <a:t>Aerodünaamiliselt optimeeritud </a:t>
            </a:r>
            <a:r>
              <a:rPr lang="et-EE" sz="1600" dirty="0" err="1">
                <a:ea typeface="Verdana" pitchFamily="34" charset="0"/>
              </a:rPr>
              <a:t>pantograafid</a:t>
            </a:r>
            <a:endParaRPr lang="et-EE" sz="1600" dirty="0">
              <a:ea typeface="Verdana" pitchFamily="34" charset="0"/>
            </a:endParaRPr>
          </a:p>
        </p:txBody>
      </p:sp>
      <p:sp>
        <p:nvSpPr>
          <p:cNvPr id="6" name="Footer Placeholder 5">
            <a:extLst>
              <a:ext uri="{FF2B5EF4-FFF2-40B4-BE49-F238E27FC236}">
                <a16:creationId xmlns:a16="http://schemas.microsoft.com/office/drawing/2014/main" id="{C4024CC1-8972-0710-4B6D-A5AF512F96C8}"/>
              </a:ext>
            </a:extLst>
          </p:cNvPr>
          <p:cNvSpPr>
            <a:spLocks noGrp="1"/>
          </p:cNvSpPr>
          <p:nvPr>
            <p:ph type="ftr" sz="quarter" idx="4294967295"/>
          </p:nvPr>
        </p:nvSpPr>
        <p:spPr>
          <a:xfrm>
            <a:off x="0" y="6356350"/>
            <a:ext cx="3860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t-EE" sz="1600" b="0" i="0" u="none" strike="noStrike" kern="1200" cap="none" spc="0" normalizeH="0" baseline="0" noProof="0" dirty="0">
                <a:ln>
                  <a:noFill/>
                </a:ln>
                <a:solidFill>
                  <a:srgbClr val="00B050"/>
                </a:solidFill>
                <a:effectLst/>
                <a:uLnTx/>
                <a:uFillTx/>
                <a:latin typeface="Verdana" pitchFamily="34" charset="0"/>
                <a:ea typeface="+mn-ea"/>
                <a:cs typeface="+mn-cs"/>
              </a:rPr>
              <a:t>www.tktk.ee</a:t>
            </a:r>
          </a:p>
        </p:txBody>
      </p:sp>
      <p:pic>
        <p:nvPicPr>
          <p:cNvPr id="3" name="Pilt 2" descr="Pilt, millel on kujutatud kuvatõmmis, puu&#10;&#10;Tehisintellekti genereeritud sisu ei pruugi olla õige.">
            <a:extLst>
              <a:ext uri="{FF2B5EF4-FFF2-40B4-BE49-F238E27FC236}">
                <a16:creationId xmlns:a16="http://schemas.microsoft.com/office/drawing/2014/main" id="{083E0714-74B4-BC89-5B71-A9B84FA2353F}"/>
              </a:ext>
            </a:extLst>
          </p:cNvPr>
          <p:cNvPicPr>
            <a:picLocks noChangeAspect="1"/>
          </p:cNvPicPr>
          <p:nvPr/>
        </p:nvPicPr>
        <p:blipFill>
          <a:blip r:embed="rId3"/>
          <a:stretch>
            <a:fillRect/>
          </a:stretch>
        </p:blipFill>
        <p:spPr>
          <a:xfrm>
            <a:off x="602107" y="1988840"/>
            <a:ext cx="5449152" cy="3744416"/>
          </a:xfrm>
          <a:prstGeom prst="rect">
            <a:avLst/>
          </a:prstGeom>
        </p:spPr>
      </p:pic>
    </p:spTree>
    <p:extLst>
      <p:ext uri="{BB962C8B-B14F-4D97-AF65-F5344CB8AC3E}">
        <p14:creationId xmlns:p14="http://schemas.microsoft.com/office/powerpoint/2010/main" val="12701759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A4F50-2C88-CD24-0079-67997A3503A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C6291E6-C82A-B475-CB76-1685ACBAFF7E}"/>
              </a:ext>
            </a:extLst>
          </p:cNvPr>
          <p:cNvSpPr>
            <a:spLocks noGrp="1"/>
          </p:cNvSpPr>
          <p:nvPr>
            <p:ph type="title"/>
          </p:nvPr>
        </p:nvSpPr>
        <p:spPr/>
        <p:txBody>
          <a:bodyPr>
            <a:normAutofit fontScale="90000"/>
          </a:bodyPr>
          <a:lstStyle/>
          <a:p>
            <a:r>
              <a:rPr lang="et-EE" sz="2500" dirty="0">
                <a:latin typeface="Verdana"/>
                <a:ea typeface="Verdana"/>
              </a:rPr>
              <a:t>Raudteetransport ja majanduslik kapital.</a:t>
            </a:r>
            <a:br>
              <a:rPr lang="et-EE" sz="2500" dirty="0">
                <a:latin typeface="Verdana"/>
                <a:ea typeface="Verdana"/>
              </a:rPr>
            </a:br>
            <a:r>
              <a:rPr lang="et-EE" sz="2500" dirty="0">
                <a:latin typeface="Verdana"/>
                <a:ea typeface="Verdana"/>
              </a:rPr>
              <a:t>Vee- ja pinnasesaaste vähendamine</a:t>
            </a:r>
            <a:endParaRPr lang="et-EE" dirty="0"/>
          </a:p>
        </p:txBody>
      </p:sp>
      <p:sp>
        <p:nvSpPr>
          <p:cNvPr id="6" name="Footer Placeholder 5">
            <a:extLst>
              <a:ext uri="{FF2B5EF4-FFF2-40B4-BE49-F238E27FC236}">
                <a16:creationId xmlns:a16="http://schemas.microsoft.com/office/drawing/2014/main" id="{A6C4C40B-C494-6BC7-9D1C-306DB2CBBB16}"/>
              </a:ext>
            </a:extLst>
          </p:cNvPr>
          <p:cNvSpPr>
            <a:spLocks noGrp="1"/>
          </p:cNvSpPr>
          <p:nvPr>
            <p:ph type="ftr" sz="quarter" idx="4294967295"/>
          </p:nvPr>
        </p:nvSpPr>
        <p:spPr>
          <a:xfrm>
            <a:off x="0" y="6356350"/>
            <a:ext cx="3860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t-EE" sz="1600" b="0" i="0" u="none" strike="noStrike" kern="1200" cap="none" spc="0" normalizeH="0" baseline="0" noProof="0" dirty="0">
                <a:ln>
                  <a:noFill/>
                </a:ln>
                <a:solidFill>
                  <a:srgbClr val="00B050"/>
                </a:solidFill>
                <a:effectLst/>
                <a:uLnTx/>
                <a:uFillTx/>
                <a:latin typeface="Verdana" pitchFamily="34" charset="0"/>
                <a:ea typeface="+mn-ea"/>
                <a:cs typeface="+mn-cs"/>
              </a:rPr>
              <a:t>www.tktk.ee</a:t>
            </a:r>
          </a:p>
        </p:txBody>
      </p:sp>
      <p:graphicFrame>
        <p:nvGraphicFramePr>
          <p:cNvPr id="2" name="Sisu kohatäide 1">
            <a:extLst>
              <a:ext uri="{FF2B5EF4-FFF2-40B4-BE49-F238E27FC236}">
                <a16:creationId xmlns:a16="http://schemas.microsoft.com/office/drawing/2014/main" id="{C28793A7-6A0B-6D1C-FC0E-8AC3F09734CB}"/>
              </a:ext>
            </a:extLst>
          </p:cNvPr>
          <p:cNvGraphicFramePr>
            <a:graphicFrameLocks noGrp="1"/>
          </p:cNvGraphicFramePr>
          <p:nvPr>
            <p:ph sz="half" idx="1"/>
            <p:extLst>
              <p:ext uri="{D42A27DB-BD31-4B8C-83A1-F6EECF244321}">
                <p14:modId xmlns:p14="http://schemas.microsoft.com/office/powerpoint/2010/main" val="1324330842"/>
              </p:ext>
            </p:extLst>
          </p:nvPr>
        </p:nvGraphicFramePr>
        <p:xfrm>
          <a:off x="602916" y="1513222"/>
          <a:ext cx="5384800" cy="4660242"/>
        </p:xfrm>
        <a:graphic>
          <a:graphicData uri="http://schemas.openxmlformats.org/drawingml/2006/table">
            <a:tbl>
              <a:tblPr firstRow="1" bandRow="1">
                <a:tableStyleId>{F5AB1C69-6EDB-4FF4-983F-18BD219EF322}</a:tableStyleId>
              </a:tblPr>
              <a:tblGrid>
                <a:gridCol w="2692400">
                  <a:extLst>
                    <a:ext uri="{9D8B030D-6E8A-4147-A177-3AD203B41FA5}">
                      <a16:colId xmlns:a16="http://schemas.microsoft.com/office/drawing/2014/main" val="3430938414"/>
                    </a:ext>
                  </a:extLst>
                </a:gridCol>
                <a:gridCol w="2692400">
                  <a:extLst>
                    <a:ext uri="{9D8B030D-6E8A-4147-A177-3AD203B41FA5}">
                      <a16:colId xmlns:a16="http://schemas.microsoft.com/office/drawing/2014/main" val="1535608116"/>
                    </a:ext>
                  </a:extLst>
                </a:gridCol>
              </a:tblGrid>
              <a:tr h="586604">
                <a:tc>
                  <a:txBody>
                    <a:bodyPr/>
                    <a:lstStyle/>
                    <a:p>
                      <a:r>
                        <a:rPr lang="et-EE" sz="1400" dirty="0">
                          <a:latin typeface="Verdana"/>
                        </a:rPr>
                        <a:t>Vee- ja pinnasesaaste allikad</a:t>
                      </a:r>
                    </a:p>
                  </a:txBody>
                  <a:tcPr/>
                </a:tc>
                <a:tc>
                  <a:txBody>
                    <a:bodyPr/>
                    <a:lstStyle/>
                    <a:p>
                      <a:r>
                        <a:rPr lang="et-EE" sz="1400" dirty="0">
                          <a:latin typeface="Verdana"/>
                        </a:rPr>
                        <a:t>Vee- ja pinnasesaaste hüdroloogiline mõju</a:t>
                      </a:r>
                    </a:p>
                  </a:txBody>
                  <a:tcPr/>
                </a:tc>
                <a:extLst>
                  <a:ext uri="{0D108BD9-81ED-4DB2-BD59-A6C34878D82A}">
                    <a16:rowId xmlns:a16="http://schemas.microsoft.com/office/drawing/2014/main" val="1200103361"/>
                  </a:ext>
                </a:extLst>
              </a:tr>
              <a:tr h="923358">
                <a:tc>
                  <a:txBody>
                    <a:bodyPr/>
                    <a:lstStyle/>
                    <a:p>
                      <a:r>
                        <a:rPr lang="et-EE" sz="1600" dirty="0">
                          <a:latin typeface="Verdana"/>
                        </a:rPr>
                        <a:t>Saasteainete lekked veeremist, depoodest ja raudteehoiul</a:t>
                      </a:r>
                    </a:p>
                  </a:txBody>
                  <a:tcPr/>
                </a:tc>
                <a:tc>
                  <a:txBody>
                    <a:bodyPr/>
                    <a:lstStyle/>
                    <a:p>
                      <a:r>
                        <a:rPr lang="et-EE" sz="1600" dirty="0">
                          <a:latin typeface="Verdana"/>
                        </a:rPr>
                        <a:t>Vettpidava ala suurenemine</a:t>
                      </a:r>
                    </a:p>
                  </a:txBody>
                  <a:tcPr/>
                </a:tc>
                <a:extLst>
                  <a:ext uri="{0D108BD9-81ED-4DB2-BD59-A6C34878D82A}">
                    <a16:rowId xmlns:a16="http://schemas.microsoft.com/office/drawing/2014/main" val="518590136"/>
                  </a:ext>
                </a:extLst>
              </a:tr>
              <a:tr h="923358">
                <a:tc>
                  <a:txBody>
                    <a:bodyPr/>
                    <a:lstStyle/>
                    <a:p>
                      <a:r>
                        <a:rPr lang="et-EE" sz="1600" dirty="0">
                          <a:latin typeface="Verdana"/>
                        </a:rPr>
                        <a:t>Taimemürkide kasutamine raudteemaal</a:t>
                      </a:r>
                    </a:p>
                  </a:txBody>
                  <a:tcPr/>
                </a:tc>
                <a:tc>
                  <a:txBody>
                    <a:bodyPr/>
                    <a:lstStyle/>
                    <a:p>
                      <a:r>
                        <a:rPr lang="et-EE" sz="1600" dirty="0">
                          <a:latin typeface="Verdana"/>
                        </a:rPr>
                        <a:t>Üleujutused</a:t>
                      </a:r>
                    </a:p>
                  </a:txBody>
                  <a:tcPr/>
                </a:tc>
                <a:extLst>
                  <a:ext uri="{0D108BD9-81ED-4DB2-BD59-A6C34878D82A}">
                    <a16:rowId xmlns:a16="http://schemas.microsoft.com/office/drawing/2014/main" val="3366440171"/>
                  </a:ext>
                </a:extLst>
              </a:tr>
              <a:tr h="651782">
                <a:tc>
                  <a:txBody>
                    <a:bodyPr/>
                    <a:lstStyle/>
                    <a:p>
                      <a:pPr lvl="0">
                        <a:buNone/>
                      </a:pPr>
                      <a:r>
                        <a:rPr lang="et-EE" sz="1600" dirty="0">
                          <a:latin typeface="Verdana"/>
                        </a:rPr>
                        <a:t>Paakide lekked depoodes</a:t>
                      </a:r>
                    </a:p>
                  </a:txBody>
                  <a:tcPr/>
                </a:tc>
                <a:tc>
                  <a:txBody>
                    <a:bodyPr/>
                    <a:lstStyle/>
                    <a:p>
                      <a:pPr lvl="0">
                        <a:buNone/>
                      </a:pPr>
                      <a:r>
                        <a:rPr lang="et-EE" sz="1600" dirty="0">
                          <a:latin typeface="Verdana"/>
                        </a:rPr>
                        <a:t>Märgala vähenemine</a:t>
                      </a:r>
                    </a:p>
                  </a:txBody>
                  <a:tcPr/>
                </a:tc>
                <a:extLst>
                  <a:ext uri="{0D108BD9-81ED-4DB2-BD59-A6C34878D82A}">
                    <a16:rowId xmlns:a16="http://schemas.microsoft.com/office/drawing/2014/main" val="1771457621"/>
                  </a:ext>
                </a:extLst>
              </a:tr>
              <a:tr h="651782">
                <a:tc>
                  <a:txBody>
                    <a:bodyPr/>
                    <a:lstStyle/>
                    <a:p>
                      <a:pPr lvl="0">
                        <a:buNone/>
                      </a:pPr>
                      <a:r>
                        <a:rPr lang="et-EE" sz="1600" dirty="0">
                          <a:latin typeface="Verdana"/>
                        </a:rPr>
                        <a:t>Õhusaaste settimine</a:t>
                      </a:r>
                    </a:p>
                  </a:txBody>
                  <a:tcPr/>
                </a:tc>
                <a:tc>
                  <a:txBody>
                    <a:bodyPr/>
                    <a:lstStyle/>
                    <a:p>
                      <a:pPr lvl="0">
                        <a:buNone/>
                      </a:pPr>
                      <a:r>
                        <a:rPr lang="et-EE" sz="1600" dirty="0">
                          <a:latin typeface="Verdana"/>
                        </a:rPr>
                        <a:t>Veekogude rannajoone ümberkujunemine</a:t>
                      </a:r>
                    </a:p>
                  </a:txBody>
                  <a:tcPr/>
                </a:tc>
                <a:extLst>
                  <a:ext uri="{0D108BD9-81ED-4DB2-BD59-A6C34878D82A}">
                    <a16:rowId xmlns:a16="http://schemas.microsoft.com/office/drawing/2014/main" val="2804615609"/>
                  </a:ext>
                </a:extLst>
              </a:tr>
              <a:tr h="923358">
                <a:tc>
                  <a:txBody>
                    <a:bodyPr/>
                    <a:lstStyle/>
                    <a:p>
                      <a:pPr lvl="0">
                        <a:buNone/>
                      </a:pPr>
                      <a:r>
                        <a:rPr lang="et-EE" sz="1600" dirty="0">
                          <a:latin typeface="Verdana"/>
                        </a:rPr>
                        <a:t>Rööbaste määrimine, kreosoodiga immutatud liiprid</a:t>
                      </a:r>
                    </a:p>
                  </a:txBody>
                  <a:tcPr/>
                </a:tc>
                <a:tc>
                  <a:txBody>
                    <a:bodyPr/>
                    <a:lstStyle/>
                    <a:p>
                      <a:pPr lvl="0">
                        <a:buNone/>
                      </a:pPr>
                      <a:r>
                        <a:rPr lang="et-EE" sz="1600" dirty="0">
                          <a:latin typeface="Verdana"/>
                        </a:rPr>
                        <a:t>Tõusnud veetemperatuur</a:t>
                      </a:r>
                    </a:p>
                  </a:txBody>
                  <a:tcPr/>
                </a:tc>
                <a:extLst>
                  <a:ext uri="{0D108BD9-81ED-4DB2-BD59-A6C34878D82A}">
                    <a16:rowId xmlns:a16="http://schemas.microsoft.com/office/drawing/2014/main" val="173790381"/>
                  </a:ext>
                </a:extLst>
              </a:tr>
            </a:tbl>
          </a:graphicData>
        </a:graphic>
      </p:graphicFrame>
      <p:sp>
        <p:nvSpPr>
          <p:cNvPr id="10" name="Sisu kohatäide 9">
            <a:extLst>
              <a:ext uri="{FF2B5EF4-FFF2-40B4-BE49-F238E27FC236}">
                <a16:creationId xmlns:a16="http://schemas.microsoft.com/office/drawing/2014/main" id="{5FBF23D5-CCD6-EDE4-9AD3-D25963C5441A}"/>
              </a:ext>
            </a:extLst>
          </p:cNvPr>
          <p:cNvSpPr>
            <a:spLocks noGrp="1"/>
          </p:cNvSpPr>
          <p:nvPr>
            <p:ph sz="half" idx="2"/>
          </p:nvPr>
        </p:nvSpPr>
        <p:spPr>
          <a:xfrm>
            <a:off x="6197600" y="1512428"/>
            <a:ext cx="5384800" cy="2311886"/>
          </a:xfrm>
        </p:spPr>
        <p:txBody>
          <a:bodyPr vert="horz" lIns="91440" tIns="45720" rIns="91440" bIns="45720" rtlCol="0" anchor="t">
            <a:normAutofit/>
          </a:bodyPr>
          <a:lstStyle/>
          <a:p>
            <a:pPr>
              <a:buFont typeface="Arial" pitchFamily="34" charset="0"/>
              <a:buChar char="•"/>
            </a:pPr>
            <a:r>
              <a:rPr lang="et-EE" sz="1600" dirty="0">
                <a:latin typeface="Verdana"/>
                <a:ea typeface="Verdana"/>
              </a:rPr>
              <a:t>Taastekavad reostusjuhtumite puhuks</a:t>
            </a:r>
            <a:endParaRPr lang="et-EE" sz="2000">
              <a:ea typeface="Verdana" pitchFamily="34" charset="0"/>
            </a:endParaRPr>
          </a:p>
          <a:p>
            <a:pPr>
              <a:buFont typeface="Arial" pitchFamily="34" charset="0"/>
              <a:buChar char="•"/>
            </a:pPr>
            <a:r>
              <a:rPr lang="et-EE" sz="1600" dirty="0">
                <a:latin typeface="Verdana"/>
                <a:ea typeface="Verdana"/>
              </a:rPr>
              <a:t>Määrdeainevabad pöörmed, biolagunevad määrded</a:t>
            </a:r>
          </a:p>
          <a:p>
            <a:pPr>
              <a:buFont typeface="Arial" pitchFamily="34" charset="0"/>
              <a:buChar char="•"/>
            </a:pPr>
            <a:r>
              <a:rPr lang="et-EE" sz="1600" err="1">
                <a:latin typeface="Verdana"/>
                <a:ea typeface="Verdana"/>
              </a:rPr>
              <a:t>Glüfosaadipõhiste</a:t>
            </a:r>
            <a:r>
              <a:rPr lang="et-EE" sz="1600" dirty="0">
                <a:latin typeface="Verdana"/>
                <a:ea typeface="Verdana"/>
              </a:rPr>
              <a:t> umbrohutõrjevahendite piiramine</a:t>
            </a:r>
          </a:p>
          <a:p>
            <a:pPr>
              <a:buFont typeface="Arial" pitchFamily="34" charset="0"/>
              <a:buChar char="•"/>
            </a:pPr>
            <a:r>
              <a:rPr lang="et-EE" sz="1600" dirty="0">
                <a:latin typeface="Verdana"/>
                <a:ea typeface="Verdana"/>
              </a:rPr>
              <a:t>Betoon- ja komposiitliiprid puitliiprite asemel</a:t>
            </a:r>
          </a:p>
          <a:p>
            <a:pPr>
              <a:buFont typeface="Arial" pitchFamily="34" charset="0"/>
              <a:buChar char="•"/>
            </a:pPr>
            <a:r>
              <a:rPr lang="et-EE" sz="1600" dirty="0">
                <a:latin typeface="Verdana"/>
                <a:ea typeface="Verdana"/>
              </a:rPr>
              <a:t>Õlipüüdurid</a:t>
            </a:r>
          </a:p>
          <a:p>
            <a:pPr>
              <a:buFont typeface="Arial" pitchFamily="34" charset="0"/>
              <a:buChar char="•"/>
            </a:pPr>
            <a:r>
              <a:rPr lang="et-EE" sz="1600" dirty="0">
                <a:latin typeface="Verdana"/>
                <a:ea typeface="Verdana"/>
              </a:rPr>
              <a:t>Ballastipuhastus</a:t>
            </a:r>
          </a:p>
        </p:txBody>
      </p:sp>
      <p:pic>
        <p:nvPicPr>
          <p:cNvPr id="3" name="Pilt 2" descr="Plasser and Theurer RM 95 Ballast Cleaning Machine – Reliance Rail">
            <a:extLst>
              <a:ext uri="{FF2B5EF4-FFF2-40B4-BE49-F238E27FC236}">
                <a16:creationId xmlns:a16="http://schemas.microsoft.com/office/drawing/2014/main" id="{21A1F5ED-EA6B-5FD3-95A1-400F37A64843}"/>
              </a:ext>
            </a:extLst>
          </p:cNvPr>
          <p:cNvPicPr>
            <a:picLocks noChangeAspect="1"/>
          </p:cNvPicPr>
          <p:nvPr/>
        </p:nvPicPr>
        <p:blipFill>
          <a:blip r:embed="rId3"/>
          <a:stretch>
            <a:fillRect/>
          </a:stretch>
        </p:blipFill>
        <p:spPr>
          <a:xfrm>
            <a:off x="6198186" y="3822616"/>
            <a:ext cx="3177841" cy="2327610"/>
          </a:xfrm>
          <a:prstGeom prst="rect">
            <a:avLst/>
          </a:prstGeom>
        </p:spPr>
      </p:pic>
      <p:sp>
        <p:nvSpPr>
          <p:cNvPr id="7" name="TextBox 6">
            <a:extLst>
              <a:ext uri="{FF2B5EF4-FFF2-40B4-BE49-F238E27FC236}">
                <a16:creationId xmlns:a16="http://schemas.microsoft.com/office/drawing/2014/main" id="{B5F0E7D2-A5EF-268A-2909-E528287C2884}"/>
              </a:ext>
            </a:extLst>
          </p:cNvPr>
          <p:cNvSpPr txBox="1"/>
          <p:nvPr/>
        </p:nvSpPr>
        <p:spPr>
          <a:xfrm>
            <a:off x="6323244" y="5615528"/>
            <a:ext cx="2289409" cy="738664"/>
          </a:xfrm>
          <a:prstGeom prst="rect">
            <a:avLst/>
          </a:prstGeom>
          <a:noFill/>
        </p:spPr>
        <p:txBody>
          <a:bodyPr wrap="none" lIns="91440" tIns="45720" rIns="91440" bIns="45720" rtlCol="0" anchor="t">
            <a:spAutoFit/>
          </a:bodyPr>
          <a:lstStyle/>
          <a:p>
            <a:r>
              <a:rPr lang="et-EE" sz="1400" dirty="0">
                <a:solidFill>
                  <a:schemeClr val="bg1"/>
                </a:solidFill>
                <a:latin typeface="Verdana"/>
                <a:ea typeface="Verdana"/>
              </a:rPr>
              <a:t>Ballastipuhastaja RM95</a:t>
            </a:r>
            <a:endParaRPr lang="et-EE" dirty="0">
              <a:solidFill>
                <a:schemeClr val="bg1"/>
              </a:solidFill>
              <a:latin typeface="Calibri"/>
              <a:ea typeface="Calibri"/>
              <a:cs typeface="Calibri"/>
            </a:endParaRPr>
          </a:p>
          <a:p>
            <a:r>
              <a:rPr lang="et-EE" sz="1400" dirty="0">
                <a:solidFill>
                  <a:schemeClr val="bg1"/>
                </a:solidFill>
                <a:latin typeface="Verdana"/>
                <a:ea typeface="Verdana"/>
              </a:rPr>
              <a:t> (</a:t>
            </a:r>
            <a:r>
              <a:rPr lang="et-EE" sz="1400" dirty="0" err="1">
                <a:solidFill>
                  <a:schemeClr val="bg1"/>
                </a:solidFill>
                <a:latin typeface="Verdana"/>
                <a:ea typeface="Verdana"/>
              </a:rPr>
              <a:t>Plasser</a:t>
            </a:r>
            <a:r>
              <a:rPr lang="et-EE" sz="1400" dirty="0">
                <a:solidFill>
                  <a:schemeClr val="bg1"/>
                </a:solidFill>
                <a:latin typeface="Verdana"/>
                <a:ea typeface="Verdana"/>
              </a:rPr>
              <a:t> and </a:t>
            </a:r>
            <a:r>
              <a:rPr lang="et-EE" sz="1400" dirty="0" err="1">
                <a:solidFill>
                  <a:schemeClr val="bg1"/>
                </a:solidFill>
                <a:latin typeface="Verdana"/>
                <a:ea typeface="Verdana"/>
              </a:rPr>
              <a:t>Theurer</a:t>
            </a:r>
            <a:r>
              <a:rPr lang="et-EE" sz="1400" dirty="0">
                <a:solidFill>
                  <a:schemeClr val="bg1"/>
                </a:solidFill>
                <a:latin typeface="Verdana"/>
                <a:ea typeface="Verdana"/>
              </a:rPr>
              <a:t>)</a:t>
            </a:r>
            <a:endParaRPr lang="et-EE">
              <a:solidFill>
                <a:schemeClr val="bg1"/>
              </a:solidFill>
              <a:ea typeface="Calibri"/>
              <a:cs typeface="Calibri"/>
            </a:endParaRPr>
          </a:p>
          <a:p>
            <a:r>
              <a:rPr lang="et-EE" sz="1400" dirty="0">
                <a:solidFill>
                  <a:schemeClr val="bg1"/>
                </a:solidFill>
                <a:latin typeface="Verdana"/>
                <a:ea typeface="Verdana"/>
              </a:rPr>
              <a:t>)</a:t>
            </a:r>
            <a:endParaRPr lang="et-EE" dirty="0">
              <a:solidFill>
                <a:schemeClr val="bg1"/>
              </a:solidFill>
              <a:latin typeface="Verdana"/>
              <a:ea typeface="Verdana"/>
            </a:endParaRPr>
          </a:p>
        </p:txBody>
      </p:sp>
    </p:spTree>
    <p:extLst>
      <p:ext uri="{BB962C8B-B14F-4D97-AF65-F5344CB8AC3E}">
        <p14:creationId xmlns:p14="http://schemas.microsoft.com/office/powerpoint/2010/main" val="35226108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BE2CB-9F14-5F54-4966-9BB50DC0772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061D3C4-5276-3CFE-04DE-8796003CF013}"/>
              </a:ext>
            </a:extLst>
          </p:cNvPr>
          <p:cNvSpPr>
            <a:spLocks noGrp="1"/>
          </p:cNvSpPr>
          <p:nvPr>
            <p:ph type="title"/>
          </p:nvPr>
        </p:nvSpPr>
        <p:spPr>
          <a:xfrm>
            <a:off x="3791744" y="274638"/>
            <a:ext cx="7781585" cy="1042296"/>
          </a:xfrm>
        </p:spPr>
        <p:txBody>
          <a:bodyPr>
            <a:normAutofit/>
          </a:bodyPr>
          <a:lstStyle/>
          <a:p>
            <a:r>
              <a:rPr lang="et-EE" sz="2500" dirty="0">
                <a:latin typeface="Verdana"/>
                <a:ea typeface="Verdana"/>
              </a:rPr>
              <a:t>Raudteetransport ja majanduslik kapital.</a:t>
            </a:r>
            <a:br>
              <a:rPr lang="et-EE" sz="2500" dirty="0">
                <a:latin typeface="Verdana"/>
                <a:ea typeface="Verdana"/>
              </a:rPr>
            </a:br>
            <a:r>
              <a:rPr lang="et-EE" sz="2500" dirty="0">
                <a:latin typeface="Verdana"/>
                <a:ea typeface="Verdana"/>
              </a:rPr>
              <a:t>Raudteevedu võrreldes teiste veoliikidega</a:t>
            </a:r>
            <a:endParaRPr lang="et-EE" sz="2500">
              <a:ea typeface="Verdana"/>
            </a:endParaRPr>
          </a:p>
        </p:txBody>
      </p:sp>
      <p:sp>
        <p:nvSpPr>
          <p:cNvPr id="6" name="Footer Placeholder 5">
            <a:extLst>
              <a:ext uri="{FF2B5EF4-FFF2-40B4-BE49-F238E27FC236}">
                <a16:creationId xmlns:a16="http://schemas.microsoft.com/office/drawing/2014/main" id="{ED034A67-4CC2-5158-7D72-7A644D4387BE}"/>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t-EE" sz="1600" b="0" i="0" u="none" strike="noStrike" kern="1200" cap="none" spc="0" normalizeH="0" baseline="0" noProof="0" dirty="0">
                <a:ln>
                  <a:noFill/>
                </a:ln>
                <a:solidFill>
                  <a:srgbClr val="00B050"/>
                </a:solidFill>
                <a:effectLst/>
                <a:uLnTx/>
                <a:uFillTx/>
                <a:latin typeface="Verdana" pitchFamily="34" charset="0"/>
                <a:ea typeface="+mn-ea"/>
                <a:cs typeface="+mn-cs"/>
              </a:rPr>
              <a:t>www.tktk.ee</a:t>
            </a:r>
          </a:p>
        </p:txBody>
      </p:sp>
      <p:graphicFrame>
        <p:nvGraphicFramePr>
          <p:cNvPr id="7" name="Sisu kohatäide 6">
            <a:extLst>
              <a:ext uri="{FF2B5EF4-FFF2-40B4-BE49-F238E27FC236}">
                <a16:creationId xmlns:a16="http://schemas.microsoft.com/office/drawing/2014/main" id="{3CA705A0-F4B7-06F8-955B-8EB8DDB53123}"/>
              </a:ext>
            </a:extLst>
          </p:cNvPr>
          <p:cNvGraphicFramePr>
            <a:graphicFrameLocks noGrp="1"/>
          </p:cNvGraphicFramePr>
          <p:nvPr>
            <p:ph idx="1"/>
            <p:extLst>
              <p:ext uri="{D42A27DB-BD31-4B8C-83A1-F6EECF244321}">
                <p14:modId xmlns:p14="http://schemas.microsoft.com/office/powerpoint/2010/main" val="1157472165"/>
              </p:ext>
            </p:extLst>
          </p:nvPr>
        </p:nvGraphicFramePr>
        <p:xfrm>
          <a:off x="609600" y="1604274"/>
          <a:ext cx="10972800" cy="4119880"/>
        </p:xfrm>
        <a:graphic>
          <a:graphicData uri="http://schemas.openxmlformats.org/drawingml/2006/table">
            <a:tbl>
              <a:tblPr firstRow="1" bandRow="1">
                <a:tableStyleId>{1FECB4D8-DB02-4DC6-A0A2-4F2EBAE1DC90}</a:tableStyleId>
              </a:tblPr>
              <a:tblGrid>
                <a:gridCol w="5486400">
                  <a:extLst>
                    <a:ext uri="{9D8B030D-6E8A-4147-A177-3AD203B41FA5}">
                      <a16:colId xmlns:a16="http://schemas.microsoft.com/office/drawing/2014/main" val="1811342954"/>
                    </a:ext>
                  </a:extLst>
                </a:gridCol>
                <a:gridCol w="5486400">
                  <a:extLst>
                    <a:ext uri="{9D8B030D-6E8A-4147-A177-3AD203B41FA5}">
                      <a16:colId xmlns:a16="http://schemas.microsoft.com/office/drawing/2014/main" val="2420398034"/>
                    </a:ext>
                  </a:extLst>
                </a:gridCol>
              </a:tblGrid>
              <a:tr h="370840">
                <a:tc>
                  <a:txBody>
                    <a:bodyPr/>
                    <a:lstStyle/>
                    <a:p>
                      <a:r>
                        <a:rPr lang="et-EE" dirty="0">
                          <a:latin typeface="Verdana" panose="020B0604030504040204" pitchFamily="34" charset="0"/>
                          <a:ea typeface="Verdana" panose="020B0604030504040204" pitchFamily="34" charset="0"/>
                        </a:rPr>
                        <a:t>Eelised</a:t>
                      </a:r>
                    </a:p>
                  </a:txBody>
                  <a:tcPr>
                    <a:solidFill>
                      <a:srgbClr val="00B050"/>
                    </a:solidFill>
                  </a:tcPr>
                </a:tc>
                <a:tc>
                  <a:txBody>
                    <a:bodyPr/>
                    <a:lstStyle/>
                    <a:p>
                      <a:r>
                        <a:rPr lang="et-EE" dirty="0">
                          <a:latin typeface="Verdana" panose="020B0604030504040204" pitchFamily="34" charset="0"/>
                          <a:ea typeface="Verdana" panose="020B0604030504040204" pitchFamily="34" charset="0"/>
                        </a:rPr>
                        <a:t>Puudused</a:t>
                      </a:r>
                    </a:p>
                  </a:txBody>
                  <a:tcPr>
                    <a:solidFill>
                      <a:srgbClr val="00B050"/>
                    </a:solidFill>
                  </a:tcPr>
                </a:tc>
                <a:extLst>
                  <a:ext uri="{0D108BD9-81ED-4DB2-BD59-A6C34878D82A}">
                    <a16:rowId xmlns:a16="http://schemas.microsoft.com/office/drawing/2014/main" val="3251938679"/>
                  </a:ext>
                </a:extLst>
              </a:tr>
              <a:tr h="370840">
                <a:tc>
                  <a:txBody>
                    <a:bodyPr/>
                    <a:lstStyle/>
                    <a:p>
                      <a:r>
                        <a:rPr lang="et-EE" dirty="0">
                          <a:solidFill>
                            <a:srgbClr val="00B050"/>
                          </a:solidFill>
                          <a:latin typeface="Verdana"/>
                          <a:ea typeface="Verdana"/>
                        </a:rPr>
                        <a:t>Sotsiaalmajanduslikud eelised: väiksem õhusaaste, madalam energia erikulu</a:t>
                      </a:r>
                      <a:r>
                        <a:rPr lang="et-EE" dirty="0">
                          <a:latin typeface="Verdana"/>
                          <a:ea typeface="Verdana"/>
                        </a:rPr>
                        <a:t>, väiksemad ressursi- (nt maa) kulud </a:t>
                      </a:r>
                    </a:p>
                  </a:txBody>
                  <a:tcPr/>
                </a:tc>
                <a:tc>
                  <a:txBody>
                    <a:bodyPr/>
                    <a:lstStyle/>
                    <a:p>
                      <a:r>
                        <a:rPr lang="et-EE" dirty="0">
                          <a:latin typeface="Verdana"/>
                          <a:ea typeface="Verdana"/>
                        </a:rPr>
                        <a:t>Keeruline juurdepääsetavus </a:t>
                      </a:r>
                      <a:r>
                        <a:rPr lang="et-EE" dirty="0">
                          <a:solidFill>
                            <a:srgbClr val="00B050"/>
                          </a:solidFill>
                          <a:latin typeface="Verdana"/>
                          <a:ea typeface="Verdana"/>
                        </a:rPr>
                        <a:t>spetsiaalse infrastruktuuri</a:t>
                      </a:r>
                      <a:r>
                        <a:rPr lang="et-EE" dirty="0">
                          <a:latin typeface="Verdana"/>
                          <a:ea typeface="Verdana"/>
                        </a:rPr>
                        <a:t> tõttu</a:t>
                      </a:r>
                    </a:p>
                  </a:txBody>
                  <a:tcPr/>
                </a:tc>
                <a:extLst>
                  <a:ext uri="{0D108BD9-81ED-4DB2-BD59-A6C34878D82A}">
                    <a16:rowId xmlns:a16="http://schemas.microsoft.com/office/drawing/2014/main" val="1783633008"/>
                  </a:ext>
                </a:extLst>
              </a:tr>
              <a:tr h="370840">
                <a:tc>
                  <a:txBody>
                    <a:bodyPr/>
                    <a:lstStyle/>
                    <a:p>
                      <a:r>
                        <a:rPr lang="et-EE" dirty="0">
                          <a:latin typeface="Verdana" panose="020B0604030504040204" pitchFamily="34" charset="0"/>
                          <a:ea typeface="Verdana" panose="020B0604030504040204" pitchFamily="34" charset="0"/>
                        </a:rPr>
                        <a:t>Regulaarne teenus, mis ei sõltu ilmastikutingimustest, aasta- ega kellaajast</a:t>
                      </a:r>
                    </a:p>
                  </a:txBody>
                  <a:tcPr/>
                </a:tc>
                <a:tc>
                  <a:txBody>
                    <a:bodyPr/>
                    <a:lstStyle/>
                    <a:p>
                      <a:r>
                        <a:rPr lang="et-EE" dirty="0">
                          <a:latin typeface="Verdana" panose="020B0604030504040204" pitchFamily="34" charset="0"/>
                          <a:ea typeface="Verdana" panose="020B0604030504040204" pitchFamily="34" charset="0"/>
                        </a:rPr>
                        <a:t>Vajalik vedude regulaarsus ja teatud kaubamaht</a:t>
                      </a:r>
                    </a:p>
                  </a:txBody>
                  <a:tcPr/>
                </a:tc>
                <a:extLst>
                  <a:ext uri="{0D108BD9-81ED-4DB2-BD59-A6C34878D82A}">
                    <a16:rowId xmlns:a16="http://schemas.microsoft.com/office/drawing/2014/main" val="127952389"/>
                  </a:ext>
                </a:extLst>
              </a:tr>
              <a:tr h="370840">
                <a:tc>
                  <a:txBody>
                    <a:bodyPr/>
                    <a:lstStyle/>
                    <a:p>
                      <a:r>
                        <a:rPr lang="et-EE" dirty="0">
                          <a:latin typeface="Verdana" panose="020B0604030504040204" pitchFamily="34" charset="0"/>
                          <a:ea typeface="Verdana" panose="020B0604030504040204" pitchFamily="34" charset="0"/>
                        </a:rPr>
                        <a:t>Sisuliselt puuduvad kaalu- ja keskkonnapiirangud</a:t>
                      </a:r>
                    </a:p>
                  </a:txBody>
                  <a:tcPr/>
                </a:tc>
                <a:tc>
                  <a:txBody>
                    <a:bodyPr/>
                    <a:lstStyle/>
                    <a:p>
                      <a:r>
                        <a:rPr lang="et-EE" dirty="0">
                          <a:latin typeface="Verdana"/>
                          <a:ea typeface="Verdana"/>
                        </a:rPr>
                        <a:t>Erinev infrastruktuur (</a:t>
                      </a:r>
                      <a:r>
                        <a:rPr lang="et-EE" dirty="0">
                          <a:solidFill>
                            <a:srgbClr val="00B050"/>
                          </a:solidFill>
                          <a:latin typeface="Verdana"/>
                          <a:ea typeface="Verdana"/>
                        </a:rPr>
                        <a:t>rööpmelaius</a:t>
                      </a:r>
                      <a:r>
                        <a:rPr lang="et-EE" dirty="0">
                          <a:latin typeface="Verdana"/>
                          <a:ea typeface="Verdana"/>
                        </a:rPr>
                        <a:t>, </a:t>
                      </a:r>
                      <a:r>
                        <a:rPr lang="et-EE" dirty="0">
                          <a:solidFill>
                            <a:srgbClr val="00B050"/>
                          </a:solidFill>
                          <a:latin typeface="Verdana"/>
                          <a:ea typeface="Verdana"/>
                        </a:rPr>
                        <a:t>energiavarustus, </a:t>
                      </a:r>
                      <a:r>
                        <a:rPr lang="et-EE" dirty="0" err="1">
                          <a:solidFill>
                            <a:srgbClr val="00B050"/>
                          </a:solidFill>
                          <a:latin typeface="Verdana"/>
                          <a:ea typeface="Verdana"/>
                        </a:rPr>
                        <a:t>turvangu</a:t>
                      </a:r>
                      <a:r>
                        <a:rPr lang="et-EE" dirty="0">
                          <a:solidFill>
                            <a:srgbClr val="00B050"/>
                          </a:solidFill>
                          <a:latin typeface="Verdana"/>
                          <a:ea typeface="Verdana"/>
                        </a:rPr>
                        <a:t>- ja kommunikatsioonitehnika</a:t>
                      </a:r>
                      <a:r>
                        <a:rPr lang="et-EE" dirty="0">
                          <a:latin typeface="Verdana"/>
                          <a:ea typeface="Verdana"/>
                        </a:rPr>
                        <a:t>) eri piirkondades</a:t>
                      </a:r>
                    </a:p>
                  </a:txBody>
                  <a:tcPr/>
                </a:tc>
                <a:extLst>
                  <a:ext uri="{0D108BD9-81ED-4DB2-BD59-A6C34878D82A}">
                    <a16:rowId xmlns:a16="http://schemas.microsoft.com/office/drawing/2014/main" val="291673731"/>
                  </a:ext>
                </a:extLst>
              </a:tr>
              <a:tr h="370840">
                <a:tc>
                  <a:txBody>
                    <a:bodyPr/>
                    <a:lstStyle/>
                    <a:p>
                      <a:r>
                        <a:rPr lang="et-EE" dirty="0">
                          <a:latin typeface="Verdana" panose="020B0604030504040204" pitchFamily="34" charset="0"/>
                          <a:ea typeface="Verdana" panose="020B0604030504040204" pitchFamily="34" charset="0"/>
                        </a:rPr>
                        <a:t>Suhteliselt kõrged ühenduskiirused põhiveol</a:t>
                      </a:r>
                    </a:p>
                  </a:txBody>
                  <a:tcPr/>
                </a:tc>
                <a:tc>
                  <a:txBody>
                    <a:bodyPr/>
                    <a:lstStyle/>
                    <a:p>
                      <a:r>
                        <a:rPr lang="et-EE" dirty="0">
                          <a:solidFill>
                            <a:srgbClr val="00B050"/>
                          </a:solidFill>
                          <a:latin typeface="Verdana"/>
                          <a:ea typeface="Verdana"/>
                        </a:rPr>
                        <a:t>Suured terminalikulud</a:t>
                      </a:r>
                      <a:r>
                        <a:rPr lang="et-EE" dirty="0">
                          <a:latin typeface="Verdana"/>
                          <a:ea typeface="Verdana"/>
                        </a:rPr>
                        <a:t> seoses esimese ja viimase miili veoga</a:t>
                      </a:r>
                    </a:p>
                  </a:txBody>
                  <a:tcPr/>
                </a:tc>
                <a:extLst>
                  <a:ext uri="{0D108BD9-81ED-4DB2-BD59-A6C34878D82A}">
                    <a16:rowId xmlns:a16="http://schemas.microsoft.com/office/drawing/2014/main" val="383474949"/>
                  </a:ext>
                </a:extLst>
              </a:tr>
              <a:tr h="370840">
                <a:tc>
                  <a:txBody>
                    <a:bodyPr/>
                    <a:lstStyle/>
                    <a:p>
                      <a:r>
                        <a:rPr lang="et-EE" dirty="0">
                          <a:latin typeface="Verdana" panose="020B0604030504040204" pitchFamily="34" charset="0"/>
                          <a:ea typeface="Verdana" panose="020B0604030504040204" pitchFamily="34" charset="0"/>
                        </a:rPr>
                        <a:t>Odav keskmistel (alates 300-400 km) ja pikkadel veokaugustel</a:t>
                      </a:r>
                    </a:p>
                  </a:txBody>
                  <a:tcPr/>
                </a:tc>
                <a:tc>
                  <a:txBody>
                    <a:bodyPr/>
                    <a:lstStyle/>
                    <a:p>
                      <a:r>
                        <a:rPr lang="et-EE" dirty="0">
                          <a:latin typeface="Verdana" panose="020B0604030504040204" pitchFamily="34" charset="0"/>
                          <a:ea typeface="Verdana" panose="020B0604030504040204" pitchFamily="34" charset="0"/>
                        </a:rPr>
                        <a:t>Ebaökonoomne väikestel vahemaadel, kuna püsivkulude osatähtsus on suur</a:t>
                      </a:r>
                    </a:p>
                  </a:txBody>
                  <a:tcPr/>
                </a:tc>
                <a:extLst>
                  <a:ext uri="{0D108BD9-81ED-4DB2-BD59-A6C34878D82A}">
                    <a16:rowId xmlns:a16="http://schemas.microsoft.com/office/drawing/2014/main" val="1531114886"/>
                  </a:ext>
                </a:extLst>
              </a:tr>
            </a:tbl>
          </a:graphicData>
        </a:graphic>
      </p:graphicFrame>
    </p:spTree>
    <p:extLst>
      <p:ext uri="{BB962C8B-B14F-4D97-AF65-F5344CB8AC3E}">
        <p14:creationId xmlns:p14="http://schemas.microsoft.com/office/powerpoint/2010/main" val="26778534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F1C6FBE9-0BF3-3E77-25A6-5E5B9ED1438B}"/>
              </a:ext>
            </a:extLst>
          </p:cNvPr>
          <p:cNvSpPr>
            <a:spLocks noGrp="1"/>
          </p:cNvSpPr>
          <p:nvPr>
            <p:ph type="title"/>
          </p:nvPr>
        </p:nvSpPr>
        <p:spPr>
          <a:xfrm>
            <a:off x="3437326" y="274638"/>
            <a:ext cx="7967865" cy="634082"/>
          </a:xfrm>
        </p:spPr>
        <p:txBody>
          <a:bodyPr>
            <a:normAutofit fontScale="90000"/>
          </a:bodyPr>
          <a:lstStyle/>
          <a:p>
            <a:r>
              <a:rPr lang="et-EE" dirty="0">
                <a:latin typeface="Verdana"/>
                <a:ea typeface="Verdana"/>
              </a:rPr>
              <a:t>Raudteetransport ja majanduslik kapital.</a:t>
            </a:r>
            <a:br>
              <a:rPr lang="et-EE" dirty="0">
                <a:ea typeface="Verdana"/>
              </a:rPr>
            </a:br>
            <a:r>
              <a:rPr lang="et-EE" err="1">
                <a:latin typeface="Verdana"/>
                <a:ea typeface="Verdana"/>
              </a:rPr>
              <a:t>Üle-euroopalise</a:t>
            </a:r>
            <a:r>
              <a:rPr lang="et-EE" dirty="0">
                <a:latin typeface="Verdana"/>
                <a:ea typeface="Verdana"/>
              </a:rPr>
              <a:t> transpordivõrgu (TEN-T) raudteevõrk: </a:t>
            </a:r>
            <a:r>
              <a:rPr lang="et-EE" dirty="0">
                <a:solidFill>
                  <a:srgbClr val="00B050"/>
                </a:solidFill>
                <a:latin typeface="Verdana"/>
                <a:ea typeface="Verdana"/>
              </a:rPr>
              <a:t>ühtne Euroopa raudteepiirkond</a:t>
            </a:r>
          </a:p>
        </p:txBody>
      </p:sp>
      <p:pic>
        <p:nvPicPr>
          <p:cNvPr id="5" name="Sisu kohatäide 4" descr="Pilt, millel on kujutatud kaart, tekst, Atlas&#10;&#10;Tehisintellekti genereeritud sisu ei pruugi olla õige.">
            <a:extLst>
              <a:ext uri="{FF2B5EF4-FFF2-40B4-BE49-F238E27FC236}">
                <a16:creationId xmlns:a16="http://schemas.microsoft.com/office/drawing/2014/main" id="{7BBEB52F-ED11-1DB9-C8D2-3CC531E75CA3}"/>
              </a:ext>
            </a:extLst>
          </p:cNvPr>
          <p:cNvPicPr>
            <a:picLocks noGrp="1" noChangeAspect="1"/>
          </p:cNvPicPr>
          <p:nvPr>
            <p:ph sz="half" idx="1"/>
          </p:nvPr>
        </p:nvPicPr>
        <p:blipFill>
          <a:blip r:embed="rId3"/>
          <a:stretch>
            <a:fillRect/>
          </a:stretch>
        </p:blipFill>
        <p:spPr>
          <a:xfrm>
            <a:off x="1500599" y="1603053"/>
            <a:ext cx="3474091" cy="4979662"/>
          </a:xfrm>
          <a:prstGeom prst="rect">
            <a:avLst/>
          </a:prstGeom>
        </p:spPr>
      </p:pic>
      <p:pic>
        <p:nvPicPr>
          <p:cNvPr id="6" name="Pilt 5">
            <a:extLst>
              <a:ext uri="{FF2B5EF4-FFF2-40B4-BE49-F238E27FC236}">
                <a16:creationId xmlns:a16="http://schemas.microsoft.com/office/drawing/2014/main" id="{C3A5B6CD-6A42-8222-7BCB-1E1BF1D5181A}"/>
              </a:ext>
            </a:extLst>
          </p:cNvPr>
          <p:cNvPicPr>
            <a:picLocks noChangeAspect="1"/>
          </p:cNvPicPr>
          <p:nvPr/>
        </p:nvPicPr>
        <p:blipFill>
          <a:blip r:embed="rId4"/>
          <a:stretch>
            <a:fillRect/>
          </a:stretch>
        </p:blipFill>
        <p:spPr>
          <a:xfrm>
            <a:off x="7933491" y="1610116"/>
            <a:ext cx="3471060" cy="4980516"/>
          </a:xfrm>
          <a:prstGeom prst="rect">
            <a:avLst/>
          </a:prstGeom>
        </p:spPr>
      </p:pic>
      <p:sp>
        <p:nvSpPr>
          <p:cNvPr id="7" name="TextBox 6">
            <a:extLst>
              <a:ext uri="{FF2B5EF4-FFF2-40B4-BE49-F238E27FC236}">
                <a16:creationId xmlns:a16="http://schemas.microsoft.com/office/drawing/2014/main" id="{631DECCA-99C7-F290-1639-52009436416F}"/>
              </a:ext>
            </a:extLst>
          </p:cNvPr>
          <p:cNvSpPr txBox="1"/>
          <p:nvPr/>
        </p:nvSpPr>
        <p:spPr>
          <a:xfrm>
            <a:off x="1500605" y="1263548"/>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t-EE" sz="1600" dirty="0">
                <a:latin typeface="Verdana"/>
                <a:ea typeface="Verdana"/>
                <a:cs typeface="Calibri"/>
              </a:rPr>
              <a:t>Raudteekaubavedu</a:t>
            </a:r>
            <a:endParaRPr lang="et-EE" sz="1400">
              <a:latin typeface="Verdana"/>
              <a:ea typeface="Verdana"/>
              <a:cs typeface="Calibri"/>
            </a:endParaRPr>
          </a:p>
        </p:txBody>
      </p:sp>
      <p:sp>
        <p:nvSpPr>
          <p:cNvPr id="8" name="TextBox 7">
            <a:extLst>
              <a:ext uri="{FF2B5EF4-FFF2-40B4-BE49-F238E27FC236}">
                <a16:creationId xmlns:a16="http://schemas.microsoft.com/office/drawing/2014/main" id="{984074B0-F82D-8347-8105-54D1D6F77EEF}"/>
              </a:ext>
            </a:extLst>
          </p:cNvPr>
          <p:cNvSpPr txBox="1"/>
          <p:nvPr/>
        </p:nvSpPr>
        <p:spPr>
          <a:xfrm>
            <a:off x="7935324" y="1263702"/>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t-EE" sz="1600" dirty="0">
                <a:latin typeface="Verdana"/>
                <a:ea typeface="Verdana"/>
                <a:cs typeface="Calibri"/>
              </a:rPr>
              <a:t>Raudteereisijatevedu</a:t>
            </a:r>
            <a:endParaRPr lang="et-EE" sz="1400" dirty="0">
              <a:latin typeface="Verdana"/>
              <a:ea typeface="Verdana"/>
              <a:cs typeface="Calibri"/>
            </a:endParaRPr>
          </a:p>
        </p:txBody>
      </p:sp>
      <p:sp>
        <p:nvSpPr>
          <p:cNvPr id="10" name="Footer Placeholder 5">
            <a:extLst>
              <a:ext uri="{FF2B5EF4-FFF2-40B4-BE49-F238E27FC236}">
                <a16:creationId xmlns:a16="http://schemas.microsoft.com/office/drawing/2014/main" id="{998E6256-D6E3-98B6-2FD0-A3373321C5F9}"/>
              </a:ext>
            </a:extLst>
          </p:cNvPr>
          <p:cNvSpPr txBox="1">
            <a:spLocks/>
          </p:cNvSpPr>
          <p:nvPr/>
        </p:nvSpPr>
        <p:spPr>
          <a:xfrm>
            <a:off x="5065059" y="6221880"/>
            <a:ext cx="2874682" cy="365125"/>
          </a:xfrm>
          <a:prstGeom prst="rect">
            <a:avLst/>
          </a:prstGeom>
        </p:spPr>
        <p:txBody>
          <a:bodyPr lIns="91440" tIns="45720" rIns="91440" bIns="45720" anchor="ctr"/>
          <a:lstStyle>
            <a:defPPr>
              <a:defRPr lang="et-EE"/>
            </a:defPPr>
            <a:lvl1pPr marL="0" algn="l" defTabSz="914400" rtl="0" eaLnBrk="1" latinLnBrk="0" hangingPunct="1">
              <a:defRPr sz="1600" kern="1200">
                <a:solidFill>
                  <a:srgbClr val="00B050"/>
                </a:solidFill>
                <a:latin typeface="Verdana"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t-EE" dirty="0"/>
              <a:t>www.tktk.ee</a:t>
            </a:r>
          </a:p>
        </p:txBody>
      </p:sp>
    </p:spTree>
    <p:extLst>
      <p:ext uri="{BB962C8B-B14F-4D97-AF65-F5344CB8AC3E}">
        <p14:creationId xmlns:p14="http://schemas.microsoft.com/office/powerpoint/2010/main" val="4728335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35F04E-4B08-7EAD-369F-42FFBD94B5B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A119035-4138-03E6-10A2-CD5A5087132F}"/>
              </a:ext>
            </a:extLst>
          </p:cNvPr>
          <p:cNvSpPr>
            <a:spLocks noGrp="1"/>
          </p:cNvSpPr>
          <p:nvPr>
            <p:ph type="title"/>
          </p:nvPr>
        </p:nvSpPr>
        <p:spPr/>
        <p:txBody>
          <a:bodyPr>
            <a:normAutofit fontScale="90000"/>
          </a:bodyPr>
          <a:lstStyle/>
          <a:p>
            <a:r>
              <a:rPr lang="et-EE" dirty="0">
                <a:latin typeface="Verdana"/>
                <a:ea typeface="Verdana"/>
              </a:rPr>
              <a:t>Raudteetransport ja majanduslik kapital.</a:t>
            </a:r>
            <a:br>
              <a:rPr lang="et-EE" dirty="0"/>
            </a:br>
            <a:r>
              <a:rPr lang="et-EE" dirty="0">
                <a:latin typeface="Verdana"/>
                <a:ea typeface="Verdana"/>
              </a:rPr>
              <a:t>Euroopa transpordikoridorid</a:t>
            </a:r>
          </a:p>
        </p:txBody>
      </p:sp>
      <p:sp>
        <p:nvSpPr>
          <p:cNvPr id="3" name="Sisu kohatäide 2">
            <a:extLst>
              <a:ext uri="{FF2B5EF4-FFF2-40B4-BE49-F238E27FC236}">
                <a16:creationId xmlns:a16="http://schemas.microsoft.com/office/drawing/2014/main" id="{6DBD50BC-1B4E-480B-BB9E-281D0C025E5C}"/>
              </a:ext>
            </a:extLst>
          </p:cNvPr>
          <p:cNvSpPr>
            <a:spLocks noGrp="1"/>
          </p:cNvSpPr>
          <p:nvPr>
            <p:ph sz="half" idx="1"/>
          </p:nvPr>
        </p:nvSpPr>
        <p:spPr/>
        <p:txBody>
          <a:bodyPr vert="horz" lIns="91440" tIns="45720" rIns="91440" bIns="45720" rtlCol="0" anchor="t">
            <a:normAutofit fontScale="92500"/>
          </a:bodyPr>
          <a:lstStyle/>
          <a:p>
            <a:pPr marL="0" indent="0">
              <a:spcAft>
                <a:spcPct val="0"/>
              </a:spcAft>
              <a:buNone/>
            </a:pPr>
            <a:endParaRPr lang="et-EE" sz="3800" dirty="0">
              <a:latin typeface="Verdana"/>
              <a:ea typeface="Verdana"/>
              <a:cs typeface="Times New Roman"/>
            </a:endParaRPr>
          </a:p>
          <a:p>
            <a:pPr marL="0" indent="0">
              <a:buNone/>
            </a:pPr>
            <a:endParaRPr lang="et-EE" dirty="0">
              <a:latin typeface="Verdana"/>
              <a:ea typeface="Verdana"/>
            </a:endParaRPr>
          </a:p>
        </p:txBody>
      </p:sp>
      <p:sp>
        <p:nvSpPr>
          <p:cNvPr id="10" name="Sisu kohatäide 9">
            <a:extLst>
              <a:ext uri="{FF2B5EF4-FFF2-40B4-BE49-F238E27FC236}">
                <a16:creationId xmlns:a16="http://schemas.microsoft.com/office/drawing/2014/main" id="{E1D35F0A-13C5-6AF0-172A-62091FA1577D}"/>
              </a:ext>
            </a:extLst>
          </p:cNvPr>
          <p:cNvSpPr>
            <a:spLocks noGrp="1"/>
          </p:cNvSpPr>
          <p:nvPr>
            <p:ph sz="half" idx="2"/>
          </p:nvPr>
        </p:nvSpPr>
        <p:spPr>
          <a:xfrm>
            <a:off x="5495758" y="1124744"/>
            <a:ext cx="4287968" cy="1600091"/>
          </a:xfrm>
        </p:spPr>
        <p:txBody>
          <a:bodyPr vert="horz" lIns="91440" tIns="45720" rIns="91440" bIns="45720" rtlCol="0" anchor="t">
            <a:normAutofit fontScale="92500"/>
          </a:bodyPr>
          <a:lstStyle/>
          <a:p>
            <a:pPr marL="0" indent="0">
              <a:buNone/>
            </a:pPr>
            <a:r>
              <a:rPr lang="et-EE" sz="1600" dirty="0">
                <a:solidFill>
                  <a:srgbClr val="00B050"/>
                </a:solidFill>
                <a:latin typeface="Verdana"/>
                <a:ea typeface="Verdana"/>
              </a:rPr>
              <a:t>Transpordikoridor</a:t>
            </a:r>
            <a:r>
              <a:rPr lang="et-EE" sz="1600" dirty="0">
                <a:latin typeface="Verdana"/>
                <a:ea typeface="Verdana"/>
              </a:rPr>
              <a:t> – joonobjekt, mis on avatud ja eelisarendatud liikumisteks ühte või mitut veoliiki ja/või veoviisi kasutades. Vasakul </a:t>
            </a:r>
            <a:r>
              <a:rPr lang="et-EE" sz="1600" dirty="0">
                <a:solidFill>
                  <a:srgbClr val="00B050"/>
                </a:solidFill>
                <a:latin typeface="Verdana"/>
                <a:ea typeface="Verdana"/>
              </a:rPr>
              <a:t>Euroopa transpordikoridorid</a:t>
            </a:r>
            <a:r>
              <a:rPr lang="et-EE" sz="1600" dirty="0">
                <a:latin typeface="Verdana"/>
                <a:ea typeface="Verdana"/>
              </a:rPr>
              <a:t> (ETC), all </a:t>
            </a:r>
            <a:r>
              <a:rPr lang="et-EE" sz="1600" dirty="0">
                <a:solidFill>
                  <a:srgbClr val="00B050"/>
                </a:solidFill>
                <a:latin typeface="Verdana"/>
                <a:ea typeface="Verdana"/>
              </a:rPr>
              <a:t>Põhjamere-Läänemere </a:t>
            </a:r>
            <a:r>
              <a:rPr lang="et-EE" sz="1600" err="1">
                <a:solidFill>
                  <a:srgbClr val="00B050"/>
                </a:solidFill>
                <a:latin typeface="Verdana"/>
                <a:ea typeface="Verdana"/>
              </a:rPr>
              <a:t>raudteekaubaveokoridor</a:t>
            </a:r>
            <a:r>
              <a:rPr lang="et-EE" sz="1600" dirty="0">
                <a:latin typeface="Verdana"/>
                <a:ea typeface="Verdana"/>
              </a:rPr>
              <a:t> (RFC NS-B)</a:t>
            </a:r>
            <a:endParaRPr lang="et-EE" sz="3600" dirty="0">
              <a:latin typeface="Verdana"/>
              <a:ea typeface="Verdana"/>
            </a:endParaRPr>
          </a:p>
        </p:txBody>
      </p:sp>
      <p:sp>
        <p:nvSpPr>
          <p:cNvPr id="6" name="Footer Placeholder 5">
            <a:extLst>
              <a:ext uri="{FF2B5EF4-FFF2-40B4-BE49-F238E27FC236}">
                <a16:creationId xmlns:a16="http://schemas.microsoft.com/office/drawing/2014/main" id="{307CD51A-94E8-8153-FCD4-E8A1DDD0EA86}"/>
              </a:ext>
            </a:extLst>
          </p:cNvPr>
          <p:cNvSpPr>
            <a:spLocks noGrp="1"/>
          </p:cNvSpPr>
          <p:nvPr>
            <p:ph type="ftr" sz="quarter" idx="4294967295"/>
          </p:nvPr>
        </p:nvSpPr>
        <p:spPr>
          <a:xfrm>
            <a:off x="9871705" y="6239809"/>
            <a:ext cx="1707707"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t-EE" sz="1600" b="0" i="0" u="none" strike="noStrike" kern="1200" cap="none" spc="0" normalizeH="0" baseline="0" noProof="0" dirty="0">
                <a:ln>
                  <a:noFill/>
                </a:ln>
                <a:solidFill>
                  <a:srgbClr val="00B050"/>
                </a:solidFill>
                <a:effectLst/>
                <a:uLnTx/>
                <a:uFillTx/>
                <a:latin typeface="Verdana" pitchFamily="34" charset="0"/>
                <a:ea typeface="+mn-ea"/>
                <a:cs typeface="+mn-cs"/>
              </a:rPr>
              <a:t>www.tktk.ee</a:t>
            </a:r>
          </a:p>
        </p:txBody>
      </p:sp>
      <p:pic>
        <p:nvPicPr>
          <p:cNvPr id="8" name="Pilt 7" descr="Pilt, millel on kujutatud tekst, kaart, Atlas&#10;&#10;Tehisintellekti genereeritud sisu ei pruugi olla õige.">
            <a:extLst>
              <a:ext uri="{FF2B5EF4-FFF2-40B4-BE49-F238E27FC236}">
                <a16:creationId xmlns:a16="http://schemas.microsoft.com/office/drawing/2014/main" id="{23D0419E-81F9-046B-5AA6-D7162D132E14}"/>
              </a:ext>
            </a:extLst>
          </p:cNvPr>
          <p:cNvPicPr>
            <a:picLocks noChangeAspect="1"/>
          </p:cNvPicPr>
          <p:nvPr/>
        </p:nvPicPr>
        <p:blipFill>
          <a:blip r:embed="rId3"/>
          <a:stretch>
            <a:fillRect/>
          </a:stretch>
        </p:blipFill>
        <p:spPr>
          <a:xfrm>
            <a:off x="711337" y="1122946"/>
            <a:ext cx="4299011" cy="5233738"/>
          </a:xfrm>
          <a:prstGeom prst="rect">
            <a:avLst/>
          </a:prstGeom>
        </p:spPr>
      </p:pic>
      <p:pic>
        <p:nvPicPr>
          <p:cNvPr id="2" name="Pilt 1" descr="Pilt, millel on kujutatud kaart, tekst, Atlas&#10;&#10;Tehisintellekti genereeritud sisu ei pruugi olla õige.">
            <a:extLst>
              <a:ext uri="{FF2B5EF4-FFF2-40B4-BE49-F238E27FC236}">
                <a16:creationId xmlns:a16="http://schemas.microsoft.com/office/drawing/2014/main" id="{A0066254-D262-09C9-5377-DA1492CA8508}"/>
              </a:ext>
            </a:extLst>
          </p:cNvPr>
          <p:cNvPicPr>
            <a:picLocks noChangeAspect="1"/>
          </p:cNvPicPr>
          <p:nvPr/>
        </p:nvPicPr>
        <p:blipFill>
          <a:blip r:embed="rId4"/>
          <a:stretch>
            <a:fillRect/>
          </a:stretch>
        </p:blipFill>
        <p:spPr>
          <a:xfrm>
            <a:off x="5492824" y="2635545"/>
            <a:ext cx="4289795" cy="3704561"/>
          </a:xfrm>
          <a:prstGeom prst="rect">
            <a:avLst/>
          </a:prstGeom>
        </p:spPr>
      </p:pic>
    </p:spTree>
    <p:extLst>
      <p:ext uri="{BB962C8B-B14F-4D97-AF65-F5344CB8AC3E}">
        <p14:creationId xmlns:p14="http://schemas.microsoft.com/office/powerpoint/2010/main" val="33839745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253F99-DAE9-79B5-373C-10F0D432714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39F31CA-A8F3-FBE8-A6A9-F657C4D97F41}"/>
              </a:ext>
            </a:extLst>
          </p:cNvPr>
          <p:cNvSpPr>
            <a:spLocks noGrp="1"/>
          </p:cNvSpPr>
          <p:nvPr>
            <p:ph type="title"/>
          </p:nvPr>
        </p:nvSpPr>
        <p:spPr/>
        <p:txBody>
          <a:bodyPr>
            <a:normAutofit fontScale="90000"/>
          </a:bodyPr>
          <a:lstStyle/>
          <a:p>
            <a:r>
              <a:rPr lang="et-EE" sz="2500" dirty="0">
                <a:latin typeface="Verdana"/>
                <a:ea typeface="Verdana"/>
              </a:rPr>
              <a:t>Raudteetransport ja majanduslik kapital.</a:t>
            </a:r>
            <a:br>
              <a:rPr lang="et-EE" sz="2500" dirty="0">
                <a:latin typeface="Verdana"/>
                <a:ea typeface="Verdana"/>
              </a:rPr>
            </a:br>
            <a:r>
              <a:rPr lang="et-EE" sz="2500" dirty="0">
                <a:latin typeface="Verdana"/>
                <a:ea typeface="Verdana"/>
              </a:rPr>
              <a:t>Euroopa Ühendamise Rahastu (</a:t>
            </a:r>
            <a:r>
              <a:rPr lang="et-EE" sz="2500" dirty="0" err="1">
                <a:latin typeface="Verdana"/>
                <a:ea typeface="Verdana"/>
              </a:rPr>
              <a:t>Connecting</a:t>
            </a:r>
            <a:r>
              <a:rPr lang="et-EE" sz="2500" dirty="0">
                <a:latin typeface="Verdana"/>
                <a:ea typeface="Verdana"/>
              </a:rPr>
              <a:t> Europe </a:t>
            </a:r>
            <a:r>
              <a:rPr lang="et-EE" sz="2500" dirty="0" err="1">
                <a:latin typeface="Verdana"/>
                <a:ea typeface="Verdana"/>
              </a:rPr>
              <a:t>Facility</a:t>
            </a:r>
            <a:r>
              <a:rPr lang="et-EE" sz="2500" dirty="0">
                <a:latin typeface="Verdana"/>
                <a:ea typeface="Verdana"/>
              </a:rPr>
              <a:t>, CEF)</a:t>
            </a:r>
            <a:endParaRPr lang="et-EE" dirty="0"/>
          </a:p>
        </p:txBody>
      </p:sp>
      <p:sp>
        <p:nvSpPr>
          <p:cNvPr id="5" name="Content Placeholder 4">
            <a:extLst>
              <a:ext uri="{FF2B5EF4-FFF2-40B4-BE49-F238E27FC236}">
                <a16:creationId xmlns:a16="http://schemas.microsoft.com/office/drawing/2014/main" id="{6AFE1241-6885-3212-1CB4-646986A612CC}"/>
              </a:ext>
            </a:extLst>
          </p:cNvPr>
          <p:cNvSpPr>
            <a:spLocks noGrp="1"/>
          </p:cNvSpPr>
          <p:nvPr>
            <p:ph idx="1"/>
          </p:nvPr>
        </p:nvSpPr>
        <p:spPr>
          <a:xfrm>
            <a:off x="1" y="1268760"/>
            <a:ext cx="6888088" cy="5184576"/>
          </a:xfrm>
        </p:spPr>
        <p:txBody>
          <a:bodyPr>
            <a:normAutofit fontScale="70000" lnSpcReduction="20000"/>
          </a:bodyPr>
          <a:lstStyle/>
          <a:p>
            <a:r>
              <a:rPr lang="et-EE" sz="2400" dirty="0"/>
              <a:t>Euroopa Liidu peamine rahastamisvahend, mille eesmärk on edendada majanduskasvu, tööhõivet ja konkurentsivõimet sihipäraste </a:t>
            </a:r>
            <a:r>
              <a:rPr lang="et-EE" sz="2400" dirty="0">
                <a:solidFill>
                  <a:srgbClr val="00B050"/>
                </a:solidFill>
              </a:rPr>
              <a:t>infrastruktuuriinvesteeringute</a:t>
            </a:r>
            <a:r>
              <a:rPr lang="et-EE" sz="2400" dirty="0"/>
              <a:t> kaudu. Hõlmab kolme programmi: CEF Energy, CEF Transport, CEF Digital</a:t>
            </a:r>
          </a:p>
          <a:p>
            <a:pPr marL="0" indent="0">
              <a:buNone/>
            </a:pPr>
            <a:endParaRPr lang="et-EE" sz="2400" dirty="0"/>
          </a:p>
          <a:p>
            <a:r>
              <a:rPr lang="et-EE" sz="2400" dirty="0">
                <a:solidFill>
                  <a:srgbClr val="00B050"/>
                </a:solidFill>
              </a:rPr>
              <a:t>CEF Transport </a:t>
            </a:r>
            <a:r>
              <a:rPr lang="et-EE" sz="2400" dirty="0"/>
              <a:t>rahastus aitab kaasa </a:t>
            </a:r>
            <a:r>
              <a:rPr lang="et-EE" sz="2400" dirty="0" err="1"/>
              <a:t>üleeuroopalise</a:t>
            </a:r>
            <a:r>
              <a:rPr lang="et-EE" sz="2400" dirty="0"/>
              <a:t> põhi- ja </a:t>
            </a:r>
            <a:r>
              <a:rPr lang="et-EE" sz="2400" dirty="0" err="1"/>
              <a:t>üldvõrgu</a:t>
            </a:r>
            <a:r>
              <a:rPr lang="et-EE" sz="2400" dirty="0"/>
              <a:t> (TEN-T) valmimisele. Maht kokku 2021…2027 25,8 mld eurot, pluss 11,2 mld eurot </a:t>
            </a:r>
            <a:r>
              <a:rPr lang="et-EE" sz="2400" dirty="0">
                <a:solidFill>
                  <a:srgbClr val="00B050"/>
                </a:solidFill>
              </a:rPr>
              <a:t>Ühtekuuluvusfondi </a:t>
            </a:r>
            <a:r>
              <a:rPr lang="et-EE" sz="2400" dirty="0"/>
              <a:t>(CF) vahenditest. 1,75 mld eurot on ette nähtud </a:t>
            </a:r>
            <a:r>
              <a:rPr lang="et-EE" sz="2400" dirty="0">
                <a:solidFill>
                  <a:srgbClr val="00B050"/>
                </a:solidFill>
              </a:rPr>
              <a:t>sõjalise mobiilsuse (kahese kasutuse)</a:t>
            </a:r>
            <a:r>
              <a:rPr lang="et-EE" sz="2400" dirty="0"/>
              <a:t> toetamiseks</a:t>
            </a:r>
          </a:p>
          <a:p>
            <a:endParaRPr lang="et-EE" sz="2400" dirty="0"/>
          </a:p>
          <a:p>
            <a:r>
              <a:rPr lang="et-EE" sz="2400" dirty="0"/>
              <a:t>Toetatud projektid Eestis</a:t>
            </a:r>
          </a:p>
          <a:p>
            <a:pPr lvl="1"/>
            <a:r>
              <a:rPr lang="et-EE" sz="2400" dirty="0">
                <a:solidFill>
                  <a:srgbClr val="00B050"/>
                </a:solidFill>
              </a:rPr>
              <a:t>Rail Baltic’</a:t>
            </a:r>
          </a:p>
          <a:p>
            <a:pPr lvl="1"/>
            <a:r>
              <a:rPr lang="et-EE" sz="2400" dirty="0"/>
              <a:t>Tartu–Valga raudteeliinide rekonstrueerimine kiiruste tõstmiseks 160 km/h (2024…2026, kogumaksumus 12 mln eurot)</a:t>
            </a:r>
          </a:p>
          <a:p>
            <a:pPr lvl="1"/>
            <a:r>
              <a:rPr lang="et-EE" sz="2400" dirty="0"/>
              <a:t>Koostalitlusvõimeline raudteesüsteem Balti riikides (2019…2024, Eesti osa kogumaksumus 2,4 mln eurot)</a:t>
            </a:r>
          </a:p>
          <a:p>
            <a:endParaRPr lang="et-EE" sz="2400" dirty="0"/>
          </a:p>
        </p:txBody>
      </p:sp>
      <p:sp>
        <p:nvSpPr>
          <p:cNvPr id="6" name="Footer Placeholder 5">
            <a:extLst>
              <a:ext uri="{FF2B5EF4-FFF2-40B4-BE49-F238E27FC236}">
                <a16:creationId xmlns:a16="http://schemas.microsoft.com/office/drawing/2014/main" id="{FF9507C8-4FA0-3488-F41A-A8854C3F9C1F}"/>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t-EE" sz="1600" b="0" i="0" u="none" strike="noStrike" kern="1200" cap="none" spc="0" normalizeH="0" baseline="0" noProof="0" dirty="0">
                <a:ln>
                  <a:noFill/>
                </a:ln>
                <a:solidFill>
                  <a:srgbClr val="00B050"/>
                </a:solidFill>
                <a:effectLst/>
                <a:uLnTx/>
                <a:uFillTx/>
                <a:latin typeface="Verdana" pitchFamily="34" charset="0"/>
                <a:ea typeface="+mn-ea"/>
                <a:cs typeface="+mn-cs"/>
              </a:rPr>
              <a:t>www.tktk.ee</a:t>
            </a:r>
          </a:p>
        </p:txBody>
      </p:sp>
      <p:pic>
        <p:nvPicPr>
          <p:cNvPr id="3" name="Pilt 2" descr="Pilt, millel on kujutatud tekst, kaart, Atlas&#10;&#10;Tehisintellekti genereeritud sisu võib olla ebatõene.">
            <a:extLst>
              <a:ext uri="{FF2B5EF4-FFF2-40B4-BE49-F238E27FC236}">
                <a16:creationId xmlns:a16="http://schemas.microsoft.com/office/drawing/2014/main" id="{EBA98D98-71A7-3C98-9495-AEC1D0777930}"/>
              </a:ext>
            </a:extLst>
          </p:cNvPr>
          <p:cNvPicPr>
            <a:picLocks noChangeAspect="1"/>
          </p:cNvPicPr>
          <p:nvPr/>
        </p:nvPicPr>
        <p:blipFill>
          <a:blip r:embed="rId3"/>
          <a:stretch>
            <a:fillRect/>
          </a:stretch>
        </p:blipFill>
        <p:spPr>
          <a:xfrm>
            <a:off x="6888088" y="1268760"/>
            <a:ext cx="5003086" cy="4027115"/>
          </a:xfrm>
          <a:prstGeom prst="rect">
            <a:avLst/>
          </a:prstGeom>
        </p:spPr>
      </p:pic>
      <p:sp>
        <p:nvSpPr>
          <p:cNvPr id="7" name="TextBox 6">
            <a:extLst>
              <a:ext uri="{FF2B5EF4-FFF2-40B4-BE49-F238E27FC236}">
                <a16:creationId xmlns:a16="http://schemas.microsoft.com/office/drawing/2014/main" id="{D2BA7A6E-4676-8DFE-72C7-F6353E34FD39}"/>
              </a:ext>
            </a:extLst>
          </p:cNvPr>
          <p:cNvSpPr txBox="1"/>
          <p:nvPr/>
        </p:nvSpPr>
        <p:spPr>
          <a:xfrm>
            <a:off x="6816080" y="5317182"/>
            <a:ext cx="2733441" cy="253916"/>
          </a:xfrm>
          <a:prstGeom prst="rect">
            <a:avLst/>
          </a:prstGeom>
          <a:noFill/>
        </p:spPr>
        <p:txBody>
          <a:bodyPr wrap="none" rtlCol="0">
            <a:spAutoFit/>
          </a:bodyPr>
          <a:lstStyle/>
          <a:p>
            <a:r>
              <a:rPr lang="et-EE" sz="1050" dirty="0">
                <a:latin typeface="Verdana" panose="020B0604030504040204" pitchFamily="34" charset="0"/>
                <a:ea typeface="Verdana" panose="020B0604030504040204" pitchFamily="34" charset="0"/>
                <a:hlinkClick r:id="rId4"/>
              </a:rPr>
              <a:t>https://www.railbaltica.org/et/kaart/</a:t>
            </a:r>
            <a:r>
              <a:rPr lang="et-EE" sz="1050" dirty="0">
                <a:latin typeface="Verdana" panose="020B0604030504040204" pitchFamily="34" charset="0"/>
                <a:ea typeface="Verdana" panose="020B0604030504040204" pitchFamily="34" charset="0"/>
              </a:rPr>
              <a:t> </a:t>
            </a:r>
          </a:p>
        </p:txBody>
      </p:sp>
    </p:spTree>
    <p:extLst>
      <p:ext uri="{BB962C8B-B14F-4D97-AF65-F5344CB8AC3E}">
        <p14:creationId xmlns:p14="http://schemas.microsoft.com/office/powerpoint/2010/main" val="31923321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5032D9-E17B-F862-1D98-7460AB57DD4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6939A2C-9CA6-CCC2-B6E4-E04ACCA79657}"/>
              </a:ext>
            </a:extLst>
          </p:cNvPr>
          <p:cNvSpPr>
            <a:spLocks noGrp="1"/>
          </p:cNvSpPr>
          <p:nvPr>
            <p:ph type="title"/>
          </p:nvPr>
        </p:nvSpPr>
        <p:spPr/>
        <p:txBody>
          <a:bodyPr>
            <a:normAutofit fontScale="90000"/>
          </a:bodyPr>
          <a:lstStyle/>
          <a:p>
            <a:r>
              <a:rPr lang="et-EE" sz="2500" dirty="0">
                <a:latin typeface="Verdana"/>
                <a:ea typeface="Verdana"/>
              </a:rPr>
              <a:t>Raudteetransport ja majanduslik kapital.</a:t>
            </a:r>
            <a:br>
              <a:rPr lang="et-EE" sz="2500" dirty="0">
                <a:latin typeface="Verdana"/>
                <a:ea typeface="Verdana"/>
              </a:rPr>
            </a:br>
            <a:r>
              <a:rPr lang="et-EE" sz="2500" dirty="0">
                <a:latin typeface="Verdana"/>
                <a:ea typeface="Verdana"/>
              </a:rPr>
              <a:t>Ühtekuuluvusfond (</a:t>
            </a:r>
            <a:r>
              <a:rPr lang="et-EE" sz="2500" dirty="0" err="1">
                <a:latin typeface="Verdana"/>
                <a:ea typeface="Verdana"/>
              </a:rPr>
              <a:t>Cohesion</a:t>
            </a:r>
            <a:r>
              <a:rPr lang="et-EE" sz="2500" dirty="0">
                <a:latin typeface="Verdana"/>
                <a:ea typeface="Verdana"/>
              </a:rPr>
              <a:t> Fund, CF)</a:t>
            </a:r>
            <a:endParaRPr lang="et-EE" dirty="0"/>
          </a:p>
        </p:txBody>
      </p:sp>
      <p:sp>
        <p:nvSpPr>
          <p:cNvPr id="5" name="Content Placeholder 4">
            <a:extLst>
              <a:ext uri="{FF2B5EF4-FFF2-40B4-BE49-F238E27FC236}">
                <a16:creationId xmlns:a16="http://schemas.microsoft.com/office/drawing/2014/main" id="{C47E0107-F473-4956-871B-77460B057DFB}"/>
              </a:ext>
            </a:extLst>
          </p:cNvPr>
          <p:cNvSpPr>
            <a:spLocks noGrp="1"/>
          </p:cNvSpPr>
          <p:nvPr>
            <p:ph idx="1"/>
          </p:nvPr>
        </p:nvSpPr>
        <p:spPr/>
        <p:txBody>
          <a:bodyPr>
            <a:normAutofit fontScale="77500" lnSpcReduction="20000"/>
          </a:bodyPr>
          <a:lstStyle/>
          <a:p>
            <a:r>
              <a:rPr lang="et-EE" sz="2400" dirty="0">
                <a:solidFill>
                  <a:srgbClr val="00B050"/>
                </a:solidFill>
              </a:rPr>
              <a:t>Ühtekuuluvusfond</a:t>
            </a:r>
            <a:r>
              <a:rPr lang="et-EE" sz="2400" dirty="0"/>
              <a:t> pakub toetust liikmesriikidele, mille rahvuslik kogutoodang on väiksem kui 90% Euroopa Liidu keskmisest. Ühtekuuluvusfondist saavad toetust näiteks mahukad keskkonna- ja </a:t>
            </a:r>
            <a:r>
              <a:rPr lang="et-EE" sz="2400" dirty="0">
                <a:solidFill>
                  <a:srgbClr val="00B050"/>
                </a:solidFill>
              </a:rPr>
              <a:t>infrastruktuuriprojektid. </a:t>
            </a:r>
            <a:r>
              <a:rPr lang="et-EE" sz="2400" dirty="0"/>
              <a:t>Maht 2021…2027 48,0 mld eurot</a:t>
            </a:r>
          </a:p>
          <a:p>
            <a:pPr marL="0" indent="0">
              <a:buNone/>
            </a:pPr>
            <a:endParaRPr lang="et-EE" sz="2400" dirty="0"/>
          </a:p>
          <a:p>
            <a:r>
              <a:rPr lang="et-EE" sz="2400" dirty="0"/>
              <a:t>Toetatud projekte Eestis</a:t>
            </a:r>
          </a:p>
          <a:p>
            <a:pPr lvl="1"/>
            <a:r>
              <a:rPr lang="et-EE" sz="2400" dirty="0">
                <a:solidFill>
                  <a:srgbClr val="00B050"/>
                </a:solidFill>
              </a:rPr>
              <a:t>Eesti Raudtee elektrifitseerimine </a:t>
            </a:r>
            <a:r>
              <a:rPr lang="et-EE" sz="2400" dirty="0"/>
              <a:t>(2022…2028, kogumaksumus 284,2 mln eurot)</a:t>
            </a:r>
          </a:p>
          <a:p>
            <a:pPr lvl="1"/>
            <a:r>
              <a:rPr lang="et-EE" sz="2400" dirty="0"/>
              <a:t>Kõverate õgvendamine ja raudtee kapitaalremont Tallinn-Tartu-Koidula ja maade omandamine Tartu-Valga raudteeliinidel (2022…2026, kogumaksumus 69,9 mln eurot)</a:t>
            </a:r>
          </a:p>
          <a:p>
            <a:pPr lvl="1"/>
            <a:r>
              <a:rPr lang="fi-FI" sz="2400" dirty="0" err="1"/>
              <a:t>Rail</a:t>
            </a:r>
            <a:r>
              <a:rPr lang="fi-FI" sz="2400" dirty="0"/>
              <a:t> Baltic</a:t>
            </a:r>
            <a:r>
              <a:rPr lang="et-EE" sz="2400" dirty="0"/>
              <a:t>’</a:t>
            </a:r>
            <a:r>
              <a:rPr lang="fi-FI" sz="2400" dirty="0"/>
              <a:t> </a:t>
            </a:r>
            <a:r>
              <a:rPr lang="fi-FI" sz="2400" dirty="0" err="1"/>
              <a:t>Ülemiste</a:t>
            </a:r>
            <a:r>
              <a:rPr lang="fi-FI" sz="2400" dirty="0"/>
              <a:t> reisiterminali, Pärnu reisiterminali ja </a:t>
            </a:r>
            <a:r>
              <a:rPr lang="fi-FI" sz="2400" dirty="0" err="1"/>
              <a:t>kohalike</a:t>
            </a:r>
            <a:r>
              <a:rPr lang="fi-FI" sz="2400" dirty="0"/>
              <a:t> </a:t>
            </a:r>
            <a:r>
              <a:rPr lang="fi-FI" sz="2400" dirty="0" err="1"/>
              <a:t>peatuste</a:t>
            </a:r>
            <a:r>
              <a:rPr lang="fi-FI" sz="2400" dirty="0"/>
              <a:t> </a:t>
            </a:r>
            <a:r>
              <a:rPr lang="fi-FI" sz="2400" dirty="0" err="1"/>
              <a:t>ehitamine</a:t>
            </a:r>
            <a:r>
              <a:rPr lang="et-EE" sz="2400" dirty="0"/>
              <a:t> (2022…2028, kogumaksumus 65,0 mln eurot)</a:t>
            </a:r>
          </a:p>
          <a:p>
            <a:pPr lvl="1"/>
            <a:r>
              <a:rPr lang="et-EE" sz="2400" dirty="0"/>
              <a:t>Raudteelõigu Rapla-Lelle ümberehitus (2023…2025, kogumaksumus 30,5 mln eurot)</a:t>
            </a:r>
          </a:p>
          <a:p>
            <a:pPr lvl="1"/>
            <a:r>
              <a:rPr lang="et-EE" sz="2400" dirty="0"/>
              <a:t>Kõverate õgvendamine ja raudtee kapitaalremont Tapa-Narva raudteeliinidel (2022…2025, kogumaksumus 13,1 mln eurot)</a:t>
            </a:r>
          </a:p>
          <a:p>
            <a:pPr lvl="1"/>
            <a:endParaRPr lang="et-EE" sz="2400" dirty="0"/>
          </a:p>
          <a:p>
            <a:r>
              <a:rPr lang="et-EE" sz="2400" dirty="0"/>
              <a:t>Mõningaid CEF ja CF projekte </a:t>
            </a:r>
            <a:r>
              <a:rPr lang="et-EE" sz="2400" dirty="0" err="1"/>
              <a:t>kaasrahastab</a:t>
            </a:r>
            <a:r>
              <a:rPr lang="et-EE" sz="2400" dirty="0"/>
              <a:t> Eesti Vabariik </a:t>
            </a:r>
            <a:r>
              <a:rPr lang="et-EE" sz="2400" dirty="0">
                <a:solidFill>
                  <a:srgbClr val="00B050"/>
                </a:solidFill>
              </a:rPr>
              <a:t>kasvuhoonegaaside lubatud heitkoguse ühikutega kauplemise</a:t>
            </a:r>
            <a:r>
              <a:rPr lang="et-EE" sz="2400" dirty="0"/>
              <a:t> tulust</a:t>
            </a:r>
          </a:p>
          <a:p>
            <a:endParaRPr lang="et-EE" sz="2400" dirty="0"/>
          </a:p>
        </p:txBody>
      </p:sp>
      <p:sp>
        <p:nvSpPr>
          <p:cNvPr id="6" name="Footer Placeholder 5">
            <a:extLst>
              <a:ext uri="{FF2B5EF4-FFF2-40B4-BE49-F238E27FC236}">
                <a16:creationId xmlns:a16="http://schemas.microsoft.com/office/drawing/2014/main" id="{30A06515-8C08-0997-3A2A-20E60CBAB93C}"/>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t-EE" sz="1600" b="0" i="0" u="none" strike="noStrike" kern="1200" cap="none" spc="0" normalizeH="0" baseline="0" noProof="0" dirty="0">
                <a:ln>
                  <a:noFill/>
                </a:ln>
                <a:solidFill>
                  <a:srgbClr val="00B050"/>
                </a:solidFill>
                <a:effectLst/>
                <a:uLnTx/>
                <a:uFillTx/>
                <a:latin typeface="Verdana" pitchFamily="34" charset="0"/>
                <a:ea typeface="+mn-ea"/>
                <a:cs typeface="+mn-cs"/>
              </a:rPr>
              <a:t>www.tktk.ee</a:t>
            </a:r>
          </a:p>
        </p:txBody>
      </p:sp>
    </p:spTree>
    <p:extLst>
      <p:ext uri="{BB962C8B-B14F-4D97-AF65-F5344CB8AC3E}">
        <p14:creationId xmlns:p14="http://schemas.microsoft.com/office/powerpoint/2010/main" val="38904838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551C1-046F-9EB7-D54D-4D7B9EB8F10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265D912-9DC8-F8B3-7EBF-7DE642F9BB6B}"/>
              </a:ext>
            </a:extLst>
          </p:cNvPr>
          <p:cNvSpPr>
            <a:spLocks noGrp="1"/>
          </p:cNvSpPr>
          <p:nvPr>
            <p:ph type="title"/>
          </p:nvPr>
        </p:nvSpPr>
        <p:spPr/>
        <p:txBody>
          <a:bodyPr>
            <a:normAutofit fontScale="90000"/>
          </a:bodyPr>
          <a:lstStyle/>
          <a:p>
            <a:r>
              <a:rPr lang="et-EE" sz="2500" dirty="0">
                <a:latin typeface="Verdana"/>
                <a:ea typeface="Verdana"/>
              </a:rPr>
              <a:t>Raudteetransport ja majanduslik kapital.</a:t>
            </a:r>
            <a:br>
              <a:rPr lang="et-EE" sz="2500" dirty="0">
                <a:latin typeface="Verdana"/>
                <a:ea typeface="Verdana"/>
              </a:rPr>
            </a:br>
            <a:r>
              <a:rPr lang="et-EE" sz="2500" dirty="0">
                <a:latin typeface="Verdana"/>
                <a:ea typeface="Verdana"/>
              </a:rPr>
              <a:t>Kombineeritud kauba- ja reisijateveod</a:t>
            </a:r>
            <a:endParaRPr lang="et-EE" dirty="0"/>
          </a:p>
        </p:txBody>
      </p:sp>
      <p:sp>
        <p:nvSpPr>
          <p:cNvPr id="7" name="Sisu kohatäide 6">
            <a:extLst>
              <a:ext uri="{FF2B5EF4-FFF2-40B4-BE49-F238E27FC236}">
                <a16:creationId xmlns:a16="http://schemas.microsoft.com/office/drawing/2014/main" id="{A6090B6A-0CCE-D3EF-2006-08B4DDFBF009}"/>
              </a:ext>
            </a:extLst>
          </p:cNvPr>
          <p:cNvSpPr>
            <a:spLocks noGrp="1"/>
          </p:cNvSpPr>
          <p:nvPr>
            <p:ph sz="half" idx="1"/>
          </p:nvPr>
        </p:nvSpPr>
        <p:spPr>
          <a:xfrm>
            <a:off x="602916" y="1392112"/>
            <a:ext cx="5391484" cy="4811779"/>
          </a:xfrm>
        </p:spPr>
        <p:txBody>
          <a:bodyPr>
            <a:normAutofit/>
          </a:bodyPr>
          <a:lstStyle/>
          <a:p>
            <a:pPr marL="0" indent="0">
              <a:buNone/>
            </a:pPr>
            <a:r>
              <a:rPr lang="et-EE" sz="1600" dirty="0"/>
              <a:t>Konteiner- ja </a:t>
            </a:r>
            <a:r>
              <a:rPr lang="et-EE" sz="1600" dirty="0" err="1"/>
              <a:t>kontreilerveod</a:t>
            </a:r>
            <a:endParaRPr lang="et-EE" sz="1600" dirty="0"/>
          </a:p>
        </p:txBody>
      </p:sp>
      <p:sp>
        <p:nvSpPr>
          <p:cNvPr id="8" name="Sisu kohatäide 7">
            <a:extLst>
              <a:ext uri="{FF2B5EF4-FFF2-40B4-BE49-F238E27FC236}">
                <a16:creationId xmlns:a16="http://schemas.microsoft.com/office/drawing/2014/main" id="{9E5E898D-FF42-9FDC-4290-698070F3F0BD}"/>
              </a:ext>
            </a:extLst>
          </p:cNvPr>
          <p:cNvSpPr>
            <a:spLocks noGrp="1"/>
          </p:cNvSpPr>
          <p:nvPr>
            <p:ph sz="half" idx="2"/>
          </p:nvPr>
        </p:nvSpPr>
        <p:spPr>
          <a:xfrm>
            <a:off x="6891030" y="1392113"/>
            <a:ext cx="4821594" cy="4818463"/>
          </a:xfrm>
        </p:spPr>
        <p:txBody>
          <a:bodyPr vert="horz" lIns="91440" tIns="45720" rIns="91440" bIns="45720" rtlCol="0" anchor="t">
            <a:normAutofit/>
          </a:bodyPr>
          <a:lstStyle/>
          <a:p>
            <a:pPr marL="0" indent="0">
              <a:buNone/>
            </a:pPr>
            <a:r>
              <a:rPr lang="et-EE" sz="1600" err="1">
                <a:latin typeface="Verdana"/>
                <a:ea typeface="Verdana"/>
              </a:rPr>
              <a:t>Multi</a:t>
            </a:r>
            <a:r>
              <a:rPr lang="et-EE" sz="1600" dirty="0">
                <a:latin typeface="Verdana"/>
                <a:ea typeface="Verdana"/>
              </a:rPr>
              <a:t>- ja intermodaalne reisijatevedu</a:t>
            </a:r>
          </a:p>
        </p:txBody>
      </p:sp>
      <p:sp>
        <p:nvSpPr>
          <p:cNvPr id="6" name="Footer Placeholder 5">
            <a:extLst>
              <a:ext uri="{FF2B5EF4-FFF2-40B4-BE49-F238E27FC236}">
                <a16:creationId xmlns:a16="http://schemas.microsoft.com/office/drawing/2014/main" id="{6B7732C0-BB1C-175A-ED39-D9E58B097C29}"/>
              </a:ext>
            </a:extLst>
          </p:cNvPr>
          <p:cNvSpPr>
            <a:spLocks noGrp="1"/>
          </p:cNvSpPr>
          <p:nvPr>
            <p:ph type="ftr" sz="quarter" idx="4294967295"/>
          </p:nvPr>
        </p:nvSpPr>
        <p:spPr>
          <a:xfrm>
            <a:off x="0" y="6356350"/>
            <a:ext cx="3860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t-EE" sz="1600" b="0" i="0" u="none" strike="noStrike" kern="1200" cap="none" spc="0" normalizeH="0" baseline="0" noProof="0" dirty="0">
                <a:ln>
                  <a:noFill/>
                </a:ln>
                <a:solidFill>
                  <a:srgbClr val="00B050"/>
                </a:solidFill>
                <a:effectLst/>
                <a:uLnTx/>
                <a:uFillTx/>
                <a:latin typeface="Verdana" pitchFamily="34" charset="0"/>
                <a:ea typeface="+mn-ea"/>
                <a:cs typeface="+mn-cs"/>
              </a:rPr>
              <a:t>www.tktk.ee</a:t>
            </a:r>
          </a:p>
        </p:txBody>
      </p:sp>
      <p:pic>
        <p:nvPicPr>
          <p:cNvPr id="9" name="Pilt 6">
            <a:extLst>
              <a:ext uri="{FF2B5EF4-FFF2-40B4-BE49-F238E27FC236}">
                <a16:creationId xmlns:a16="http://schemas.microsoft.com/office/drawing/2014/main" id="{CA7D3953-62F1-2A01-5016-9DD6B11A189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88088" y="2250754"/>
            <a:ext cx="2334914" cy="1556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lt 7">
            <a:extLst>
              <a:ext uri="{FF2B5EF4-FFF2-40B4-BE49-F238E27FC236}">
                <a16:creationId xmlns:a16="http://schemas.microsoft.com/office/drawing/2014/main" id="{38B313EA-2807-5F24-A042-273445FAC0D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637192" y="2236331"/>
            <a:ext cx="2075432" cy="1556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lt 8">
            <a:extLst>
              <a:ext uri="{FF2B5EF4-FFF2-40B4-BE49-F238E27FC236}">
                <a16:creationId xmlns:a16="http://schemas.microsoft.com/office/drawing/2014/main" id="{F361AB84-B1F6-D842-669C-9AAAECD2DF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9122" y="4492446"/>
            <a:ext cx="2881034" cy="1930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2C0C47B4-839A-2E79-933B-A0F3DB00A42E}"/>
              </a:ext>
            </a:extLst>
          </p:cNvPr>
          <p:cNvSpPr txBox="1"/>
          <p:nvPr/>
        </p:nvSpPr>
        <p:spPr>
          <a:xfrm>
            <a:off x="7820507" y="6083423"/>
            <a:ext cx="2291012" cy="307777"/>
          </a:xfrm>
          <a:prstGeom prst="rect">
            <a:avLst/>
          </a:prstGeom>
          <a:noFill/>
        </p:spPr>
        <p:txBody>
          <a:bodyPr wrap="none" rtlCol="0">
            <a:spAutoFit/>
          </a:bodyPr>
          <a:lstStyle/>
          <a:p>
            <a:r>
              <a:rPr lang="et-EE" sz="1400" dirty="0">
                <a:solidFill>
                  <a:schemeClr val="bg1"/>
                </a:solidFill>
                <a:latin typeface="Verdana" panose="020B0604030504040204" pitchFamily="34" charset="0"/>
                <a:ea typeface="Verdana" panose="020B0604030504040204" pitchFamily="34" charset="0"/>
              </a:rPr>
              <a:t>Motorail (</a:t>
            </a:r>
            <a:r>
              <a:rPr lang="et-EE" sz="1400" dirty="0" err="1">
                <a:solidFill>
                  <a:schemeClr val="bg1"/>
                </a:solidFill>
                <a:latin typeface="Verdana" panose="020B0604030504040204" pitchFamily="34" charset="0"/>
                <a:ea typeface="Verdana" panose="020B0604030504040204" pitchFamily="34" charset="0"/>
              </a:rPr>
              <a:t>Amtrak</a:t>
            </a:r>
            <a:r>
              <a:rPr lang="et-EE" sz="1400" dirty="0">
                <a:solidFill>
                  <a:schemeClr val="bg1"/>
                </a:solidFill>
                <a:latin typeface="Verdana" panose="020B0604030504040204" pitchFamily="34" charset="0"/>
                <a:ea typeface="Verdana" panose="020B0604030504040204" pitchFamily="34" charset="0"/>
              </a:rPr>
              <a:t>, USA)</a:t>
            </a:r>
          </a:p>
        </p:txBody>
      </p:sp>
      <p:pic>
        <p:nvPicPr>
          <p:cNvPr id="1026" name="Picture 2">
            <a:extLst>
              <a:ext uri="{FF2B5EF4-FFF2-40B4-BE49-F238E27FC236}">
                <a16:creationId xmlns:a16="http://schemas.microsoft.com/office/drawing/2014/main" id="{D353F3F8-8751-F661-F450-7BAA5620AB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9445" y="1804212"/>
            <a:ext cx="2699468" cy="202460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1DB9EF5-6A2C-EE77-52C7-9FA435123303}"/>
              </a:ext>
            </a:extLst>
          </p:cNvPr>
          <p:cNvSpPr txBox="1"/>
          <p:nvPr/>
        </p:nvSpPr>
        <p:spPr>
          <a:xfrm>
            <a:off x="629445" y="3305593"/>
            <a:ext cx="1013419" cy="523220"/>
          </a:xfrm>
          <a:prstGeom prst="rect">
            <a:avLst/>
          </a:prstGeom>
          <a:noFill/>
        </p:spPr>
        <p:txBody>
          <a:bodyPr wrap="none" rtlCol="0">
            <a:spAutoFit/>
          </a:bodyPr>
          <a:lstStyle/>
          <a:p>
            <a:r>
              <a:rPr lang="et-EE" sz="1400" dirty="0" err="1">
                <a:solidFill>
                  <a:schemeClr val="bg1"/>
                </a:solidFill>
                <a:latin typeface="Verdana" panose="020B0604030504040204" pitchFamily="34" charset="0"/>
                <a:ea typeface="Verdana" panose="020B0604030504040204" pitchFamily="34" charset="0"/>
              </a:rPr>
              <a:t>Modalohr</a:t>
            </a:r>
            <a:endParaRPr lang="et-EE" sz="1400" dirty="0">
              <a:solidFill>
                <a:schemeClr val="bg1"/>
              </a:solidFill>
              <a:latin typeface="Verdana" panose="020B0604030504040204" pitchFamily="34" charset="0"/>
              <a:ea typeface="Verdana" panose="020B0604030504040204" pitchFamily="34" charset="0"/>
            </a:endParaRPr>
          </a:p>
          <a:p>
            <a:r>
              <a:rPr lang="et-EE" sz="1400" dirty="0">
                <a:solidFill>
                  <a:schemeClr val="bg1"/>
                </a:solidFill>
                <a:latin typeface="Verdana" panose="020B0604030504040204" pitchFamily="34" charset="0"/>
                <a:ea typeface="Verdana" panose="020B0604030504040204" pitchFamily="34" charset="0"/>
              </a:rPr>
              <a:t>(lohr.fr)</a:t>
            </a:r>
          </a:p>
        </p:txBody>
      </p:sp>
      <p:pic>
        <p:nvPicPr>
          <p:cNvPr id="1028" name="Picture 4" descr="ROLA">
            <a:extLst>
              <a:ext uri="{FF2B5EF4-FFF2-40B4-BE49-F238E27FC236}">
                <a16:creationId xmlns:a16="http://schemas.microsoft.com/office/drawing/2014/main" id="{3E748CF6-B25A-3FE2-E455-9A4E070BC29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44937" y="1804212"/>
            <a:ext cx="2699468" cy="202460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40252ED-A51D-0DB2-6E64-05CE8042F2D1}"/>
              </a:ext>
            </a:extLst>
          </p:cNvPr>
          <p:cNvSpPr txBox="1"/>
          <p:nvPr/>
        </p:nvSpPr>
        <p:spPr>
          <a:xfrm>
            <a:off x="3568801" y="3473411"/>
            <a:ext cx="2675604" cy="307777"/>
          </a:xfrm>
          <a:prstGeom prst="rect">
            <a:avLst/>
          </a:prstGeom>
          <a:noFill/>
        </p:spPr>
        <p:txBody>
          <a:bodyPr wrap="none" rtlCol="0">
            <a:spAutoFit/>
          </a:bodyPr>
          <a:lstStyle/>
          <a:p>
            <a:r>
              <a:rPr lang="et-EE" sz="1400" dirty="0" err="1">
                <a:solidFill>
                  <a:schemeClr val="bg1"/>
                </a:solidFill>
                <a:latin typeface="Verdana" panose="020B0604030504040204" pitchFamily="34" charset="0"/>
                <a:ea typeface="Verdana" panose="020B0604030504040204" pitchFamily="34" charset="0"/>
              </a:rPr>
              <a:t>Rolling</a:t>
            </a:r>
            <a:r>
              <a:rPr lang="et-EE" sz="1400" dirty="0">
                <a:solidFill>
                  <a:schemeClr val="bg1"/>
                </a:solidFill>
                <a:latin typeface="Verdana" panose="020B0604030504040204" pitchFamily="34" charset="0"/>
                <a:ea typeface="Verdana" panose="020B0604030504040204" pitchFamily="34" charset="0"/>
              </a:rPr>
              <a:t> Road (ÖBB, Austria)</a:t>
            </a:r>
          </a:p>
        </p:txBody>
      </p:sp>
      <p:pic>
        <p:nvPicPr>
          <p:cNvPr id="1030" name="Picture 6">
            <a:extLst>
              <a:ext uri="{FF2B5EF4-FFF2-40B4-BE49-F238E27FC236}">
                <a16:creationId xmlns:a16="http://schemas.microsoft.com/office/drawing/2014/main" id="{5DEE6B32-2FB9-8A38-18C9-BC44356856C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7843" y="4379826"/>
            <a:ext cx="2745581" cy="154438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F71D3DFD-B02E-6A68-F508-6678837A4726}"/>
              </a:ext>
            </a:extLst>
          </p:cNvPr>
          <p:cNvSpPr txBox="1"/>
          <p:nvPr/>
        </p:nvSpPr>
        <p:spPr>
          <a:xfrm>
            <a:off x="682253" y="5434235"/>
            <a:ext cx="2308965" cy="523220"/>
          </a:xfrm>
          <a:prstGeom prst="rect">
            <a:avLst/>
          </a:prstGeom>
          <a:noFill/>
        </p:spPr>
        <p:txBody>
          <a:bodyPr wrap="none" rtlCol="0">
            <a:spAutoFit/>
          </a:bodyPr>
          <a:lstStyle/>
          <a:p>
            <a:r>
              <a:rPr lang="et-EE" sz="1400" dirty="0">
                <a:solidFill>
                  <a:schemeClr val="bg1"/>
                </a:solidFill>
                <a:latin typeface="Verdana" panose="020B0604030504040204" pitchFamily="34" charset="0"/>
                <a:ea typeface="Verdana" panose="020B0604030504040204" pitchFamily="34" charset="0"/>
              </a:rPr>
              <a:t>Konteinerrong Ukrainas</a:t>
            </a:r>
          </a:p>
          <a:p>
            <a:r>
              <a:rPr lang="et-EE" sz="1400" dirty="0">
                <a:solidFill>
                  <a:schemeClr val="bg1"/>
                </a:solidFill>
                <a:latin typeface="Verdana" panose="020B0604030504040204" pitchFamily="34" charset="0"/>
                <a:ea typeface="Verdana" panose="020B0604030504040204" pitchFamily="34" charset="0"/>
              </a:rPr>
              <a:t>(Railfreight.com)</a:t>
            </a:r>
          </a:p>
        </p:txBody>
      </p:sp>
      <p:pic>
        <p:nvPicPr>
          <p:cNvPr id="1032" name="Picture 8" descr="Cherokee loaded seen from air">
            <a:extLst>
              <a:ext uri="{FF2B5EF4-FFF2-40B4-BE49-F238E27FC236}">
                <a16:creationId xmlns:a16="http://schemas.microsoft.com/office/drawing/2014/main" id="{08A569BC-648B-A7C2-4E6C-DDA7DE3F036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68801" y="4398049"/>
            <a:ext cx="2699468" cy="202460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0AD91169-4A65-7C76-FC8F-6A38230FF041}"/>
              </a:ext>
            </a:extLst>
          </p:cNvPr>
          <p:cNvSpPr txBox="1"/>
          <p:nvPr/>
        </p:nvSpPr>
        <p:spPr>
          <a:xfrm>
            <a:off x="3603873" y="5924215"/>
            <a:ext cx="2229649" cy="523220"/>
          </a:xfrm>
          <a:prstGeom prst="rect">
            <a:avLst/>
          </a:prstGeom>
          <a:noFill/>
        </p:spPr>
        <p:txBody>
          <a:bodyPr wrap="none" rtlCol="0">
            <a:spAutoFit/>
          </a:bodyPr>
          <a:lstStyle/>
          <a:p>
            <a:r>
              <a:rPr lang="et-EE" sz="1400" dirty="0">
                <a:solidFill>
                  <a:schemeClr val="bg1"/>
                </a:solidFill>
                <a:latin typeface="Verdana" panose="020B0604030504040204" pitchFamily="34" charset="0"/>
                <a:ea typeface="Verdana" panose="020B0604030504040204" pitchFamily="34" charset="0"/>
              </a:rPr>
              <a:t>Raudteeparvlaev USAs</a:t>
            </a:r>
          </a:p>
          <a:p>
            <a:r>
              <a:rPr lang="et-EE" sz="1400" dirty="0">
                <a:solidFill>
                  <a:schemeClr val="bg1"/>
                </a:solidFill>
                <a:latin typeface="Verdana" panose="020B0604030504040204" pitchFamily="34" charset="0"/>
                <a:ea typeface="Verdana" panose="020B0604030504040204" pitchFamily="34" charset="0"/>
              </a:rPr>
              <a:t>(marinelog.com)</a:t>
            </a:r>
          </a:p>
        </p:txBody>
      </p:sp>
    </p:spTree>
    <p:extLst>
      <p:ext uri="{BB962C8B-B14F-4D97-AF65-F5344CB8AC3E}">
        <p14:creationId xmlns:p14="http://schemas.microsoft.com/office/powerpoint/2010/main" val="38898534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EC8219-3C43-2A31-B7AD-7BA5E39F8D6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79281D5-1C34-A69B-EEF8-5A54BCD663D9}"/>
              </a:ext>
            </a:extLst>
          </p:cNvPr>
          <p:cNvSpPr>
            <a:spLocks noGrp="1"/>
          </p:cNvSpPr>
          <p:nvPr>
            <p:ph type="title"/>
          </p:nvPr>
        </p:nvSpPr>
        <p:spPr>
          <a:xfrm>
            <a:off x="3791744" y="274638"/>
            <a:ext cx="7790656" cy="1282154"/>
          </a:xfrm>
        </p:spPr>
        <p:txBody>
          <a:bodyPr>
            <a:normAutofit/>
          </a:bodyPr>
          <a:lstStyle/>
          <a:p>
            <a:r>
              <a:rPr lang="et-EE" dirty="0"/>
              <a:t>Mõisteraamistik (1)</a:t>
            </a:r>
            <a:endParaRPr lang="et-EE" i="1" dirty="0"/>
          </a:p>
        </p:txBody>
      </p:sp>
      <p:sp>
        <p:nvSpPr>
          <p:cNvPr id="5" name="Content Placeholder 4">
            <a:extLst>
              <a:ext uri="{FF2B5EF4-FFF2-40B4-BE49-F238E27FC236}">
                <a16:creationId xmlns:a16="http://schemas.microsoft.com/office/drawing/2014/main" id="{B0D88C4F-1764-CF71-143A-8C83CA0F4BC2}"/>
              </a:ext>
            </a:extLst>
          </p:cNvPr>
          <p:cNvSpPr>
            <a:spLocks noGrp="1"/>
          </p:cNvSpPr>
          <p:nvPr>
            <p:ph idx="1"/>
          </p:nvPr>
        </p:nvSpPr>
        <p:spPr>
          <a:xfrm>
            <a:off x="609600" y="1772816"/>
            <a:ext cx="10972800" cy="4536504"/>
          </a:xfrm>
        </p:spPr>
        <p:txBody>
          <a:bodyPr>
            <a:normAutofit/>
          </a:bodyPr>
          <a:lstStyle/>
          <a:p>
            <a:pPr marL="0" indent="0">
              <a:buNone/>
            </a:pPr>
            <a:r>
              <a:rPr lang="et-EE" dirty="0">
                <a:solidFill>
                  <a:srgbClr val="00B050"/>
                </a:solidFill>
              </a:rPr>
              <a:t>Transport (veondus) </a:t>
            </a:r>
            <a:r>
              <a:rPr lang="et-EE" dirty="0"/>
              <a:t>– majandusharu, mis tegeleb kaupade ja inimeste, laiemas mõistes ka informatsiooni siirdamisega ühest punktist teise. Veonduse tehnilise baasi moodustavad </a:t>
            </a:r>
            <a:r>
              <a:rPr lang="et-EE" dirty="0">
                <a:solidFill>
                  <a:srgbClr val="00B050"/>
                </a:solidFill>
              </a:rPr>
              <a:t>infrastruktuur (taristu) </a:t>
            </a:r>
            <a:r>
              <a:rPr lang="et-EE" dirty="0"/>
              <a:t>ja </a:t>
            </a:r>
            <a:r>
              <a:rPr lang="et-EE" dirty="0">
                <a:solidFill>
                  <a:srgbClr val="00B050"/>
                </a:solidFill>
              </a:rPr>
              <a:t>veerem</a:t>
            </a:r>
          </a:p>
          <a:p>
            <a:pPr marL="0" indent="0">
              <a:buNone/>
            </a:pPr>
            <a:endParaRPr lang="et-EE" dirty="0">
              <a:solidFill>
                <a:srgbClr val="00B050"/>
              </a:solidFill>
            </a:endParaRPr>
          </a:p>
          <a:p>
            <a:pPr marL="0" indent="0">
              <a:buNone/>
            </a:pPr>
            <a:r>
              <a:rPr lang="et-EE" dirty="0">
                <a:solidFill>
                  <a:srgbClr val="00B050"/>
                </a:solidFill>
              </a:rPr>
              <a:t>Raudtee</a:t>
            </a:r>
            <a:r>
              <a:rPr lang="et-EE" dirty="0"/>
              <a:t> – ettevõtja või grupp ettevõtjaid, kes üksikuna või kogumis omavad teatud piirkonnas kõiki tehnilisi vahendeid, sh </a:t>
            </a:r>
            <a:r>
              <a:rPr lang="et-EE" dirty="0">
                <a:solidFill>
                  <a:srgbClr val="00B050"/>
                </a:solidFill>
              </a:rPr>
              <a:t>raudteeinfrastruktuuri ja -veeremit</a:t>
            </a:r>
            <a:r>
              <a:rPr lang="et-EE" dirty="0"/>
              <a:t>, kaupade ja inimeste raudteeveoks</a:t>
            </a:r>
          </a:p>
          <a:p>
            <a:pPr marL="0" indent="0">
              <a:buNone/>
            </a:pPr>
            <a:endParaRPr lang="et-EE" dirty="0"/>
          </a:p>
          <a:p>
            <a:pPr marL="0" indent="0">
              <a:buNone/>
            </a:pPr>
            <a:endParaRPr lang="et-EE" dirty="0"/>
          </a:p>
        </p:txBody>
      </p:sp>
      <p:sp>
        <p:nvSpPr>
          <p:cNvPr id="6" name="Footer Placeholder 5">
            <a:extLst>
              <a:ext uri="{FF2B5EF4-FFF2-40B4-BE49-F238E27FC236}">
                <a16:creationId xmlns:a16="http://schemas.microsoft.com/office/drawing/2014/main" id="{E342EAF0-9E0C-E304-E548-D9ADB74EEC54}"/>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t-EE" sz="1600" b="0" i="0" u="none" strike="noStrike" kern="1200" cap="none" spc="0" normalizeH="0" baseline="0" noProof="0" dirty="0">
                <a:ln>
                  <a:noFill/>
                </a:ln>
                <a:solidFill>
                  <a:srgbClr val="00B050"/>
                </a:solidFill>
                <a:effectLst/>
                <a:uLnTx/>
                <a:uFillTx/>
                <a:latin typeface="Verdana" pitchFamily="34" charset="0"/>
                <a:ea typeface="+mn-ea"/>
                <a:cs typeface="+mn-cs"/>
              </a:rPr>
              <a:t>www.tktk.ee</a:t>
            </a:r>
          </a:p>
        </p:txBody>
      </p:sp>
    </p:spTree>
    <p:extLst>
      <p:ext uri="{BB962C8B-B14F-4D97-AF65-F5344CB8AC3E}">
        <p14:creationId xmlns:p14="http://schemas.microsoft.com/office/powerpoint/2010/main" val="13581063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0FB470-C267-DF4E-E79B-1D93586E989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33F43FD-F5BF-285E-2942-4E91C8EB0A2A}"/>
              </a:ext>
            </a:extLst>
          </p:cNvPr>
          <p:cNvSpPr>
            <a:spLocks noGrp="1"/>
          </p:cNvSpPr>
          <p:nvPr>
            <p:ph type="title"/>
          </p:nvPr>
        </p:nvSpPr>
        <p:spPr/>
        <p:txBody>
          <a:bodyPr>
            <a:normAutofit fontScale="90000"/>
          </a:bodyPr>
          <a:lstStyle/>
          <a:p>
            <a:r>
              <a:rPr lang="et-EE" sz="2500" dirty="0">
                <a:latin typeface="Verdana"/>
                <a:ea typeface="Verdana"/>
              </a:rPr>
              <a:t>Raudteetransport ja majanduslik kapital.</a:t>
            </a:r>
            <a:br>
              <a:rPr lang="et-EE" sz="2500" dirty="0">
                <a:latin typeface="Verdana"/>
                <a:ea typeface="Verdana"/>
              </a:rPr>
            </a:br>
            <a:r>
              <a:rPr lang="et-EE" sz="2500" dirty="0">
                <a:latin typeface="Verdana"/>
                <a:ea typeface="Verdana"/>
              </a:rPr>
              <a:t>Esimene ja viimane miil</a:t>
            </a:r>
            <a:endParaRPr lang="et-EE" dirty="0"/>
          </a:p>
        </p:txBody>
      </p:sp>
      <p:pic>
        <p:nvPicPr>
          <p:cNvPr id="3" name="Sisu kohatäide 2" descr="Pilt, millel on kujutatud tekst, kuvatõmmis, järjekord, Paralleelne&#10;&#10;Tehisintellekti genereeritud sisu ei pruugi olla õige.">
            <a:extLst>
              <a:ext uri="{FF2B5EF4-FFF2-40B4-BE49-F238E27FC236}">
                <a16:creationId xmlns:a16="http://schemas.microsoft.com/office/drawing/2014/main" id="{0E147526-6881-4075-4714-2A59503221FA}"/>
              </a:ext>
            </a:extLst>
          </p:cNvPr>
          <p:cNvPicPr>
            <a:picLocks noGrp="1" noChangeAspect="1"/>
          </p:cNvPicPr>
          <p:nvPr>
            <p:ph sz="half" idx="1"/>
          </p:nvPr>
        </p:nvPicPr>
        <p:blipFill>
          <a:blip r:embed="rId3"/>
          <a:stretch>
            <a:fillRect/>
          </a:stretch>
        </p:blipFill>
        <p:spPr>
          <a:xfrm>
            <a:off x="609600" y="1124701"/>
            <a:ext cx="5384800" cy="3735705"/>
          </a:xfrm>
          <a:prstGeom prst="rect">
            <a:avLst/>
          </a:prstGeom>
        </p:spPr>
      </p:pic>
      <p:sp>
        <p:nvSpPr>
          <p:cNvPr id="2" name="Sisu kohatäide 1">
            <a:extLst>
              <a:ext uri="{FF2B5EF4-FFF2-40B4-BE49-F238E27FC236}">
                <a16:creationId xmlns:a16="http://schemas.microsoft.com/office/drawing/2014/main" id="{BE288A76-E65A-9E19-3360-7DF47CDD876A}"/>
              </a:ext>
            </a:extLst>
          </p:cNvPr>
          <p:cNvSpPr>
            <a:spLocks noGrp="1"/>
          </p:cNvSpPr>
          <p:nvPr>
            <p:ph sz="half" idx="2"/>
          </p:nvPr>
        </p:nvSpPr>
        <p:spPr/>
        <p:txBody>
          <a:bodyPr vert="horz" lIns="91440" tIns="45720" rIns="91440" bIns="45720" rtlCol="0" anchor="t">
            <a:normAutofit/>
          </a:bodyPr>
          <a:lstStyle/>
          <a:p>
            <a:pPr marL="0" indent="0">
              <a:buNone/>
            </a:pPr>
            <a:r>
              <a:rPr lang="et-EE" sz="1600" dirty="0">
                <a:latin typeface="Verdana"/>
                <a:ea typeface="Verdana"/>
              </a:rPr>
              <a:t>Vilniuse Kuivsadam (Vilnius </a:t>
            </a:r>
            <a:r>
              <a:rPr lang="et-EE" sz="1600" err="1">
                <a:latin typeface="Verdana"/>
                <a:ea typeface="Verdana"/>
              </a:rPr>
              <a:t>Intermodal</a:t>
            </a:r>
            <a:r>
              <a:rPr lang="et-EE" sz="1600" dirty="0">
                <a:latin typeface="Verdana"/>
                <a:ea typeface="Verdana"/>
              </a:rPr>
              <a:t> Terminal)</a:t>
            </a:r>
            <a:endParaRPr lang="et-EE" sz="1600" dirty="0">
              <a:ea typeface="Verdana" pitchFamily="34" charset="0"/>
            </a:endParaRPr>
          </a:p>
        </p:txBody>
      </p:sp>
      <p:sp>
        <p:nvSpPr>
          <p:cNvPr id="6" name="Footer Placeholder 5">
            <a:extLst>
              <a:ext uri="{FF2B5EF4-FFF2-40B4-BE49-F238E27FC236}">
                <a16:creationId xmlns:a16="http://schemas.microsoft.com/office/drawing/2014/main" id="{8DAEE6D4-0919-47F9-D9BC-F50CF85EC0AD}"/>
              </a:ext>
            </a:extLst>
          </p:cNvPr>
          <p:cNvSpPr>
            <a:spLocks noGrp="1"/>
          </p:cNvSpPr>
          <p:nvPr>
            <p:ph type="ftr" sz="quarter" idx="4294967295"/>
          </p:nvPr>
        </p:nvSpPr>
        <p:spPr>
          <a:xfrm>
            <a:off x="0" y="6356350"/>
            <a:ext cx="3860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t-EE" sz="1600" b="0" i="0" u="none" strike="noStrike" kern="1200" cap="none" spc="0" normalizeH="0" baseline="0" noProof="0" dirty="0">
                <a:ln>
                  <a:noFill/>
                </a:ln>
                <a:solidFill>
                  <a:srgbClr val="00B050"/>
                </a:solidFill>
                <a:effectLst/>
                <a:uLnTx/>
                <a:uFillTx/>
                <a:latin typeface="Verdana" pitchFamily="34" charset="0"/>
                <a:ea typeface="+mn-ea"/>
                <a:cs typeface="+mn-cs"/>
              </a:rPr>
              <a:t>www.tktk.ee</a:t>
            </a:r>
          </a:p>
        </p:txBody>
      </p:sp>
      <p:sp>
        <p:nvSpPr>
          <p:cNvPr id="7" name="TextBox 6">
            <a:extLst>
              <a:ext uri="{FF2B5EF4-FFF2-40B4-BE49-F238E27FC236}">
                <a16:creationId xmlns:a16="http://schemas.microsoft.com/office/drawing/2014/main" id="{F71DAA89-2A78-BFA2-3B32-DCA41269BBF2}"/>
              </a:ext>
            </a:extLst>
          </p:cNvPr>
          <p:cNvSpPr txBox="1"/>
          <p:nvPr/>
        </p:nvSpPr>
        <p:spPr>
          <a:xfrm>
            <a:off x="721476" y="5932020"/>
            <a:ext cx="5276515" cy="415498"/>
          </a:xfrm>
          <a:prstGeom prst="rect">
            <a:avLst/>
          </a:prstGeom>
          <a:noFill/>
        </p:spPr>
        <p:txBody>
          <a:bodyPr wrap="square" lIns="91440" tIns="45720" rIns="91440" bIns="45720" rtlCol="0" anchor="t">
            <a:spAutoFit/>
          </a:bodyPr>
          <a:lstStyle/>
          <a:p>
            <a:r>
              <a:rPr lang="et-EE" sz="1050" dirty="0" err="1">
                <a:latin typeface="Verdana"/>
                <a:ea typeface="Verdana"/>
              </a:rPr>
              <a:t>User-friendly</a:t>
            </a:r>
            <a:r>
              <a:rPr lang="et-EE" sz="1050" dirty="0">
                <a:latin typeface="Verdana"/>
                <a:ea typeface="Verdana"/>
              </a:rPr>
              <a:t> </a:t>
            </a:r>
            <a:r>
              <a:rPr lang="et-EE" sz="1050" dirty="0" err="1">
                <a:latin typeface="Verdana"/>
                <a:ea typeface="Verdana"/>
              </a:rPr>
              <a:t>access</a:t>
            </a:r>
            <a:r>
              <a:rPr lang="et-EE" sz="1050" dirty="0">
                <a:latin typeface="Verdana"/>
                <a:ea typeface="Verdana"/>
              </a:rPr>
              <a:t> </a:t>
            </a:r>
            <a:r>
              <a:rPr lang="et-EE" sz="1050" dirty="0" err="1">
                <a:latin typeface="Verdana"/>
                <a:ea typeface="Verdana"/>
              </a:rPr>
              <a:t>to</a:t>
            </a:r>
            <a:r>
              <a:rPr lang="et-EE" sz="1050" dirty="0">
                <a:latin typeface="Verdana"/>
                <a:ea typeface="Verdana"/>
              </a:rPr>
              <a:t> </a:t>
            </a:r>
            <a:r>
              <a:rPr lang="et-EE" sz="1050" dirty="0" err="1">
                <a:latin typeface="Verdana"/>
                <a:ea typeface="Verdana"/>
              </a:rPr>
              <a:t>information</a:t>
            </a:r>
            <a:r>
              <a:rPr lang="et-EE" sz="1050" dirty="0">
                <a:latin typeface="Verdana"/>
                <a:ea typeface="Verdana"/>
              </a:rPr>
              <a:t> </a:t>
            </a:r>
            <a:r>
              <a:rPr lang="et-EE" sz="1050" dirty="0" err="1">
                <a:latin typeface="Verdana"/>
                <a:ea typeface="Verdana"/>
              </a:rPr>
              <a:t>about</a:t>
            </a:r>
            <a:r>
              <a:rPr lang="et-EE" sz="1050" dirty="0">
                <a:latin typeface="Verdana"/>
                <a:ea typeface="Verdana"/>
              </a:rPr>
              <a:t> last-</a:t>
            </a:r>
            <a:r>
              <a:rPr lang="et-EE" sz="1050" dirty="0" err="1">
                <a:latin typeface="Verdana"/>
                <a:ea typeface="Verdana"/>
              </a:rPr>
              <a:t>mile</a:t>
            </a:r>
            <a:r>
              <a:rPr lang="et-EE" sz="1050" dirty="0">
                <a:latin typeface="Verdana"/>
                <a:ea typeface="Verdana"/>
              </a:rPr>
              <a:t> </a:t>
            </a:r>
            <a:r>
              <a:rPr lang="et-EE" sz="1050" dirty="0" err="1">
                <a:latin typeface="Verdana"/>
                <a:ea typeface="Verdana"/>
              </a:rPr>
              <a:t>infrastructure</a:t>
            </a:r>
            <a:r>
              <a:rPr lang="et-EE" sz="1050" dirty="0">
                <a:latin typeface="Verdana"/>
                <a:ea typeface="Verdana"/>
              </a:rPr>
              <a:t> </a:t>
            </a:r>
            <a:r>
              <a:rPr lang="et-EE" sz="1050" dirty="0" err="1">
                <a:latin typeface="Verdana"/>
                <a:ea typeface="Verdana"/>
              </a:rPr>
              <a:t>for</a:t>
            </a:r>
            <a:r>
              <a:rPr lang="et-EE" sz="1050" dirty="0">
                <a:latin typeface="Verdana"/>
                <a:ea typeface="Verdana"/>
              </a:rPr>
              <a:t> rail </a:t>
            </a:r>
            <a:r>
              <a:rPr lang="et-EE" sz="1050" dirty="0" err="1">
                <a:latin typeface="Verdana"/>
                <a:ea typeface="Verdana"/>
              </a:rPr>
              <a:t>freight</a:t>
            </a:r>
            <a:r>
              <a:rPr lang="et-EE" sz="1050" dirty="0">
                <a:latin typeface="Verdana"/>
                <a:ea typeface="Verdana"/>
              </a:rPr>
              <a:t>. </a:t>
            </a:r>
            <a:r>
              <a:rPr lang="et-EE" sz="1050" dirty="0" err="1">
                <a:latin typeface="Verdana"/>
                <a:ea typeface="Verdana"/>
              </a:rPr>
              <a:t>UIC&amp;HaCon</a:t>
            </a:r>
            <a:r>
              <a:rPr lang="et-EE" sz="1050" dirty="0">
                <a:latin typeface="Verdana"/>
                <a:ea typeface="Verdana"/>
              </a:rPr>
              <a:t>, 2016</a:t>
            </a:r>
            <a:endParaRPr lang="et-EE" sz="1050">
              <a:latin typeface="Verdana"/>
              <a:ea typeface="Verdana"/>
            </a:endParaRPr>
          </a:p>
        </p:txBody>
      </p:sp>
      <p:pic>
        <p:nvPicPr>
          <p:cNvPr id="5" name="Pilt 4" descr="Pilt, millel on kujutatud muru, rada, sõiduk, õues&#10;&#10;Tehisintellekti genereeritud sisu ei pruugi olla õige.">
            <a:extLst>
              <a:ext uri="{FF2B5EF4-FFF2-40B4-BE49-F238E27FC236}">
                <a16:creationId xmlns:a16="http://schemas.microsoft.com/office/drawing/2014/main" id="{C099071A-49BD-6D8A-772F-9C1EB40D6CC0}"/>
              </a:ext>
            </a:extLst>
          </p:cNvPr>
          <p:cNvPicPr>
            <a:picLocks noChangeAspect="1"/>
          </p:cNvPicPr>
          <p:nvPr/>
        </p:nvPicPr>
        <p:blipFill>
          <a:blip r:embed="rId4"/>
          <a:stretch>
            <a:fillRect/>
          </a:stretch>
        </p:blipFill>
        <p:spPr>
          <a:xfrm>
            <a:off x="6288980" y="1524000"/>
            <a:ext cx="4734146" cy="2733843"/>
          </a:xfrm>
          <a:prstGeom prst="rect">
            <a:avLst/>
          </a:prstGeom>
        </p:spPr>
      </p:pic>
      <p:sp>
        <p:nvSpPr>
          <p:cNvPr id="9" name="TextBox 8">
            <a:extLst>
              <a:ext uri="{FF2B5EF4-FFF2-40B4-BE49-F238E27FC236}">
                <a16:creationId xmlns:a16="http://schemas.microsoft.com/office/drawing/2014/main" id="{3393EE48-FA0B-B829-ACC4-9F02034690C7}"/>
              </a:ext>
            </a:extLst>
          </p:cNvPr>
          <p:cNvSpPr txBox="1"/>
          <p:nvPr/>
        </p:nvSpPr>
        <p:spPr>
          <a:xfrm>
            <a:off x="9839138" y="1524791"/>
            <a:ext cx="1099853" cy="307777"/>
          </a:xfrm>
          <a:prstGeom prst="rect">
            <a:avLst/>
          </a:prstGeom>
          <a:noFill/>
        </p:spPr>
        <p:txBody>
          <a:bodyPr wrap="none" lIns="91440" tIns="45720" rIns="91440" bIns="45720" rtlCol="0" anchor="t">
            <a:spAutoFit/>
          </a:bodyPr>
          <a:lstStyle/>
          <a:p>
            <a:r>
              <a:rPr lang="et-EE" sz="1400" dirty="0" err="1">
                <a:solidFill>
                  <a:schemeClr val="bg1"/>
                </a:solidFill>
                <a:latin typeface="Verdana"/>
                <a:ea typeface="Verdana"/>
              </a:rPr>
              <a:t>ltgcargo.lt</a:t>
            </a:r>
          </a:p>
        </p:txBody>
      </p:sp>
      <p:pic>
        <p:nvPicPr>
          <p:cNvPr id="10" name="Pilt 9" descr="Pilt, millel on kujutatud diagramm, kuvatõmmis&#10;&#10;Tehisintellekti genereeritud sisu ei pruugi olla õige.">
            <a:extLst>
              <a:ext uri="{FF2B5EF4-FFF2-40B4-BE49-F238E27FC236}">
                <a16:creationId xmlns:a16="http://schemas.microsoft.com/office/drawing/2014/main" id="{CD553C96-B02D-216F-134A-AB291853788B}"/>
              </a:ext>
            </a:extLst>
          </p:cNvPr>
          <p:cNvPicPr>
            <a:picLocks noChangeAspect="1"/>
          </p:cNvPicPr>
          <p:nvPr/>
        </p:nvPicPr>
        <p:blipFill>
          <a:blip r:embed="rId5"/>
          <a:stretch>
            <a:fillRect/>
          </a:stretch>
        </p:blipFill>
        <p:spPr>
          <a:xfrm>
            <a:off x="6292265" y="4327692"/>
            <a:ext cx="4727575" cy="1698458"/>
          </a:xfrm>
          <a:prstGeom prst="rect">
            <a:avLst/>
          </a:prstGeom>
        </p:spPr>
      </p:pic>
      <p:sp>
        <p:nvSpPr>
          <p:cNvPr id="11" name="TextBox 10">
            <a:extLst>
              <a:ext uri="{FF2B5EF4-FFF2-40B4-BE49-F238E27FC236}">
                <a16:creationId xmlns:a16="http://schemas.microsoft.com/office/drawing/2014/main" id="{DA8C3297-EA06-21C8-9A2E-1317997611D2}"/>
              </a:ext>
            </a:extLst>
          </p:cNvPr>
          <p:cNvSpPr txBox="1"/>
          <p:nvPr/>
        </p:nvSpPr>
        <p:spPr>
          <a:xfrm>
            <a:off x="6289423" y="6018914"/>
            <a:ext cx="5276515" cy="253916"/>
          </a:xfrm>
          <a:prstGeom prst="rect">
            <a:avLst/>
          </a:prstGeom>
          <a:noFill/>
        </p:spPr>
        <p:txBody>
          <a:bodyPr wrap="square" lIns="91440" tIns="45720" rIns="91440" bIns="45720" rtlCol="0" anchor="t">
            <a:spAutoFit/>
          </a:bodyPr>
          <a:lstStyle/>
          <a:p>
            <a:r>
              <a:rPr lang="et-EE" sz="1050" dirty="0">
                <a:latin typeface="Verdana"/>
                <a:ea typeface="Verdana"/>
              </a:rPr>
              <a:t>Estrada Port Consulting, </a:t>
            </a:r>
            <a:r>
              <a:rPr lang="et-EE" sz="1050" dirty="0" err="1">
                <a:latin typeface="Verdana"/>
                <a:ea typeface="Verdana"/>
              </a:rPr>
              <a:t>s.l</a:t>
            </a:r>
            <a:r>
              <a:rPr lang="et-EE" sz="1050" dirty="0">
                <a:latin typeface="Verdana"/>
                <a:ea typeface="Verdana"/>
              </a:rPr>
              <a:t>.</a:t>
            </a:r>
          </a:p>
        </p:txBody>
      </p:sp>
    </p:spTree>
    <p:extLst>
      <p:ext uri="{BB962C8B-B14F-4D97-AF65-F5344CB8AC3E}">
        <p14:creationId xmlns:p14="http://schemas.microsoft.com/office/powerpoint/2010/main" val="15738968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C896B-BD13-C239-C808-9D4EEC70243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7CD1482-BAA0-9BE0-3CB5-65D79A13CCCF}"/>
              </a:ext>
            </a:extLst>
          </p:cNvPr>
          <p:cNvSpPr>
            <a:spLocks noGrp="1"/>
          </p:cNvSpPr>
          <p:nvPr>
            <p:ph type="title"/>
          </p:nvPr>
        </p:nvSpPr>
        <p:spPr/>
        <p:txBody>
          <a:bodyPr>
            <a:normAutofit fontScale="90000"/>
          </a:bodyPr>
          <a:lstStyle/>
          <a:p>
            <a:r>
              <a:rPr lang="et-EE" sz="2500" dirty="0">
                <a:latin typeface="Verdana"/>
                <a:ea typeface="Verdana"/>
              </a:rPr>
              <a:t>Raudteetransport ja majanduslik kapital.</a:t>
            </a:r>
            <a:br>
              <a:rPr lang="et-EE" sz="2500" dirty="0">
                <a:latin typeface="Verdana"/>
                <a:ea typeface="Verdana"/>
              </a:rPr>
            </a:br>
            <a:r>
              <a:rPr lang="et-EE" sz="2500" dirty="0">
                <a:latin typeface="Verdana"/>
                <a:ea typeface="Verdana"/>
              </a:rPr>
              <a:t>Digitaliseerimine ja automatiseerimine</a:t>
            </a:r>
            <a:endParaRPr lang="et-EE" dirty="0"/>
          </a:p>
        </p:txBody>
      </p:sp>
      <p:sp>
        <p:nvSpPr>
          <p:cNvPr id="5" name="Content Placeholder 4">
            <a:extLst>
              <a:ext uri="{FF2B5EF4-FFF2-40B4-BE49-F238E27FC236}">
                <a16:creationId xmlns:a16="http://schemas.microsoft.com/office/drawing/2014/main" id="{090A5C97-6432-C6F3-7293-3045428C9AA2}"/>
              </a:ext>
            </a:extLst>
          </p:cNvPr>
          <p:cNvSpPr>
            <a:spLocks noGrp="1"/>
          </p:cNvSpPr>
          <p:nvPr>
            <p:ph sz="half" idx="1"/>
          </p:nvPr>
        </p:nvSpPr>
        <p:spPr>
          <a:xfrm>
            <a:off x="609600" y="1245060"/>
            <a:ext cx="5384800" cy="5112568"/>
          </a:xfrm>
        </p:spPr>
        <p:txBody>
          <a:bodyPr vert="horz" lIns="91440" tIns="45720" rIns="91440" bIns="45720" rtlCol="0" anchor="t">
            <a:noAutofit/>
          </a:bodyPr>
          <a:lstStyle/>
          <a:p>
            <a:pPr marL="0" indent="0">
              <a:buNone/>
            </a:pPr>
            <a:r>
              <a:rPr lang="et-EE" sz="1800" dirty="0">
                <a:latin typeface="Verdana"/>
                <a:ea typeface="Verdana"/>
              </a:rPr>
              <a:t>Raudteeautomaatika</a:t>
            </a:r>
          </a:p>
          <a:p>
            <a:pPr marL="0" indent="0">
              <a:buNone/>
            </a:pPr>
            <a:endParaRPr lang="et-EE" sz="1800" dirty="0">
              <a:solidFill>
                <a:srgbClr val="00B050"/>
              </a:solidFill>
              <a:latin typeface="Verdana"/>
              <a:ea typeface="Verdana"/>
            </a:endParaRPr>
          </a:p>
          <a:p>
            <a:r>
              <a:rPr lang="et-EE" sz="1800" dirty="0">
                <a:solidFill>
                  <a:srgbClr val="00B050"/>
                </a:solidFill>
                <a:latin typeface="Verdana"/>
                <a:ea typeface="Verdana"/>
              </a:rPr>
              <a:t>CCS </a:t>
            </a:r>
            <a:r>
              <a:rPr lang="et-EE" sz="1800" dirty="0">
                <a:latin typeface="Verdana"/>
                <a:ea typeface="Verdana"/>
              </a:rPr>
              <a:t>(Control, </a:t>
            </a:r>
            <a:r>
              <a:rPr lang="et-EE" sz="1800" dirty="0" err="1">
                <a:latin typeface="Verdana"/>
                <a:ea typeface="Verdana"/>
              </a:rPr>
              <a:t>command</a:t>
            </a:r>
            <a:r>
              <a:rPr lang="et-EE" sz="1800" dirty="0">
                <a:latin typeface="Verdana"/>
                <a:ea typeface="Verdana"/>
              </a:rPr>
              <a:t> and </a:t>
            </a:r>
            <a:r>
              <a:rPr lang="et-EE" sz="1800" dirty="0" err="1">
                <a:latin typeface="Verdana"/>
                <a:ea typeface="Verdana"/>
              </a:rPr>
              <a:t>signalling</a:t>
            </a:r>
            <a:r>
              <a:rPr lang="et-EE" sz="1800" dirty="0">
                <a:latin typeface="Verdana"/>
                <a:ea typeface="Verdana"/>
              </a:rPr>
              <a:t>)</a:t>
            </a:r>
            <a:endParaRPr lang="et-EE" sz="2000"/>
          </a:p>
          <a:p>
            <a:r>
              <a:rPr lang="et-EE" sz="1800" dirty="0">
                <a:solidFill>
                  <a:srgbClr val="00B050"/>
                </a:solidFill>
                <a:latin typeface="Verdana"/>
                <a:ea typeface="Verdana"/>
              </a:rPr>
              <a:t>TTCMS </a:t>
            </a:r>
            <a:r>
              <a:rPr lang="et-EE" sz="1800" dirty="0">
                <a:latin typeface="Verdana"/>
                <a:ea typeface="Verdana"/>
              </a:rPr>
              <a:t>(</a:t>
            </a:r>
            <a:r>
              <a:rPr lang="et-EE" sz="1800" dirty="0" err="1">
                <a:latin typeface="Verdana"/>
                <a:ea typeface="Verdana"/>
              </a:rPr>
              <a:t>Timetabling</a:t>
            </a:r>
            <a:r>
              <a:rPr lang="et-EE" sz="1800" dirty="0">
                <a:latin typeface="Verdana"/>
                <a:ea typeface="Verdana"/>
              </a:rPr>
              <a:t>, </a:t>
            </a:r>
            <a:r>
              <a:rPr lang="et-EE" sz="1800" dirty="0" err="1">
                <a:latin typeface="Verdana"/>
                <a:ea typeface="Verdana"/>
              </a:rPr>
              <a:t>Traffic</a:t>
            </a:r>
            <a:r>
              <a:rPr lang="et-EE" sz="1800" dirty="0">
                <a:latin typeface="Verdana"/>
                <a:ea typeface="Verdana"/>
              </a:rPr>
              <a:t> Control and Management System) </a:t>
            </a:r>
          </a:p>
          <a:p>
            <a:r>
              <a:rPr lang="et-EE" sz="1800" dirty="0">
                <a:solidFill>
                  <a:srgbClr val="00B050"/>
                </a:solidFill>
                <a:latin typeface="Verdana"/>
                <a:ea typeface="Verdana"/>
              </a:rPr>
              <a:t>ERTMS</a:t>
            </a:r>
            <a:r>
              <a:rPr lang="et-EE" sz="1800" dirty="0">
                <a:latin typeface="Verdana"/>
                <a:ea typeface="Verdana"/>
              </a:rPr>
              <a:t> (</a:t>
            </a:r>
            <a:r>
              <a:rPr lang="et-EE" sz="1800" dirty="0" err="1">
                <a:latin typeface="Verdana"/>
                <a:ea typeface="Verdana"/>
              </a:rPr>
              <a:t>European</a:t>
            </a:r>
            <a:r>
              <a:rPr lang="et-EE" sz="1800" dirty="0">
                <a:latin typeface="Verdana"/>
                <a:ea typeface="Verdana"/>
              </a:rPr>
              <a:t> </a:t>
            </a:r>
            <a:r>
              <a:rPr lang="et-EE" sz="1800" dirty="0" err="1">
                <a:latin typeface="Verdana"/>
                <a:ea typeface="Verdana"/>
              </a:rPr>
              <a:t>Railway</a:t>
            </a:r>
            <a:r>
              <a:rPr lang="et-EE" sz="1800" dirty="0">
                <a:latin typeface="Verdana"/>
                <a:ea typeface="Verdana"/>
              </a:rPr>
              <a:t> </a:t>
            </a:r>
            <a:r>
              <a:rPr lang="et-EE" sz="1800" dirty="0" err="1">
                <a:latin typeface="Verdana"/>
                <a:ea typeface="Verdana"/>
              </a:rPr>
              <a:t>Traffic</a:t>
            </a:r>
            <a:r>
              <a:rPr lang="et-EE" sz="1800" dirty="0">
                <a:latin typeface="Verdana"/>
                <a:ea typeface="Verdana"/>
              </a:rPr>
              <a:t> Management System): Euroopa 1435 mm raudteevõrku kattev ühtne raudteeliikluse juhtimise süsteem, mille </a:t>
            </a:r>
            <a:r>
              <a:rPr lang="et-EE" sz="1800" dirty="0" err="1">
                <a:latin typeface="Verdana"/>
                <a:ea typeface="Verdana"/>
              </a:rPr>
              <a:t>allsüsteemid</a:t>
            </a:r>
            <a:r>
              <a:rPr lang="et-EE" sz="1800" dirty="0">
                <a:latin typeface="Verdana"/>
                <a:ea typeface="Verdana"/>
              </a:rPr>
              <a:t> on </a:t>
            </a:r>
            <a:endParaRPr lang="et-EE" sz="2000"/>
          </a:p>
          <a:p>
            <a:pPr lvl="1"/>
            <a:r>
              <a:rPr lang="et-EE" sz="1800" dirty="0">
                <a:solidFill>
                  <a:srgbClr val="00B050"/>
                </a:solidFill>
                <a:latin typeface="Verdana"/>
                <a:ea typeface="Verdana"/>
              </a:rPr>
              <a:t>ETCS</a:t>
            </a:r>
            <a:r>
              <a:rPr lang="et-EE" sz="1800" dirty="0">
                <a:latin typeface="Verdana"/>
                <a:ea typeface="Verdana"/>
              </a:rPr>
              <a:t> (</a:t>
            </a:r>
            <a:r>
              <a:rPr lang="et-EE" sz="1800" dirty="0" err="1">
                <a:latin typeface="Verdana"/>
                <a:ea typeface="Verdana"/>
              </a:rPr>
              <a:t>European</a:t>
            </a:r>
            <a:r>
              <a:rPr lang="et-EE" sz="1800" dirty="0">
                <a:latin typeface="Verdana"/>
                <a:ea typeface="Verdana"/>
              </a:rPr>
              <a:t> </a:t>
            </a:r>
            <a:r>
              <a:rPr lang="et-EE" sz="1800" dirty="0" err="1">
                <a:latin typeface="Verdana"/>
                <a:ea typeface="Verdana"/>
              </a:rPr>
              <a:t>Train</a:t>
            </a:r>
            <a:r>
              <a:rPr lang="et-EE" sz="1800" dirty="0">
                <a:latin typeface="Verdana"/>
                <a:ea typeface="Verdana"/>
              </a:rPr>
              <a:t> Control System): Euroopa rongiliikluse kontrollsüsteem, ja</a:t>
            </a:r>
          </a:p>
          <a:p>
            <a:pPr lvl="1"/>
            <a:r>
              <a:rPr lang="et-EE" sz="1800" dirty="0">
                <a:solidFill>
                  <a:srgbClr val="00B050"/>
                </a:solidFill>
                <a:latin typeface="Verdana"/>
                <a:ea typeface="Verdana"/>
              </a:rPr>
              <a:t>FRMCS</a:t>
            </a:r>
            <a:r>
              <a:rPr lang="et-EE" sz="1800" dirty="0">
                <a:latin typeface="Verdana"/>
                <a:ea typeface="Verdana"/>
              </a:rPr>
              <a:t> (</a:t>
            </a:r>
            <a:r>
              <a:rPr lang="et-EE" sz="1800" dirty="0" err="1">
                <a:latin typeface="Verdana"/>
                <a:ea typeface="Verdana"/>
              </a:rPr>
              <a:t>Future</a:t>
            </a:r>
            <a:r>
              <a:rPr lang="et-EE" sz="1800" dirty="0">
                <a:latin typeface="Verdana"/>
                <a:ea typeface="Verdana"/>
              </a:rPr>
              <a:t> </a:t>
            </a:r>
            <a:r>
              <a:rPr lang="et-EE" sz="1800" dirty="0" err="1">
                <a:latin typeface="Verdana"/>
                <a:ea typeface="Verdana"/>
              </a:rPr>
              <a:t>Railway</a:t>
            </a:r>
            <a:r>
              <a:rPr lang="et-EE" sz="1800" dirty="0">
                <a:latin typeface="Verdana"/>
                <a:ea typeface="Verdana"/>
              </a:rPr>
              <a:t> Mobile </a:t>
            </a:r>
            <a:r>
              <a:rPr lang="et-EE" sz="1800" dirty="0" err="1">
                <a:latin typeface="Verdana"/>
                <a:ea typeface="Verdana"/>
              </a:rPr>
              <a:t>Communication</a:t>
            </a:r>
            <a:r>
              <a:rPr lang="et-EE" sz="1800" dirty="0">
                <a:latin typeface="Verdana"/>
                <a:ea typeface="Verdana"/>
              </a:rPr>
              <a:t> System): raudtee mobiilside süsteem.</a:t>
            </a:r>
            <a:endParaRPr lang="et-EE" sz="1800" dirty="0">
              <a:ea typeface="Verdana"/>
            </a:endParaRPr>
          </a:p>
        </p:txBody>
      </p:sp>
      <p:sp>
        <p:nvSpPr>
          <p:cNvPr id="2" name="Sisu kohatäide 1">
            <a:extLst>
              <a:ext uri="{FF2B5EF4-FFF2-40B4-BE49-F238E27FC236}">
                <a16:creationId xmlns:a16="http://schemas.microsoft.com/office/drawing/2014/main" id="{B1C10156-D773-27DD-AEA4-6618C4DB4358}"/>
              </a:ext>
            </a:extLst>
          </p:cNvPr>
          <p:cNvSpPr>
            <a:spLocks noGrp="1"/>
          </p:cNvSpPr>
          <p:nvPr>
            <p:ph sz="half" idx="2"/>
          </p:nvPr>
        </p:nvSpPr>
        <p:spPr>
          <a:xfrm>
            <a:off x="6304547" y="1245060"/>
            <a:ext cx="5384800" cy="4477569"/>
          </a:xfrm>
        </p:spPr>
        <p:txBody>
          <a:bodyPr vert="horz" lIns="91440" tIns="45720" rIns="91440" bIns="45720" rtlCol="0" anchor="t">
            <a:normAutofit/>
          </a:bodyPr>
          <a:lstStyle/>
          <a:p>
            <a:pPr marL="0" indent="0">
              <a:buNone/>
            </a:pPr>
            <a:r>
              <a:rPr lang="et-EE" sz="1800" dirty="0">
                <a:latin typeface="Verdana"/>
                <a:ea typeface="Verdana"/>
              </a:rPr>
              <a:t>Muid märksõnu</a:t>
            </a:r>
          </a:p>
          <a:p>
            <a:pPr marL="0" indent="0">
              <a:buNone/>
            </a:pPr>
            <a:endParaRPr lang="et-EE" sz="1800" dirty="0">
              <a:latin typeface="Verdana"/>
              <a:ea typeface="Verdana"/>
            </a:endParaRPr>
          </a:p>
          <a:p>
            <a:r>
              <a:rPr lang="et-EE" sz="1800" dirty="0">
                <a:latin typeface="Verdana"/>
                <a:ea typeface="Verdana"/>
              </a:rPr>
              <a:t>Suurandmed</a:t>
            </a:r>
            <a:endParaRPr lang="et-EE" dirty="0">
              <a:ea typeface="Verdana"/>
            </a:endParaRPr>
          </a:p>
          <a:p>
            <a:pPr lvl="1">
              <a:buFont typeface="Courier New" pitchFamily="34" charset="0"/>
              <a:buChar char="o"/>
            </a:pPr>
            <a:r>
              <a:rPr lang="et-EE" sz="1400" dirty="0">
                <a:latin typeface="Verdana"/>
                <a:ea typeface="Verdana"/>
              </a:rPr>
              <a:t>Normandmed (</a:t>
            </a:r>
            <a:r>
              <a:rPr lang="et-EE" sz="1400" dirty="0" err="1">
                <a:latin typeface="Verdana"/>
                <a:ea typeface="Verdana"/>
              </a:rPr>
              <a:t>masterdata</a:t>
            </a:r>
            <a:r>
              <a:rPr lang="et-EE" sz="1400" dirty="0">
                <a:latin typeface="Verdana"/>
                <a:ea typeface="Verdana"/>
              </a:rPr>
              <a:t>)</a:t>
            </a:r>
            <a:endParaRPr lang="et-EE" sz="1400" dirty="0">
              <a:ea typeface="Verdana"/>
            </a:endParaRPr>
          </a:p>
          <a:p>
            <a:pPr lvl="1">
              <a:buFont typeface="Courier New" pitchFamily="34" charset="0"/>
              <a:buChar char="o"/>
            </a:pPr>
            <a:r>
              <a:rPr lang="et-EE" sz="1400" dirty="0">
                <a:latin typeface="Verdana"/>
                <a:ea typeface="Verdana"/>
              </a:rPr>
              <a:t>Andmejärv (</a:t>
            </a:r>
            <a:r>
              <a:rPr lang="et-EE" sz="1400" dirty="0" err="1">
                <a:latin typeface="Verdana"/>
                <a:ea typeface="Verdana"/>
              </a:rPr>
              <a:t>data</a:t>
            </a:r>
            <a:r>
              <a:rPr lang="et-EE" sz="1400" dirty="0">
                <a:latin typeface="Verdana"/>
                <a:ea typeface="Verdana"/>
              </a:rPr>
              <a:t> lake)</a:t>
            </a:r>
            <a:endParaRPr lang="et-EE" sz="1400" dirty="0">
              <a:ea typeface="Verdana"/>
            </a:endParaRPr>
          </a:p>
          <a:p>
            <a:pPr lvl="1">
              <a:buFont typeface="Courier New" pitchFamily="34" charset="0"/>
              <a:buChar char="o"/>
            </a:pPr>
            <a:r>
              <a:rPr lang="et-EE" sz="1400" dirty="0">
                <a:latin typeface="Verdana"/>
                <a:ea typeface="Verdana"/>
              </a:rPr>
              <a:t>Sensorid, värkvõrk (</a:t>
            </a:r>
            <a:r>
              <a:rPr lang="et-EE" sz="1400" dirty="0" err="1">
                <a:latin typeface="Verdana"/>
                <a:ea typeface="Verdana"/>
              </a:rPr>
              <a:t>IoT</a:t>
            </a:r>
            <a:r>
              <a:rPr lang="et-EE" sz="1400" dirty="0">
                <a:latin typeface="Verdana"/>
                <a:ea typeface="Verdana"/>
              </a:rPr>
              <a:t>), tehisintellekt (AI), Tööstus 4.0 ja 5.0</a:t>
            </a:r>
            <a:endParaRPr lang="et-EE" dirty="0">
              <a:ea typeface="Verdana" pitchFamily="34" charset="0"/>
            </a:endParaRPr>
          </a:p>
          <a:p>
            <a:pPr lvl="1">
              <a:buFont typeface="Courier New" pitchFamily="34" charset="0"/>
              <a:buChar char="o"/>
            </a:pPr>
            <a:r>
              <a:rPr lang="et-EE" sz="1400" dirty="0">
                <a:latin typeface="Verdana"/>
                <a:ea typeface="Verdana"/>
              </a:rPr>
              <a:t>Tarkvõrk (</a:t>
            </a:r>
            <a:r>
              <a:rPr lang="et-EE" sz="1400" dirty="0" err="1">
                <a:latin typeface="Verdana"/>
                <a:ea typeface="Verdana"/>
              </a:rPr>
              <a:t>smart</a:t>
            </a:r>
            <a:r>
              <a:rPr lang="et-EE" sz="1400" dirty="0">
                <a:latin typeface="Verdana"/>
                <a:ea typeface="Verdana"/>
              </a:rPr>
              <a:t> </a:t>
            </a:r>
            <a:r>
              <a:rPr lang="et-EE" sz="1400" dirty="0" err="1">
                <a:latin typeface="Verdana"/>
                <a:ea typeface="Verdana"/>
              </a:rPr>
              <a:t>grid</a:t>
            </a:r>
            <a:r>
              <a:rPr lang="et-EE" sz="1400" dirty="0">
                <a:latin typeface="Verdana"/>
                <a:ea typeface="Verdana"/>
              </a:rPr>
              <a:t>), energiasalvestus</a:t>
            </a:r>
          </a:p>
          <a:p>
            <a:pPr marL="400050" lvl="1" indent="0">
              <a:buNone/>
            </a:pPr>
            <a:endParaRPr lang="et-EE" sz="1400" dirty="0">
              <a:ea typeface="Verdana"/>
            </a:endParaRPr>
          </a:p>
          <a:p>
            <a:r>
              <a:rPr lang="et-EE" sz="1800" dirty="0">
                <a:latin typeface="Verdana"/>
                <a:ea typeface="Verdana"/>
              </a:rPr>
              <a:t>Varahaldussüsteem</a:t>
            </a:r>
            <a:endParaRPr lang="et-EE" sz="1800" dirty="0">
              <a:ea typeface="Verdana"/>
            </a:endParaRPr>
          </a:p>
          <a:p>
            <a:pPr lvl="1">
              <a:buFont typeface="Courier New" pitchFamily="34" charset="0"/>
              <a:buChar char="o"/>
            </a:pPr>
            <a:r>
              <a:rPr lang="et-EE" sz="1400" dirty="0">
                <a:latin typeface="Verdana"/>
                <a:ea typeface="Verdana"/>
              </a:rPr>
              <a:t>GIS, BIM, digitaalsed kaksikud</a:t>
            </a:r>
            <a:endParaRPr lang="en-US" sz="1800">
              <a:latin typeface="Verdana"/>
              <a:ea typeface="Verdana"/>
            </a:endParaRPr>
          </a:p>
          <a:p>
            <a:pPr lvl="1">
              <a:buFont typeface="Courier New" pitchFamily="34" charset="0"/>
              <a:buChar char="o"/>
            </a:pPr>
            <a:r>
              <a:rPr lang="et-EE" sz="1400" dirty="0">
                <a:latin typeface="Verdana"/>
                <a:ea typeface="Verdana"/>
              </a:rPr>
              <a:t>FSM (</a:t>
            </a:r>
            <a:r>
              <a:rPr lang="et-EE" sz="1400" dirty="0" err="1">
                <a:latin typeface="Verdana"/>
                <a:ea typeface="Verdana"/>
              </a:rPr>
              <a:t>field</a:t>
            </a:r>
            <a:r>
              <a:rPr lang="et-EE" sz="1400" dirty="0">
                <a:latin typeface="Verdana"/>
                <a:ea typeface="Verdana"/>
              </a:rPr>
              <a:t> </a:t>
            </a:r>
            <a:r>
              <a:rPr lang="et-EE" sz="1400" dirty="0" err="1">
                <a:latin typeface="Verdana"/>
                <a:ea typeface="Verdana"/>
              </a:rPr>
              <a:t>service</a:t>
            </a:r>
            <a:r>
              <a:rPr lang="et-EE" sz="1400" dirty="0">
                <a:latin typeface="Verdana"/>
                <a:ea typeface="Verdana"/>
              </a:rPr>
              <a:t> </a:t>
            </a:r>
            <a:r>
              <a:rPr lang="et-EE" sz="1400" dirty="0" err="1">
                <a:latin typeface="Verdana"/>
                <a:ea typeface="Verdana"/>
              </a:rPr>
              <a:t>management</a:t>
            </a:r>
            <a:r>
              <a:rPr lang="et-EE" sz="1400" dirty="0">
                <a:latin typeface="Verdana"/>
                <a:ea typeface="Verdana"/>
              </a:rPr>
              <a:t>): taristu hooldustööde ja sündmuste infosüsteem</a:t>
            </a:r>
            <a:endParaRPr lang="en-US" sz="1400" dirty="0">
              <a:latin typeface="Verdana"/>
              <a:ea typeface="Verdana"/>
            </a:endParaRPr>
          </a:p>
          <a:p>
            <a:pPr lvl="1">
              <a:buFont typeface="Courier New" pitchFamily="34" charset="0"/>
              <a:buChar char="o"/>
            </a:pPr>
            <a:r>
              <a:rPr lang="et-EE" sz="1400" dirty="0" err="1">
                <a:latin typeface="Verdana"/>
                <a:ea typeface="Verdana"/>
              </a:rPr>
              <a:t>Tehisneurovõrgud</a:t>
            </a:r>
            <a:r>
              <a:rPr lang="et-EE" sz="1400" dirty="0">
                <a:latin typeface="Verdana"/>
                <a:ea typeface="Verdana"/>
              </a:rPr>
              <a:t> (ANN)</a:t>
            </a:r>
            <a:endParaRPr lang="et-EE" dirty="0"/>
          </a:p>
          <a:p>
            <a:pPr indent="-285750"/>
            <a:endParaRPr lang="et-EE" sz="1400" dirty="0">
              <a:ea typeface="Verdana"/>
            </a:endParaRPr>
          </a:p>
          <a:p>
            <a:r>
              <a:rPr lang="et-EE" sz="1800" dirty="0">
                <a:latin typeface="Verdana"/>
                <a:ea typeface="Verdana"/>
              </a:rPr>
              <a:t>ATO (</a:t>
            </a:r>
            <a:r>
              <a:rPr lang="et-EE" sz="1800" dirty="0" err="1">
                <a:latin typeface="Verdana"/>
                <a:ea typeface="Verdana"/>
              </a:rPr>
              <a:t>Automatic</a:t>
            </a:r>
            <a:r>
              <a:rPr lang="et-EE" sz="1800" dirty="0">
                <a:latin typeface="Verdana"/>
                <a:ea typeface="Verdana"/>
              </a:rPr>
              <a:t> </a:t>
            </a:r>
            <a:r>
              <a:rPr lang="et-EE" sz="1800" dirty="0" err="1">
                <a:latin typeface="Verdana"/>
                <a:ea typeface="Verdana"/>
              </a:rPr>
              <a:t>Train</a:t>
            </a:r>
            <a:r>
              <a:rPr lang="et-EE" sz="1800" dirty="0">
                <a:latin typeface="Verdana"/>
                <a:ea typeface="Verdana"/>
              </a:rPr>
              <a:t> </a:t>
            </a:r>
            <a:r>
              <a:rPr lang="et-EE" sz="1800" dirty="0" err="1">
                <a:latin typeface="Verdana"/>
                <a:ea typeface="Verdana"/>
              </a:rPr>
              <a:t>Operations</a:t>
            </a:r>
            <a:r>
              <a:rPr lang="et-EE" sz="1800" dirty="0">
                <a:latin typeface="Verdana"/>
                <a:ea typeface="Verdana"/>
              </a:rPr>
              <a:t>)</a:t>
            </a:r>
            <a:endParaRPr lang="et-EE" sz="1800" dirty="0">
              <a:ea typeface="Verdana"/>
            </a:endParaRPr>
          </a:p>
          <a:p>
            <a:pPr lvl="1">
              <a:buFont typeface="Courier New" pitchFamily="34" charset="0"/>
              <a:buChar char="o"/>
            </a:pPr>
            <a:endParaRPr lang="et-EE" sz="1400" dirty="0">
              <a:ea typeface="Verdana"/>
            </a:endParaRPr>
          </a:p>
          <a:p>
            <a:endParaRPr lang="et-EE" sz="1800" dirty="0">
              <a:ea typeface="Verdana"/>
            </a:endParaRPr>
          </a:p>
        </p:txBody>
      </p:sp>
      <p:sp>
        <p:nvSpPr>
          <p:cNvPr id="6" name="Footer Placeholder 5">
            <a:extLst>
              <a:ext uri="{FF2B5EF4-FFF2-40B4-BE49-F238E27FC236}">
                <a16:creationId xmlns:a16="http://schemas.microsoft.com/office/drawing/2014/main" id="{19F62FFA-D392-DBFA-4A93-C1AAA62F008D}"/>
              </a:ext>
            </a:extLst>
          </p:cNvPr>
          <p:cNvSpPr>
            <a:spLocks noGrp="1"/>
          </p:cNvSpPr>
          <p:nvPr>
            <p:ph type="ftr" sz="quarter" idx="4294967295"/>
          </p:nvPr>
        </p:nvSpPr>
        <p:spPr>
          <a:xfrm>
            <a:off x="0" y="6356350"/>
            <a:ext cx="3860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t-EE" sz="1600" b="0" i="0" u="none" strike="noStrike" kern="1200" cap="none" spc="0" normalizeH="0" baseline="0" noProof="0" dirty="0">
                <a:ln>
                  <a:noFill/>
                </a:ln>
                <a:solidFill>
                  <a:srgbClr val="00B050"/>
                </a:solidFill>
                <a:effectLst/>
                <a:uLnTx/>
                <a:uFillTx/>
                <a:latin typeface="Verdana" pitchFamily="34" charset="0"/>
                <a:ea typeface="+mn-ea"/>
                <a:cs typeface="+mn-cs"/>
              </a:rPr>
              <a:t>www.tktk.ee</a:t>
            </a:r>
          </a:p>
        </p:txBody>
      </p:sp>
    </p:spTree>
    <p:extLst>
      <p:ext uri="{BB962C8B-B14F-4D97-AF65-F5344CB8AC3E}">
        <p14:creationId xmlns:p14="http://schemas.microsoft.com/office/powerpoint/2010/main" val="23941450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D4F74-C685-AA2C-E87B-FEDDEEEE9F7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E5FEF08-32D6-F912-22FA-5E067C9AC751}"/>
              </a:ext>
            </a:extLst>
          </p:cNvPr>
          <p:cNvSpPr>
            <a:spLocks noGrp="1"/>
          </p:cNvSpPr>
          <p:nvPr>
            <p:ph type="title"/>
          </p:nvPr>
        </p:nvSpPr>
        <p:spPr/>
        <p:txBody>
          <a:bodyPr/>
          <a:lstStyle/>
          <a:p>
            <a:r>
              <a:rPr lang="et-EE" dirty="0"/>
              <a:t>Raudteetransport ja sotsiaalne kapital</a:t>
            </a:r>
          </a:p>
        </p:txBody>
      </p:sp>
      <p:sp>
        <p:nvSpPr>
          <p:cNvPr id="5" name="Content Placeholder 4">
            <a:extLst>
              <a:ext uri="{FF2B5EF4-FFF2-40B4-BE49-F238E27FC236}">
                <a16:creationId xmlns:a16="http://schemas.microsoft.com/office/drawing/2014/main" id="{BCA7F189-9A09-6B4B-A83B-5E8EDD11922B}"/>
              </a:ext>
            </a:extLst>
          </p:cNvPr>
          <p:cNvSpPr>
            <a:spLocks noGrp="1"/>
          </p:cNvSpPr>
          <p:nvPr>
            <p:ph idx="1"/>
          </p:nvPr>
        </p:nvSpPr>
        <p:spPr>
          <a:xfrm>
            <a:off x="5759076" y="1124744"/>
            <a:ext cx="5823324" cy="453572"/>
          </a:xfrm>
        </p:spPr>
        <p:txBody>
          <a:bodyPr vert="horz" lIns="91440" tIns="45720" rIns="91440" bIns="45720" rtlCol="0" anchor="t">
            <a:normAutofit/>
          </a:bodyPr>
          <a:lstStyle/>
          <a:p>
            <a:pPr marL="0" indent="0">
              <a:buNone/>
            </a:pPr>
            <a:r>
              <a:rPr lang="et-EE" sz="1800" dirty="0">
                <a:latin typeface="Verdana"/>
                <a:ea typeface="Verdana"/>
              </a:rPr>
              <a:t>Üleriigiline planeering Eesti 2030+</a:t>
            </a:r>
            <a:endParaRPr lang="et-EE" sz="1800" dirty="0">
              <a:ea typeface="Verdana" pitchFamily="34" charset="0"/>
            </a:endParaRPr>
          </a:p>
        </p:txBody>
      </p:sp>
      <p:sp>
        <p:nvSpPr>
          <p:cNvPr id="6" name="Footer Placeholder 5">
            <a:extLst>
              <a:ext uri="{FF2B5EF4-FFF2-40B4-BE49-F238E27FC236}">
                <a16:creationId xmlns:a16="http://schemas.microsoft.com/office/drawing/2014/main" id="{66C2979A-2C07-C14F-B4A8-64910E6C691F}"/>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t-EE" sz="1600" b="0" i="0" u="none" strike="noStrike" kern="1200" cap="none" spc="0" normalizeH="0" baseline="0" noProof="0" dirty="0">
                <a:ln>
                  <a:noFill/>
                </a:ln>
                <a:solidFill>
                  <a:srgbClr val="00B050"/>
                </a:solidFill>
                <a:effectLst/>
                <a:uLnTx/>
                <a:uFillTx/>
                <a:latin typeface="Verdana" pitchFamily="34" charset="0"/>
                <a:ea typeface="+mn-ea"/>
                <a:cs typeface="+mn-cs"/>
              </a:rPr>
              <a:t>www.tktk.ee</a:t>
            </a:r>
          </a:p>
        </p:txBody>
      </p:sp>
      <p:pic>
        <p:nvPicPr>
          <p:cNvPr id="2" name="Pilt 1" descr="Pilt, millel on kujutatud tekst, visiitkaart, Font, diagramm&#10;&#10;Tehisintellekti genereeritud sisu ei pruugi olla õige.">
            <a:extLst>
              <a:ext uri="{FF2B5EF4-FFF2-40B4-BE49-F238E27FC236}">
                <a16:creationId xmlns:a16="http://schemas.microsoft.com/office/drawing/2014/main" id="{6C5E369C-6219-06DF-5F3E-8984C6494BFC}"/>
              </a:ext>
            </a:extLst>
          </p:cNvPr>
          <p:cNvPicPr>
            <a:picLocks noChangeAspect="1"/>
          </p:cNvPicPr>
          <p:nvPr/>
        </p:nvPicPr>
        <p:blipFill>
          <a:blip r:embed="rId3"/>
          <a:srcRect l="5417" t="6832" r="5124" b="5047"/>
          <a:stretch>
            <a:fillRect/>
          </a:stretch>
        </p:blipFill>
        <p:spPr>
          <a:xfrm>
            <a:off x="535548" y="1586871"/>
            <a:ext cx="4692297" cy="4296249"/>
          </a:xfrm>
          <a:prstGeom prst="rect">
            <a:avLst/>
          </a:prstGeom>
        </p:spPr>
      </p:pic>
      <p:pic>
        <p:nvPicPr>
          <p:cNvPr id="3" name="Pilt 2" descr="Pilt, millel on kujutatud tekst, kaart&#10;&#10;Tehisintellekti genereeritud sisu ei pruugi olla õige.">
            <a:extLst>
              <a:ext uri="{FF2B5EF4-FFF2-40B4-BE49-F238E27FC236}">
                <a16:creationId xmlns:a16="http://schemas.microsoft.com/office/drawing/2014/main" id="{3DD2DF27-72B1-F14A-CB62-72B07DEC1816}"/>
              </a:ext>
            </a:extLst>
          </p:cNvPr>
          <p:cNvPicPr>
            <a:picLocks noChangeAspect="1"/>
          </p:cNvPicPr>
          <p:nvPr/>
        </p:nvPicPr>
        <p:blipFill>
          <a:blip r:embed="rId4"/>
          <a:stretch>
            <a:fillRect/>
          </a:stretch>
        </p:blipFill>
        <p:spPr>
          <a:xfrm>
            <a:off x="5609991" y="1577879"/>
            <a:ext cx="4982139" cy="4302606"/>
          </a:xfrm>
          <a:prstGeom prst="rect">
            <a:avLst/>
          </a:prstGeom>
        </p:spPr>
      </p:pic>
    </p:spTree>
    <p:extLst>
      <p:ext uri="{BB962C8B-B14F-4D97-AF65-F5344CB8AC3E}">
        <p14:creationId xmlns:p14="http://schemas.microsoft.com/office/powerpoint/2010/main" val="7484247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5">
            <a:extLst>
              <a:ext uri="{FF2B5EF4-FFF2-40B4-BE49-F238E27FC236}">
                <a16:creationId xmlns:a16="http://schemas.microsoft.com/office/drawing/2014/main" id="{C1C6034F-D780-6D2D-736C-4CF51D5946EE}"/>
              </a:ext>
            </a:extLst>
          </p:cNvPr>
          <p:cNvSpPr txBox="1">
            <a:spLocks/>
          </p:cNvSpPr>
          <p:nvPr/>
        </p:nvSpPr>
        <p:spPr>
          <a:xfrm>
            <a:off x="1440" y="6490035"/>
            <a:ext cx="3860800" cy="365125"/>
          </a:xfrm>
          <a:prstGeom prst="rect">
            <a:avLst/>
          </a:prstGeom>
        </p:spPr>
        <p:txBody>
          <a:bodyPr/>
          <a:ls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t-EE" sz="1600" dirty="0">
                <a:solidFill>
                  <a:srgbClr val="00B050"/>
                </a:solidFill>
                <a:latin typeface="Verdana" pitchFamily="34" charset="0"/>
              </a:rPr>
              <a:t>www.tktk.ee</a:t>
            </a:r>
          </a:p>
        </p:txBody>
      </p:sp>
      <p:sp>
        <p:nvSpPr>
          <p:cNvPr id="6" name="Pealkiri 5">
            <a:extLst>
              <a:ext uri="{FF2B5EF4-FFF2-40B4-BE49-F238E27FC236}">
                <a16:creationId xmlns:a16="http://schemas.microsoft.com/office/drawing/2014/main" id="{014520E4-E307-D51D-5C44-D960B161E51A}"/>
              </a:ext>
            </a:extLst>
          </p:cNvPr>
          <p:cNvSpPr>
            <a:spLocks noGrp="1"/>
          </p:cNvSpPr>
          <p:nvPr>
            <p:ph type="title"/>
          </p:nvPr>
        </p:nvSpPr>
        <p:spPr/>
        <p:txBody>
          <a:bodyPr>
            <a:normAutofit fontScale="90000"/>
          </a:bodyPr>
          <a:lstStyle/>
          <a:p>
            <a:r>
              <a:rPr lang="et-EE" dirty="0">
                <a:latin typeface="Verdana"/>
                <a:ea typeface="Verdana"/>
              </a:rPr>
              <a:t>Kokkuvõtteks.</a:t>
            </a:r>
            <a:br>
              <a:rPr lang="et-EE" dirty="0">
                <a:latin typeface="Verdana"/>
                <a:ea typeface="Verdana"/>
              </a:rPr>
            </a:br>
            <a:r>
              <a:rPr lang="et-EE" dirty="0">
                <a:latin typeface="Verdana"/>
                <a:ea typeface="Verdana"/>
              </a:rPr>
              <a:t>Raudtee roll rohepöördes</a:t>
            </a:r>
            <a:endParaRPr lang="et-EE" dirty="0"/>
          </a:p>
        </p:txBody>
      </p:sp>
      <p:pic>
        <p:nvPicPr>
          <p:cNvPr id="2" name="Pilt 1" descr="Pilt, millel on kujutatud tekst, kuvatõmmis, maja&#10;&#10;Tehisintellekti genereeritud sisu ei pruugi olla õige.">
            <a:extLst>
              <a:ext uri="{FF2B5EF4-FFF2-40B4-BE49-F238E27FC236}">
                <a16:creationId xmlns:a16="http://schemas.microsoft.com/office/drawing/2014/main" id="{DC9AE2E4-8EA1-D08B-E141-F064D60C5A1D}"/>
              </a:ext>
            </a:extLst>
          </p:cNvPr>
          <p:cNvPicPr>
            <a:picLocks noChangeAspect="1"/>
          </p:cNvPicPr>
          <p:nvPr/>
        </p:nvPicPr>
        <p:blipFill>
          <a:blip r:embed="rId3"/>
          <a:stretch>
            <a:fillRect/>
          </a:stretch>
        </p:blipFill>
        <p:spPr>
          <a:xfrm>
            <a:off x="1116263" y="1097649"/>
            <a:ext cx="10467474" cy="5438070"/>
          </a:xfrm>
          <a:prstGeom prst="rect">
            <a:avLst/>
          </a:prstGeom>
        </p:spPr>
      </p:pic>
      <p:sp>
        <p:nvSpPr>
          <p:cNvPr id="4" name="TextBox 3">
            <a:extLst>
              <a:ext uri="{FF2B5EF4-FFF2-40B4-BE49-F238E27FC236}">
                <a16:creationId xmlns:a16="http://schemas.microsoft.com/office/drawing/2014/main" id="{14969A3C-C20F-B785-D5FB-3FA24969FD51}"/>
              </a:ext>
            </a:extLst>
          </p:cNvPr>
          <p:cNvSpPr txBox="1"/>
          <p:nvPr/>
        </p:nvSpPr>
        <p:spPr>
          <a:xfrm>
            <a:off x="9130239" y="6262680"/>
            <a:ext cx="2436744"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t-EE" sz="1050" dirty="0">
                <a:solidFill>
                  <a:schemeClr val="bg1"/>
                </a:solidFill>
                <a:latin typeface="Verdana"/>
                <a:ea typeface="Calibri"/>
                <a:cs typeface="Calibri"/>
              </a:rPr>
              <a:t>© Network Rail (Suurbritannia)</a:t>
            </a:r>
            <a:endParaRPr lang="et-EE" sz="1050" dirty="0">
              <a:solidFill>
                <a:schemeClr val="bg1"/>
              </a:solidFill>
              <a:latin typeface="Verdana"/>
            </a:endParaRPr>
          </a:p>
        </p:txBody>
      </p:sp>
    </p:spTree>
    <p:extLst>
      <p:ext uri="{BB962C8B-B14F-4D97-AF65-F5344CB8AC3E}">
        <p14:creationId xmlns:p14="http://schemas.microsoft.com/office/powerpoint/2010/main" val="38859585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BD1ED-F910-F9E6-4449-53A188D2C7E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012822C-BB1F-2B18-1EE7-638C0D20D0AA}"/>
              </a:ext>
            </a:extLst>
          </p:cNvPr>
          <p:cNvSpPr>
            <a:spLocks noGrp="1"/>
          </p:cNvSpPr>
          <p:nvPr>
            <p:ph type="ctrTitle"/>
          </p:nvPr>
        </p:nvSpPr>
        <p:spPr>
          <a:xfrm>
            <a:off x="4511824" y="4433918"/>
            <a:ext cx="6864763" cy="753139"/>
          </a:xfrm>
        </p:spPr>
        <p:txBody>
          <a:bodyPr/>
          <a:lstStyle/>
          <a:p>
            <a:r>
              <a:rPr lang="et-EE" dirty="0"/>
              <a:t>Jätkusuutlik raudtee</a:t>
            </a:r>
          </a:p>
        </p:txBody>
      </p:sp>
    </p:spTree>
    <p:extLst>
      <p:ext uri="{BB962C8B-B14F-4D97-AF65-F5344CB8AC3E}">
        <p14:creationId xmlns:p14="http://schemas.microsoft.com/office/powerpoint/2010/main" val="16844844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684838-B390-26D0-329E-2C92C81202B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CD77BE6-BE5C-DE60-9EF5-38390BA2E58B}"/>
              </a:ext>
            </a:extLst>
          </p:cNvPr>
          <p:cNvSpPr>
            <a:spLocks noGrp="1"/>
          </p:cNvSpPr>
          <p:nvPr>
            <p:ph type="title"/>
          </p:nvPr>
        </p:nvSpPr>
        <p:spPr>
          <a:xfrm>
            <a:off x="3791744" y="274638"/>
            <a:ext cx="7790656" cy="1282154"/>
          </a:xfrm>
        </p:spPr>
        <p:txBody>
          <a:bodyPr>
            <a:normAutofit/>
          </a:bodyPr>
          <a:lstStyle/>
          <a:p>
            <a:r>
              <a:rPr lang="et-EE" dirty="0"/>
              <a:t>Mõisteraamistik (2)</a:t>
            </a:r>
            <a:endParaRPr lang="et-EE" i="1" dirty="0"/>
          </a:p>
        </p:txBody>
      </p:sp>
      <p:sp>
        <p:nvSpPr>
          <p:cNvPr id="5" name="Content Placeholder 4">
            <a:extLst>
              <a:ext uri="{FF2B5EF4-FFF2-40B4-BE49-F238E27FC236}">
                <a16:creationId xmlns:a16="http://schemas.microsoft.com/office/drawing/2014/main" id="{403E7141-94AD-D2D1-643C-EC8F63B2C3FB}"/>
              </a:ext>
            </a:extLst>
          </p:cNvPr>
          <p:cNvSpPr>
            <a:spLocks noGrp="1"/>
          </p:cNvSpPr>
          <p:nvPr>
            <p:ph idx="1"/>
          </p:nvPr>
        </p:nvSpPr>
        <p:spPr>
          <a:xfrm>
            <a:off x="609600" y="1772816"/>
            <a:ext cx="10972800" cy="4536504"/>
          </a:xfrm>
        </p:spPr>
        <p:txBody>
          <a:bodyPr vert="horz" lIns="91440" tIns="45720" rIns="91440" bIns="45720" rtlCol="0" anchor="t">
            <a:normAutofit fontScale="92500"/>
          </a:bodyPr>
          <a:lstStyle/>
          <a:p>
            <a:pPr marL="0" indent="0">
              <a:buNone/>
            </a:pPr>
            <a:r>
              <a:rPr lang="et-EE" sz="3000" dirty="0">
                <a:solidFill>
                  <a:srgbClr val="00B050"/>
                </a:solidFill>
                <a:latin typeface="Verdana"/>
                <a:ea typeface="Verdana"/>
              </a:rPr>
              <a:t>Jätkusuutlikkus </a:t>
            </a:r>
            <a:r>
              <a:rPr lang="et-EE" sz="3000" dirty="0">
                <a:latin typeface="Verdana"/>
                <a:ea typeface="Verdana"/>
              </a:rPr>
              <a:t>(</a:t>
            </a:r>
            <a:r>
              <a:rPr lang="et-EE" sz="3000" i="1" err="1">
                <a:latin typeface="Verdana"/>
                <a:ea typeface="Verdana"/>
              </a:rPr>
              <a:t>sustainability</a:t>
            </a:r>
            <a:r>
              <a:rPr lang="et-EE" sz="3000" dirty="0">
                <a:latin typeface="Verdana"/>
                <a:ea typeface="Verdana"/>
              </a:rPr>
              <a:t>) – dünaamiline seisund, milleni viib jätkusuutlik ehk säästev ehk kestlik ehk tasakaalustatud areng: </a:t>
            </a:r>
            <a:r>
              <a:rPr lang="et-EE" sz="3000" dirty="0">
                <a:solidFill>
                  <a:srgbClr val="00B050"/>
                </a:solidFill>
                <a:latin typeface="Verdana"/>
                <a:ea typeface="Verdana"/>
              </a:rPr>
              <a:t>arengutee</a:t>
            </a:r>
            <a:r>
              <a:rPr lang="et-EE" sz="3000" dirty="0">
                <a:latin typeface="Verdana"/>
                <a:ea typeface="Verdana"/>
              </a:rPr>
              <a:t>, mis rahuldab praeguse põlvkonna vajadusi ja püüdlusi, seadmata seejuures ohtu tulevaste põlvkondade samalaadseid huve</a:t>
            </a:r>
          </a:p>
          <a:p>
            <a:pPr marL="0" indent="0">
              <a:buNone/>
            </a:pPr>
            <a:endParaRPr lang="et-EE" sz="3000" dirty="0">
              <a:solidFill>
                <a:srgbClr val="000000"/>
              </a:solidFill>
              <a:latin typeface="Verdana"/>
              <a:ea typeface="Verdana"/>
            </a:endParaRPr>
          </a:p>
          <a:p>
            <a:pPr marL="0" indent="0">
              <a:buNone/>
            </a:pPr>
            <a:r>
              <a:rPr lang="et-EE" sz="3000" dirty="0">
                <a:solidFill>
                  <a:srgbClr val="00B050"/>
                </a:solidFill>
                <a:latin typeface="Verdana"/>
                <a:ea typeface="Verdana"/>
              </a:rPr>
              <a:t>Jätkusuutlik transport </a:t>
            </a:r>
            <a:r>
              <a:rPr lang="et-EE" sz="3000" dirty="0">
                <a:latin typeface="Verdana"/>
                <a:ea typeface="Verdana"/>
              </a:rPr>
              <a:t>on i</a:t>
            </a:r>
            <a:r>
              <a:rPr lang="fi-FI" sz="3000" err="1">
                <a:latin typeface="Verdana"/>
                <a:ea typeface="Verdana"/>
              </a:rPr>
              <a:t>nimeste</a:t>
            </a:r>
            <a:r>
              <a:rPr lang="fi-FI" sz="3000" dirty="0">
                <a:latin typeface="Verdana"/>
                <a:ea typeface="Verdana"/>
              </a:rPr>
              <a:t> ja </a:t>
            </a:r>
            <a:r>
              <a:rPr lang="fi-FI" sz="3000" err="1">
                <a:latin typeface="Verdana"/>
                <a:ea typeface="Verdana"/>
              </a:rPr>
              <a:t>kaupade</a:t>
            </a:r>
            <a:r>
              <a:rPr lang="fi-FI" sz="3000" dirty="0">
                <a:latin typeface="Verdana"/>
                <a:ea typeface="Verdana"/>
              </a:rPr>
              <a:t> </a:t>
            </a:r>
            <a:r>
              <a:rPr lang="et-EE" sz="3000" dirty="0">
                <a:latin typeface="Verdana"/>
                <a:ea typeface="Verdana"/>
              </a:rPr>
              <a:t>vedu viisil, mis samaaegselt aitab </a:t>
            </a:r>
            <a:r>
              <a:rPr lang="fi-FI" sz="3000" err="1">
                <a:latin typeface="Verdana"/>
                <a:ea typeface="Verdana"/>
              </a:rPr>
              <a:t>kaasa</a:t>
            </a:r>
            <a:r>
              <a:rPr lang="fi-FI" sz="3000" dirty="0">
                <a:latin typeface="Verdana"/>
                <a:ea typeface="Verdana"/>
              </a:rPr>
              <a:t> </a:t>
            </a:r>
            <a:r>
              <a:rPr lang="et-EE" sz="3000" dirty="0">
                <a:latin typeface="Verdana"/>
                <a:ea typeface="Verdana"/>
              </a:rPr>
              <a:t>ühiskonna </a:t>
            </a:r>
            <a:r>
              <a:rPr lang="fi-FI" sz="3000" err="1">
                <a:latin typeface="Verdana"/>
                <a:ea typeface="Verdana"/>
              </a:rPr>
              <a:t>majanduslikule</a:t>
            </a:r>
            <a:r>
              <a:rPr lang="fi-FI" sz="3000" dirty="0">
                <a:latin typeface="Verdana"/>
                <a:ea typeface="Verdana"/>
              </a:rPr>
              <a:t> ja </a:t>
            </a:r>
            <a:r>
              <a:rPr lang="fi-FI" sz="3000" err="1">
                <a:latin typeface="Verdana"/>
                <a:ea typeface="Verdana"/>
              </a:rPr>
              <a:t>sotsiaalsele</a:t>
            </a:r>
            <a:r>
              <a:rPr lang="fi-FI" sz="3000" dirty="0">
                <a:latin typeface="Verdana"/>
                <a:ea typeface="Verdana"/>
              </a:rPr>
              <a:t> </a:t>
            </a:r>
            <a:r>
              <a:rPr lang="fi-FI" sz="3000" err="1">
                <a:latin typeface="Verdana"/>
                <a:ea typeface="Verdana"/>
              </a:rPr>
              <a:t>arengule</a:t>
            </a:r>
            <a:r>
              <a:rPr lang="fi-FI" sz="3000" dirty="0">
                <a:latin typeface="Verdana"/>
                <a:ea typeface="Verdana"/>
              </a:rPr>
              <a:t>, </a:t>
            </a:r>
            <a:r>
              <a:rPr lang="fi-FI" sz="3000" err="1">
                <a:latin typeface="Verdana"/>
                <a:ea typeface="Verdana"/>
              </a:rPr>
              <a:t>ohustamata</a:t>
            </a:r>
            <a:r>
              <a:rPr lang="fi-FI" sz="3000" dirty="0">
                <a:latin typeface="Verdana"/>
                <a:ea typeface="Verdana"/>
              </a:rPr>
              <a:t> </a:t>
            </a:r>
            <a:r>
              <a:rPr lang="fi-FI" sz="3000" err="1">
                <a:latin typeface="Verdana"/>
                <a:ea typeface="Verdana"/>
              </a:rPr>
              <a:t>inimeste</a:t>
            </a:r>
            <a:r>
              <a:rPr lang="fi-FI" sz="3000" dirty="0">
                <a:latin typeface="Verdana"/>
                <a:ea typeface="Verdana"/>
              </a:rPr>
              <a:t> </a:t>
            </a:r>
            <a:r>
              <a:rPr lang="fi-FI" sz="3000" err="1">
                <a:latin typeface="Verdana"/>
                <a:ea typeface="Verdana"/>
              </a:rPr>
              <a:t>tervist</a:t>
            </a:r>
            <a:r>
              <a:rPr lang="fi-FI" sz="3000" dirty="0">
                <a:latin typeface="Verdana"/>
                <a:ea typeface="Verdana"/>
              </a:rPr>
              <a:t> </a:t>
            </a:r>
            <a:r>
              <a:rPr lang="fi-FI" sz="3000" err="1">
                <a:latin typeface="Verdana"/>
                <a:ea typeface="Verdana"/>
              </a:rPr>
              <a:t>või</a:t>
            </a:r>
            <a:r>
              <a:rPr lang="fi-FI" sz="3000" dirty="0">
                <a:latin typeface="Verdana"/>
                <a:ea typeface="Verdana"/>
              </a:rPr>
              <a:t> </a:t>
            </a:r>
            <a:r>
              <a:rPr lang="fi-FI" sz="3000" err="1">
                <a:latin typeface="Verdana"/>
                <a:ea typeface="Verdana"/>
              </a:rPr>
              <a:t>ohustamata</a:t>
            </a:r>
            <a:r>
              <a:rPr lang="fi-FI" sz="3000" dirty="0">
                <a:latin typeface="Verdana"/>
                <a:ea typeface="Verdana"/>
              </a:rPr>
              <a:t> </a:t>
            </a:r>
            <a:r>
              <a:rPr lang="fi-FI" sz="3000" err="1">
                <a:latin typeface="Verdana"/>
                <a:ea typeface="Verdana"/>
              </a:rPr>
              <a:t>keskkonda</a:t>
            </a:r>
            <a:endParaRPr lang="et-EE" err="1">
              <a:latin typeface="Verdana"/>
            </a:endParaRPr>
          </a:p>
          <a:p>
            <a:pPr marL="0" indent="0">
              <a:buNone/>
            </a:pPr>
            <a:endParaRPr lang="et-EE" sz="3000" dirty="0">
              <a:latin typeface="Verdana"/>
              <a:ea typeface="Verdana"/>
            </a:endParaRPr>
          </a:p>
          <a:p>
            <a:pPr marL="1257300" lvl="2" indent="-457200"/>
            <a:endParaRPr lang="et-EE" sz="2600" dirty="0">
              <a:ea typeface="Verdana"/>
            </a:endParaRPr>
          </a:p>
          <a:p>
            <a:pPr marL="1257300" lvl="2" indent="-457200"/>
            <a:endParaRPr lang="et-EE" sz="2600" dirty="0">
              <a:ea typeface="Verdana"/>
            </a:endParaRPr>
          </a:p>
          <a:p>
            <a:pPr marL="0" indent="0">
              <a:buNone/>
            </a:pPr>
            <a:endParaRPr lang="et-EE" dirty="0"/>
          </a:p>
        </p:txBody>
      </p:sp>
      <p:sp>
        <p:nvSpPr>
          <p:cNvPr id="6" name="Footer Placeholder 5">
            <a:extLst>
              <a:ext uri="{FF2B5EF4-FFF2-40B4-BE49-F238E27FC236}">
                <a16:creationId xmlns:a16="http://schemas.microsoft.com/office/drawing/2014/main" id="{305A8C7D-1690-B436-29FD-FF6567EE01B5}"/>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t-EE" sz="1600" b="0" i="0" u="none" strike="noStrike" kern="1200" cap="none" spc="0" normalizeH="0" baseline="0" noProof="0" dirty="0">
                <a:ln>
                  <a:noFill/>
                </a:ln>
                <a:solidFill>
                  <a:srgbClr val="00B050"/>
                </a:solidFill>
                <a:effectLst/>
                <a:uLnTx/>
                <a:uFillTx/>
                <a:latin typeface="Verdana" pitchFamily="34" charset="0"/>
                <a:ea typeface="+mn-ea"/>
                <a:cs typeface="+mn-cs"/>
              </a:rPr>
              <a:t>www.tktk.ee</a:t>
            </a:r>
          </a:p>
        </p:txBody>
      </p:sp>
    </p:spTree>
    <p:extLst>
      <p:ext uri="{BB962C8B-B14F-4D97-AF65-F5344CB8AC3E}">
        <p14:creationId xmlns:p14="http://schemas.microsoft.com/office/powerpoint/2010/main" val="29841694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791744" y="274638"/>
            <a:ext cx="7790656" cy="1282154"/>
          </a:xfrm>
        </p:spPr>
        <p:txBody>
          <a:bodyPr>
            <a:normAutofit/>
          </a:bodyPr>
          <a:lstStyle/>
          <a:p>
            <a:r>
              <a:rPr lang="et-EE" dirty="0">
                <a:latin typeface="Verdana"/>
                <a:ea typeface="Verdana"/>
              </a:rPr>
              <a:t>Jätkusuutlik (säästev) raudtee</a:t>
            </a:r>
            <a:br>
              <a:rPr lang="et-EE" dirty="0"/>
            </a:br>
            <a:r>
              <a:rPr lang="et-EE" i="1" dirty="0" err="1">
                <a:latin typeface="Verdana"/>
                <a:ea typeface="Verdana"/>
              </a:rPr>
              <a:t>Sustainable</a:t>
            </a:r>
            <a:r>
              <a:rPr lang="et-EE" i="1" dirty="0">
                <a:latin typeface="Verdana"/>
                <a:ea typeface="Verdana"/>
              </a:rPr>
              <a:t> </a:t>
            </a:r>
            <a:r>
              <a:rPr lang="et-EE" i="1" dirty="0" err="1">
                <a:latin typeface="Verdana"/>
                <a:ea typeface="Verdana"/>
              </a:rPr>
              <a:t>railway</a:t>
            </a:r>
          </a:p>
        </p:txBody>
      </p:sp>
      <p:sp>
        <p:nvSpPr>
          <p:cNvPr id="5" name="Content Placeholder 4"/>
          <p:cNvSpPr>
            <a:spLocks noGrp="1"/>
          </p:cNvSpPr>
          <p:nvPr>
            <p:ph idx="1"/>
          </p:nvPr>
        </p:nvSpPr>
        <p:spPr>
          <a:xfrm>
            <a:off x="609600" y="1772816"/>
            <a:ext cx="10972800" cy="4536504"/>
          </a:xfrm>
        </p:spPr>
        <p:txBody>
          <a:bodyPr vert="horz" lIns="91440" tIns="45720" rIns="91440" bIns="45720" rtlCol="0" anchor="t">
            <a:normAutofit fontScale="92500"/>
          </a:bodyPr>
          <a:lstStyle/>
          <a:p>
            <a:pPr marL="0" indent="0">
              <a:buNone/>
            </a:pPr>
            <a:r>
              <a:rPr lang="et-EE" dirty="0">
                <a:latin typeface="Verdana"/>
                <a:ea typeface="Verdana"/>
              </a:rPr>
              <a:t>Järelikult – </a:t>
            </a:r>
            <a:r>
              <a:rPr lang="et-EE" dirty="0">
                <a:solidFill>
                  <a:srgbClr val="00B050"/>
                </a:solidFill>
                <a:latin typeface="Verdana"/>
                <a:ea typeface="Verdana"/>
              </a:rPr>
              <a:t>jätkusuutlik raudtee </a:t>
            </a:r>
            <a:r>
              <a:rPr lang="et-EE" dirty="0">
                <a:latin typeface="Verdana"/>
                <a:ea typeface="Verdana"/>
              </a:rPr>
              <a:t>on raudtee, mis arvestab keskkonna, majanduse ja ühiskonna pikaajalisi vajadusi eesmärgiga muuta rongiliiklus puhtamaks, energiatõhusamaks ja mugavamaks nii inimeste kui ka kaupade vedamiseks</a:t>
            </a:r>
          </a:p>
          <a:p>
            <a:pPr marL="0" indent="0">
              <a:buNone/>
            </a:pPr>
            <a:endParaRPr lang="et-EE" dirty="0">
              <a:ea typeface="Verdana"/>
            </a:endParaRPr>
          </a:p>
          <a:p>
            <a:pPr marL="0" indent="0">
              <a:buNone/>
            </a:pPr>
            <a:r>
              <a:rPr lang="et-EE" dirty="0">
                <a:latin typeface="Verdana"/>
                <a:ea typeface="Verdana"/>
              </a:rPr>
              <a:t>Jätkusuutlikkuse neli mõõdet</a:t>
            </a:r>
          </a:p>
          <a:p>
            <a:pPr marL="1257300" lvl="2" indent="-457200">
              <a:buFont typeface="Arial"/>
              <a:buChar char="•"/>
            </a:pPr>
            <a:r>
              <a:rPr lang="et-EE" dirty="0">
                <a:latin typeface="Verdana"/>
                <a:ea typeface="Verdana"/>
              </a:rPr>
              <a:t>ökoloogiline (looduskapital)</a:t>
            </a:r>
            <a:endParaRPr lang="en-US">
              <a:latin typeface="Verdana"/>
              <a:ea typeface="Verdana"/>
            </a:endParaRPr>
          </a:p>
          <a:p>
            <a:pPr marL="1257300" lvl="2" indent="-457200">
              <a:buFont typeface="Arial"/>
              <a:buChar char="•"/>
            </a:pPr>
            <a:r>
              <a:rPr lang="et-EE" dirty="0">
                <a:latin typeface="Verdana"/>
                <a:ea typeface="Verdana"/>
              </a:rPr>
              <a:t>institutsionaalne (regulatsioonid, turg ja ettevõtted)</a:t>
            </a:r>
            <a:endParaRPr lang="en-US">
              <a:latin typeface="Verdana"/>
              <a:ea typeface="Verdana"/>
            </a:endParaRPr>
          </a:p>
          <a:p>
            <a:pPr marL="1257300" lvl="2" indent="-457200">
              <a:buFont typeface="Arial"/>
              <a:buChar char="•"/>
            </a:pPr>
            <a:r>
              <a:rPr lang="et-EE" dirty="0">
                <a:latin typeface="Verdana"/>
                <a:ea typeface="Verdana"/>
              </a:rPr>
              <a:t>majanduslik (inimese loodud kapital)</a:t>
            </a:r>
            <a:endParaRPr lang="en-US">
              <a:latin typeface="Verdana"/>
              <a:ea typeface="Verdana"/>
            </a:endParaRPr>
          </a:p>
          <a:p>
            <a:pPr marL="1257300" lvl="2" indent="-457200">
              <a:buFont typeface="Arial"/>
              <a:buChar char="•"/>
            </a:pPr>
            <a:r>
              <a:rPr lang="et-EE" dirty="0">
                <a:latin typeface="Verdana"/>
                <a:ea typeface="Verdana"/>
              </a:rPr>
              <a:t>sotsiaalne (inimesed)</a:t>
            </a:r>
            <a:endParaRPr lang="et-EE" dirty="0">
              <a:latin typeface="Verdana"/>
            </a:endParaRPr>
          </a:p>
          <a:p>
            <a:pPr marL="0" indent="0">
              <a:buNone/>
            </a:pPr>
            <a:endParaRPr lang="et-EE" dirty="0">
              <a:ea typeface="Verdana" pitchFamily="34" charset="0"/>
            </a:endParaRPr>
          </a:p>
        </p:txBody>
      </p:sp>
      <p:sp>
        <p:nvSpPr>
          <p:cNvPr id="6" name="Footer Placeholder 5"/>
          <p:cNvSpPr>
            <a:spLocks noGrp="1"/>
          </p:cNvSpPr>
          <p:nvPr>
            <p:ph type="ftr" sz="quarter" idx="3"/>
          </p:nvPr>
        </p:nvSpPr>
        <p:spPr/>
        <p:txBody>
          <a:bodyPr/>
          <a:lstStyle/>
          <a:p>
            <a:r>
              <a:rPr lang="et-EE" dirty="0"/>
              <a:t>www.tktk.ee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67591-DBD5-BC5B-E56B-BB7EE689404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9C4DDE-C327-B29E-E965-964F96D460BD}"/>
              </a:ext>
            </a:extLst>
          </p:cNvPr>
          <p:cNvSpPr>
            <a:spLocks noGrp="1"/>
          </p:cNvSpPr>
          <p:nvPr>
            <p:ph type="title"/>
          </p:nvPr>
        </p:nvSpPr>
        <p:spPr>
          <a:xfrm>
            <a:off x="3269398" y="388270"/>
            <a:ext cx="8413265" cy="634082"/>
          </a:xfrm>
        </p:spPr>
        <p:txBody>
          <a:bodyPr>
            <a:normAutofit fontScale="90000"/>
          </a:bodyPr>
          <a:lstStyle/>
          <a:p>
            <a:r>
              <a:rPr lang="et-EE" dirty="0">
                <a:latin typeface="Verdana"/>
                <a:ea typeface="Verdana"/>
              </a:rPr>
              <a:t>Raudteetransport ja ökoloogiline kapital.</a:t>
            </a:r>
            <a:br>
              <a:rPr lang="et-EE" dirty="0"/>
            </a:br>
            <a:r>
              <a:rPr lang="et-EE" dirty="0">
                <a:latin typeface="Verdana"/>
                <a:ea typeface="Verdana"/>
              </a:rPr>
              <a:t>Veoenergia kulu inimeste liikumisel (J/</a:t>
            </a:r>
            <a:r>
              <a:rPr lang="et-EE" dirty="0" err="1">
                <a:latin typeface="Verdana"/>
                <a:ea typeface="Verdana"/>
              </a:rPr>
              <a:t>reisijakm</a:t>
            </a:r>
            <a:r>
              <a:rPr lang="et-EE" dirty="0">
                <a:latin typeface="Verdana"/>
                <a:ea typeface="Verdana"/>
              </a:rPr>
              <a:t>) </a:t>
            </a:r>
            <a:br>
              <a:rPr lang="et-EE" dirty="0">
                <a:latin typeface="Verdana"/>
                <a:ea typeface="Verdana"/>
              </a:rPr>
            </a:br>
            <a:r>
              <a:rPr lang="et-EE" dirty="0">
                <a:latin typeface="Verdana"/>
                <a:ea typeface="Verdana"/>
              </a:rPr>
              <a:t>ja kaubaveoahelas (GJ)</a:t>
            </a:r>
            <a:endParaRPr lang="et-EE" dirty="0"/>
          </a:p>
        </p:txBody>
      </p:sp>
      <p:sp>
        <p:nvSpPr>
          <p:cNvPr id="6" name="Footer Placeholder 5">
            <a:extLst>
              <a:ext uri="{FF2B5EF4-FFF2-40B4-BE49-F238E27FC236}">
                <a16:creationId xmlns:a16="http://schemas.microsoft.com/office/drawing/2014/main" id="{0CF41D04-4E19-4089-2C5D-C60049678F76}"/>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t-EE" sz="1600" b="0" i="0" u="none" strike="noStrike" kern="1200" cap="none" spc="0" normalizeH="0" baseline="0" noProof="0" dirty="0">
                <a:ln>
                  <a:noFill/>
                </a:ln>
                <a:solidFill>
                  <a:srgbClr val="00B050"/>
                </a:solidFill>
                <a:effectLst/>
                <a:uLnTx/>
                <a:uFillTx/>
                <a:latin typeface="Verdana" pitchFamily="34" charset="0"/>
                <a:ea typeface="+mn-ea"/>
                <a:cs typeface="+mn-cs"/>
              </a:rPr>
              <a:t>www.tktk.ee</a:t>
            </a:r>
          </a:p>
        </p:txBody>
      </p:sp>
      <p:sp>
        <p:nvSpPr>
          <p:cNvPr id="3" name="TextBox 2">
            <a:extLst>
              <a:ext uri="{FF2B5EF4-FFF2-40B4-BE49-F238E27FC236}">
                <a16:creationId xmlns:a16="http://schemas.microsoft.com/office/drawing/2014/main" id="{54F3D022-BC4E-6E92-84F5-EC16FA051704}"/>
              </a:ext>
            </a:extLst>
          </p:cNvPr>
          <p:cNvSpPr txBox="1"/>
          <p:nvPr/>
        </p:nvSpPr>
        <p:spPr>
          <a:xfrm>
            <a:off x="2465462" y="5784469"/>
            <a:ext cx="3630242" cy="430887"/>
          </a:xfrm>
          <a:prstGeom prst="rect">
            <a:avLst/>
          </a:prstGeom>
          <a:noFill/>
        </p:spPr>
        <p:txBody>
          <a:bodyPr wrap="square" lIns="91440" tIns="45720" rIns="91440" bIns="45720" rtlCol="0" anchor="t">
            <a:spAutoFit/>
          </a:bodyPr>
          <a:lstStyle/>
          <a:p>
            <a:r>
              <a:rPr lang="et-EE" sz="1050" dirty="0" err="1">
                <a:latin typeface="Verdana"/>
                <a:ea typeface="Verdana"/>
              </a:rPr>
              <a:t>Banister</a:t>
            </a:r>
            <a:r>
              <a:rPr lang="et-EE" sz="1050" dirty="0">
                <a:latin typeface="Verdana"/>
                <a:ea typeface="Verdana"/>
              </a:rPr>
              <a:t>, D. The </a:t>
            </a:r>
            <a:r>
              <a:rPr lang="et-EE" sz="1050" dirty="0" err="1">
                <a:latin typeface="Verdana"/>
                <a:ea typeface="Verdana"/>
              </a:rPr>
              <a:t>Sustainable</a:t>
            </a:r>
            <a:r>
              <a:rPr lang="et-EE" sz="1050" dirty="0">
                <a:latin typeface="Verdana"/>
                <a:ea typeface="Verdana"/>
              </a:rPr>
              <a:t> </a:t>
            </a:r>
            <a:r>
              <a:rPr lang="et-EE" sz="1050" dirty="0" err="1">
                <a:latin typeface="Verdana"/>
                <a:ea typeface="Verdana"/>
              </a:rPr>
              <a:t>Mobility</a:t>
            </a:r>
            <a:r>
              <a:rPr lang="et-EE" sz="1050" dirty="0">
                <a:latin typeface="Verdana"/>
                <a:ea typeface="Verdana"/>
              </a:rPr>
              <a:t> </a:t>
            </a:r>
            <a:r>
              <a:rPr lang="et-EE" sz="1050" dirty="0" err="1">
                <a:latin typeface="Verdana"/>
                <a:ea typeface="Verdana"/>
              </a:rPr>
              <a:t>Paradigm</a:t>
            </a:r>
            <a:r>
              <a:rPr lang="et-EE" sz="1050" dirty="0">
                <a:latin typeface="Verdana"/>
                <a:ea typeface="Verdana"/>
              </a:rPr>
              <a:t>, 2008, kujundus: </a:t>
            </a:r>
            <a:r>
              <a:rPr lang="et-EE" sz="1050" dirty="0" err="1">
                <a:latin typeface="Verdana"/>
                <a:ea typeface="Verdana"/>
              </a:rPr>
              <a:t>Wikimedia</a:t>
            </a:r>
            <a:endParaRPr lang="et-EE" sz="1050" dirty="0" err="1">
              <a:latin typeface="Verdana"/>
              <a:ea typeface="Verdana"/>
              <a:cs typeface="Calibri"/>
            </a:endParaRPr>
          </a:p>
        </p:txBody>
      </p:sp>
      <p:pic>
        <p:nvPicPr>
          <p:cNvPr id="5" name="Pilt 4" descr="Pilt, millel on kujutatud tekst, kuvatõmmis, Font, number&#10;&#10;Tehisintellekti genereeritud sisu ei pruugi olla õige.">
            <a:extLst>
              <a:ext uri="{FF2B5EF4-FFF2-40B4-BE49-F238E27FC236}">
                <a16:creationId xmlns:a16="http://schemas.microsoft.com/office/drawing/2014/main" id="{4C4148A0-4EC8-0EB3-B669-4ADA7F93831F}"/>
              </a:ext>
            </a:extLst>
          </p:cNvPr>
          <p:cNvPicPr>
            <a:picLocks noChangeAspect="1"/>
          </p:cNvPicPr>
          <p:nvPr/>
        </p:nvPicPr>
        <p:blipFill>
          <a:blip r:embed="rId3"/>
          <a:stretch>
            <a:fillRect/>
          </a:stretch>
        </p:blipFill>
        <p:spPr>
          <a:xfrm>
            <a:off x="604954" y="1677329"/>
            <a:ext cx="6707459" cy="4107366"/>
          </a:xfrm>
          <a:prstGeom prst="rect">
            <a:avLst/>
          </a:prstGeom>
        </p:spPr>
      </p:pic>
      <p:pic>
        <p:nvPicPr>
          <p:cNvPr id="2" name="Pilt 1" descr="Pilt, millel on kujutatud tekst, kuvatõmmis, Font, diagramm&#10;&#10;Tehisintellekti genereeritud sisu ei pruugi olla õige.">
            <a:extLst>
              <a:ext uri="{FF2B5EF4-FFF2-40B4-BE49-F238E27FC236}">
                <a16:creationId xmlns:a16="http://schemas.microsoft.com/office/drawing/2014/main" id="{372CCF50-7BEC-45F4-F50E-79F8C6109B15}"/>
              </a:ext>
            </a:extLst>
          </p:cNvPr>
          <p:cNvPicPr>
            <a:picLocks noChangeAspect="1"/>
          </p:cNvPicPr>
          <p:nvPr/>
        </p:nvPicPr>
        <p:blipFill>
          <a:blip r:embed="rId4"/>
          <a:stretch>
            <a:fillRect/>
          </a:stretch>
        </p:blipFill>
        <p:spPr>
          <a:xfrm>
            <a:off x="6523455" y="2179721"/>
            <a:ext cx="5160879" cy="2491874"/>
          </a:xfrm>
          <a:prstGeom prst="rect">
            <a:avLst/>
          </a:prstGeom>
        </p:spPr>
      </p:pic>
      <p:sp>
        <p:nvSpPr>
          <p:cNvPr id="8" name="TextBox 7">
            <a:extLst>
              <a:ext uri="{FF2B5EF4-FFF2-40B4-BE49-F238E27FC236}">
                <a16:creationId xmlns:a16="http://schemas.microsoft.com/office/drawing/2014/main" id="{291E3DF9-8748-C05B-0EEE-E93179A73D46}"/>
              </a:ext>
            </a:extLst>
          </p:cNvPr>
          <p:cNvSpPr txBox="1"/>
          <p:nvPr/>
        </p:nvSpPr>
        <p:spPr>
          <a:xfrm>
            <a:off x="7410693" y="4959333"/>
            <a:ext cx="4280158" cy="830997"/>
          </a:xfrm>
          <a:prstGeom prst="rect">
            <a:avLst/>
          </a:prstGeom>
          <a:solidFill>
            <a:schemeClr val="bg1"/>
          </a:solidFill>
          <a:ln>
            <a:solidFill>
              <a:srgbClr val="00B05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t-EE" sz="1200" dirty="0">
                <a:latin typeface="Verdana"/>
                <a:ea typeface="Verdana"/>
                <a:cs typeface="Calibri"/>
              </a:rPr>
              <a:t>Kõigest 1,9% Euroopa Liidu transpordi ja liikuvussektori kogu energiatarbimisest</a:t>
            </a:r>
            <a:r>
              <a:rPr lang="et-EE" sz="1200" dirty="0">
                <a:latin typeface="Verdana"/>
                <a:ea typeface="Verdana"/>
                <a:cs typeface="+mn-lt"/>
              </a:rPr>
              <a:t> on võimalik seostada raudteetranspordiga (Euroopa Ülemkogu ja Euroopa Liidu Nõukogu, N/A)</a:t>
            </a:r>
            <a:endParaRPr lang="et-EE" sz="1200" dirty="0">
              <a:latin typeface="Verdana"/>
              <a:ea typeface="Verdana"/>
            </a:endParaRPr>
          </a:p>
        </p:txBody>
      </p:sp>
    </p:spTree>
    <p:extLst>
      <p:ext uri="{BB962C8B-B14F-4D97-AF65-F5344CB8AC3E}">
        <p14:creationId xmlns:p14="http://schemas.microsoft.com/office/powerpoint/2010/main" val="37783799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6B562F-47DD-01CE-1EE6-75904851E4F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D0AA197-1673-AA17-322A-94F5B3420091}"/>
              </a:ext>
            </a:extLst>
          </p:cNvPr>
          <p:cNvSpPr>
            <a:spLocks noGrp="1"/>
          </p:cNvSpPr>
          <p:nvPr>
            <p:ph type="title"/>
          </p:nvPr>
        </p:nvSpPr>
        <p:spPr>
          <a:xfrm>
            <a:off x="3782673" y="392567"/>
            <a:ext cx="7790656" cy="634082"/>
          </a:xfrm>
        </p:spPr>
        <p:txBody>
          <a:bodyPr>
            <a:normAutofit fontScale="90000"/>
          </a:bodyPr>
          <a:lstStyle/>
          <a:p>
            <a:r>
              <a:rPr lang="et-EE" dirty="0">
                <a:latin typeface="Verdana"/>
                <a:ea typeface="Verdana"/>
              </a:rPr>
              <a:t>Raudteetransport ja ökoloogiline kapital.</a:t>
            </a:r>
            <a:br>
              <a:rPr lang="et-EE" dirty="0"/>
            </a:br>
            <a:r>
              <a:rPr lang="et-EE" dirty="0">
                <a:latin typeface="Verdana"/>
                <a:ea typeface="Verdana"/>
              </a:rPr>
              <a:t>Eriheide reisijate- ja kaubaveol </a:t>
            </a:r>
            <a:br>
              <a:rPr lang="et-EE" dirty="0">
                <a:latin typeface="Verdana"/>
                <a:ea typeface="Verdana"/>
              </a:rPr>
            </a:br>
            <a:r>
              <a:rPr lang="et-EE" dirty="0">
                <a:latin typeface="Verdana"/>
                <a:ea typeface="Verdana"/>
              </a:rPr>
              <a:t>(g CO</a:t>
            </a:r>
            <a:r>
              <a:rPr lang="et-EE" baseline="-25000" dirty="0">
                <a:latin typeface="Verdana"/>
                <a:ea typeface="Verdana"/>
              </a:rPr>
              <a:t>2</a:t>
            </a:r>
            <a:r>
              <a:rPr lang="et-EE" dirty="0">
                <a:latin typeface="Verdana"/>
                <a:ea typeface="Verdana"/>
              </a:rPr>
              <a:t>e </a:t>
            </a:r>
            <a:r>
              <a:rPr lang="et-EE" dirty="0" err="1">
                <a:latin typeface="Verdana"/>
                <a:ea typeface="Verdana"/>
              </a:rPr>
              <a:t>reisijakm</a:t>
            </a:r>
            <a:r>
              <a:rPr lang="et-EE" dirty="0">
                <a:latin typeface="Verdana"/>
                <a:ea typeface="Verdana"/>
              </a:rPr>
              <a:t>/neto </a:t>
            </a:r>
            <a:r>
              <a:rPr lang="et-EE" dirty="0" err="1">
                <a:latin typeface="Verdana"/>
                <a:ea typeface="Verdana"/>
              </a:rPr>
              <a:t>tonnkm</a:t>
            </a:r>
            <a:r>
              <a:rPr lang="et-EE" dirty="0">
                <a:latin typeface="Verdana"/>
                <a:ea typeface="Verdana"/>
              </a:rPr>
              <a:t> kohta)</a:t>
            </a:r>
          </a:p>
        </p:txBody>
      </p:sp>
      <p:sp>
        <p:nvSpPr>
          <p:cNvPr id="6" name="Footer Placeholder 5">
            <a:extLst>
              <a:ext uri="{FF2B5EF4-FFF2-40B4-BE49-F238E27FC236}">
                <a16:creationId xmlns:a16="http://schemas.microsoft.com/office/drawing/2014/main" id="{EC7794E1-7759-6B1C-6AC2-39A5D52F2C2F}"/>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t-EE" sz="1600" b="0" i="0" u="none" strike="noStrike" kern="1200" cap="none" spc="0" normalizeH="0" baseline="0" noProof="0" dirty="0">
                <a:ln>
                  <a:noFill/>
                </a:ln>
                <a:solidFill>
                  <a:srgbClr val="00B050"/>
                </a:solidFill>
                <a:effectLst/>
                <a:uLnTx/>
                <a:uFillTx/>
                <a:latin typeface="Verdana" pitchFamily="34" charset="0"/>
                <a:ea typeface="+mn-ea"/>
                <a:cs typeface="+mn-cs"/>
              </a:rPr>
              <a:t>www.tktk.ee</a:t>
            </a:r>
          </a:p>
        </p:txBody>
      </p:sp>
      <p:pic>
        <p:nvPicPr>
          <p:cNvPr id="10" name="Pilt 9">
            <a:extLst>
              <a:ext uri="{FF2B5EF4-FFF2-40B4-BE49-F238E27FC236}">
                <a16:creationId xmlns:a16="http://schemas.microsoft.com/office/drawing/2014/main" id="{EF60B1F4-F9CA-B00E-0A74-2CA94C3D0CFD}"/>
              </a:ext>
            </a:extLst>
          </p:cNvPr>
          <p:cNvPicPr>
            <a:picLocks noChangeAspect="1"/>
          </p:cNvPicPr>
          <p:nvPr/>
        </p:nvPicPr>
        <p:blipFill>
          <a:blip r:embed="rId3"/>
          <a:stretch>
            <a:fillRect/>
          </a:stretch>
        </p:blipFill>
        <p:spPr>
          <a:xfrm>
            <a:off x="359242" y="1557699"/>
            <a:ext cx="6166875" cy="4005845"/>
          </a:xfrm>
          <a:prstGeom prst="rect">
            <a:avLst/>
          </a:prstGeom>
        </p:spPr>
      </p:pic>
      <p:sp>
        <p:nvSpPr>
          <p:cNvPr id="11" name="TextBox 10">
            <a:extLst>
              <a:ext uri="{FF2B5EF4-FFF2-40B4-BE49-F238E27FC236}">
                <a16:creationId xmlns:a16="http://schemas.microsoft.com/office/drawing/2014/main" id="{CE54A699-25E1-C78F-ABB0-9B3E2551A16F}"/>
              </a:ext>
            </a:extLst>
          </p:cNvPr>
          <p:cNvSpPr txBox="1"/>
          <p:nvPr/>
        </p:nvSpPr>
        <p:spPr>
          <a:xfrm>
            <a:off x="357927" y="5673987"/>
            <a:ext cx="3630242" cy="261610"/>
          </a:xfrm>
          <a:prstGeom prst="rect">
            <a:avLst/>
          </a:prstGeom>
          <a:noFill/>
        </p:spPr>
        <p:txBody>
          <a:bodyPr wrap="square" lIns="91440" tIns="45720" rIns="91440" bIns="45720" rtlCol="0" anchor="t">
            <a:spAutoFit/>
          </a:bodyPr>
          <a:lstStyle/>
          <a:p>
            <a:r>
              <a:rPr lang="et-EE" sz="1050" dirty="0">
                <a:latin typeface="Verdana"/>
                <a:ea typeface="Verdana"/>
              </a:rPr>
              <a:t>Ühendkuningriigi Energiajulgeoleku Amet, 2022</a:t>
            </a:r>
          </a:p>
        </p:txBody>
      </p:sp>
      <p:pic>
        <p:nvPicPr>
          <p:cNvPr id="2" name="Pilt 1" descr="Pilt, millel on kujutatud tekst, kuvatõmmis, diagramm, Diagramm&#10;&#10;Tehisintellekti genereeritud sisu ei pruugi olla õige.">
            <a:extLst>
              <a:ext uri="{FF2B5EF4-FFF2-40B4-BE49-F238E27FC236}">
                <a16:creationId xmlns:a16="http://schemas.microsoft.com/office/drawing/2014/main" id="{C5AD24D5-132F-4411-EE2E-AB59567B129C}"/>
              </a:ext>
            </a:extLst>
          </p:cNvPr>
          <p:cNvPicPr>
            <a:picLocks noChangeAspect="1"/>
          </p:cNvPicPr>
          <p:nvPr/>
        </p:nvPicPr>
        <p:blipFill>
          <a:blip r:embed="rId4"/>
          <a:stretch>
            <a:fillRect/>
          </a:stretch>
        </p:blipFill>
        <p:spPr>
          <a:xfrm>
            <a:off x="6599571" y="1561097"/>
            <a:ext cx="5169068" cy="4016543"/>
          </a:xfrm>
          <a:prstGeom prst="rect">
            <a:avLst/>
          </a:prstGeom>
        </p:spPr>
      </p:pic>
      <p:sp>
        <p:nvSpPr>
          <p:cNvPr id="3" name="TextBox 7">
            <a:extLst>
              <a:ext uri="{FF2B5EF4-FFF2-40B4-BE49-F238E27FC236}">
                <a16:creationId xmlns:a16="http://schemas.microsoft.com/office/drawing/2014/main" id="{B71A8D43-0D81-4286-F8C2-9E09A24F83D2}"/>
              </a:ext>
            </a:extLst>
          </p:cNvPr>
          <p:cNvSpPr txBox="1"/>
          <p:nvPr/>
        </p:nvSpPr>
        <p:spPr>
          <a:xfrm>
            <a:off x="6600087" y="5674033"/>
            <a:ext cx="5170284" cy="415498"/>
          </a:xfrm>
          <a:prstGeom prst="rect">
            <a:avLst/>
          </a:prstGeom>
          <a:noFill/>
        </p:spPr>
        <p:txBody>
          <a:bodyPr wrap="square" lIns="91440" tIns="45720" rIns="91440" bIns="45720" rtlCol="0" anchor="t">
            <a:spAutoFit/>
          </a:bodyPr>
          <a:ls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t-EE" sz="1050" dirty="0">
                <a:latin typeface="Verdana"/>
                <a:ea typeface="Verdana"/>
              </a:rPr>
              <a:t>Rahvusvaheline Energiaagentuur (2019), viidatud </a:t>
            </a:r>
            <a:r>
              <a:rPr lang="en-US" sz="1050" dirty="0">
                <a:latin typeface="Verdana"/>
                <a:ea typeface="Verdana"/>
              </a:rPr>
              <a:t>Rodrigue, J.-P.</a:t>
            </a:r>
            <a:r>
              <a:rPr lang="et-EE" sz="1050" dirty="0">
                <a:latin typeface="Verdana"/>
                <a:ea typeface="Verdana"/>
              </a:rPr>
              <a:t> </a:t>
            </a:r>
            <a:r>
              <a:rPr lang="en-US" sz="1050" dirty="0">
                <a:latin typeface="Verdana"/>
                <a:ea typeface="Verdana"/>
              </a:rPr>
              <a:t>The Geography of Transport Systems</a:t>
            </a:r>
            <a:r>
              <a:rPr lang="et-EE" sz="1050" dirty="0">
                <a:latin typeface="Verdana"/>
                <a:ea typeface="Verdana"/>
              </a:rPr>
              <a:t>.</a:t>
            </a:r>
            <a:r>
              <a:rPr lang="en-US" sz="1050" dirty="0">
                <a:latin typeface="Verdana"/>
                <a:ea typeface="Verdana"/>
              </a:rPr>
              <a:t> Routledge</a:t>
            </a:r>
            <a:r>
              <a:rPr lang="et-EE" sz="1050" dirty="0">
                <a:latin typeface="Verdana"/>
                <a:ea typeface="Verdana"/>
              </a:rPr>
              <a:t>, 2024</a:t>
            </a:r>
            <a:endParaRPr lang="et-EE" sz="1050" dirty="0">
              <a:ea typeface="Calibri"/>
              <a:cs typeface="Calibri"/>
            </a:endParaRPr>
          </a:p>
        </p:txBody>
      </p:sp>
      <p:sp>
        <p:nvSpPr>
          <p:cNvPr id="5" name="TextBox 4">
            <a:extLst>
              <a:ext uri="{FF2B5EF4-FFF2-40B4-BE49-F238E27FC236}">
                <a16:creationId xmlns:a16="http://schemas.microsoft.com/office/drawing/2014/main" id="{84413060-527F-7B27-2B4E-01FDFC930D0C}"/>
              </a:ext>
            </a:extLst>
          </p:cNvPr>
          <p:cNvSpPr txBox="1"/>
          <p:nvPr/>
        </p:nvSpPr>
        <p:spPr>
          <a:xfrm>
            <a:off x="7900146" y="1790699"/>
            <a:ext cx="3667246" cy="1200329"/>
          </a:xfrm>
          <a:prstGeom prst="rect">
            <a:avLst/>
          </a:prstGeom>
          <a:solidFill>
            <a:schemeClr val="bg1"/>
          </a:solidFill>
          <a:ln>
            <a:solidFill>
              <a:srgbClr val="00B05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t-EE" sz="1200" dirty="0">
                <a:latin typeface="Verdana"/>
                <a:ea typeface="Verdana"/>
                <a:cs typeface="Calibri"/>
              </a:rPr>
              <a:t>Raudteetranspordi heitmed moodustavad 0,4% Euroopa Liidu transpordi ja liikuvuse koguheitest. Seega on raudteetransport konventsionaalsetest veoliikidest kõige lähemal süsinikuneutraalsusele (</a:t>
            </a:r>
            <a:r>
              <a:rPr lang="et-EE" sz="1200" dirty="0" err="1">
                <a:latin typeface="Verdana"/>
                <a:ea typeface="Verdana"/>
                <a:cs typeface="+mn-lt"/>
              </a:rPr>
              <a:t>Railway</a:t>
            </a:r>
            <a:r>
              <a:rPr lang="et-EE" sz="1200" dirty="0">
                <a:latin typeface="Verdana"/>
                <a:ea typeface="Verdana"/>
                <a:cs typeface="+mn-lt"/>
              </a:rPr>
              <a:t> </a:t>
            </a:r>
            <a:r>
              <a:rPr lang="et-EE" sz="1200" dirty="0" err="1">
                <a:latin typeface="Verdana"/>
                <a:ea typeface="Verdana"/>
                <a:cs typeface="+mn-lt"/>
              </a:rPr>
              <a:t>to</a:t>
            </a:r>
            <a:r>
              <a:rPr lang="et-EE" sz="1200" dirty="0">
                <a:latin typeface="Verdana"/>
                <a:ea typeface="Verdana"/>
                <a:cs typeface="+mn-lt"/>
              </a:rPr>
              <a:t> a </a:t>
            </a:r>
            <a:r>
              <a:rPr lang="et-EE" sz="1200" dirty="0" err="1">
                <a:latin typeface="Verdana"/>
                <a:ea typeface="Verdana"/>
                <a:cs typeface="+mn-lt"/>
              </a:rPr>
              <a:t>green</a:t>
            </a:r>
            <a:r>
              <a:rPr lang="et-EE" sz="1200" dirty="0">
                <a:latin typeface="Verdana"/>
                <a:ea typeface="Verdana"/>
                <a:cs typeface="+mn-lt"/>
              </a:rPr>
              <a:t> </a:t>
            </a:r>
            <a:r>
              <a:rPr lang="et-EE" sz="1200" dirty="0" err="1">
                <a:latin typeface="Verdana"/>
                <a:ea typeface="Verdana"/>
                <a:cs typeface="+mn-lt"/>
              </a:rPr>
              <a:t>Future</a:t>
            </a:r>
            <a:r>
              <a:rPr lang="et-EE" sz="1200" dirty="0">
                <a:latin typeface="Verdana"/>
                <a:ea typeface="Verdana"/>
                <a:cs typeface="+mn-lt"/>
              </a:rPr>
              <a:t>. CER, N/A)</a:t>
            </a:r>
          </a:p>
        </p:txBody>
      </p:sp>
    </p:spTree>
    <p:extLst>
      <p:ext uri="{BB962C8B-B14F-4D97-AF65-F5344CB8AC3E}">
        <p14:creationId xmlns:p14="http://schemas.microsoft.com/office/powerpoint/2010/main" val="17514290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E7516-8C0F-A486-00C5-D309E418581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635A380-2FC3-37EF-5830-BA7D5D68F74C}"/>
              </a:ext>
            </a:extLst>
          </p:cNvPr>
          <p:cNvSpPr>
            <a:spLocks noGrp="1"/>
          </p:cNvSpPr>
          <p:nvPr>
            <p:ph type="title"/>
          </p:nvPr>
        </p:nvSpPr>
        <p:spPr/>
        <p:txBody>
          <a:bodyPr>
            <a:normAutofit fontScale="90000"/>
          </a:bodyPr>
          <a:lstStyle/>
          <a:p>
            <a:r>
              <a:rPr lang="et-EE" dirty="0"/>
              <a:t>Raudteetransport ja institutsionaalne kapital. </a:t>
            </a:r>
            <a:br>
              <a:rPr lang="et-EE" dirty="0"/>
            </a:br>
            <a:r>
              <a:rPr lang="et-EE" dirty="0"/>
              <a:t>Rohepööre Euroopa Liidu transpordipoliitikas</a:t>
            </a:r>
          </a:p>
        </p:txBody>
      </p:sp>
      <p:sp>
        <p:nvSpPr>
          <p:cNvPr id="5" name="Content Placeholder 4">
            <a:extLst>
              <a:ext uri="{FF2B5EF4-FFF2-40B4-BE49-F238E27FC236}">
                <a16:creationId xmlns:a16="http://schemas.microsoft.com/office/drawing/2014/main" id="{1F141812-B115-BDFC-5A8D-89CA1505D040}"/>
              </a:ext>
            </a:extLst>
          </p:cNvPr>
          <p:cNvSpPr>
            <a:spLocks noGrp="1"/>
          </p:cNvSpPr>
          <p:nvPr>
            <p:ph idx="1"/>
          </p:nvPr>
        </p:nvSpPr>
        <p:spPr>
          <a:xfrm>
            <a:off x="600529" y="1315243"/>
            <a:ext cx="10981871" cy="5030362"/>
          </a:xfrm>
        </p:spPr>
        <p:txBody>
          <a:bodyPr vert="horz" lIns="91440" tIns="45720" rIns="91440" bIns="45720" rtlCol="0" anchor="t">
            <a:normAutofit fontScale="85000" lnSpcReduction="20000"/>
          </a:bodyPr>
          <a:lstStyle/>
          <a:p>
            <a:pPr lvl="1"/>
            <a:r>
              <a:rPr lang="et-EE" dirty="0">
                <a:latin typeface="Verdana"/>
                <a:ea typeface="Verdana"/>
              </a:rPr>
              <a:t>Euroopa roheline kokkulepe (2019): </a:t>
            </a:r>
            <a:r>
              <a:rPr lang="et-EE" dirty="0">
                <a:solidFill>
                  <a:srgbClr val="00B050"/>
                </a:solidFill>
                <a:latin typeface="Verdana"/>
                <a:ea typeface="Verdana"/>
              </a:rPr>
              <a:t>Euroopa Liidu kliimaneutraalsuse saavutamine aastaks 2050</a:t>
            </a:r>
            <a:endParaRPr lang="et-EE" dirty="0">
              <a:latin typeface="Verdana"/>
              <a:ea typeface="Verdana"/>
            </a:endParaRPr>
          </a:p>
          <a:p>
            <a:pPr lvl="2"/>
            <a:r>
              <a:rPr lang="et-EE" dirty="0">
                <a:latin typeface="Verdana"/>
                <a:ea typeface="Verdana"/>
              </a:rPr>
              <a:t>75 % maanteekaubavedudest peab siirduma raudteele ja siseveeteedele (</a:t>
            </a:r>
            <a:r>
              <a:rPr lang="et-EE" dirty="0">
                <a:solidFill>
                  <a:srgbClr val="00B050"/>
                </a:solidFill>
                <a:latin typeface="Verdana"/>
                <a:ea typeface="Verdana"/>
              </a:rPr>
              <a:t>modaaljaotuse muutus</a:t>
            </a:r>
            <a:r>
              <a:rPr lang="et-EE" dirty="0">
                <a:latin typeface="Verdana"/>
                <a:ea typeface="Verdana"/>
              </a:rPr>
              <a:t>)</a:t>
            </a:r>
          </a:p>
          <a:p>
            <a:pPr lvl="2"/>
            <a:endParaRPr lang="et-EE" dirty="0">
              <a:solidFill>
                <a:srgbClr val="00B050"/>
              </a:solidFill>
              <a:latin typeface="Verdana"/>
              <a:ea typeface="Verdana"/>
            </a:endParaRPr>
          </a:p>
          <a:p>
            <a:pPr lvl="1"/>
            <a:r>
              <a:rPr lang="et-EE" dirty="0">
                <a:latin typeface="Verdana"/>
                <a:ea typeface="Verdana"/>
              </a:rPr>
              <a:t>Eesmärk 55 (</a:t>
            </a:r>
            <a:r>
              <a:rPr lang="et-EE" i="1" dirty="0" err="1">
                <a:latin typeface="Verdana"/>
                <a:ea typeface="Verdana"/>
              </a:rPr>
              <a:t>Fit</a:t>
            </a:r>
            <a:r>
              <a:rPr lang="et-EE" i="1" dirty="0">
                <a:latin typeface="Verdana"/>
                <a:ea typeface="Verdana"/>
              </a:rPr>
              <a:t> </a:t>
            </a:r>
            <a:r>
              <a:rPr lang="et-EE" i="1" dirty="0" err="1">
                <a:latin typeface="Verdana"/>
                <a:ea typeface="Verdana"/>
              </a:rPr>
              <a:t>for</a:t>
            </a:r>
            <a:r>
              <a:rPr lang="et-EE" i="1" dirty="0">
                <a:latin typeface="Verdana"/>
                <a:ea typeface="Verdana"/>
              </a:rPr>
              <a:t> 55</a:t>
            </a:r>
            <a:r>
              <a:rPr lang="et-EE" dirty="0">
                <a:latin typeface="Verdana"/>
                <a:ea typeface="Verdana"/>
              </a:rPr>
              <a:t>): Euroopa Ülemkogul 2020. aastal kokku lepitud eesmärk </a:t>
            </a:r>
            <a:r>
              <a:rPr lang="et-EE" dirty="0">
                <a:solidFill>
                  <a:srgbClr val="00B050"/>
                </a:solidFill>
                <a:latin typeface="Verdana"/>
                <a:ea typeface="Verdana"/>
              </a:rPr>
              <a:t>vähendada 2030. aastaks kasvuhoonegaaside (KHG) netoheidet 55% võrreldes 1990. aastaga</a:t>
            </a:r>
            <a:endParaRPr lang="et-EE" dirty="0">
              <a:solidFill>
                <a:srgbClr val="000000"/>
              </a:solidFill>
              <a:ea typeface="Verdana" pitchFamily="34" charset="0"/>
            </a:endParaRPr>
          </a:p>
          <a:p>
            <a:pPr lvl="1"/>
            <a:endParaRPr lang="et-EE" sz="2400" dirty="0">
              <a:solidFill>
                <a:srgbClr val="00B050"/>
              </a:solidFill>
              <a:ea typeface="Verdana"/>
            </a:endParaRPr>
          </a:p>
          <a:p>
            <a:pPr lvl="1"/>
            <a:r>
              <a:rPr lang="et-EE" dirty="0">
                <a:solidFill>
                  <a:srgbClr val="00B050"/>
                </a:solidFill>
                <a:latin typeface="Verdana"/>
                <a:ea typeface="Verdana"/>
              </a:rPr>
              <a:t>Säästva ja aruka liikuvuse strateegia</a:t>
            </a:r>
            <a:r>
              <a:rPr lang="et-EE" dirty="0">
                <a:latin typeface="Verdana"/>
                <a:ea typeface="Verdana"/>
              </a:rPr>
              <a:t>: Euroopa transpordivaldkonna edasise arengu suunad (2020)</a:t>
            </a:r>
          </a:p>
          <a:p>
            <a:pPr lvl="2">
              <a:buFont typeface="Arial,Sans-Serif" pitchFamily="34" charset="0"/>
              <a:buChar char="•"/>
            </a:pPr>
            <a:r>
              <a:rPr lang="et-EE" dirty="0">
                <a:latin typeface="Verdana"/>
                <a:ea typeface="Verdana"/>
              </a:rPr>
              <a:t>2030: kahekordistub kiirraudteeliikluse maht</a:t>
            </a:r>
          </a:p>
          <a:p>
            <a:pPr lvl="2">
              <a:buFont typeface="Arial,Sans-Serif" pitchFamily="34" charset="0"/>
              <a:buChar char="•"/>
            </a:pPr>
            <a:r>
              <a:rPr lang="et-EE" dirty="0">
                <a:latin typeface="Verdana"/>
                <a:ea typeface="Verdana"/>
              </a:rPr>
              <a:t>2030: kombineeritud raudtee- ja </a:t>
            </a:r>
            <a:r>
              <a:rPr lang="et-EE" dirty="0" err="1">
                <a:latin typeface="Verdana"/>
                <a:ea typeface="Verdana"/>
              </a:rPr>
              <a:t>vetelvedu</a:t>
            </a:r>
            <a:r>
              <a:rPr lang="et-EE" dirty="0">
                <a:latin typeface="Verdana"/>
                <a:ea typeface="Verdana"/>
              </a:rPr>
              <a:t> on maanteeveoga konkurentsivõimeline</a:t>
            </a:r>
          </a:p>
          <a:p>
            <a:pPr lvl="2">
              <a:buFont typeface="Arial,Sans-Serif" pitchFamily="34" charset="0"/>
              <a:buChar char="•"/>
            </a:pPr>
            <a:r>
              <a:rPr lang="et-EE" dirty="0">
                <a:latin typeface="Verdana"/>
                <a:ea typeface="Verdana"/>
              </a:rPr>
              <a:t>2050: kahekordistub raudteekaubavedude maht</a:t>
            </a:r>
            <a:endParaRPr lang="en-US" dirty="0">
              <a:latin typeface="Verdana"/>
              <a:ea typeface="Verdana"/>
            </a:endParaRPr>
          </a:p>
          <a:p>
            <a:pPr lvl="2">
              <a:buFont typeface="Arial,Sans-Serif" pitchFamily="34" charset="0"/>
              <a:buChar char="•"/>
            </a:pPr>
            <a:r>
              <a:rPr lang="et-EE" dirty="0">
                <a:latin typeface="Verdana"/>
                <a:ea typeface="Verdana"/>
              </a:rPr>
              <a:t>2050: kolmekordistub kiirraudteeliikluse maht</a:t>
            </a:r>
            <a:endParaRPr lang="et-EE" dirty="0">
              <a:ea typeface="Verdana"/>
            </a:endParaRPr>
          </a:p>
          <a:p>
            <a:pPr lvl="1"/>
            <a:endParaRPr lang="et-EE" dirty="0">
              <a:latin typeface="Verdana"/>
              <a:ea typeface="Verdana"/>
            </a:endParaRPr>
          </a:p>
          <a:p>
            <a:pPr lvl="1"/>
            <a:endParaRPr lang="et-EE" dirty="0">
              <a:solidFill>
                <a:srgbClr val="00B050"/>
              </a:solidFill>
              <a:latin typeface="Verdana"/>
              <a:ea typeface="Verdana"/>
            </a:endParaRPr>
          </a:p>
          <a:p>
            <a:pPr lvl="2"/>
            <a:endParaRPr lang="et-EE" dirty="0">
              <a:latin typeface="Verdana"/>
              <a:ea typeface="Verdana"/>
            </a:endParaRPr>
          </a:p>
        </p:txBody>
      </p:sp>
      <p:sp>
        <p:nvSpPr>
          <p:cNvPr id="6" name="Footer Placeholder 5">
            <a:extLst>
              <a:ext uri="{FF2B5EF4-FFF2-40B4-BE49-F238E27FC236}">
                <a16:creationId xmlns:a16="http://schemas.microsoft.com/office/drawing/2014/main" id="{FC4D9C34-3F54-CCB4-9871-BE8C95986135}"/>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t-EE" sz="1600" b="0" i="0" u="none" strike="noStrike" kern="1200" cap="none" spc="0" normalizeH="0" baseline="0" noProof="0" dirty="0">
                <a:ln>
                  <a:noFill/>
                </a:ln>
                <a:solidFill>
                  <a:srgbClr val="00B050"/>
                </a:solidFill>
                <a:effectLst/>
                <a:uLnTx/>
                <a:uFillTx/>
                <a:latin typeface="Verdana" pitchFamily="34" charset="0"/>
                <a:ea typeface="+mn-ea"/>
                <a:cs typeface="+mn-cs"/>
              </a:rPr>
              <a:t>www.tktk.ee</a:t>
            </a:r>
          </a:p>
        </p:txBody>
      </p:sp>
    </p:spTree>
    <p:extLst>
      <p:ext uri="{BB962C8B-B14F-4D97-AF65-F5344CB8AC3E}">
        <p14:creationId xmlns:p14="http://schemas.microsoft.com/office/powerpoint/2010/main" val="31025815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434738-2C9F-B543-AA3E-E36F7F8E17D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7A1A56E-2F97-A9E0-A606-E22ABC627F96}"/>
              </a:ext>
            </a:extLst>
          </p:cNvPr>
          <p:cNvSpPr>
            <a:spLocks noGrp="1"/>
          </p:cNvSpPr>
          <p:nvPr>
            <p:ph type="title"/>
          </p:nvPr>
        </p:nvSpPr>
        <p:spPr/>
        <p:txBody>
          <a:bodyPr>
            <a:normAutofit fontScale="90000"/>
          </a:bodyPr>
          <a:lstStyle/>
          <a:p>
            <a:r>
              <a:rPr lang="et-EE" dirty="0"/>
              <a:t>Raudteetransport ja majanduslik kapital.</a:t>
            </a:r>
            <a:br>
              <a:rPr lang="et-EE" dirty="0"/>
            </a:br>
            <a:r>
              <a:rPr lang="et-EE" dirty="0"/>
              <a:t>Maailma raudteevõrk</a:t>
            </a:r>
          </a:p>
        </p:txBody>
      </p:sp>
      <p:sp>
        <p:nvSpPr>
          <p:cNvPr id="6" name="Footer Placeholder 5">
            <a:extLst>
              <a:ext uri="{FF2B5EF4-FFF2-40B4-BE49-F238E27FC236}">
                <a16:creationId xmlns:a16="http://schemas.microsoft.com/office/drawing/2014/main" id="{5281D74F-34D7-5799-9A68-6EAD6C456B90}"/>
              </a:ext>
            </a:extLst>
          </p:cNvPr>
          <p:cNvSpPr>
            <a:spLocks noGrp="1"/>
          </p:cNvSpPr>
          <p:nvPr>
            <p:ph type="ftr" sz="quarter" idx="3"/>
          </p:nvPr>
        </p:nvSpPr>
        <p:spPr>
          <a:xfrm>
            <a:off x="354926" y="6356351"/>
            <a:ext cx="3860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t-EE" sz="1600" b="0" i="0" u="none" strike="noStrike" kern="1200" cap="none" spc="0" normalizeH="0" baseline="0" noProof="0" dirty="0">
                <a:ln>
                  <a:noFill/>
                </a:ln>
                <a:solidFill>
                  <a:srgbClr val="00B050"/>
                </a:solidFill>
                <a:effectLst/>
                <a:uLnTx/>
                <a:uFillTx/>
                <a:latin typeface="Verdana" pitchFamily="34" charset="0"/>
                <a:ea typeface="+mn-ea"/>
                <a:cs typeface="+mn-cs"/>
              </a:rPr>
              <a:t>www.tktk.ee</a:t>
            </a:r>
          </a:p>
        </p:txBody>
      </p:sp>
      <p:sp>
        <p:nvSpPr>
          <p:cNvPr id="3" name="Sisu kohatäide 2">
            <a:extLst>
              <a:ext uri="{FF2B5EF4-FFF2-40B4-BE49-F238E27FC236}">
                <a16:creationId xmlns:a16="http://schemas.microsoft.com/office/drawing/2014/main" id="{C3545F86-2327-854C-5050-D4CBC3A7D503}"/>
              </a:ext>
            </a:extLst>
          </p:cNvPr>
          <p:cNvSpPr>
            <a:spLocks noGrp="1"/>
          </p:cNvSpPr>
          <p:nvPr>
            <p:ph idx="1"/>
          </p:nvPr>
        </p:nvSpPr>
        <p:spPr>
          <a:xfrm>
            <a:off x="8253331" y="1471514"/>
            <a:ext cx="3621464" cy="4245376"/>
          </a:xfrm>
        </p:spPr>
        <p:txBody>
          <a:bodyPr vert="horz" lIns="91440" tIns="45720" rIns="91440" bIns="45720" rtlCol="0" anchor="t">
            <a:normAutofit lnSpcReduction="10000"/>
          </a:bodyPr>
          <a:lstStyle/>
          <a:p>
            <a:pPr marL="0" indent="0">
              <a:buNone/>
            </a:pPr>
            <a:r>
              <a:rPr lang="et-EE" sz="1800" dirty="0">
                <a:solidFill>
                  <a:srgbClr val="00B050"/>
                </a:solidFill>
                <a:latin typeface="Verdana"/>
                <a:ea typeface="Verdana"/>
              </a:rPr>
              <a:t>Raudteevõrk</a:t>
            </a:r>
            <a:r>
              <a:rPr lang="et-EE" sz="1800" dirty="0">
                <a:latin typeface="Verdana"/>
                <a:ea typeface="Verdana"/>
              </a:rPr>
              <a:t> – kõik mingis piirkonnas asuvad raudteed; ka ühe raudtee-infrastruktuuriettevõtja või muu omaniku või valdaja kogu raudteeinfrastruktuur</a:t>
            </a:r>
          </a:p>
          <a:p>
            <a:pPr marL="0" indent="0">
              <a:buNone/>
            </a:pPr>
            <a:endParaRPr lang="et-EE" sz="1800" dirty="0">
              <a:latin typeface="Verdana"/>
              <a:ea typeface="Verdana"/>
            </a:endParaRPr>
          </a:p>
          <a:p>
            <a:pPr marL="0" indent="0">
              <a:buNone/>
            </a:pPr>
            <a:r>
              <a:rPr lang="et-EE" sz="1800" dirty="0">
                <a:solidFill>
                  <a:srgbClr val="00B050"/>
                </a:solidFill>
                <a:latin typeface="Verdana"/>
                <a:ea typeface="Verdana"/>
              </a:rPr>
              <a:t>Maailma raudteevõrk</a:t>
            </a:r>
          </a:p>
          <a:p>
            <a:pPr marL="0" indent="0">
              <a:buNone/>
            </a:pPr>
            <a:endParaRPr lang="et-EE" sz="1800" dirty="0">
              <a:solidFill>
                <a:srgbClr val="00B050"/>
              </a:solidFill>
              <a:latin typeface="Verdana"/>
              <a:ea typeface="Verdana"/>
            </a:endParaRPr>
          </a:p>
          <a:p>
            <a:pPr marL="285750" indent="-285750"/>
            <a:r>
              <a:rPr lang="et-EE" sz="1800" dirty="0">
                <a:latin typeface="Verdana"/>
                <a:ea typeface="Verdana"/>
              </a:rPr>
              <a:t>raudteevõrgu tihedus 1 km raudteed 108 km</a:t>
            </a:r>
            <a:r>
              <a:rPr lang="et-EE" sz="1800" baseline="30000" dirty="0">
                <a:latin typeface="Verdana"/>
                <a:ea typeface="Verdana"/>
              </a:rPr>
              <a:t>2</a:t>
            </a:r>
            <a:r>
              <a:rPr lang="et-EE" sz="1800" dirty="0">
                <a:latin typeface="Verdana"/>
                <a:ea typeface="Verdana"/>
              </a:rPr>
              <a:t> kohta</a:t>
            </a:r>
            <a:endParaRPr lang="et-EE" sz="1800" dirty="0">
              <a:solidFill>
                <a:srgbClr val="00B050"/>
              </a:solidFill>
              <a:ea typeface="Verdana"/>
            </a:endParaRPr>
          </a:p>
          <a:p>
            <a:pPr marL="285750" indent="-285750"/>
            <a:r>
              <a:rPr lang="et-EE" sz="1800" dirty="0">
                <a:latin typeface="Verdana"/>
                <a:ea typeface="Verdana"/>
              </a:rPr>
              <a:t>kogupikkus 1,2...1,4 mln km 155 riigis ja territooriumil, millest 31% on </a:t>
            </a:r>
            <a:r>
              <a:rPr lang="et-EE" sz="1800" dirty="0">
                <a:solidFill>
                  <a:srgbClr val="00B050"/>
                </a:solidFill>
                <a:latin typeface="Verdana"/>
                <a:ea typeface="Verdana"/>
              </a:rPr>
              <a:t>elektrifitseeritud</a:t>
            </a:r>
            <a:endParaRPr lang="et-EE" sz="1800">
              <a:solidFill>
                <a:srgbClr val="00B050"/>
              </a:solidFill>
              <a:ea typeface="Verdana"/>
            </a:endParaRPr>
          </a:p>
          <a:p>
            <a:pPr marL="285750" indent="-285750"/>
            <a:endParaRPr lang="et-EE" sz="1800" dirty="0">
              <a:ea typeface="Verdana"/>
            </a:endParaRPr>
          </a:p>
          <a:p>
            <a:pPr marL="0" indent="0">
              <a:buNone/>
            </a:pPr>
            <a:endParaRPr lang="et-EE" sz="1800" dirty="0">
              <a:ea typeface="Verdana"/>
            </a:endParaRPr>
          </a:p>
          <a:p>
            <a:pPr marL="0" indent="0">
              <a:buNone/>
            </a:pPr>
            <a:endParaRPr lang="et-EE" sz="1800" dirty="0">
              <a:ea typeface="Verdana"/>
            </a:endParaRPr>
          </a:p>
        </p:txBody>
      </p:sp>
      <p:pic>
        <p:nvPicPr>
          <p:cNvPr id="7" name="Pilt 6">
            <a:extLst>
              <a:ext uri="{FF2B5EF4-FFF2-40B4-BE49-F238E27FC236}">
                <a16:creationId xmlns:a16="http://schemas.microsoft.com/office/drawing/2014/main" id="{B81E9987-19A2-046D-67C9-D078EB9C95DF}"/>
              </a:ext>
            </a:extLst>
          </p:cNvPr>
          <p:cNvPicPr>
            <a:picLocks noChangeAspect="1"/>
          </p:cNvPicPr>
          <p:nvPr/>
        </p:nvPicPr>
        <p:blipFill>
          <a:blip r:embed="rId3"/>
          <a:srcRect l="13250" t="27951" b="24800"/>
          <a:stretch>
            <a:fillRect/>
          </a:stretch>
        </p:blipFill>
        <p:spPr>
          <a:xfrm>
            <a:off x="352436" y="1468895"/>
            <a:ext cx="7790656" cy="4243292"/>
          </a:xfrm>
          <a:prstGeom prst="rect">
            <a:avLst/>
          </a:prstGeom>
        </p:spPr>
      </p:pic>
    </p:spTree>
    <p:extLst>
      <p:ext uri="{BB962C8B-B14F-4D97-AF65-F5344CB8AC3E}">
        <p14:creationId xmlns:p14="http://schemas.microsoft.com/office/powerpoint/2010/main" val="39835739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709996-D12D-5EC2-D8A1-C0F555440E5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41A775B-20E1-9B5F-310C-A876C20FED97}"/>
              </a:ext>
            </a:extLst>
          </p:cNvPr>
          <p:cNvSpPr>
            <a:spLocks noGrp="1"/>
          </p:cNvSpPr>
          <p:nvPr>
            <p:ph type="title"/>
          </p:nvPr>
        </p:nvSpPr>
        <p:spPr>
          <a:xfrm>
            <a:off x="3791744" y="274638"/>
            <a:ext cx="8098129" cy="634082"/>
          </a:xfrm>
        </p:spPr>
        <p:txBody>
          <a:bodyPr>
            <a:normAutofit fontScale="90000"/>
          </a:bodyPr>
          <a:lstStyle/>
          <a:p>
            <a:r>
              <a:rPr lang="et-EE" sz="2500" dirty="0">
                <a:latin typeface="Verdana"/>
                <a:ea typeface="Verdana"/>
              </a:rPr>
              <a:t>Raudteetransport ja majanduslik kapital.</a:t>
            </a:r>
            <a:br>
              <a:rPr lang="et-EE" sz="2500" dirty="0">
                <a:latin typeface="Verdana"/>
                <a:ea typeface="Verdana"/>
              </a:rPr>
            </a:br>
            <a:r>
              <a:rPr lang="et-EE" sz="2500" dirty="0">
                <a:latin typeface="Verdana"/>
                <a:ea typeface="Verdana"/>
              </a:rPr>
              <a:t>Elektrifitseerimine ja taastuvenergia kasutamine (1) </a:t>
            </a:r>
            <a:endParaRPr lang="et-EE" dirty="0"/>
          </a:p>
        </p:txBody>
      </p:sp>
      <p:sp>
        <p:nvSpPr>
          <p:cNvPr id="3" name="Sisu kohatäide 2">
            <a:extLst>
              <a:ext uri="{FF2B5EF4-FFF2-40B4-BE49-F238E27FC236}">
                <a16:creationId xmlns:a16="http://schemas.microsoft.com/office/drawing/2014/main" id="{B1D098BB-1440-918F-73A5-905284A8F118}"/>
              </a:ext>
            </a:extLst>
          </p:cNvPr>
          <p:cNvSpPr>
            <a:spLocks noGrp="1"/>
          </p:cNvSpPr>
          <p:nvPr>
            <p:ph sz="half" idx="1"/>
          </p:nvPr>
        </p:nvSpPr>
        <p:spPr>
          <a:xfrm>
            <a:off x="7072940" y="1331955"/>
            <a:ext cx="4409197" cy="380147"/>
          </a:xfrm>
        </p:spPr>
        <p:txBody>
          <a:bodyPr vert="horz" lIns="91440" tIns="45720" rIns="91440" bIns="45720" rtlCol="0" anchor="t">
            <a:normAutofit/>
          </a:bodyPr>
          <a:lstStyle/>
          <a:p>
            <a:pPr marL="0" indent="0">
              <a:buNone/>
            </a:pPr>
            <a:r>
              <a:rPr lang="et-EE" sz="1600" dirty="0">
                <a:latin typeface="Verdana"/>
                <a:ea typeface="Verdana"/>
              </a:rPr>
              <a:t>Raudtee elektrivarustus Euroopas</a:t>
            </a:r>
          </a:p>
          <a:p>
            <a:pPr marL="0" indent="0">
              <a:buNone/>
            </a:pPr>
            <a:endParaRPr lang="et-EE" sz="1600" dirty="0">
              <a:ea typeface="Verdana" pitchFamily="34" charset="0"/>
            </a:endParaRPr>
          </a:p>
        </p:txBody>
      </p:sp>
      <p:pic>
        <p:nvPicPr>
          <p:cNvPr id="8" name="Sisu kohatäide 7" descr="Pilt, millel on kujutatud kaart, tekst, Atlas&#10;&#10;Tehisintellekti genereeritud sisu ei pruugi olla õige.">
            <a:extLst>
              <a:ext uri="{FF2B5EF4-FFF2-40B4-BE49-F238E27FC236}">
                <a16:creationId xmlns:a16="http://schemas.microsoft.com/office/drawing/2014/main" id="{A0EC327D-3685-3FD1-31C4-AF72616E491F}"/>
              </a:ext>
            </a:extLst>
          </p:cNvPr>
          <p:cNvPicPr>
            <a:picLocks noGrp="1" noChangeAspect="1"/>
          </p:cNvPicPr>
          <p:nvPr>
            <p:ph sz="half" idx="2"/>
          </p:nvPr>
        </p:nvPicPr>
        <p:blipFill>
          <a:blip r:embed="rId3"/>
          <a:stretch>
            <a:fillRect/>
          </a:stretch>
        </p:blipFill>
        <p:spPr>
          <a:xfrm>
            <a:off x="7072940" y="1874612"/>
            <a:ext cx="4823327" cy="3652937"/>
          </a:xfrm>
          <a:prstGeom prst="rect">
            <a:avLst/>
          </a:prstGeom>
        </p:spPr>
      </p:pic>
      <p:sp>
        <p:nvSpPr>
          <p:cNvPr id="6" name="Footer Placeholder 5">
            <a:extLst>
              <a:ext uri="{FF2B5EF4-FFF2-40B4-BE49-F238E27FC236}">
                <a16:creationId xmlns:a16="http://schemas.microsoft.com/office/drawing/2014/main" id="{FA6264D8-219F-FA3F-EE09-7B48FABE10E8}"/>
              </a:ext>
            </a:extLst>
          </p:cNvPr>
          <p:cNvSpPr>
            <a:spLocks noGrp="1"/>
          </p:cNvSpPr>
          <p:nvPr>
            <p:ph type="ftr" sz="quarter" idx="4294967295"/>
          </p:nvPr>
        </p:nvSpPr>
        <p:spPr>
          <a:xfrm>
            <a:off x="0" y="6356350"/>
            <a:ext cx="3860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t-EE" sz="1600" b="0" i="0" u="none" strike="noStrike" kern="1200" cap="none" spc="0" normalizeH="0" baseline="0" noProof="0" dirty="0">
                <a:ln>
                  <a:noFill/>
                </a:ln>
                <a:solidFill>
                  <a:srgbClr val="00B050"/>
                </a:solidFill>
                <a:effectLst/>
                <a:uLnTx/>
                <a:uFillTx/>
                <a:latin typeface="Verdana" pitchFamily="34" charset="0"/>
                <a:ea typeface="+mn-ea"/>
                <a:cs typeface="+mn-cs"/>
              </a:rPr>
              <a:t>www.tktk.ee</a:t>
            </a:r>
          </a:p>
        </p:txBody>
      </p:sp>
      <p:sp>
        <p:nvSpPr>
          <p:cNvPr id="10" name="Sisu kohatäide 2">
            <a:extLst>
              <a:ext uri="{FF2B5EF4-FFF2-40B4-BE49-F238E27FC236}">
                <a16:creationId xmlns:a16="http://schemas.microsoft.com/office/drawing/2014/main" id="{FA8AED70-07BF-CDA0-A169-107C47FE2159}"/>
              </a:ext>
            </a:extLst>
          </p:cNvPr>
          <p:cNvSpPr txBox="1">
            <a:spLocks/>
          </p:cNvSpPr>
          <p:nvPr/>
        </p:nvSpPr>
        <p:spPr>
          <a:xfrm>
            <a:off x="280737" y="1330618"/>
            <a:ext cx="5812589" cy="547253"/>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Verdana" pitchFamily="34" charset="0"/>
              <a:buChar char="—"/>
              <a:defRPr sz="2800" kern="1200">
                <a:solidFill>
                  <a:schemeClr val="tx1"/>
                </a:solidFill>
                <a:latin typeface="Verdana" pitchFamily="34" charset="0"/>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Verdana" pitchFamily="34" charset="0"/>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Verdana" pitchFamily="34" charset="0"/>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Verdana" pitchFamily="34" charset="0"/>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buNone/>
            </a:pPr>
            <a:r>
              <a:rPr lang="et-EE" sz="1600" dirty="0">
                <a:latin typeface="Verdana"/>
                <a:ea typeface="Verdana"/>
              </a:rPr>
              <a:t>Elektrifitseeritud raudtee osatähtsus regiooniti (%)</a:t>
            </a:r>
            <a:endParaRPr lang="et-EE" dirty="0"/>
          </a:p>
          <a:p>
            <a:pPr marL="0" indent="0">
              <a:buFont typeface="Verdana" pitchFamily="34" charset="0"/>
              <a:buNone/>
            </a:pPr>
            <a:endParaRPr lang="et-EE" sz="1600" dirty="0">
              <a:latin typeface="Verdana"/>
              <a:ea typeface="Verdana"/>
            </a:endParaRPr>
          </a:p>
        </p:txBody>
      </p:sp>
      <p:sp>
        <p:nvSpPr>
          <p:cNvPr id="5" name="TextBox 4">
            <a:extLst>
              <a:ext uri="{FF2B5EF4-FFF2-40B4-BE49-F238E27FC236}">
                <a16:creationId xmlns:a16="http://schemas.microsoft.com/office/drawing/2014/main" id="{36C233DE-DFCE-25BE-557C-E8F503DDFF11}"/>
              </a:ext>
            </a:extLst>
          </p:cNvPr>
          <p:cNvSpPr txBox="1"/>
          <p:nvPr/>
        </p:nvSpPr>
        <p:spPr>
          <a:xfrm>
            <a:off x="283968" y="5089508"/>
            <a:ext cx="6715218"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t-EE" sz="1050" u="sng" dirty="0" err="1">
                <a:latin typeface="Verdana"/>
                <a:ea typeface="+mn-lt"/>
                <a:cs typeface="+mn-lt"/>
              </a:rPr>
              <a:t>Sustainable</a:t>
            </a:r>
            <a:r>
              <a:rPr lang="et-EE" sz="1050" u="sng" dirty="0">
                <a:latin typeface="Verdana"/>
                <a:ea typeface="+mn-lt"/>
                <a:cs typeface="+mn-lt"/>
              </a:rPr>
              <a:t> Rail </a:t>
            </a:r>
            <a:r>
              <a:rPr lang="et-EE" sz="1050" u="sng" dirty="0" err="1">
                <a:latin typeface="Verdana"/>
                <a:ea typeface="+mn-lt"/>
                <a:cs typeface="+mn-lt"/>
              </a:rPr>
              <a:t>Transportation</a:t>
            </a:r>
            <a:r>
              <a:rPr lang="et-EE" sz="1050" u="sng" dirty="0">
                <a:latin typeface="Verdana"/>
                <a:ea typeface="+mn-lt"/>
                <a:cs typeface="+mn-lt"/>
              </a:rPr>
              <a:t> </a:t>
            </a:r>
            <a:r>
              <a:rPr lang="et-EE" sz="1050" u="sng" dirty="0" err="1">
                <a:latin typeface="Verdana"/>
                <a:ea typeface="+mn-lt"/>
                <a:cs typeface="+mn-lt"/>
              </a:rPr>
              <a:t>With</a:t>
            </a:r>
            <a:r>
              <a:rPr lang="et-EE" sz="1050" u="sng" dirty="0">
                <a:latin typeface="Verdana"/>
                <a:ea typeface="+mn-lt"/>
                <a:cs typeface="+mn-lt"/>
              </a:rPr>
              <a:t> </a:t>
            </a:r>
            <a:r>
              <a:rPr lang="et-EE" sz="1050" u="sng" dirty="0" err="1">
                <a:latin typeface="Verdana"/>
                <a:ea typeface="+mn-lt"/>
                <a:cs typeface="+mn-lt"/>
              </a:rPr>
              <a:t>High</a:t>
            </a:r>
            <a:r>
              <a:rPr lang="et-EE" sz="1050" u="sng" dirty="0">
                <a:latin typeface="Verdana"/>
                <a:ea typeface="+mn-lt"/>
                <a:cs typeface="+mn-lt"/>
              </a:rPr>
              <a:t> Power </a:t>
            </a:r>
            <a:r>
              <a:rPr lang="et-EE" sz="1050" u="sng" dirty="0" err="1">
                <a:latin typeface="Verdana"/>
                <a:ea typeface="+mn-lt"/>
                <a:cs typeface="+mn-lt"/>
              </a:rPr>
              <a:t>SiC</a:t>
            </a:r>
            <a:r>
              <a:rPr lang="et-EE" sz="1050" u="sng" dirty="0">
                <a:latin typeface="Verdana"/>
                <a:ea typeface="+mn-lt"/>
                <a:cs typeface="+mn-lt"/>
              </a:rPr>
              <a:t> </a:t>
            </a:r>
            <a:r>
              <a:rPr lang="et-EE" sz="1050" u="sng" dirty="0" err="1">
                <a:latin typeface="Verdana"/>
                <a:ea typeface="+mn-lt"/>
                <a:cs typeface="+mn-lt"/>
              </a:rPr>
              <a:t>Modules</a:t>
            </a:r>
            <a:r>
              <a:rPr lang="et-EE" sz="1050" u="sng" dirty="0">
                <a:latin typeface="Verdana"/>
                <a:ea typeface="+mn-lt"/>
                <a:cs typeface="+mn-lt"/>
              </a:rPr>
              <a:t>: Part 1</a:t>
            </a:r>
          </a:p>
          <a:p>
            <a:r>
              <a:rPr lang="et-EE" sz="1050" u="sng" dirty="0">
                <a:latin typeface="Verdana"/>
                <a:ea typeface="+mn-lt"/>
                <a:cs typeface="+mn-lt"/>
                <a:hlinkClick r:id="rId4">
                  <a:extLst>
                    <a:ext uri="{A12FA001-AC4F-418D-AE19-62706E023703}">
                      <ahyp:hlinkClr xmlns:ahyp="http://schemas.microsoft.com/office/drawing/2018/hyperlinkcolor" val="tx"/>
                    </a:ext>
                  </a:extLst>
                </a:hlinkClick>
              </a:rPr>
              <a:t>www.forbes</a:t>
            </a:r>
            <a:r>
              <a:rPr lang="et-EE" sz="1050" u="sng" dirty="0">
                <a:latin typeface="Verdana"/>
                <a:ea typeface="+mn-lt"/>
                <a:cs typeface="+mn-lt"/>
              </a:rPr>
              <a:t>.</a:t>
            </a:r>
            <a:r>
              <a:rPr lang="et-EE" sz="1050" u="sng" dirty="0" err="1">
                <a:latin typeface="Verdana"/>
                <a:ea typeface="+mn-lt"/>
                <a:cs typeface="+mn-lt"/>
              </a:rPr>
              <a:t>com</a:t>
            </a:r>
          </a:p>
        </p:txBody>
      </p:sp>
      <p:pic>
        <p:nvPicPr>
          <p:cNvPr id="9" name="Pilt 8" descr="Pilt, millel on kujutatud tekst, Font, kuvatõmmis, kaart&#10;&#10;Tehisintellekti genereeritud sisu ei pruugi olla õige.">
            <a:extLst>
              <a:ext uri="{FF2B5EF4-FFF2-40B4-BE49-F238E27FC236}">
                <a16:creationId xmlns:a16="http://schemas.microsoft.com/office/drawing/2014/main" id="{5CE64E6A-F95F-5255-40A5-ADC3D4052722}"/>
              </a:ext>
            </a:extLst>
          </p:cNvPr>
          <p:cNvPicPr>
            <a:picLocks noChangeAspect="1"/>
          </p:cNvPicPr>
          <p:nvPr/>
        </p:nvPicPr>
        <p:blipFill>
          <a:blip r:embed="rId5"/>
          <a:stretch>
            <a:fillRect/>
          </a:stretch>
        </p:blipFill>
        <p:spPr>
          <a:xfrm>
            <a:off x="281609" y="1878624"/>
            <a:ext cx="6717196" cy="3117316"/>
          </a:xfrm>
          <a:prstGeom prst="rect">
            <a:avLst/>
          </a:prstGeom>
        </p:spPr>
      </p:pic>
    </p:spTree>
    <p:extLst>
      <p:ext uri="{BB962C8B-B14F-4D97-AF65-F5344CB8AC3E}">
        <p14:creationId xmlns:p14="http://schemas.microsoft.com/office/powerpoint/2010/main" val="4041551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389</TotalTime>
  <Words>2914</Words>
  <Application>Microsoft Office PowerPoint</Application>
  <PresentationFormat>Laiekraan</PresentationFormat>
  <Paragraphs>338</Paragraphs>
  <Slides>24</Slides>
  <Notes>24</Notes>
  <HiddenSlides>0</HiddenSlides>
  <MMClips>0</MMClips>
  <ScaleCrop>false</ScaleCrop>
  <HeadingPairs>
    <vt:vector size="4" baseType="variant">
      <vt:variant>
        <vt:lpstr>Kujundus</vt:lpstr>
      </vt:variant>
      <vt:variant>
        <vt:i4>1</vt:i4>
      </vt:variant>
      <vt:variant>
        <vt:lpstr>Slaidipealkirjad</vt:lpstr>
      </vt:variant>
      <vt:variant>
        <vt:i4>24</vt:i4>
      </vt:variant>
    </vt:vector>
  </HeadingPairs>
  <TitlesOfParts>
    <vt:vector size="25" baseType="lpstr">
      <vt:lpstr>Office Theme</vt:lpstr>
      <vt:lpstr>Jätkusuutlik raudtee 0,25 EAP</vt:lpstr>
      <vt:lpstr>Mõisteraamistik (1)</vt:lpstr>
      <vt:lpstr>Mõisteraamistik (2)</vt:lpstr>
      <vt:lpstr>Jätkusuutlik (säästev) raudtee Sustainable railway</vt:lpstr>
      <vt:lpstr>Raudteetransport ja ökoloogiline kapital. Veoenergia kulu inimeste liikumisel (J/reisijakm)  ja kaubaveoahelas (GJ)</vt:lpstr>
      <vt:lpstr>Raudteetransport ja ökoloogiline kapital. Eriheide reisijate- ja kaubaveol  (g CO2e reisijakm/neto tonnkm kohta)</vt:lpstr>
      <vt:lpstr>Raudteetransport ja institutsionaalne kapital.  Rohepööre Euroopa Liidu transpordipoliitikas</vt:lpstr>
      <vt:lpstr>Raudteetransport ja majanduslik kapital. Maailma raudteevõrk</vt:lpstr>
      <vt:lpstr>Raudteetransport ja majanduslik kapital. Elektrifitseerimine ja taastuvenergia kasutamine (1) </vt:lpstr>
      <vt:lpstr>Raudteetransport ja majanduslik kapital. Elektrifitseerimine ja taastuvenergia kasutamine (2) </vt:lpstr>
      <vt:lpstr>Raudteetransport ja majanduslik kapital. Alternatiivkütuste kasutamine raudteeveol</vt:lpstr>
      <vt:lpstr>Raudteetransport ja majanduslik kapital. Müra ja vibratsiooni vähendamine</vt:lpstr>
      <vt:lpstr>Raudteetransport ja majanduslik kapital. Vee- ja pinnasesaaste vähendamine</vt:lpstr>
      <vt:lpstr>Raudteetransport ja majanduslik kapital. Raudteevedu võrreldes teiste veoliikidega</vt:lpstr>
      <vt:lpstr>Raudteetransport ja majanduslik kapital. Üle-euroopalise transpordivõrgu (TEN-T) raudteevõrk: ühtne Euroopa raudteepiirkond</vt:lpstr>
      <vt:lpstr>Raudteetransport ja majanduslik kapital. Euroopa transpordikoridorid</vt:lpstr>
      <vt:lpstr>Raudteetransport ja majanduslik kapital. Euroopa Ühendamise Rahastu (Connecting Europe Facility, CEF)</vt:lpstr>
      <vt:lpstr>Raudteetransport ja majanduslik kapital. Ühtekuuluvusfond (Cohesion Fund, CF)</vt:lpstr>
      <vt:lpstr>Raudteetransport ja majanduslik kapital. Kombineeritud kauba- ja reisijateveod</vt:lpstr>
      <vt:lpstr>Raudteetransport ja majanduslik kapital. Esimene ja viimane miil</vt:lpstr>
      <vt:lpstr>Raudteetransport ja majanduslik kapital. Digitaliseerimine ja automatiseerimine</vt:lpstr>
      <vt:lpstr>Raudteetransport ja sotsiaalne kapital</vt:lpstr>
      <vt:lpstr>Kokkuvõtteks. Raudtee roll rohepöördes</vt:lpstr>
      <vt:lpstr>Jätkusuutlik raudtee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c:creator>
  <cp:lastModifiedBy>Ott Koppel</cp:lastModifiedBy>
  <cp:revision>1024</cp:revision>
  <dcterms:created xsi:type="dcterms:W3CDTF">2011-05-13T08:55:51Z</dcterms:created>
  <dcterms:modified xsi:type="dcterms:W3CDTF">2025-11-24T12:24:51Z</dcterms:modified>
</cp:coreProperties>
</file>