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3"/>
  </p:notesMasterIdLst>
  <p:sldIdLst>
    <p:sldId id="278" r:id="rId3"/>
    <p:sldId id="257" r:id="rId4"/>
    <p:sldId id="275"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7" r:id="rId22"/>
  </p:sldIdLst>
  <p:sldSz cx="12192000" cy="6858000"/>
  <p:notesSz cx="6858000" cy="9144000"/>
  <p:defaultTex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5881"/>
    <p:restoredTop sz="80865"/>
  </p:normalViewPr>
  <p:slideViewPr>
    <p:cSldViewPr snapToGrid="0">
      <p:cViewPr varScale="1">
        <p:scale>
          <a:sx n="54" d="100"/>
          <a:sy n="54" d="100"/>
        </p:scale>
        <p:origin x="-424" y="1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75F097-72A6-274B-AE7E-A1412C19C552}" type="datetimeFigureOut">
              <a:rPr lang="en-EE" smtClean="0"/>
              <a:t>09.10.2023</a:t>
            </a:fld>
            <a:endParaRPr lang="en-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4C7B87-E64F-7644-89FC-B5D8A8BCDCD7}" type="slidenum">
              <a:rPr lang="en-EE" smtClean="0"/>
              <a:t>‹#›</a:t>
            </a:fld>
            <a:endParaRPr lang="en-EE"/>
          </a:p>
        </p:txBody>
      </p:sp>
    </p:spTree>
    <p:extLst>
      <p:ext uri="{BB962C8B-B14F-4D97-AF65-F5344CB8AC3E}">
        <p14:creationId xmlns:p14="http://schemas.microsoft.com/office/powerpoint/2010/main" val="3916293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Reoveesete on reovee puhastamisel tekkiv kõrvalsaadus, mis liigitatakse selle päriolu ja reoainesisalduse (raskmetallid, ravimijäägid, haigust tekitavad mikroorganismid jt ohtlikud komponendid) ja toime (mõju keskkonnale ja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inimtervisele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tõttu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jäätmeks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Reoveesete sisaldab aga ka palju kasulikke aineid ja ühendeid, mis lubab seda pidada heaks orgaaniliseks väetiseks. Sõltumata sette lõppkasutusest ning selle reoainete ja kasulike ainete sisaldusest, on vaja seda käidelda. Käitlusviisi valik sõltub mitmest tegurist, sh reoveesette edasisest kasutusvaldkonnast, lõppärastuspaiga piirangutest, reoveepuhasti suurusest ning sette omadustest ja käituskuludest.</a:t>
            </a:r>
          </a:p>
          <a:p>
            <a:pPr algn="just">
              <a:lnSpc>
                <a:spcPct val="150000"/>
              </a:lnSpc>
              <a:spcAft>
                <a:spcPts val="1200"/>
              </a:spcAft>
            </a:pP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Reoveesette algne veesisaldus on väga suur (tavaliselt üle 97%), mistõttu selle käitlemise esmane eesmärk on veesisaldust vähendada. Siis sette hulk väheneb ning edasised töötlemisetapid muutuvad lihtsamaks. Reoveesette tihendamise, tahendamise (veetustamise) ning kuivatamise eesmärk on järk-järgult suurendada selle kuivainesisaldust. Eesti seaduse kohaselt ei piisa vee kõrvaldamisest selleks, et lugeda seda sette töötlemiseks, vaid sellele peab eelnema või järgnema stabiliseerimine. Sette stabiliseerimisena mõistetakse peamiselt selle patogeenisisalduse vähendamist, mis muudab selle lõpp-kasutuse ohutumaks. Stabiliseerimine võib seisneda aeroobses või anaeroobses bioloogilises käitlemises (kompostimises või kääritamises), keemilises või termilises töötlemises või orgaanilise aine looduslähedases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mineraliseerimises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humifitseerimises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EE" dirty="0"/>
          </a:p>
        </p:txBody>
      </p:sp>
      <p:sp>
        <p:nvSpPr>
          <p:cNvPr id="4" name="Slide Number Placeholder 3"/>
          <p:cNvSpPr>
            <a:spLocks noGrp="1"/>
          </p:cNvSpPr>
          <p:nvPr>
            <p:ph type="sldNum" sz="quarter" idx="5"/>
          </p:nvPr>
        </p:nvSpPr>
        <p:spPr/>
        <p:txBody>
          <a:bodyPr/>
          <a:lstStyle/>
          <a:p>
            <a:fld id="{C44C7B87-E64F-7644-89FC-B5D8A8BCDCD7}" type="slidenum">
              <a:rPr lang="en-EE" smtClean="0"/>
              <a:t>2</a:t>
            </a:fld>
            <a:endParaRPr lang="en-EE"/>
          </a:p>
        </p:txBody>
      </p:sp>
    </p:spTree>
    <p:extLst>
      <p:ext uri="{BB962C8B-B14F-4D97-AF65-F5344CB8AC3E}">
        <p14:creationId xmlns:p14="http://schemas.microsoft.com/office/powerpoint/2010/main" val="3565040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Kuivatamisel kasutatakse vee transportimiseks seadmes ringlevat õhku, mille hulk sõltub maksimaalsest küllastunud auru rõhust antud temperatuuril. Õhuhulk määratakse Mollieri diagrammi abil, millelt leitakse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termodünaamilise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arvutuse jaoks vajalikud näitajad. Mida kõrgem on kuivatis vett transportiva ja soojusenergiat üle kandva õhu temperatuur, seda väiksem on õhukulu. Madalatel temperatuuridel võib juhtuda, et vee kõrvaldamiseks vajalik õhuhulk on suur ning selle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entalpia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(soojussisaldus) on suurem kui vee aurustamiseks ja sette soojendamiseks teoreetiliselt kuluv energia.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Entalpia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(ühik džaul) kirjeldab vedeliku, gaasi, auru jm koguenergiat – siseenergiat ja rõhuenergiat. Gaasi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entalpia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sõltub temperatuurist ja rõhust.</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a:p>
            <a:endParaRPr lang="en-EE" dirty="0"/>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Suurem osa reoveesettes sisalduvast veest (umbes 60%) kõrvaldatakse kuivatamise esimeses etapis: umbes 25</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45% kuivainesisaldusest kuni liimifaasi saavutamiseni. </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Reoveesetted on väga kleepuvad vahemikus 45–65% KA (liimifaas). Tahendatud muda &lt; 2 MJ/kg kütteväärtus suureneb pool­kuivatatud muda puhul kuni 4 MJ/kg.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C44C7B87-E64F-7644-89FC-B5D8A8BCDCD7}" type="slidenum">
              <a:rPr lang="en-EE" smtClean="0"/>
              <a:t>12</a:t>
            </a:fld>
            <a:endParaRPr lang="en-EE"/>
          </a:p>
        </p:txBody>
      </p:sp>
    </p:spTree>
    <p:extLst>
      <p:ext uri="{BB962C8B-B14F-4D97-AF65-F5344CB8AC3E}">
        <p14:creationId xmlns:p14="http://schemas.microsoft.com/office/powerpoint/2010/main" val="3142076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Tahendatud sete </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kantakse läbipaistva katusega kaetud sillutatud (tavaliselt betoon) alale, mis on võrreldav tavapärase kasvuhoonega (joonis). Lühilaineline päikesekiirgus siseneb hoonesse ning peegeldub maapinnalt pikalainelise soojuskiirgusena, mis hoonest välja ei pääse. Kasvuhooneefekt viib hoone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siseõhu</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soojenemiseni. Niiske õhk juhitakse hoonest välja ventilaatorite abil. Tavaliselt on hoone varustatud põrandaküttega, mis võimaldab setet kuivatada ka ebasoodsates (liigne õhuniiskus, madal temperatuur) oludes. Põrandaküttes saab ära kasutada reoveepuhasti jääksoojust (nt koostootmisjaama metaantankist). Sobivad ka soojuspumbalahendused, milles energia saadakse heitveest. Kesk-Euroopas on päikesekuivatuse puhul levinud lahendus, et talvistes oludes ulatub põrandakütte osakaal 60–75%-</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kogu kuivatusenergiast.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Praktikas kestab kuivatustsükkel enamasti 6 kuni 14 päeva. </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Soojas kliimas või suviti parasvöötme laiuskraadidel</a:t>
            </a: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 piisab kuuest päevast</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külmas kliimas pikeneb kuivamisperiood kahe nädalani. Eestis ega põhjanaabrite juures päikesekuivatust veel teadaolevalt rakendatud ei ole.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C44C7B87-E64F-7644-89FC-B5D8A8BCDCD7}" type="slidenum">
              <a:rPr lang="en-EE" smtClean="0"/>
              <a:t>13</a:t>
            </a:fld>
            <a:endParaRPr lang="en-EE"/>
          </a:p>
        </p:txBody>
      </p:sp>
    </p:spTree>
    <p:extLst>
      <p:ext uri="{BB962C8B-B14F-4D97-AF65-F5344CB8AC3E}">
        <p14:creationId xmlns:p14="http://schemas.microsoft.com/office/powerpoint/2010/main" val="689543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Stabiliseerimistehnoloogiaid on palju ning nende abil saavutatav tulem seetõttu erinev. Stabiliseerimismeetodite ja -eesmärkide tundmine on oluline seda enam, et eesmärgini võib viia mitme tehnoloogia järjestikune kasutamine. Stabiliseerimist on eelkõige vaja selleks, et reoveesetet saaks hiljem keskkonda häirimata kasutada. </a:t>
            </a:r>
          </a:p>
          <a:p>
            <a:endParaRPr lang="et-EE" sz="1800" dirty="0">
              <a:solidFill>
                <a:srgbClr val="323E4F"/>
              </a:solidFill>
              <a:effectLst/>
              <a:latin typeface="Calibri" panose="020F0502020204030204" pitchFamily="34" charset="0"/>
              <a:cs typeface="Times New Roman" panose="02020603050405020304" pitchFamily="18" charset="0"/>
            </a:endParaRPr>
          </a:p>
          <a:p>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Sette bioloogilisel stabiliseerimisel lagundavad orgaanilist ainet bakterid, kusjuures lagundamiskiirust piirab hüdrolüüs, s.o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biolagundamise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esimene etapp. Hüdrolüüsi käigus lagundavad samad bakterid orgaanilised makromolekulid lahustuvateks monomeerideks nii anaeroobsetes kui ka aeroobsetes tingimustes, mistõttu lagunemine ei sõltu keskkonnatingimustest (aeroobne/anaeroobne), vaid peamiselt ainesisaldusest ja hüdrolüüsi kiirusest (mis omakorda sõltub temperatuurist). </a:t>
            </a:r>
          </a:p>
          <a:p>
            <a:endParaRPr lang="et-EE" sz="1800" dirty="0">
              <a:solidFill>
                <a:srgbClr val="323E4F"/>
              </a:solidFill>
              <a:effectLst/>
              <a:latin typeface="Calibri" panose="020F0502020204030204" pitchFamily="34" charset="0"/>
              <a:cs typeface="Times New Roman" panose="02020603050405020304" pitchFamily="18" charset="0"/>
            </a:endParaRPr>
          </a:p>
          <a:p>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Reoveesette stabiliseerimine algab juba reovee puhastamise ajal, kusjuures kõige levinum meetod on </a:t>
            </a:r>
            <a:r>
              <a:rPr lang="et-EE" sz="18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aeroobne vedelstabiliseerimine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(varem nimetati seda tehnoloogiat kestusõhustuseks). Tegemist on protsessiga, milles aktiivmuda vanus on aeroobsetes tingimustes (O</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 </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&gt; 1,0 mg/l) üle 25 päeva, mille jooksul jõuab baktermassi seotud orgaaniline aine suures osas bioloogiliselt laguneda, s.o stabiliseeruda. </a:t>
            </a:r>
          </a:p>
          <a:p>
            <a:endParaRPr lang="et-EE" sz="1800" dirty="0">
              <a:solidFill>
                <a:srgbClr val="323E4F"/>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Suuremates puhastites ei ole vedelsette stabiliseerimine mõistlik ning vedelstabiliseeritud sete tahendatakse. Tahendamisel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biomass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kontsentreeritakse ning bioloogilised laguprotsessid intensiivistuvad – muda baktermassi sees on piisavalt palju kergesti lagunevat orgaanilist ainet. Märksa suurema keskkonnamõju tõttu ei saa tahendatud setet otse põllule viia ning seda tuleb näiteks kompostimisega stabiliseerida.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Suurtes puhastites on tavapärane stabiliseerimismeetod </a:t>
            </a:r>
            <a:r>
              <a:rPr lang="et-EE" sz="18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anaeroobne metaankääritamine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Sete tihendatakse ning kääritatakse vedelal (pumbataval) kujul kõrgematel temperatuuridel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mesofiilne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protsess tavaliselt temperatuuril 37 </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C ja termofiilne temperatuuril 55</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C). Käärimise ajal laguneb peale bakterimassi vahelises settevees oleva orgaanilise aine (primaarsette) ka varasemates etappides aeroobselt stabiliseeritud bakterimass ning väheneb patogeenide hulk. Anaeroobselt käideldud sete on juba märksa stabiilsem (tulemus oleneb käärimistemperatuurist ja -ajast) ning lihtsamini kasutatav. Kasutamise hõlbustamiseks tahendatakse käärinud setet tsentrifuugimise teel. Kuna pärast anaeroobselt stabiliseeritud sette tahendamist on oodata teatavat mikrobioloogilise aktiivsuse tõusu, tuleb seda enne kasutamist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järeltöödelda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Selleks segatakse sete tugimaterjaliga ja jäetakse kompostimisele sarnaneval moel järelvalmima. Peamine erinevus on selles, et temperatuuri tõusmist 60–65</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C-ni enam ei eeldata, sest väga suur osa biolagunemisest on juba toimunud. Suurema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bioogaasi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toodangu saamiseks võib reoveesettele ka biolagunevaid jäätmeid lisada.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Eestis on kõige levinum sette stabiliseerimise meetod </a:t>
            </a:r>
            <a:r>
              <a:rPr lang="et-EE" sz="18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kompostimine. </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Kompostida saab ainult tahendatud reoveesetet (KA tavaliselt 16–25 %), millesse tuleb segada üsna suur hulk tugimaterjali. Protsess on eksotermiline – kompostimise algfaasis tõuseb temperatuur (kui on piisavalt kergesti lagunevat orgaanilist ainet) 65 </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sym typeface="Symbol" pitchFamily="2" charset="2"/>
              </a:rPr>
              <a:t></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C-ni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või kõrgemalegi ning enamik tõvestavaid baktereid, soolenugiliste mune ja umbrohuseemneid hävib.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Kompostimine kestab kaua – mõne nädala pikkusele termofiilsele faasile järgneb pikk, kümme või enamgi nädalat kestev stabiliseerumis- ja järelvalmimisfaas. Intensiivne ja kaua kestev protsess tagab selle, et kompost muutub nii stabiilseks, et see põllule laotatuna ei põhjusta muutuvates keskkonnatingimustes keskkonnahäiringuid. Samasuguse toimega on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humifitseerimine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ent see annab kompostimisele ligilähedase tulemuse alles mitu aastat kestval käitlemisel ning selles termofiilset faasi ei ole. </a:t>
            </a:r>
          </a:p>
          <a:p>
            <a:pPr algn="just">
              <a:lnSpc>
                <a:spcPct val="150000"/>
              </a:lnSpc>
              <a:spcAft>
                <a:spcPts val="1200"/>
              </a:spcAft>
            </a:pPr>
            <a:endPar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Reoveesetet on võimalik stabiliseerida ka </a:t>
            </a:r>
            <a:r>
              <a:rPr lang="et-EE" sz="18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termiliselt</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 kuumutamise abil pastöriseerides, kuivatades, pürolüüsides või põletades. Need protsessid on väga energiamahukad ning pole Eestis seni kasutust leidnud.</a:t>
            </a:r>
            <a:r>
              <a:rPr lang="en-EE" sz="2800" dirty="0">
                <a:effectLst/>
              </a:rPr>
              <a:t>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C44C7B87-E64F-7644-89FC-B5D8A8BCDCD7}" type="slidenum">
              <a:rPr lang="en-EE" smtClean="0"/>
              <a:t>14</a:t>
            </a:fld>
            <a:endParaRPr lang="en-EE"/>
          </a:p>
        </p:txBody>
      </p:sp>
    </p:spTree>
    <p:extLst>
      <p:ext uri="{BB962C8B-B14F-4D97-AF65-F5344CB8AC3E}">
        <p14:creationId xmlns:p14="http://schemas.microsoft.com/office/powerpoint/2010/main" val="899646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C44C7B87-E64F-7644-89FC-B5D8A8BCDCD7}" type="slidenum">
              <a:rPr lang="en-EE" smtClean="0"/>
              <a:t>15</a:t>
            </a:fld>
            <a:endParaRPr lang="en-EE"/>
          </a:p>
        </p:txBody>
      </p:sp>
    </p:spTree>
    <p:extLst>
      <p:ext uri="{BB962C8B-B14F-4D97-AF65-F5344CB8AC3E}">
        <p14:creationId xmlns:p14="http://schemas.microsoft.com/office/powerpoint/2010/main" val="1432059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Setet eraldub reoveepuhastites rohkesti ning selle käitlemine on tülikas, kallis ja aeganõudev. Reoveesete on väga veerikas, sisaldab rohkesti kergesti lagunevat orgaanilist ainet, haiseb ning on mikrobioloogiliselt tugevasti saastunud. Käitlemise peamine eesmärk on stabiliseerida sete, st lagundada orgaaniline aine ja hävitada patogeensed organismid. Settes olev orgaaniline aine muutub kompostimise tulemusena huumuseks, süsihappegaasiks ja veeks:</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Reoveesete tahendatakse kruvipressi, pressfiltri või tsentrifuugi abil tihkeks (kuivainet 15–20 %) massiks, sest kompostida saab ainult tahedat setet. Kompostimiseks on vaja settele lisada liigset vedelikku siduvat ning segu poorsust suurendavat tugiainet, et aeroobseks lagunemiseks vajalik õhk kompostitavasse massi sisse pääseks.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Tugiaineks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sobivad hakitud puukoor või oksapraht, pallitud põhk, hein vms. Tugiaine lisamisega soovitakse tavaliselt saavutada mitut eesmärki korraga – suurendada kompostitava massi poorsust, vähendada selle niiskust ning korrigeerida C ja N suhet. Et reoveesete on pärast tahendamistki üsna niiske, peab tugiaine kindlasti olema kuiv, seetõttu tuleb seda õigel ajal varuda ning varju all hoida.</a:t>
            </a:r>
          </a:p>
          <a:p>
            <a:pPr algn="just">
              <a:lnSpc>
                <a:spcPct val="150000"/>
              </a:lnSpc>
              <a:spcAft>
                <a:spcPts val="1200"/>
              </a:spcAft>
            </a:pPr>
            <a:endPar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Reoveesetet on võimalik kompostida mitmel moel. </a:t>
            </a:r>
            <a:r>
              <a:rPr lang="et-EE"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Aunkompostimine on kõige rohkem levinud, sest on </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paindlik ja kõige vähem investeeringuid nõudev. Trummelreaktorites valmib kompost kiiremini ning keskkonnaolud on paremini kontrollitavad, kuid see on kallim ning ei sobi suurte koguste jaoks. </a:t>
            </a:r>
          </a:p>
          <a:p>
            <a:pPr algn="just">
              <a:lnSpc>
                <a:spcPct val="150000"/>
              </a:lnSpc>
              <a:spcAft>
                <a:spcPts val="1200"/>
              </a:spcAft>
            </a:pPr>
            <a:endParaRPr lang="et-EE" sz="18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Aunkompostimine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Levinuim reoveesette kompostimise viis on aunkompostimine. Kompostiaunad tehakse tavaliselt 1,5–2 m kõrged ja alt 3–5 m laiad, pikkus oleneb väljaku suurusest. Mida koredam mass, seda suurem võib olla aun. Aun ei tohi olla nii kõrge, et ta omaenese raskuse all ülemäära tihedaks vajub. Valmiskompost õhku palju ei vaja ning selle aun võib olla kõrgem.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Komposti tuleb regulaarselt </a:t>
            </a:r>
            <a:r>
              <a:rPr lang="et-EE" sz="18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segada </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mida sagedamini, seda kiirem on protsess. Segamine hajutab niiskuse ja lõhub klombid, aitab lagugaasil lenduda, rikastab komposti õhuhapnikuga ning soodustab bakterite elutegevust, mis omakorda hoiab kompostitava massi ühtlaselt soojana isegi jaheda ilmaga. Segamine küll algul jahutab massi (seetõttu tuleb talvel olla sellega ettevaatlik), ent siis hakkab temperatuur lisandunud õhuhapniku toel uuesti tõusma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C44C7B87-E64F-7644-89FC-B5D8A8BCDCD7}" type="slidenum">
              <a:rPr lang="en-EE" smtClean="0"/>
              <a:t>16</a:t>
            </a:fld>
            <a:endParaRPr lang="en-EE"/>
          </a:p>
        </p:txBody>
      </p:sp>
    </p:spTree>
    <p:extLst>
      <p:ext uri="{BB962C8B-B14F-4D97-AF65-F5344CB8AC3E}">
        <p14:creationId xmlns:p14="http://schemas.microsoft.com/office/powerpoint/2010/main" val="3686920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Tüüpilisel </a:t>
            </a:r>
            <a:r>
              <a:rPr lang="et-EE" sz="1800" b="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aunkompostimisplatsil</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(joonis) on: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itchFamily="2" charset="2"/>
              <a:buChar cha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reoveesette ladu (kindlasti katuse all);</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itchFamily="2" charset="2"/>
              <a:buChar cha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tugiaine ladu (soovitavalt katuse või katte all);</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itchFamily="2" charset="2"/>
              <a:buChar cha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aunapöörli, sõeluri,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hakkuri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hoiuala;</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itchFamily="2" charset="2"/>
              <a:buChar cha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kompostimisala, kus paiknevad aunad;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itchFamily="2" charset="2"/>
              <a:buChar cha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nõrgvee kogumissüsteem;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itchFamily="2" charset="2"/>
              <a:buChar cha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järelvalmimisala: aunade ja järelvalmimisala jaoks on vaja ruumi 1,2–2,5 m</a:t>
            </a:r>
            <a:r>
              <a:rPr lang="et-EE" sz="18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 aastas;</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itchFamily="2" charset="2"/>
              <a:buChar cha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juurdepääsu- ja liikumisteed (puhas ala kliendi jaoks, must ala reoveesette käitleja jaoks);</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itchFamily="2" charset="2"/>
              <a:buChar cha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piirded;</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200"/>
              </a:spcAft>
              <a:buFont typeface="Symbol" pitchFamily="2" charset="2"/>
              <a:buChar cha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kompostimisväljakut ümbritsev haljastatud puhverala (soovitatav).</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Kompostimisplats on jäätmeseaduse mõistes jäätmekäitluskoht, s.o maa-ala, kus tegeldakse jäätmete taaskasutamisega ning kus </a:t>
            </a:r>
            <a:r>
              <a:rPr lang="et-EE"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ei pea tingimata </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hooneid </a:t>
            </a:r>
            <a:r>
              <a:rPr lang="et-EE"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olema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C44C7B87-E64F-7644-89FC-B5D8A8BCDCD7}" type="slidenum">
              <a:rPr lang="en-EE" smtClean="0"/>
              <a:t>17</a:t>
            </a:fld>
            <a:endParaRPr lang="en-EE"/>
          </a:p>
        </p:txBody>
      </p:sp>
    </p:spTree>
    <p:extLst>
      <p:ext uri="{BB962C8B-B14F-4D97-AF65-F5344CB8AC3E}">
        <p14:creationId xmlns:p14="http://schemas.microsoft.com/office/powerpoint/2010/main" val="913100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Reaktorkompostimine sobib seal, kus aunade jaoks ei jätku maad ning kus peab hoiduma lagugaaside levimisest. Kompostitavat massi segatakse, õhustatakse, niisutatakse ja soojendatakse kinnises reaktoris seni, kuni termofiilne faas käima läheb. Protsess algab kohe ning kuigi kompostimine päris lõpuni ei jõua, laguneb suurem osa orgaanilisest ainest ligikaudu kahe nädalaga. Reaktorist välja võetud kompost pannakse mõneks ajaks aunadesse laagerduma.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Trummelreaktor</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on pikk silinder, mille läbimõõt on 2,5–3 m ning maht 30–500 m</a:t>
            </a:r>
            <a:r>
              <a:rPr lang="et-EE" sz="18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Kompostitavat massi segab aeglaselt pöörlev trummel, mille sees olevad labad tõukavad massi aegapidi tühjendusluugini. Eestis on trummelreaktorid Põlva, Võru ja Keila reoveepuhastitel.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C44C7B87-E64F-7644-89FC-B5D8A8BCDCD7}" type="slidenum">
              <a:rPr lang="en-EE" smtClean="0"/>
              <a:t>18</a:t>
            </a:fld>
            <a:endParaRPr lang="en-EE"/>
          </a:p>
        </p:txBody>
      </p:sp>
    </p:spTree>
    <p:extLst>
      <p:ext uri="{BB962C8B-B14F-4D97-AF65-F5344CB8AC3E}">
        <p14:creationId xmlns:p14="http://schemas.microsoft.com/office/powerpoint/2010/main" val="1611814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Sette stabiliseerumiseks peab viibeaeg olema piisavalt pikk.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Mesofiilses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režiimis (35–37 </a:t>
            </a:r>
            <a:r>
              <a:rPr lang="et-EE" sz="18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0</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C) on see ligikaudu kolm nädalat, termofiilses (50–55 </a:t>
            </a:r>
            <a:r>
              <a:rPr lang="et-EE" sz="18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0</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C) poole vähem. Eestis kehtivate normide alusel loetakse sete stabiliseerunuks, kui lenduvate rasvhapete sisaldus on alla 0,43 g KHT/</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gKAL</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või kui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biogaasi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jääkpotentsiaal on alla 0,25 l/</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gKAL</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Biogaasi on võimalik kasutada soojuse või elektrienergia tootmiseks, kuid arvestama peab seda, et osa gaasist kulub reaktorite kütmiseks.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Eestis on anaeroobset settekäitlust rakendatud vaid suuremates reoveepuhastites (Tallinnas, Tartus, Narvas ja Kuressaares). Nendest suurima koormusega on Tallinna reoveepuhasti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kääritid</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(2 x 10 000 m</a:t>
            </a:r>
            <a:r>
              <a:rPr lang="et-EE" sz="18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millesse juhitakse keskmiselt 36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tKA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/d ning Tartu reoveepuhasti metaantank – 7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tKA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d.</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Metaantanki töötemperatuuri tagamiseks tuleb sellesse lisada soojusenergiat. Reeglina kasutatakse selleks soojusvaheteid, millest levinumad on spiraal- ja toru-toru-</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soojusvahetid</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Soojusvahetite käitamisel tuleb silmas pidada, et nendesse juhitava kuuma vee temperatuur oleks alla 68 °C, et sete torustikus ei tahkestuks</a:t>
            </a:r>
            <a:r>
              <a:rPr lang="en-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C44C7B87-E64F-7644-89FC-B5D8A8BCDCD7}" type="slidenum">
              <a:rPr lang="en-EE" smtClean="0"/>
              <a:t>19</a:t>
            </a:fld>
            <a:endParaRPr lang="en-EE"/>
          </a:p>
        </p:txBody>
      </p:sp>
    </p:spTree>
    <p:extLst>
      <p:ext uri="{BB962C8B-B14F-4D97-AF65-F5344CB8AC3E}">
        <p14:creationId xmlns:p14="http://schemas.microsoft.com/office/powerpoint/2010/main" val="585436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Esmane ning enamikes reoveepuhastites (sh väikepuhastites) kasutamist leidev settetöötlemisetapp on reoveesette tihendamine. See on lihtne ja kulutõhus meetod sette veesisalduse vähendamiseks. Tihendatud reoveesette kuivainesisaldus on sõltuvalt rakendatavast tehnoloogiast 2–10%. Saksa standardi DWA-M 381 kohaselt on eri tihendusmooduste korral oodata tabelis 17.1 osutatud keskmisi tulemusi.</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C44C7B87-E64F-7644-89FC-B5D8A8BCDCD7}" type="slidenum">
              <a:rPr lang="en-EE" smtClean="0"/>
              <a:t>4</a:t>
            </a:fld>
            <a:endParaRPr lang="en-EE"/>
          </a:p>
        </p:txBody>
      </p:sp>
    </p:spTree>
    <p:extLst>
      <p:ext uri="{BB962C8B-B14F-4D97-AF65-F5344CB8AC3E}">
        <p14:creationId xmlns:p14="http://schemas.microsoft.com/office/powerpoint/2010/main" val="33158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Pidevtoitelises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gravitatsioonilises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settetihendis toimub pidev mudavoo sissevool, settevee ärajuhtimine ja tihendatud reoveesette kõrvaldamine, kusjuures muda võetakse välja sealt, kus see on kõige tihedam, s.o settetihendi koonuspõhjast.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Pidevtoitelised</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settetihendid on varustatud aeglaselt pöörleva kaabi ning muda etteandmise, settevee ja tihendatud muda ärajuhtimise seadmetega (joonis). Kaabi labade abil juhitakse tihendatud sete settetihendi põhjakoonusesse. Settevesi voolab ära mahuti pinnal oleva ülevoolurenni kaudu. Ujumuda tekkimine mahuti pinnale on vältimatu ja selle kõrvaldamiseks tuleb rakendada sobivat süsteemi, nt koos setteveega.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C44C7B87-E64F-7644-89FC-B5D8A8BCDCD7}" type="slidenum">
              <a:rPr lang="en-EE" smtClean="0"/>
              <a:t>5</a:t>
            </a:fld>
            <a:endParaRPr lang="en-EE"/>
          </a:p>
        </p:txBody>
      </p:sp>
    </p:spTree>
    <p:extLst>
      <p:ext uri="{BB962C8B-B14F-4D97-AF65-F5344CB8AC3E}">
        <p14:creationId xmlns:p14="http://schemas.microsoft.com/office/powerpoint/2010/main" val="3694180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Tsükliline </a:t>
            </a:r>
            <a:r>
              <a:rPr lang="et-EE" sz="1800" dirty="0" err="1">
                <a:solidFill>
                  <a:srgbClr val="323E4F"/>
                </a:solidFill>
                <a:effectLst/>
                <a:latin typeface="Calibri" panose="020F0502020204030204" pitchFamily="34" charset="0"/>
                <a:ea typeface="Times New Roman" panose="02020603050405020304" pitchFamily="18" charset="0"/>
                <a:cs typeface="Arial" panose="020B0604020202020204" pitchFamily="34" charset="0"/>
              </a:rPr>
              <a:t>gravitatsiooniline</a:t>
            </a: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 tihendamine sarnaneb üldjoontes läbivoolse tihendamise tehnoloogiaga, samas tuleb selle kavandamisel ja käitamisel arvestada protsessi tsüklilisust. Tsükliline on nii muda juhtimine setitisse kui ka sealt ära juhtimine ning settevee kõrvaldamine mahuti pinnalt. Tüüpiline tsüklilise </a:t>
            </a:r>
            <a:r>
              <a:rPr lang="et-EE" sz="1800" dirty="0" err="1">
                <a:solidFill>
                  <a:srgbClr val="323E4F"/>
                </a:solidFill>
                <a:effectLst/>
                <a:latin typeface="Calibri" panose="020F0502020204030204" pitchFamily="34" charset="0"/>
                <a:ea typeface="Times New Roman" panose="02020603050405020304" pitchFamily="18" charset="0"/>
                <a:cs typeface="Arial" panose="020B0604020202020204" pitchFamily="34" charset="0"/>
              </a:rPr>
              <a:t>gravitatsioonilise</a:t>
            </a: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 mudatihendi süsteem on kujutatud joonisel vertikaalse </a:t>
            </a:r>
            <a:r>
              <a:rPr lang="et-EE" sz="1800" dirty="0" err="1">
                <a:solidFill>
                  <a:srgbClr val="323E4F"/>
                </a:solidFill>
                <a:effectLst/>
                <a:latin typeface="Calibri" panose="020F0502020204030204" pitchFamily="34" charset="0"/>
                <a:ea typeface="Times New Roman" panose="02020603050405020304" pitchFamily="18" charset="0"/>
                <a:cs typeface="Arial" panose="020B0604020202020204" pitchFamily="34" charset="0"/>
              </a:rPr>
              <a:t>järelsetiti</a:t>
            </a: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 (põhjakalle 60</a:t>
            </a:r>
            <a:r>
              <a:rPr lang="et-EE" sz="18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näitel.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8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Settetihendi maht vastab tavaliselt sellesse siseneva reoveesette päevakogusele, mis võib muutuda olenevalt sette omadustest, juurdevoolu tsüklilisusest vm.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Sette sissevoolu- ja settevee kõrvaldamise süsteemid (sh tsüklite kestused) peavad olema kavandatud ja seadistatud nõnda, et kõrvaldatav settevesi sisaldaks võimalikult vähe heljumit.</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Süsteeme võib ka automatiseerida, paigaldades väljavoolule andurid nii tihesette (muda kuivaine) kui ka mudakihi kõrguse mõõtmiseks.</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Eestis on levinud gravitatsiooniliste mudatihendite tsükliline läbisegamine õhuga, et vähendada kihistumist ja bioloogiliselt seotud fosfori tagasileostumist. Siis tuleb tihendi kavandamisel arvestada lisamahu vajadust (õhustamise ajal ei toimu mingit tihenemist, vaid kogu tihendi maht segatakse täielikult läbi).</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C44C7B87-E64F-7644-89FC-B5D8A8BCDCD7}" type="slidenum">
              <a:rPr lang="en-EE" smtClean="0"/>
              <a:t>6</a:t>
            </a:fld>
            <a:endParaRPr lang="en-EE"/>
          </a:p>
        </p:txBody>
      </p:sp>
    </p:spTree>
    <p:extLst>
      <p:ext uri="{BB962C8B-B14F-4D97-AF65-F5344CB8AC3E}">
        <p14:creationId xmlns:p14="http://schemas.microsoft.com/office/powerpoint/2010/main" val="3091404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Mehaaniline tihendamine on füüsikaline protsess, mille eesmärk on kasutada ära gravitatsioonivälja mõju ja ületada tahket ainet ning vett siduvad jõud, mistõttu sete eraldub veest. Tehnoloogia poolest saab mehaanilise tihendamise seadmed jaotada kaheks – mitmesugused tihendid ja pressid, mis kasutavad loodusliku gravitatsiooni, ning tsentrifuugid, mille abil tekitatakse seadmes endas kunstlik gravitatsioon.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Mehaanilisel tihendamisel on vastandina </a:t>
            </a:r>
            <a:r>
              <a:rPr lang="et-EE" sz="1800" dirty="0" err="1">
                <a:solidFill>
                  <a:srgbClr val="323E4F"/>
                </a:solidFill>
                <a:effectLst/>
                <a:latin typeface="Calibri" panose="020F0502020204030204" pitchFamily="34" charset="0"/>
                <a:ea typeface="Times New Roman" panose="02020603050405020304" pitchFamily="18" charset="0"/>
                <a:cs typeface="Arial" panose="020B0604020202020204" pitchFamily="34" charset="0"/>
              </a:rPr>
              <a:t>gravitatsioonilisele</a:t>
            </a: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 tihendamisele väga levinud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flokulantide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kasutamine (v.a tsentrifuugimisel). Tsentrifuugid võimaldavad </a:t>
            </a: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gravitatsioonijõudu reguleerida, mistõttu neid saab edukalt käitada ilma </a:t>
            </a:r>
            <a:r>
              <a:rPr lang="et-EE" sz="1800" dirty="0" err="1">
                <a:solidFill>
                  <a:srgbClr val="323E4F"/>
                </a:solidFill>
                <a:effectLst/>
                <a:latin typeface="Calibri" panose="020F0502020204030204" pitchFamily="34" charset="0"/>
                <a:ea typeface="Times New Roman" panose="02020603050405020304" pitchFamily="18" charset="0"/>
                <a:cs typeface="Arial" panose="020B0604020202020204" pitchFamily="34" charset="0"/>
              </a:rPr>
              <a:t>flokulante</a:t>
            </a: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 lisamata, või kasutada neid tihendamise suurema saagise saamiseks väga väikese hulgal. </a:t>
            </a:r>
            <a:r>
              <a:rPr lang="et-EE" sz="1800" dirty="0" err="1">
                <a:solidFill>
                  <a:srgbClr val="323E4F"/>
                </a:solidFill>
                <a:effectLst/>
                <a:latin typeface="Calibri" panose="020F0502020204030204" pitchFamily="34" charset="0"/>
                <a:ea typeface="Times New Roman" panose="02020603050405020304" pitchFamily="18" charset="0"/>
                <a:cs typeface="Arial" panose="020B0604020202020204" pitchFamily="34" charset="0"/>
              </a:rPr>
              <a:t>Flokulantide</a:t>
            </a: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 kasutamiseks on vaja segamisliini ja </a:t>
            </a:r>
            <a:r>
              <a:rPr lang="et-EE" sz="1800" dirty="0" err="1">
                <a:solidFill>
                  <a:srgbClr val="323E4F"/>
                </a:solidFill>
                <a:effectLst/>
                <a:latin typeface="Calibri" panose="020F0502020204030204" pitchFamily="34" charset="0"/>
                <a:ea typeface="Times New Roman" panose="02020603050405020304" pitchFamily="18" charset="0"/>
                <a:cs typeface="Arial" panose="020B0604020202020204" pitchFamily="34" charset="0"/>
              </a:rPr>
              <a:t>flokulatsioonimahutit</a:t>
            </a: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 milles peab viibeajast piisama heljumihelveste moodustumiseks. Konkreetse sette jaoks sobiliku</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flokulandi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valimine ja optimaalne kasutamine on mehaanilise tihendamise tõhususes väga oluline.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C44C7B87-E64F-7644-89FC-B5D8A8BCDCD7}" type="slidenum">
              <a:rPr lang="en-EE" smtClean="0"/>
              <a:t>7</a:t>
            </a:fld>
            <a:endParaRPr lang="en-EE"/>
          </a:p>
        </p:txBody>
      </p:sp>
    </p:spTree>
    <p:extLst>
      <p:ext uri="{BB962C8B-B14F-4D97-AF65-F5344CB8AC3E}">
        <p14:creationId xmlns:p14="http://schemas.microsoft.com/office/powerpoint/2010/main" val="1695091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Trummel-settetihendi tööorgan on silindriline perforeeritud trummel (joonis), mille ühest otsast siseneb eelnevalt helvestatud muda. </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Muda liigub trumlis (mis on seadistatav täiesti horisontaalseks või väikese kaldenurga alla) pidevalt selle aeglase pöörlemise ja selle sees asuva spiraalise siini toimel. Settest lahutatud settevesi väljub trumlist läbi perforeeritud avade. Trumli lõpus kukub tihendatud muda läbi lehtri kogumismahutisse, millest see pumbatakse tavaliselt edasisele käitlemisele. Trumlile korraldatakse väljast poolt perioodiliselt (või ka pidevalt) tagasipesu.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Kruvi-settetihendi (joonis) peamine tööorgan on </a:t>
            </a:r>
            <a:r>
              <a:rPr lang="et-EE" sz="1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ca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30° nurga all kaldu olev silindriline sõeltrummel, mille sees on pöörlev kruvi.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a:t>
            </a:r>
            <a:r>
              <a:rPr lang="et-EE" sz="1800" dirty="0" err="1">
                <a:solidFill>
                  <a:srgbClr val="323E4F"/>
                </a:solidFill>
                <a:effectLst/>
                <a:latin typeface="Calibri" panose="020F0502020204030204" pitchFamily="34" charset="0"/>
                <a:ea typeface="Times New Roman" panose="02020603050405020304" pitchFamily="18" charset="0"/>
                <a:cs typeface="Arial" panose="020B0604020202020204" pitchFamily="34" charset="0"/>
              </a:rPr>
              <a:t>lokulatsioonimahutist</a:t>
            </a: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 voolab muda tihendisse trumli madalamast osast ning hakkab kruvi sunnil liikuma trumli kõrgemas otsas asuva väljavoolu suunas. Trumli tagumine osa on kooniline, mis soodustab sette </a:t>
            </a:r>
            <a:r>
              <a:rPr lang="et-EE" sz="1800" dirty="0" err="1">
                <a:solidFill>
                  <a:srgbClr val="323E4F"/>
                </a:solidFill>
                <a:effectLst/>
                <a:latin typeface="Calibri" panose="020F0502020204030204" pitchFamily="34" charset="0"/>
                <a:ea typeface="Times New Roman" panose="02020603050405020304" pitchFamily="18" charset="0"/>
                <a:cs typeface="Arial" panose="020B0604020202020204" pitchFamily="34" charset="0"/>
              </a:rPr>
              <a:t>kokkupressimist</a:t>
            </a: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 </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Trumli välispinna pesemiseks on olemas nii harjasüsteem kui ka pihustid. Settevesi väljub trumlist läbi perforeeritud avade. Trumli lõpus kukub tihendatud muda lehtri kaudu kogumismahutisse ning pumbatakse sealt edasisse käitlusse.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C44C7B87-E64F-7644-89FC-B5D8A8BCDCD7}" type="slidenum">
              <a:rPr lang="en-EE" smtClean="0"/>
              <a:t>8</a:t>
            </a:fld>
            <a:endParaRPr lang="en-EE"/>
          </a:p>
        </p:txBody>
      </p:sp>
    </p:spTree>
    <p:extLst>
      <p:ext uri="{BB962C8B-B14F-4D97-AF65-F5344CB8AC3E}">
        <p14:creationId xmlns:p14="http://schemas.microsoft.com/office/powerpoint/2010/main" val="293009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Lint-settetihendi </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(joonis) </a:t>
            </a: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on horisontaalselt paikneva aeglaselt liikuva filterlindiga tihendusseade, mille peale juhitud mudast settevesi läbi nõrgub. Filterlindi, mille liikumiskiirust on võimalik reguleerida, kohal paiknevad </a:t>
            </a:r>
            <a:r>
              <a:rPr lang="et-EE" sz="1800" dirty="0" err="1">
                <a:solidFill>
                  <a:srgbClr val="323E4F"/>
                </a:solidFill>
                <a:effectLst/>
                <a:latin typeface="Calibri" panose="020F0502020204030204" pitchFamily="34" charset="0"/>
                <a:ea typeface="Times New Roman" panose="02020603050405020304" pitchFamily="18" charset="0"/>
                <a:cs typeface="Arial" panose="020B0604020202020204" pitchFamily="34" charset="0"/>
              </a:rPr>
              <a:t>mudavoodeflektorid</a:t>
            </a: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 segavad lindil olevat muda ning soodustavad sel moel </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settevee äravoolu ega lase seda filterlindile koguneda. Seadme väljavooluotsas paikneb ülevooluramp, mille abil on võimalk mudakihi paksust reguleerida. Linttihendi tagumises otsas kukub tihendatud muda läbi lehtri kogumismahutisse ning pumbatakse sealt edasisse käitlusse.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Tsentrifuug </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(joonis) </a:t>
            </a: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on horisontaalne seade, mille </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koonus‑silindrilise trumli sees paikneb tigukonveier ning milles erineva tihedusega vesi ja tahke aine tsentrifugaaljõu toimel teineteisest lahutuvad. Tihendatav muda juhitakse </a:t>
            </a: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sisselasketoru kaudu suure kiirusega pöörlevasse tsentrifuugitrumlisse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milles tahked ained kogunevad siseseinale ning millesse settevesi moodustab sisemise</a:t>
            </a: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 setteveekihi.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Vedela ja tahke faasi, mis lahutuvad kogu silindrilise osa ulatuses, sügavust reguleeritakse ülevooluplaadi abil. Trummel ja tigukonveier pöörlevad ühes ja samas suunas, kuid erineva kiirusega. Aeglasemalt pöörlev sisemine tühjenduskruvi tõukab settinud muda tsentrifuugi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koonuselise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osa suunas välja. Eraldatud settevesi täidab trumli kuni ülevooluavani ning voolab sealt välja.</a:t>
            </a:r>
            <a:r>
              <a:rPr lang="et-EE"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Tsentrifuugi teisest otsast väljub veest lahutatud sete.</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C44C7B87-E64F-7644-89FC-B5D8A8BCDCD7}" type="slidenum">
              <a:rPr lang="en-EE" smtClean="0"/>
              <a:t>9</a:t>
            </a:fld>
            <a:endParaRPr lang="en-EE"/>
          </a:p>
        </p:txBody>
      </p:sp>
    </p:spTree>
    <p:extLst>
      <p:ext uri="{BB962C8B-B14F-4D97-AF65-F5344CB8AC3E}">
        <p14:creationId xmlns:p14="http://schemas.microsoft.com/office/powerpoint/2010/main" val="156057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C44C7B87-E64F-7644-89FC-B5D8A8BCDCD7}" type="slidenum">
              <a:rPr lang="en-EE" smtClean="0"/>
              <a:t>10</a:t>
            </a:fld>
            <a:endParaRPr lang="en-EE"/>
          </a:p>
        </p:txBody>
      </p:sp>
    </p:spTree>
    <p:extLst>
      <p:ext uri="{BB962C8B-B14F-4D97-AF65-F5344CB8AC3E}">
        <p14:creationId xmlns:p14="http://schemas.microsoft.com/office/powerpoint/2010/main" val="1467002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Lintfilterpress (ingl </a:t>
            </a:r>
            <a:r>
              <a:rPr lang="et-EE" sz="18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belt</a:t>
            </a:r>
            <a:r>
              <a:rPr lang="et-EE" sz="1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filter press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on seade (joonis), milles reoveesettes olev vesi kõrvaldatakse kahe rullikute vahel liikuva poorse lindi vahelise rõhu rakendamise teel. Protsess jaguneb kolmeks: sette konditsioneerimine, madalsurve (</a:t>
            </a:r>
            <a:r>
              <a:rPr lang="et-EE" sz="1800" dirty="0">
                <a:solidFill>
                  <a:srgbClr val="323E4F"/>
                </a:solidFill>
                <a:effectLst/>
                <a:latin typeface="Tahoma" panose="020B0604030504040204" pitchFamily="34" charset="0"/>
                <a:ea typeface="Times New Roman" panose="02020603050405020304" pitchFamily="18" charset="0"/>
              </a:rPr>
              <a:t>⁓</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4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bar</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rakendamine settekoogi tekitamiseks ning lõpuks kõrgsurve (</a:t>
            </a:r>
            <a:r>
              <a:rPr lang="et-EE" sz="1800" dirty="0">
                <a:solidFill>
                  <a:srgbClr val="323E4F"/>
                </a:solidFill>
                <a:effectLst/>
                <a:latin typeface="Tahoma" panose="020B0604030504040204" pitchFamily="34" charset="0"/>
                <a:ea typeface="Times New Roman" panose="02020603050405020304" pitchFamily="18" charset="0"/>
              </a:rPr>
              <a:t>⁓</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7 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bar</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tekitamine, kui lint läbib rullikusarja. Viimasel rullil kaugenevad lindid teineteisest ning tahesete kukub väljundi kaudu settekonteinerisse. Lõpus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kõrgsurvepestakse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lindid puhtaks, et kõrvaldada nende pooridesse kogunenud tahked ained. Settevesi langeb läbi poorse lindi seadme põhja ning voolab sealt välja. Sette tahendamise tulemus sõltub sette omadustest, keemilise konditsioneerimise viisist ja toimeainest, rakendavast survest, masina ehitusest ning lindi poorsusest, kiirusest ja laiusest. </a:t>
            </a:r>
          </a:p>
          <a:p>
            <a:endParaRPr lang="et-EE" sz="1800" dirty="0">
              <a:solidFill>
                <a:srgbClr val="323E4F"/>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Kruvipressi (joonis) tööpõhimõte on üldiselt sama mis kruvitihendil, peamine osa on kaldu olev silindriline sõeltrummel, mille sees pöörleb sisemine kruvi. </a:t>
            </a: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Konditsioneeritud muda voolab </a:t>
            </a:r>
            <a:r>
              <a:rPr lang="et-EE" sz="1800" dirty="0" err="1">
                <a:solidFill>
                  <a:srgbClr val="323E4F"/>
                </a:solidFill>
                <a:effectLst/>
                <a:latin typeface="Calibri" panose="020F0502020204030204" pitchFamily="34" charset="0"/>
                <a:ea typeface="Times New Roman" panose="02020603050405020304" pitchFamily="18" charset="0"/>
                <a:cs typeface="Arial" panose="020B0604020202020204" pitchFamily="34" charset="0"/>
              </a:rPr>
              <a:t>flokulatsioonimahutist</a:t>
            </a: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 k</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ruvipressi </a:t>
            </a:r>
            <a:r>
              <a:rPr lang="et-EE" sz="1800" dirty="0">
                <a:solidFill>
                  <a:srgbClr val="323E4F"/>
                </a:solidFill>
                <a:effectLst/>
                <a:latin typeface="Calibri" panose="020F0502020204030204" pitchFamily="34" charset="0"/>
                <a:ea typeface="Times New Roman" panose="02020603050405020304" pitchFamily="18" charset="0"/>
                <a:cs typeface="Arial" panose="020B0604020202020204" pitchFamily="34" charset="0"/>
              </a:rPr>
              <a:t>trumli alumisest otsast ning liigub pöörleva kruvi tõukel trumli ülemises otsas oleva väljavoolu poole. Sete pressitakse kokku trumli ülemises koonusekujulises osas. </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Trumli pesemiseks on selle välisseina taga harjasüsteem ja veepihustid. Settevesi pääseb trumlist välja läbi perforeeritud avade.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800" dirty="0">
              <a:solidFill>
                <a:srgbClr val="323E4F"/>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cs typeface="Times New Roman" panose="02020603050405020304" pitchFamily="18" charset="0"/>
              </a:rPr>
              <a:t>Tsentrifuug vt tihendamise osa.</a:t>
            </a:r>
            <a:endParaRPr lang="en-EE" dirty="0"/>
          </a:p>
        </p:txBody>
      </p:sp>
      <p:sp>
        <p:nvSpPr>
          <p:cNvPr id="4" name="Slide Number Placeholder 3"/>
          <p:cNvSpPr>
            <a:spLocks noGrp="1"/>
          </p:cNvSpPr>
          <p:nvPr>
            <p:ph type="sldNum" sz="quarter" idx="5"/>
          </p:nvPr>
        </p:nvSpPr>
        <p:spPr/>
        <p:txBody>
          <a:bodyPr/>
          <a:lstStyle/>
          <a:p>
            <a:fld id="{C44C7B87-E64F-7644-89FC-B5D8A8BCDCD7}" type="slidenum">
              <a:rPr lang="en-EE" smtClean="0"/>
              <a:t>11</a:t>
            </a:fld>
            <a:endParaRPr lang="en-EE"/>
          </a:p>
        </p:txBody>
      </p:sp>
    </p:spTree>
    <p:extLst>
      <p:ext uri="{BB962C8B-B14F-4D97-AF65-F5344CB8AC3E}">
        <p14:creationId xmlns:p14="http://schemas.microsoft.com/office/powerpoint/2010/main" val="2741091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78876-E7C7-DDDE-E435-2B655AB2ABD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EE"/>
          </a:p>
        </p:txBody>
      </p:sp>
      <p:sp>
        <p:nvSpPr>
          <p:cNvPr id="3" name="Subtitle 2">
            <a:extLst>
              <a:ext uri="{FF2B5EF4-FFF2-40B4-BE49-F238E27FC236}">
                <a16:creationId xmlns:a16="http://schemas.microsoft.com/office/drawing/2014/main" id="{332C856B-4FCA-222B-C13C-65AFE75FC9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EE"/>
          </a:p>
        </p:txBody>
      </p:sp>
      <p:sp>
        <p:nvSpPr>
          <p:cNvPr id="4" name="Date Placeholder 3">
            <a:extLst>
              <a:ext uri="{FF2B5EF4-FFF2-40B4-BE49-F238E27FC236}">
                <a16:creationId xmlns:a16="http://schemas.microsoft.com/office/drawing/2014/main" id="{50388D0A-9069-3D51-E809-ABE56AEF75C8}"/>
              </a:ext>
            </a:extLst>
          </p:cNvPr>
          <p:cNvSpPr>
            <a:spLocks noGrp="1"/>
          </p:cNvSpPr>
          <p:nvPr>
            <p:ph type="dt" sz="half" idx="10"/>
          </p:nvPr>
        </p:nvSpPr>
        <p:spPr/>
        <p:txBody>
          <a:bodyPr/>
          <a:lstStyle/>
          <a:p>
            <a:fld id="{F7D65AB4-4E96-6F46-BB4F-1049EFDBF895}" type="datetimeFigureOut">
              <a:rPr lang="en-EE" smtClean="0"/>
              <a:t>09.10.2023</a:t>
            </a:fld>
            <a:endParaRPr lang="en-EE"/>
          </a:p>
        </p:txBody>
      </p:sp>
      <p:sp>
        <p:nvSpPr>
          <p:cNvPr id="5" name="Footer Placeholder 4">
            <a:extLst>
              <a:ext uri="{FF2B5EF4-FFF2-40B4-BE49-F238E27FC236}">
                <a16:creationId xmlns:a16="http://schemas.microsoft.com/office/drawing/2014/main" id="{93751098-FDB9-FA3A-599A-6D972EA52376}"/>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78EB59FC-DACE-968E-F521-3EAEBA289A57}"/>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189509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BFA35-C69F-DBBD-1973-2EB0C22E9247}"/>
              </a:ext>
            </a:extLst>
          </p:cNvPr>
          <p:cNvSpPr>
            <a:spLocks noGrp="1"/>
          </p:cNvSpPr>
          <p:nvPr>
            <p:ph type="title"/>
          </p:nvPr>
        </p:nvSpPr>
        <p:spPr/>
        <p:txBody>
          <a:bodyPr/>
          <a:lstStyle/>
          <a:p>
            <a:r>
              <a:rPr lang="en-GB"/>
              <a:t>Click to edit Master title style</a:t>
            </a:r>
            <a:endParaRPr lang="en-EE"/>
          </a:p>
        </p:txBody>
      </p:sp>
      <p:sp>
        <p:nvSpPr>
          <p:cNvPr id="3" name="Vertical Text Placeholder 2">
            <a:extLst>
              <a:ext uri="{FF2B5EF4-FFF2-40B4-BE49-F238E27FC236}">
                <a16:creationId xmlns:a16="http://schemas.microsoft.com/office/drawing/2014/main" id="{D5E49859-1937-9CDE-E893-E5D62144D19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Date Placeholder 3">
            <a:extLst>
              <a:ext uri="{FF2B5EF4-FFF2-40B4-BE49-F238E27FC236}">
                <a16:creationId xmlns:a16="http://schemas.microsoft.com/office/drawing/2014/main" id="{5EE41CFA-E085-8BEA-C29E-90E15ECB22D5}"/>
              </a:ext>
            </a:extLst>
          </p:cNvPr>
          <p:cNvSpPr>
            <a:spLocks noGrp="1"/>
          </p:cNvSpPr>
          <p:nvPr>
            <p:ph type="dt" sz="half" idx="10"/>
          </p:nvPr>
        </p:nvSpPr>
        <p:spPr/>
        <p:txBody>
          <a:bodyPr/>
          <a:lstStyle/>
          <a:p>
            <a:fld id="{F7D65AB4-4E96-6F46-BB4F-1049EFDBF895}" type="datetimeFigureOut">
              <a:rPr lang="en-EE" smtClean="0"/>
              <a:t>09.10.2023</a:t>
            </a:fld>
            <a:endParaRPr lang="en-EE"/>
          </a:p>
        </p:txBody>
      </p:sp>
      <p:sp>
        <p:nvSpPr>
          <p:cNvPr id="5" name="Footer Placeholder 4">
            <a:extLst>
              <a:ext uri="{FF2B5EF4-FFF2-40B4-BE49-F238E27FC236}">
                <a16:creationId xmlns:a16="http://schemas.microsoft.com/office/drawing/2014/main" id="{EB346FF6-4514-9CB0-BBAD-9F7D47997B71}"/>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5AF2D3B6-8394-E41C-D79F-B27454FAD3C0}"/>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1215159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B72DAA-F8BC-AAAA-22BA-955BDEE2E3E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EE"/>
          </a:p>
        </p:txBody>
      </p:sp>
      <p:sp>
        <p:nvSpPr>
          <p:cNvPr id="3" name="Vertical Text Placeholder 2">
            <a:extLst>
              <a:ext uri="{FF2B5EF4-FFF2-40B4-BE49-F238E27FC236}">
                <a16:creationId xmlns:a16="http://schemas.microsoft.com/office/drawing/2014/main" id="{69588A28-0CB8-AB8B-0C66-DE692D9C7B8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Date Placeholder 3">
            <a:extLst>
              <a:ext uri="{FF2B5EF4-FFF2-40B4-BE49-F238E27FC236}">
                <a16:creationId xmlns:a16="http://schemas.microsoft.com/office/drawing/2014/main" id="{02F93725-B415-C387-9303-EB036B066B49}"/>
              </a:ext>
            </a:extLst>
          </p:cNvPr>
          <p:cNvSpPr>
            <a:spLocks noGrp="1"/>
          </p:cNvSpPr>
          <p:nvPr>
            <p:ph type="dt" sz="half" idx="10"/>
          </p:nvPr>
        </p:nvSpPr>
        <p:spPr/>
        <p:txBody>
          <a:bodyPr/>
          <a:lstStyle/>
          <a:p>
            <a:fld id="{F7D65AB4-4E96-6F46-BB4F-1049EFDBF895}" type="datetimeFigureOut">
              <a:rPr lang="en-EE" smtClean="0"/>
              <a:t>09.10.2023</a:t>
            </a:fld>
            <a:endParaRPr lang="en-EE"/>
          </a:p>
        </p:txBody>
      </p:sp>
      <p:sp>
        <p:nvSpPr>
          <p:cNvPr id="5" name="Footer Placeholder 4">
            <a:extLst>
              <a:ext uri="{FF2B5EF4-FFF2-40B4-BE49-F238E27FC236}">
                <a16:creationId xmlns:a16="http://schemas.microsoft.com/office/drawing/2014/main" id="{7321C0FB-19BE-5958-C994-83F8CFDBCB9A}"/>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BF565818-4687-38DD-9C4D-9CD30BDF7FE6}"/>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2409885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596D73-A782-7892-44D0-54B4568CCA8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D4A8961-4D35-4FFD-9B80-F1A0C5981B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8381A59-F54D-4DC9-65B5-785AA83F4BB9}"/>
              </a:ext>
            </a:extLst>
          </p:cNvPr>
          <p:cNvSpPr>
            <a:spLocks noGrp="1"/>
          </p:cNvSpPr>
          <p:nvPr>
            <p:ph type="dt" sz="half" idx="10"/>
          </p:nvPr>
        </p:nvSpPr>
        <p:spPr/>
        <p:txBody>
          <a:bodyPr/>
          <a:lstStyle/>
          <a:p>
            <a:fld id="{06504511-64F9-4413-914F-40CC6761BEB9}" type="datetimeFigureOut">
              <a:rPr lang="nl-NL" smtClean="0"/>
              <a:t>09-10-2023</a:t>
            </a:fld>
            <a:endParaRPr lang="nl-NL"/>
          </a:p>
        </p:txBody>
      </p:sp>
      <p:sp>
        <p:nvSpPr>
          <p:cNvPr id="5" name="Tijdelijke aanduiding voor voettekst 4">
            <a:extLst>
              <a:ext uri="{FF2B5EF4-FFF2-40B4-BE49-F238E27FC236}">
                <a16:creationId xmlns:a16="http://schemas.microsoft.com/office/drawing/2014/main" id="{8304F23A-1397-033F-2AB3-3D580664CA6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4D48295-BCE1-F096-4B30-CAE5ADE23D7F}"/>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3895917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F2EB5F-DC04-F72B-D25F-DB82EB04B6C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BAAF83D-4E77-68C4-4CAB-85EC4FB7847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C0D3AF1-9C4A-601A-20C8-2F4FF0150EE3}"/>
              </a:ext>
            </a:extLst>
          </p:cNvPr>
          <p:cNvSpPr>
            <a:spLocks noGrp="1"/>
          </p:cNvSpPr>
          <p:nvPr>
            <p:ph type="dt" sz="half" idx="10"/>
          </p:nvPr>
        </p:nvSpPr>
        <p:spPr/>
        <p:txBody>
          <a:bodyPr/>
          <a:lstStyle/>
          <a:p>
            <a:fld id="{06504511-64F9-4413-914F-40CC6761BEB9}" type="datetimeFigureOut">
              <a:rPr lang="nl-NL" smtClean="0"/>
              <a:t>09-10-2023</a:t>
            </a:fld>
            <a:endParaRPr lang="nl-NL"/>
          </a:p>
        </p:txBody>
      </p:sp>
      <p:sp>
        <p:nvSpPr>
          <p:cNvPr id="5" name="Tijdelijke aanduiding voor voettekst 4">
            <a:extLst>
              <a:ext uri="{FF2B5EF4-FFF2-40B4-BE49-F238E27FC236}">
                <a16:creationId xmlns:a16="http://schemas.microsoft.com/office/drawing/2014/main" id="{EA3A3688-1087-1A38-FF49-2EA5EBADA89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C8C41E9-E594-8C80-B933-7370B63DB58B}"/>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3105914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B967E-8073-F650-3A5E-69ABFD690EB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E823B6C-B739-1345-A8BE-24C0A67622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18A8B0B-18BA-ECC6-0DA8-0F1A17DF546E}"/>
              </a:ext>
            </a:extLst>
          </p:cNvPr>
          <p:cNvSpPr>
            <a:spLocks noGrp="1"/>
          </p:cNvSpPr>
          <p:nvPr>
            <p:ph type="dt" sz="half" idx="10"/>
          </p:nvPr>
        </p:nvSpPr>
        <p:spPr/>
        <p:txBody>
          <a:bodyPr/>
          <a:lstStyle/>
          <a:p>
            <a:fld id="{06504511-64F9-4413-914F-40CC6761BEB9}" type="datetimeFigureOut">
              <a:rPr lang="nl-NL" smtClean="0"/>
              <a:t>09-10-2023</a:t>
            </a:fld>
            <a:endParaRPr lang="nl-NL"/>
          </a:p>
        </p:txBody>
      </p:sp>
      <p:sp>
        <p:nvSpPr>
          <p:cNvPr id="5" name="Tijdelijke aanduiding voor voettekst 4">
            <a:extLst>
              <a:ext uri="{FF2B5EF4-FFF2-40B4-BE49-F238E27FC236}">
                <a16:creationId xmlns:a16="http://schemas.microsoft.com/office/drawing/2014/main" id="{EEB66E00-EC24-D2AA-9FC1-4EBBCD886E4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AD8DC0F-6112-2DAA-3632-8E34C334440A}"/>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1390064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B0BF6-68AC-FCDA-D63F-10F745851FA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E07D97D-AB5F-8B9C-101D-7F60DDF7DD7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7190A75-AB15-77AD-808B-C93422F6CB6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A3E654C-48EE-9EFC-FF92-08B05FC949DF}"/>
              </a:ext>
            </a:extLst>
          </p:cNvPr>
          <p:cNvSpPr>
            <a:spLocks noGrp="1"/>
          </p:cNvSpPr>
          <p:nvPr>
            <p:ph type="dt" sz="half" idx="10"/>
          </p:nvPr>
        </p:nvSpPr>
        <p:spPr/>
        <p:txBody>
          <a:bodyPr/>
          <a:lstStyle/>
          <a:p>
            <a:fld id="{06504511-64F9-4413-914F-40CC6761BEB9}" type="datetimeFigureOut">
              <a:rPr lang="nl-NL" smtClean="0"/>
              <a:t>09-10-2023</a:t>
            </a:fld>
            <a:endParaRPr lang="nl-NL"/>
          </a:p>
        </p:txBody>
      </p:sp>
      <p:sp>
        <p:nvSpPr>
          <p:cNvPr id="6" name="Tijdelijke aanduiding voor voettekst 5">
            <a:extLst>
              <a:ext uri="{FF2B5EF4-FFF2-40B4-BE49-F238E27FC236}">
                <a16:creationId xmlns:a16="http://schemas.microsoft.com/office/drawing/2014/main" id="{031155BF-5EC4-038E-FA8D-24665D5849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DEDDC33-EC3C-2A69-6364-EBFAB620DAA9}"/>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1925724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43F2E0-F185-2CA9-595A-9D0739292C5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B81591C-9148-E492-9154-6615BA736A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7669A19-D117-F883-1F01-B1970EDEB3C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7279011-CEC7-3429-7C3F-14654013EE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7623A9F-A056-80EC-C1AF-4481F62540D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3757C38-3751-F569-1F4E-4F1AB6BCB108}"/>
              </a:ext>
            </a:extLst>
          </p:cNvPr>
          <p:cNvSpPr>
            <a:spLocks noGrp="1"/>
          </p:cNvSpPr>
          <p:nvPr>
            <p:ph type="dt" sz="half" idx="10"/>
          </p:nvPr>
        </p:nvSpPr>
        <p:spPr/>
        <p:txBody>
          <a:bodyPr/>
          <a:lstStyle/>
          <a:p>
            <a:fld id="{06504511-64F9-4413-914F-40CC6761BEB9}" type="datetimeFigureOut">
              <a:rPr lang="nl-NL" smtClean="0"/>
              <a:t>09-10-2023</a:t>
            </a:fld>
            <a:endParaRPr lang="nl-NL"/>
          </a:p>
        </p:txBody>
      </p:sp>
      <p:sp>
        <p:nvSpPr>
          <p:cNvPr id="8" name="Tijdelijke aanduiding voor voettekst 7">
            <a:extLst>
              <a:ext uri="{FF2B5EF4-FFF2-40B4-BE49-F238E27FC236}">
                <a16:creationId xmlns:a16="http://schemas.microsoft.com/office/drawing/2014/main" id="{415169F5-8FFC-AA4F-164A-D87FDE9AA11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BC33BE0-C67C-C693-EDDB-F21BB5382A45}"/>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2467899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C7F5B8-90E8-9A4F-D0AB-241754BEE9B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42DEABA-8F5D-6B07-7B30-AEEC964775B2}"/>
              </a:ext>
            </a:extLst>
          </p:cNvPr>
          <p:cNvSpPr>
            <a:spLocks noGrp="1"/>
          </p:cNvSpPr>
          <p:nvPr>
            <p:ph type="dt" sz="half" idx="10"/>
          </p:nvPr>
        </p:nvSpPr>
        <p:spPr/>
        <p:txBody>
          <a:bodyPr/>
          <a:lstStyle/>
          <a:p>
            <a:fld id="{06504511-64F9-4413-914F-40CC6761BEB9}" type="datetimeFigureOut">
              <a:rPr lang="nl-NL" smtClean="0"/>
              <a:t>09-10-2023</a:t>
            </a:fld>
            <a:endParaRPr lang="nl-NL"/>
          </a:p>
        </p:txBody>
      </p:sp>
      <p:sp>
        <p:nvSpPr>
          <p:cNvPr id="4" name="Tijdelijke aanduiding voor voettekst 3">
            <a:extLst>
              <a:ext uri="{FF2B5EF4-FFF2-40B4-BE49-F238E27FC236}">
                <a16:creationId xmlns:a16="http://schemas.microsoft.com/office/drawing/2014/main" id="{36F10D28-F7E6-CEA7-5005-F91C97B509E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C52CDFE-84F8-93BA-5609-BD30CDC62127}"/>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2135547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920144B-6DCE-64B9-C56A-D98F304AD25E}"/>
              </a:ext>
            </a:extLst>
          </p:cNvPr>
          <p:cNvSpPr>
            <a:spLocks noGrp="1"/>
          </p:cNvSpPr>
          <p:nvPr>
            <p:ph type="dt" sz="half" idx="10"/>
          </p:nvPr>
        </p:nvSpPr>
        <p:spPr/>
        <p:txBody>
          <a:bodyPr/>
          <a:lstStyle/>
          <a:p>
            <a:fld id="{06504511-64F9-4413-914F-40CC6761BEB9}" type="datetimeFigureOut">
              <a:rPr lang="nl-NL" smtClean="0"/>
              <a:t>09-10-2023</a:t>
            </a:fld>
            <a:endParaRPr lang="nl-NL"/>
          </a:p>
        </p:txBody>
      </p:sp>
      <p:sp>
        <p:nvSpPr>
          <p:cNvPr id="3" name="Tijdelijke aanduiding voor voettekst 2">
            <a:extLst>
              <a:ext uri="{FF2B5EF4-FFF2-40B4-BE49-F238E27FC236}">
                <a16:creationId xmlns:a16="http://schemas.microsoft.com/office/drawing/2014/main" id="{204B7F73-8404-4E88-C816-DF6E8A6FF61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0A475AA-B798-A326-697F-F555ABB60194}"/>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3853679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6DFDBA-A1AA-0569-59CB-A4D183C9C37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1327E76-158F-BF7F-DB26-BF9B086B6F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C3E4830-C45A-AA87-13BD-F478973AAE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3E73708-E45A-EC9A-915D-29DC8B9D9B2D}"/>
              </a:ext>
            </a:extLst>
          </p:cNvPr>
          <p:cNvSpPr>
            <a:spLocks noGrp="1"/>
          </p:cNvSpPr>
          <p:nvPr>
            <p:ph type="dt" sz="half" idx="10"/>
          </p:nvPr>
        </p:nvSpPr>
        <p:spPr/>
        <p:txBody>
          <a:bodyPr/>
          <a:lstStyle/>
          <a:p>
            <a:fld id="{06504511-64F9-4413-914F-40CC6761BEB9}" type="datetimeFigureOut">
              <a:rPr lang="nl-NL" smtClean="0"/>
              <a:t>09-10-2023</a:t>
            </a:fld>
            <a:endParaRPr lang="nl-NL"/>
          </a:p>
        </p:txBody>
      </p:sp>
      <p:sp>
        <p:nvSpPr>
          <p:cNvPr id="6" name="Tijdelijke aanduiding voor voettekst 5">
            <a:extLst>
              <a:ext uri="{FF2B5EF4-FFF2-40B4-BE49-F238E27FC236}">
                <a16:creationId xmlns:a16="http://schemas.microsoft.com/office/drawing/2014/main" id="{5450CD99-AC01-D75E-069E-85676462019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C396A42-1138-8EB0-02D0-FAB2B370EC0E}"/>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4204345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06144-39D2-6168-5303-C234ACAF18E4}"/>
              </a:ext>
            </a:extLst>
          </p:cNvPr>
          <p:cNvSpPr>
            <a:spLocks noGrp="1"/>
          </p:cNvSpPr>
          <p:nvPr>
            <p:ph type="title"/>
          </p:nvPr>
        </p:nvSpPr>
        <p:spPr/>
        <p:txBody>
          <a:bodyPr/>
          <a:lstStyle/>
          <a:p>
            <a:r>
              <a:rPr lang="en-GB"/>
              <a:t>Click to edit Master title style</a:t>
            </a:r>
            <a:endParaRPr lang="en-EE"/>
          </a:p>
        </p:txBody>
      </p:sp>
      <p:sp>
        <p:nvSpPr>
          <p:cNvPr id="3" name="Content Placeholder 2">
            <a:extLst>
              <a:ext uri="{FF2B5EF4-FFF2-40B4-BE49-F238E27FC236}">
                <a16:creationId xmlns:a16="http://schemas.microsoft.com/office/drawing/2014/main" id="{B181E4D1-18C7-4DFC-918B-887B783EC98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Date Placeholder 3">
            <a:extLst>
              <a:ext uri="{FF2B5EF4-FFF2-40B4-BE49-F238E27FC236}">
                <a16:creationId xmlns:a16="http://schemas.microsoft.com/office/drawing/2014/main" id="{C1074CD8-FC19-763E-BA7A-80D326A51F9B}"/>
              </a:ext>
            </a:extLst>
          </p:cNvPr>
          <p:cNvSpPr>
            <a:spLocks noGrp="1"/>
          </p:cNvSpPr>
          <p:nvPr>
            <p:ph type="dt" sz="half" idx="10"/>
          </p:nvPr>
        </p:nvSpPr>
        <p:spPr/>
        <p:txBody>
          <a:bodyPr/>
          <a:lstStyle/>
          <a:p>
            <a:fld id="{F7D65AB4-4E96-6F46-BB4F-1049EFDBF895}" type="datetimeFigureOut">
              <a:rPr lang="en-EE" smtClean="0"/>
              <a:t>09.10.2023</a:t>
            </a:fld>
            <a:endParaRPr lang="en-EE"/>
          </a:p>
        </p:txBody>
      </p:sp>
      <p:sp>
        <p:nvSpPr>
          <p:cNvPr id="5" name="Footer Placeholder 4">
            <a:extLst>
              <a:ext uri="{FF2B5EF4-FFF2-40B4-BE49-F238E27FC236}">
                <a16:creationId xmlns:a16="http://schemas.microsoft.com/office/drawing/2014/main" id="{AD00EAB8-5B25-7FAA-D415-0749492BA142}"/>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561D79C1-CA4A-7BBD-F289-872048362D30}"/>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2425888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59CA4E-BE05-1CE5-A78B-956B97595E3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0F6F3DB-E297-C164-0993-8BFC37C5EB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FA11DD6-9C84-F241-7CAA-DA37199E5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9976A09-08A8-3070-3ABC-7222DE60E585}"/>
              </a:ext>
            </a:extLst>
          </p:cNvPr>
          <p:cNvSpPr>
            <a:spLocks noGrp="1"/>
          </p:cNvSpPr>
          <p:nvPr>
            <p:ph type="dt" sz="half" idx="10"/>
          </p:nvPr>
        </p:nvSpPr>
        <p:spPr/>
        <p:txBody>
          <a:bodyPr/>
          <a:lstStyle/>
          <a:p>
            <a:fld id="{06504511-64F9-4413-914F-40CC6761BEB9}" type="datetimeFigureOut">
              <a:rPr lang="nl-NL" smtClean="0"/>
              <a:t>09-10-2023</a:t>
            </a:fld>
            <a:endParaRPr lang="nl-NL"/>
          </a:p>
        </p:txBody>
      </p:sp>
      <p:sp>
        <p:nvSpPr>
          <p:cNvPr id="6" name="Tijdelijke aanduiding voor voettekst 5">
            <a:extLst>
              <a:ext uri="{FF2B5EF4-FFF2-40B4-BE49-F238E27FC236}">
                <a16:creationId xmlns:a16="http://schemas.microsoft.com/office/drawing/2014/main" id="{DE1DA949-9F27-C78C-C164-4B90AD3CD06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C8B22AA-61CC-47C2-08CC-FE4CD546B3EA}"/>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520189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20B591-A9E7-D4DE-A1FA-81D9684C170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9EF2295-C5C8-B1FB-29C8-A774DC3A77D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13FB625-E84C-271A-83C3-C4AD1ECF4912}"/>
              </a:ext>
            </a:extLst>
          </p:cNvPr>
          <p:cNvSpPr>
            <a:spLocks noGrp="1"/>
          </p:cNvSpPr>
          <p:nvPr>
            <p:ph type="dt" sz="half" idx="10"/>
          </p:nvPr>
        </p:nvSpPr>
        <p:spPr/>
        <p:txBody>
          <a:bodyPr/>
          <a:lstStyle/>
          <a:p>
            <a:fld id="{06504511-64F9-4413-914F-40CC6761BEB9}" type="datetimeFigureOut">
              <a:rPr lang="nl-NL" smtClean="0"/>
              <a:t>09-10-2023</a:t>
            </a:fld>
            <a:endParaRPr lang="nl-NL"/>
          </a:p>
        </p:txBody>
      </p:sp>
      <p:sp>
        <p:nvSpPr>
          <p:cNvPr id="5" name="Tijdelijke aanduiding voor voettekst 4">
            <a:extLst>
              <a:ext uri="{FF2B5EF4-FFF2-40B4-BE49-F238E27FC236}">
                <a16:creationId xmlns:a16="http://schemas.microsoft.com/office/drawing/2014/main" id="{AE12E37F-236F-929D-01CA-5FBF857A72D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86F7288-ABA8-177E-2241-76EBEEB58680}"/>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2760798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BADABF1-9DC8-1688-6FD5-30158BD59FF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6A95CDF-86E1-9F2D-3C19-F53F562120D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4EB52FE-2932-96F9-C269-CCD7032EDBE7}"/>
              </a:ext>
            </a:extLst>
          </p:cNvPr>
          <p:cNvSpPr>
            <a:spLocks noGrp="1"/>
          </p:cNvSpPr>
          <p:nvPr>
            <p:ph type="dt" sz="half" idx="10"/>
          </p:nvPr>
        </p:nvSpPr>
        <p:spPr/>
        <p:txBody>
          <a:bodyPr/>
          <a:lstStyle/>
          <a:p>
            <a:fld id="{06504511-64F9-4413-914F-40CC6761BEB9}" type="datetimeFigureOut">
              <a:rPr lang="nl-NL" smtClean="0"/>
              <a:t>09-10-2023</a:t>
            </a:fld>
            <a:endParaRPr lang="nl-NL"/>
          </a:p>
        </p:txBody>
      </p:sp>
      <p:sp>
        <p:nvSpPr>
          <p:cNvPr id="5" name="Tijdelijke aanduiding voor voettekst 4">
            <a:extLst>
              <a:ext uri="{FF2B5EF4-FFF2-40B4-BE49-F238E27FC236}">
                <a16:creationId xmlns:a16="http://schemas.microsoft.com/office/drawing/2014/main" id="{546074AD-82A1-E0F9-245C-85AB6276C18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C9F449-94B7-C23B-3E26-7995EB9A708A}"/>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1538645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B0A2B-7230-12C5-2A92-E10CCDBA861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EE"/>
          </a:p>
        </p:txBody>
      </p:sp>
      <p:sp>
        <p:nvSpPr>
          <p:cNvPr id="3" name="Text Placeholder 2">
            <a:extLst>
              <a:ext uri="{FF2B5EF4-FFF2-40B4-BE49-F238E27FC236}">
                <a16:creationId xmlns:a16="http://schemas.microsoft.com/office/drawing/2014/main" id="{0EA447EB-854C-93B1-B10D-FAB0B0A783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127EA73-8749-5E70-4214-D3D478DA8D0A}"/>
              </a:ext>
            </a:extLst>
          </p:cNvPr>
          <p:cNvSpPr>
            <a:spLocks noGrp="1"/>
          </p:cNvSpPr>
          <p:nvPr>
            <p:ph type="dt" sz="half" idx="10"/>
          </p:nvPr>
        </p:nvSpPr>
        <p:spPr/>
        <p:txBody>
          <a:bodyPr/>
          <a:lstStyle/>
          <a:p>
            <a:fld id="{F7D65AB4-4E96-6F46-BB4F-1049EFDBF895}" type="datetimeFigureOut">
              <a:rPr lang="en-EE" smtClean="0"/>
              <a:t>09.10.2023</a:t>
            </a:fld>
            <a:endParaRPr lang="en-EE"/>
          </a:p>
        </p:txBody>
      </p:sp>
      <p:sp>
        <p:nvSpPr>
          <p:cNvPr id="5" name="Footer Placeholder 4">
            <a:extLst>
              <a:ext uri="{FF2B5EF4-FFF2-40B4-BE49-F238E27FC236}">
                <a16:creationId xmlns:a16="http://schemas.microsoft.com/office/drawing/2014/main" id="{5BF895A6-3407-11A6-7604-73CAA580ED0A}"/>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758FDFB1-4EE9-E410-C468-1F733AC42E61}"/>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342982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EBD2E-A14A-4018-FE66-C6D9CA856809}"/>
              </a:ext>
            </a:extLst>
          </p:cNvPr>
          <p:cNvSpPr>
            <a:spLocks noGrp="1"/>
          </p:cNvSpPr>
          <p:nvPr>
            <p:ph type="title"/>
          </p:nvPr>
        </p:nvSpPr>
        <p:spPr/>
        <p:txBody>
          <a:bodyPr/>
          <a:lstStyle/>
          <a:p>
            <a:r>
              <a:rPr lang="en-GB"/>
              <a:t>Click to edit Master title style</a:t>
            </a:r>
            <a:endParaRPr lang="en-EE"/>
          </a:p>
        </p:txBody>
      </p:sp>
      <p:sp>
        <p:nvSpPr>
          <p:cNvPr id="3" name="Content Placeholder 2">
            <a:extLst>
              <a:ext uri="{FF2B5EF4-FFF2-40B4-BE49-F238E27FC236}">
                <a16:creationId xmlns:a16="http://schemas.microsoft.com/office/drawing/2014/main" id="{75ED501C-8B88-F4A9-2108-3BC15F5E693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Content Placeholder 3">
            <a:extLst>
              <a:ext uri="{FF2B5EF4-FFF2-40B4-BE49-F238E27FC236}">
                <a16:creationId xmlns:a16="http://schemas.microsoft.com/office/drawing/2014/main" id="{4AB78598-4BC2-3D63-0EF6-B534A674B1D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5" name="Date Placeholder 4">
            <a:extLst>
              <a:ext uri="{FF2B5EF4-FFF2-40B4-BE49-F238E27FC236}">
                <a16:creationId xmlns:a16="http://schemas.microsoft.com/office/drawing/2014/main" id="{B1A54390-73D8-5F45-E479-74DBB6E9224F}"/>
              </a:ext>
            </a:extLst>
          </p:cNvPr>
          <p:cNvSpPr>
            <a:spLocks noGrp="1"/>
          </p:cNvSpPr>
          <p:nvPr>
            <p:ph type="dt" sz="half" idx="10"/>
          </p:nvPr>
        </p:nvSpPr>
        <p:spPr/>
        <p:txBody>
          <a:bodyPr/>
          <a:lstStyle/>
          <a:p>
            <a:fld id="{F7D65AB4-4E96-6F46-BB4F-1049EFDBF895}" type="datetimeFigureOut">
              <a:rPr lang="en-EE" smtClean="0"/>
              <a:t>09.10.2023</a:t>
            </a:fld>
            <a:endParaRPr lang="en-EE"/>
          </a:p>
        </p:txBody>
      </p:sp>
      <p:sp>
        <p:nvSpPr>
          <p:cNvPr id="6" name="Footer Placeholder 5">
            <a:extLst>
              <a:ext uri="{FF2B5EF4-FFF2-40B4-BE49-F238E27FC236}">
                <a16:creationId xmlns:a16="http://schemas.microsoft.com/office/drawing/2014/main" id="{5CEB2175-8026-5DD9-221A-A05DC9773479}"/>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3EDADF4E-2BD9-A9CE-6922-6F490D5EC38C}"/>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3947901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C072D-BAC5-81CE-B8AC-721CA555B54A}"/>
              </a:ext>
            </a:extLst>
          </p:cNvPr>
          <p:cNvSpPr>
            <a:spLocks noGrp="1"/>
          </p:cNvSpPr>
          <p:nvPr>
            <p:ph type="title"/>
          </p:nvPr>
        </p:nvSpPr>
        <p:spPr>
          <a:xfrm>
            <a:off x="839788" y="365125"/>
            <a:ext cx="10515600" cy="1325563"/>
          </a:xfrm>
        </p:spPr>
        <p:txBody>
          <a:bodyPr/>
          <a:lstStyle/>
          <a:p>
            <a:r>
              <a:rPr lang="en-GB"/>
              <a:t>Click to edit Master title style</a:t>
            </a:r>
            <a:endParaRPr lang="en-EE"/>
          </a:p>
        </p:txBody>
      </p:sp>
      <p:sp>
        <p:nvSpPr>
          <p:cNvPr id="3" name="Text Placeholder 2">
            <a:extLst>
              <a:ext uri="{FF2B5EF4-FFF2-40B4-BE49-F238E27FC236}">
                <a16:creationId xmlns:a16="http://schemas.microsoft.com/office/drawing/2014/main" id="{9BC7B030-1435-2BDB-D84B-1CD9A4377C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4A551C-52A7-137D-FBBB-6EDF0EB2146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5" name="Text Placeholder 4">
            <a:extLst>
              <a:ext uri="{FF2B5EF4-FFF2-40B4-BE49-F238E27FC236}">
                <a16:creationId xmlns:a16="http://schemas.microsoft.com/office/drawing/2014/main" id="{E19B2EDE-81B6-BF3B-24AE-1F4B494A17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DA7587E-6CF4-8EE2-9D6C-0B4C493C2D0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7" name="Date Placeholder 6">
            <a:extLst>
              <a:ext uri="{FF2B5EF4-FFF2-40B4-BE49-F238E27FC236}">
                <a16:creationId xmlns:a16="http://schemas.microsoft.com/office/drawing/2014/main" id="{7EFD0AFD-6CAD-F5C7-44EA-5EF7D11DCC74}"/>
              </a:ext>
            </a:extLst>
          </p:cNvPr>
          <p:cNvSpPr>
            <a:spLocks noGrp="1"/>
          </p:cNvSpPr>
          <p:nvPr>
            <p:ph type="dt" sz="half" idx="10"/>
          </p:nvPr>
        </p:nvSpPr>
        <p:spPr/>
        <p:txBody>
          <a:bodyPr/>
          <a:lstStyle/>
          <a:p>
            <a:fld id="{F7D65AB4-4E96-6F46-BB4F-1049EFDBF895}" type="datetimeFigureOut">
              <a:rPr lang="en-EE" smtClean="0"/>
              <a:t>09.10.2023</a:t>
            </a:fld>
            <a:endParaRPr lang="en-EE"/>
          </a:p>
        </p:txBody>
      </p:sp>
      <p:sp>
        <p:nvSpPr>
          <p:cNvPr id="8" name="Footer Placeholder 7">
            <a:extLst>
              <a:ext uri="{FF2B5EF4-FFF2-40B4-BE49-F238E27FC236}">
                <a16:creationId xmlns:a16="http://schemas.microsoft.com/office/drawing/2014/main" id="{A98F935F-0E25-ECF1-9493-414FC41F24FD}"/>
              </a:ext>
            </a:extLst>
          </p:cNvPr>
          <p:cNvSpPr>
            <a:spLocks noGrp="1"/>
          </p:cNvSpPr>
          <p:nvPr>
            <p:ph type="ftr" sz="quarter" idx="11"/>
          </p:nvPr>
        </p:nvSpPr>
        <p:spPr/>
        <p:txBody>
          <a:bodyPr/>
          <a:lstStyle/>
          <a:p>
            <a:endParaRPr lang="en-EE"/>
          </a:p>
        </p:txBody>
      </p:sp>
      <p:sp>
        <p:nvSpPr>
          <p:cNvPr id="9" name="Slide Number Placeholder 8">
            <a:extLst>
              <a:ext uri="{FF2B5EF4-FFF2-40B4-BE49-F238E27FC236}">
                <a16:creationId xmlns:a16="http://schemas.microsoft.com/office/drawing/2014/main" id="{A14A5B97-F800-B4C2-4A61-304AFB5BE4D4}"/>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3926918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3D0F1-16CE-3A87-8FE6-DA629DBFB9B9}"/>
              </a:ext>
            </a:extLst>
          </p:cNvPr>
          <p:cNvSpPr>
            <a:spLocks noGrp="1"/>
          </p:cNvSpPr>
          <p:nvPr>
            <p:ph type="title"/>
          </p:nvPr>
        </p:nvSpPr>
        <p:spPr/>
        <p:txBody>
          <a:bodyPr/>
          <a:lstStyle/>
          <a:p>
            <a:r>
              <a:rPr lang="en-GB"/>
              <a:t>Click to edit Master title style</a:t>
            </a:r>
            <a:endParaRPr lang="en-EE"/>
          </a:p>
        </p:txBody>
      </p:sp>
      <p:sp>
        <p:nvSpPr>
          <p:cNvPr id="3" name="Date Placeholder 2">
            <a:extLst>
              <a:ext uri="{FF2B5EF4-FFF2-40B4-BE49-F238E27FC236}">
                <a16:creationId xmlns:a16="http://schemas.microsoft.com/office/drawing/2014/main" id="{AB22072B-48C0-4EE2-954C-2A0788FA845B}"/>
              </a:ext>
            </a:extLst>
          </p:cNvPr>
          <p:cNvSpPr>
            <a:spLocks noGrp="1"/>
          </p:cNvSpPr>
          <p:nvPr>
            <p:ph type="dt" sz="half" idx="10"/>
          </p:nvPr>
        </p:nvSpPr>
        <p:spPr/>
        <p:txBody>
          <a:bodyPr/>
          <a:lstStyle/>
          <a:p>
            <a:fld id="{F7D65AB4-4E96-6F46-BB4F-1049EFDBF895}" type="datetimeFigureOut">
              <a:rPr lang="en-EE" smtClean="0"/>
              <a:t>09.10.2023</a:t>
            </a:fld>
            <a:endParaRPr lang="en-EE"/>
          </a:p>
        </p:txBody>
      </p:sp>
      <p:sp>
        <p:nvSpPr>
          <p:cNvPr id="4" name="Footer Placeholder 3">
            <a:extLst>
              <a:ext uri="{FF2B5EF4-FFF2-40B4-BE49-F238E27FC236}">
                <a16:creationId xmlns:a16="http://schemas.microsoft.com/office/drawing/2014/main" id="{5C98D93B-0FDC-E7AB-3E92-2D239146D697}"/>
              </a:ext>
            </a:extLst>
          </p:cNvPr>
          <p:cNvSpPr>
            <a:spLocks noGrp="1"/>
          </p:cNvSpPr>
          <p:nvPr>
            <p:ph type="ftr" sz="quarter" idx="11"/>
          </p:nvPr>
        </p:nvSpPr>
        <p:spPr/>
        <p:txBody>
          <a:bodyPr/>
          <a:lstStyle/>
          <a:p>
            <a:endParaRPr lang="en-EE"/>
          </a:p>
        </p:txBody>
      </p:sp>
      <p:sp>
        <p:nvSpPr>
          <p:cNvPr id="5" name="Slide Number Placeholder 4">
            <a:extLst>
              <a:ext uri="{FF2B5EF4-FFF2-40B4-BE49-F238E27FC236}">
                <a16:creationId xmlns:a16="http://schemas.microsoft.com/office/drawing/2014/main" id="{15B82DA0-3E81-6841-5200-6FEB2A535035}"/>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3433374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8D144F-6F6F-7445-1231-024F90672F7B}"/>
              </a:ext>
            </a:extLst>
          </p:cNvPr>
          <p:cNvSpPr>
            <a:spLocks noGrp="1"/>
          </p:cNvSpPr>
          <p:nvPr>
            <p:ph type="dt" sz="half" idx="10"/>
          </p:nvPr>
        </p:nvSpPr>
        <p:spPr/>
        <p:txBody>
          <a:bodyPr/>
          <a:lstStyle/>
          <a:p>
            <a:fld id="{F7D65AB4-4E96-6F46-BB4F-1049EFDBF895}" type="datetimeFigureOut">
              <a:rPr lang="en-EE" smtClean="0"/>
              <a:t>09.10.2023</a:t>
            </a:fld>
            <a:endParaRPr lang="en-EE"/>
          </a:p>
        </p:txBody>
      </p:sp>
      <p:sp>
        <p:nvSpPr>
          <p:cNvPr id="3" name="Footer Placeholder 2">
            <a:extLst>
              <a:ext uri="{FF2B5EF4-FFF2-40B4-BE49-F238E27FC236}">
                <a16:creationId xmlns:a16="http://schemas.microsoft.com/office/drawing/2014/main" id="{E2D22209-4089-593E-C1DE-D718BB6E561D}"/>
              </a:ext>
            </a:extLst>
          </p:cNvPr>
          <p:cNvSpPr>
            <a:spLocks noGrp="1"/>
          </p:cNvSpPr>
          <p:nvPr>
            <p:ph type="ftr" sz="quarter" idx="11"/>
          </p:nvPr>
        </p:nvSpPr>
        <p:spPr/>
        <p:txBody>
          <a:bodyPr/>
          <a:lstStyle/>
          <a:p>
            <a:endParaRPr lang="en-EE"/>
          </a:p>
        </p:txBody>
      </p:sp>
      <p:sp>
        <p:nvSpPr>
          <p:cNvPr id="4" name="Slide Number Placeholder 3">
            <a:extLst>
              <a:ext uri="{FF2B5EF4-FFF2-40B4-BE49-F238E27FC236}">
                <a16:creationId xmlns:a16="http://schemas.microsoft.com/office/drawing/2014/main" id="{D417173B-0103-E701-CD30-0C0F845F78A5}"/>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1541890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DC35A-162B-EA25-7826-AA21E618B1B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E"/>
          </a:p>
        </p:txBody>
      </p:sp>
      <p:sp>
        <p:nvSpPr>
          <p:cNvPr id="3" name="Content Placeholder 2">
            <a:extLst>
              <a:ext uri="{FF2B5EF4-FFF2-40B4-BE49-F238E27FC236}">
                <a16:creationId xmlns:a16="http://schemas.microsoft.com/office/drawing/2014/main" id="{95670C12-F146-87C8-BA0E-5410149B9B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Text Placeholder 3">
            <a:extLst>
              <a:ext uri="{FF2B5EF4-FFF2-40B4-BE49-F238E27FC236}">
                <a16:creationId xmlns:a16="http://schemas.microsoft.com/office/drawing/2014/main" id="{00943BE9-6616-867E-2157-AB42CB1E2D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6CE2C97-B86B-D2DA-05C1-22CB941D4BF7}"/>
              </a:ext>
            </a:extLst>
          </p:cNvPr>
          <p:cNvSpPr>
            <a:spLocks noGrp="1"/>
          </p:cNvSpPr>
          <p:nvPr>
            <p:ph type="dt" sz="half" idx="10"/>
          </p:nvPr>
        </p:nvSpPr>
        <p:spPr/>
        <p:txBody>
          <a:bodyPr/>
          <a:lstStyle/>
          <a:p>
            <a:fld id="{F7D65AB4-4E96-6F46-BB4F-1049EFDBF895}" type="datetimeFigureOut">
              <a:rPr lang="en-EE" smtClean="0"/>
              <a:t>09.10.2023</a:t>
            </a:fld>
            <a:endParaRPr lang="en-EE"/>
          </a:p>
        </p:txBody>
      </p:sp>
      <p:sp>
        <p:nvSpPr>
          <p:cNvPr id="6" name="Footer Placeholder 5">
            <a:extLst>
              <a:ext uri="{FF2B5EF4-FFF2-40B4-BE49-F238E27FC236}">
                <a16:creationId xmlns:a16="http://schemas.microsoft.com/office/drawing/2014/main" id="{781F1CC5-A8B1-2065-72BD-3592AC266FD1}"/>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0853D679-A7B6-ABBC-D974-2E7D18F70F19}"/>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145014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013F1-5AEE-D870-790B-9ACD5D1F5DA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E"/>
          </a:p>
        </p:txBody>
      </p:sp>
      <p:sp>
        <p:nvSpPr>
          <p:cNvPr id="3" name="Picture Placeholder 2">
            <a:extLst>
              <a:ext uri="{FF2B5EF4-FFF2-40B4-BE49-F238E27FC236}">
                <a16:creationId xmlns:a16="http://schemas.microsoft.com/office/drawing/2014/main" id="{2C5AF9C6-AF61-40FF-1537-788E226F07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E"/>
          </a:p>
        </p:txBody>
      </p:sp>
      <p:sp>
        <p:nvSpPr>
          <p:cNvPr id="4" name="Text Placeholder 3">
            <a:extLst>
              <a:ext uri="{FF2B5EF4-FFF2-40B4-BE49-F238E27FC236}">
                <a16:creationId xmlns:a16="http://schemas.microsoft.com/office/drawing/2014/main" id="{64444BA8-3032-EFD5-9A3F-524B9CDB92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BF3C3C-2E89-81C9-309D-C4F2A167F65E}"/>
              </a:ext>
            </a:extLst>
          </p:cNvPr>
          <p:cNvSpPr>
            <a:spLocks noGrp="1"/>
          </p:cNvSpPr>
          <p:nvPr>
            <p:ph type="dt" sz="half" idx="10"/>
          </p:nvPr>
        </p:nvSpPr>
        <p:spPr/>
        <p:txBody>
          <a:bodyPr/>
          <a:lstStyle/>
          <a:p>
            <a:fld id="{F7D65AB4-4E96-6F46-BB4F-1049EFDBF895}" type="datetimeFigureOut">
              <a:rPr lang="en-EE" smtClean="0"/>
              <a:t>09.10.2023</a:t>
            </a:fld>
            <a:endParaRPr lang="en-EE"/>
          </a:p>
        </p:txBody>
      </p:sp>
      <p:sp>
        <p:nvSpPr>
          <p:cNvPr id="6" name="Footer Placeholder 5">
            <a:extLst>
              <a:ext uri="{FF2B5EF4-FFF2-40B4-BE49-F238E27FC236}">
                <a16:creationId xmlns:a16="http://schemas.microsoft.com/office/drawing/2014/main" id="{BB71B254-4B64-B227-CF54-136DD441A0F6}"/>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4E735396-2657-A433-67E6-EF8750FE64E3}"/>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243211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55747-FCF5-8A79-1C22-DF085DAC9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EE" dirty="0"/>
          </a:p>
        </p:txBody>
      </p:sp>
      <p:sp>
        <p:nvSpPr>
          <p:cNvPr id="3" name="Text Placeholder 2">
            <a:extLst>
              <a:ext uri="{FF2B5EF4-FFF2-40B4-BE49-F238E27FC236}">
                <a16:creationId xmlns:a16="http://schemas.microsoft.com/office/drawing/2014/main" id="{71C8AFAA-7ED0-3308-81A9-90D254EAF2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EE" dirty="0"/>
          </a:p>
        </p:txBody>
      </p:sp>
      <p:sp>
        <p:nvSpPr>
          <p:cNvPr id="4" name="Date Placeholder 3">
            <a:extLst>
              <a:ext uri="{FF2B5EF4-FFF2-40B4-BE49-F238E27FC236}">
                <a16:creationId xmlns:a16="http://schemas.microsoft.com/office/drawing/2014/main" id="{C7256B9F-2E6D-79C1-9BA6-6A009B1E95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65AB4-4E96-6F46-BB4F-1049EFDBF895}" type="datetimeFigureOut">
              <a:rPr lang="en-EE" smtClean="0"/>
              <a:t>09.10.2023</a:t>
            </a:fld>
            <a:endParaRPr lang="en-EE"/>
          </a:p>
        </p:txBody>
      </p:sp>
      <p:sp>
        <p:nvSpPr>
          <p:cNvPr id="5" name="Footer Placeholder 4">
            <a:extLst>
              <a:ext uri="{FF2B5EF4-FFF2-40B4-BE49-F238E27FC236}">
                <a16:creationId xmlns:a16="http://schemas.microsoft.com/office/drawing/2014/main" id="{0D4749A9-B769-3DA1-EC66-8C1C6F77A9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E"/>
          </a:p>
        </p:txBody>
      </p:sp>
      <p:sp>
        <p:nvSpPr>
          <p:cNvPr id="6" name="Slide Number Placeholder 5">
            <a:extLst>
              <a:ext uri="{FF2B5EF4-FFF2-40B4-BE49-F238E27FC236}">
                <a16:creationId xmlns:a16="http://schemas.microsoft.com/office/drawing/2014/main" id="{72BFA8BB-BCD2-CD17-6974-41E11ECC49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155F0-8396-F344-B557-83D6B5DA5370}" type="slidenum">
              <a:rPr lang="en-EE" smtClean="0"/>
              <a:t>‹#›</a:t>
            </a:fld>
            <a:endParaRPr lang="en-EE"/>
          </a:p>
        </p:txBody>
      </p:sp>
      <p:pic>
        <p:nvPicPr>
          <p:cNvPr id="7" name="Afbeelding 4" descr="Afbeelding met Graphics, creativiteit, kunst&#10;&#10;Automatisch gegenereerde beschrijving">
            <a:extLst>
              <a:ext uri="{FF2B5EF4-FFF2-40B4-BE49-F238E27FC236}">
                <a16:creationId xmlns:a16="http://schemas.microsoft.com/office/drawing/2014/main" id="{CA639BC2-6C24-12D3-A5B0-9DAD052E95C0}"/>
              </a:ext>
            </a:extLst>
          </p:cNvPr>
          <p:cNvPicPr/>
          <p:nvPr userDrawn="1"/>
        </p:nvPicPr>
        <p:blipFill>
          <a:blip r:embed="rId13">
            <a:extLst>
              <a:ext uri="{28A0092B-C50C-407E-A947-70E740481C1C}">
                <a14:useLocalDpi xmlns:a14="http://schemas.microsoft.com/office/drawing/2010/main" val="0"/>
              </a:ext>
            </a:extLst>
          </a:blip>
          <a:stretch>
            <a:fillRect/>
          </a:stretch>
        </p:blipFill>
        <p:spPr>
          <a:xfrm rot="1788900">
            <a:off x="-945656" y="-2424360"/>
            <a:ext cx="3233850" cy="4010519"/>
          </a:xfrm>
          <a:prstGeom prst="rect">
            <a:avLst/>
          </a:prstGeom>
        </p:spPr>
      </p:pic>
      <p:pic>
        <p:nvPicPr>
          <p:cNvPr id="8" name="Afbeelding 5" descr="Afbeelding met creativiteit&#10;&#10;Automatisch gegenereerde beschrijving">
            <a:extLst>
              <a:ext uri="{FF2B5EF4-FFF2-40B4-BE49-F238E27FC236}">
                <a16:creationId xmlns:a16="http://schemas.microsoft.com/office/drawing/2014/main" id="{F2BF9B22-C2B0-BCBF-0D03-2C3421E336B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7859178">
            <a:off x="9097964" y="3534063"/>
            <a:ext cx="5772150" cy="5772150"/>
          </a:xfrm>
          <a:prstGeom prst="rect">
            <a:avLst/>
          </a:prstGeom>
        </p:spPr>
      </p:pic>
      <p:pic>
        <p:nvPicPr>
          <p:cNvPr id="9" name="Afbeelding 3" descr="Afbeelding met tekst, Graphics, Lettertype, logo&#10;&#10;Automatisch gegenereerde beschrijving">
            <a:extLst>
              <a:ext uri="{FF2B5EF4-FFF2-40B4-BE49-F238E27FC236}">
                <a16:creationId xmlns:a16="http://schemas.microsoft.com/office/drawing/2014/main" id="{F32FB652-6D18-82F1-3037-4E24575F56F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772776" y="103981"/>
            <a:ext cx="1325563" cy="1325563"/>
          </a:xfrm>
          <a:prstGeom prst="rect">
            <a:avLst/>
          </a:prstGeom>
        </p:spPr>
      </p:pic>
    </p:spTree>
    <p:extLst>
      <p:ext uri="{BB962C8B-B14F-4D97-AF65-F5344CB8AC3E}">
        <p14:creationId xmlns:p14="http://schemas.microsoft.com/office/powerpoint/2010/main" val="2057896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0">
          <a:solidFill>
            <a:srgbClr val="002060"/>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E799E65-9601-E11E-87FA-3D3E93CAF7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1EF3F7C5-590F-0581-8C0B-F226DF5F80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E36D823-DBB8-E08C-0394-E25915C40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04511-64F9-4413-914F-40CC6761BEB9}" type="datetimeFigureOut">
              <a:rPr lang="nl-NL" smtClean="0"/>
              <a:t>09-10-2023</a:t>
            </a:fld>
            <a:endParaRPr lang="nl-NL"/>
          </a:p>
        </p:txBody>
      </p:sp>
      <p:sp>
        <p:nvSpPr>
          <p:cNvPr id="5" name="Tijdelijke aanduiding voor voettekst 4">
            <a:extLst>
              <a:ext uri="{FF2B5EF4-FFF2-40B4-BE49-F238E27FC236}">
                <a16:creationId xmlns:a16="http://schemas.microsoft.com/office/drawing/2014/main" id="{1E812342-5E26-98DC-CAE7-CE7E3115DE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3E70721-6CC1-A299-E6F5-19FB99C14B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58A2F-078C-49EB-918A-7F950C6B6EFD}" type="slidenum">
              <a:rPr lang="nl-NL" smtClean="0"/>
              <a:t>‹#›</a:t>
            </a:fld>
            <a:endParaRPr lang="nl-NL"/>
          </a:p>
        </p:txBody>
      </p:sp>
    </p:spTree>
    <p:extLst>
      <p:ext uri="{BB962C8B-B14F-4D97-AF65-F5344CB8AC3E}">
        <p14:creationId xmlns:p14="http://schemas.microsoft.com/office/powerpoint/2010/main" val="2035864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5A27E8-F5CB-AC74-E6A6-011F77F8FB5A}"/>
              </a:ext>
            </a:extLst>
          </p:cNvPr>
          <p:cNvSpPr/>
          <p:nvPr/>
        </p:nvSpPr>
        <p:spPr>
          <a:xfrm>
            <a:off x="-21646" y="3504401"/>
            <a:ext cx="12353924" cy="45719"/>
          </a:xfrm>
          <a:prstGeom prst="rect">
            <a:avLst/>
          </a:prstGeom>
          <a:solidFill>
            <a:srgbClr val="29A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Afbeelding 5" descr="Afbeelding met water, zon, buitenshuis, licht&#10;&#10;Automatisch gegenereerde beschrijving">
            <a:extLst>
              <a:ext uri="{FF2B5EF4-FFF2-40B4-BE49-F238E27FC236}">
                <a16:creationId xmlns:a16="http://schemas.microsoft.com/office/drawing/2014/main" id="{F4AEB55E-6433-7D65-25BC-7D680B53203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1646" y="0"/>
            <a:ext cx="4572000" cy="6858000"/>
          </a:xfrm>
          <a:prstGeom prst="rect">
            <a:avLst/>
          </a:prstGeom>
        </p:spPr>
      </p:pic>
      <p:pic>
        <p:nvPicPr>
          <p:cNvPr id="66" name="Afbeelding 65" descr="Afbeelding met creativiteit&#10;&#10;Automatisch gegenereerde beschrijving">
            <a:extLst>
              <a:ext uri="{FF2B5EF4-FFF2-40B4-BE49-F238E27FC236}">
                <a16:creationId xmlns:a16="http://schemas.microsoft.com/office/drawing/2014/main" id="{261B9B20-C261-44A4-A50A-ADFCB42DD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62902">
            <a:off x="9782009" y="-2681147"/>
            <a:ext cx="4169559" cy="4169559"/>
          </a:xfrm>
          <a:prstGeom prst="rect">
            <a:avLst/>
          </a:prstGeom>
        </p:spPr>
      </p:pic>
      <p:sp>
        <p:nvSpPr>
          <p:cNvPr id="2" name="Titel 1">
            <a:extLst>
              <a:ext uri="{FF2B5EF4-FFF2-40B4-BE49-F238E27FC236}">
                <a16:creationId xmlns:a16="http://schemas.microsoft.com/office/drawing/2014/main" id="{C9F1D027-3784-4C4D-AE64-E7A8D112E9FB}"/>
              </a:ext>
            </a:extLst>
          </p:cNvPr>
          <p:cNvSpPr>
            <a:spLocks noGrp="1"/>
          </p:cNvSpPr>
          <p:nvPr>
            <p:ph type="ctrTitle"/>
          </p:nvPr>
        </p:nvSpPr>
        <p:spPr>
          <a:xfrm>
            <a:off x="4550354" y="886281"/>
            <a:ext cx="7316435" cy="1197674"/>
          </a:xfrm>
        </p:spPr>
        <p:txBody>
          <a:bodyPr>
            <a:normAutofit fontScale="90000"/>
          </a:bodyPr>
          <a:lstStyle/>
          <a:p>
            <a:r>
              <a:rPr lang="nl-NL" dirty="0" err="1">
                <a:solidFill>
                  <a:srgbClr val="1B1464"/>
                </a:solidFill>
                <a:latin typeface="Open Sans bold" panose="020B0806030504020204" pitchFamily="34" charset="0"/>
                <a:ea typeface="Open Sans bold" panose="020B0806030504020204" pitchFamily="34" charset="0"/>
                <a:cs typeface="Open Sans bold" panose="020B0806030504020204" pitchFamily="34" charset="0"/>
              </a:rPr>
              <a:t>Sissejuhatus</a:t>
            </a:r>
            <a:r>
              <a:rPr lang="nl-NL" dirty="0">
                <a:solidFill>
                  <a:srgbClr val="1B1464"/>
                </a:solidFill>
                <a:latin typeface="Open Sans bold" panose="020B0806030504020204" pitchFamily="34" charset="0"/>
                <a:ea typeface="Open Sans bold" panose="020B0806030504020204" pitchFamily="34" charset="0"/>
                <a:cs typeface="Open Sans bold" panose="020B0806030504020204" pitchFamily="34" charset="0"/>
              </a:rPr>
              <a:t> </a:t>
            </a:r>
            <a:r>
              <a:rPr lang="nl-NL" dirty="0" err="1">
                <a:solidFill>
                  <a:srgbClr val="1B1464"/>
                </a:solidFill>
                <a:latin typeface="Open Sans bold" panose="020B0806030504020204" pitchFamily="34" charset="0"/>
                <a:ea typeface="Open Sans bold" panose="020B0806030504020204" pitchFamily="34" charset="0"/>
                <a:cs typeface="Open Sans bold" panose="020B0806030504020204" pitchFamily="34" charset="0"/>
              </a:rPr>
              <a:t>reoveepuhastusse</a:t>
            </a:r>
            <a:endParaRPr lang="nl-NL" dirty="0">
              <a:solidFill>
                <a:srgbClr val="1B1464"/>
              </a:solidFill>
              <a:latin typeface="Open Sans bold" panose="020B0806030504020204" pitchFamily="34" charset="0"/>
              <a:ea typeface="Open Sans bold" panose="020B0806030504020204" pitchFamily="34" charset="0"/>
              <a:cs typeface="Open Sans bold" panose="020B0806030504020204" pitchFamily="34" charset="0"/>
            </a:endParaRPr>
          </a:p>
        </p:txBody>
      </p:sp>
      <p:pic>
        <p:nvPicPr>
          <p:cNvPr id="10" name="Afbeelding 9" descr="Afbeelding met tekst, Graphics, Lettertype, logo&#10;&#10;Automatisch gegenereerde beschrijving">
            <a:extLst>
              <a:ext uri="{FF2B5EF4-FFF2-40B4-BE49-F238E27FC236}">
                <a16:creationId xmlns:a16="http://schemas.microsoft.com/office/drawing/2014/main" id="{E927CF25-35AA-FC20-DB85-C90C3F7F813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726066" y="1772254"/>
            <a:ext cx="2817233" cy="2817233"/>
          </a:xfrm>
          <a:prstGeom prst="rect">
            <a:avLst/>
          </a:prstGeom>
        </p:spPr>
      </p:pic>
      <p:sp>
        <p:nvSpPr>
          <p:cNvPr id="14" name="Ondertitel 2">
            <a:extLst>
              <a:ext uri="{FF2B5EF4-FFF2-40B4-BE49-F238E27FC236}">
                <a16:creationId xmlns:a16="http://schemas.microsoft.com/office/drawing/2014/main" id="{AB02E865-75F6-48C2-8DCD-1CA48ACF3FE3}"/>
              </a:ext>
            </a:extLst>
          </p:cNvPr>
          <p:cNvSpPr>
            <a:spLocks noGrp="1"/>
          </p:cNvSpPr>
          <p:nvPr>
            <p:ph type="subTitle" idx="1"/>
          </p:nvPr>
        </p:nvSpPr>
        <p:spPr>
          <a:xfrm>
            <a:off x="5449095" y="2331101"/>
            <a:ext cx="5518951" cy="493360"/>
          </a:xfrm>
        </p:spPr>
        <p:txBody>
          <a:bodyPr>
            <a:normAutofit/>
          </a:bodyPr>
          <a:lstStyle/>
          <a:p>
            <a:r>
              <a:rPr lang="nl-NL">
                <a:solidFill>
                  <a:srgbClr val="00ADE5"/>
                </a:solidFill>
                <a:latin typeface="Open Sans semibold" panose="020F0502020204030204" pitchFamily="34" charset="0"/>
                <a:ea typeface="Open Sans semibold" panose="020F0502020204030204" pitchFamily="34" charset="0"/>
                <a:cs typeface="Open Sans semibold" panose="020F0502020204030204" pitchFamily="34" charset="0"/>
              </a:rPr>
              <a:t>Settekäitlus</a:t>
            </a:r>
            <a:endParaRPr lang="nl-NL" dirty="0">
              <a:solidFill>
                <a:srgbClr val="00ADE5"/>
              </a:solidFill>
              <a:latin typeface="Open Sans semibold" panose="020F0502020204030204" pitchFamily="34" charset="0"/>
              <a:ea typeface="Open Sans semibold" panose="020F0502020204030204" pitchFamily="34" charset="0"/>
              <a:cs typeface="Open Sans semibold" panose="020F0502020204030204" pitchFamily="34" charset="0"/>
            </a:endParaRPr>
          </a:p>
          <a:p>
            <a:endParaRPr lang="nl-NL" dirty="0">
              <a:solidFill>
                <a:srgbClr val="00ADE5"/>
              </a:solidFill>
              <a:latin typeface="Open Sans semibold" panose="020F0502020204030204" pitchFamily="34" charset="0"/>
              <a:ea typeface="Open Sans semibold" panose="020F0502020204030204" pitchFamily="34" charset="0"/>
              <a:cs typeface="Open Sans semibold" panose="020F0502020204030204" pitchFamily="34" charset="0"/>
            </a:endParaRPr>
          </a:p>
        </p:txBody>
      </p:sp>
      <p:pic>
        <p:nvPicPr>
          <p:cNvPr id="64" name="Afbeelding 63" descr="Afbeelding met Lettertype, schermopname, Elektrisch blauw, Graphics&#10;&#10;Automatisch gegenereerde beschrijving">
            <a:extLst>
              <a:ext uri="{FF2B5EF4-FFF2-40B4-BE49-F238E27FC236}">
                <a16:creationId xmlns:a16="http://schemas.microsoft.com/office/drawing/2014/main" id="{C343AFE2-2B1F-5975-8E4D-B667C2CDAC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49" y="6135487"/>
            <a:ext cx="3084617" cy="645517"/>
          </a:xfrm>
          <a:prstGeom prst="rect">
            <a:avLst/>
          </a:prstGeom>
        </p:spPr>
      </p:pic>
      <p:pic>
        <p:nvPicPr>
          <p:cNvPr id="12" name="Afbeelding 11">
            <a:extLst>
              <a:ext uri="{FF2B5EF4-FFF2-40B4-BE49-F238E27FC236}">
                <a16:creationId xmlns:a16="http://schemas.microsoft.com/office/drawing/2014/main" id="{B60DDBBA-25F5-1B4B-4ADF-3B34E7B622B7}"/>
              </a:ext>
            </a:extLst>
          </p:cNvPr>
          <p:cNvPicPr>
            <a:picLocks noChangeAspect="1"/>
          </p:cNvPicPr>
          <p:nvPr/>
        </p:nvPicPr>
        <p:blipFill>
          <a:blip r:embed="rId6"/>
          <a:stretch>
            <a:fillRect/>
          </a:stretch>
        </p:blipFill>
        <p:spPr>
          <a:xfrm>
            <a:off x="5253689" y="3549411"/>
            <a:ext cx="6375254" cy="3227120"/>
          </a:xfrm>
          <a:prstGeom prst="rect">
            <a:avLst/>
          </a:prstGeom>
        </p:spPr>
      </p:pic>
    </p:spTree>
    <p:extLst>
      <p:ext uri="{BB962C8B-B14F-4D97-AF65-F5344CB8AC3E}">
        <p14:creationId xmlns:p14="http://schemas.microsoft.com/office/powerpoint/2010/main" val="1445912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Reoveesette tahendamine (1)</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1"/>
            <a:ext cx="11861800" cy="3444176"/>
          </a:xfrm>
        </p:spPr>
        <p:txBody>
          <a:bodyPr/>
          <a:lstStyle/>
          <a:p>
            <a:pPr marL="0" indent="0">
              <a:buNone/>
            </a:pPr>
            <a:r>
              <a:rPr lang="et-EE" sz="2400" dirty="0">
                <a:effectLst/>
                <a:latin typeface="Calibri" panose="020F0502020204030204" pitchFamily="34" charset="0"/>
                <a:ea typeface="Times New Roman" panose="02020603050405020304" pitchFamily="18" charset="0"/>
                <a:cs typeface="Arial" panose="020B0604020202020204" pitchFamily="34" charset="0"/>
              </a:rPr>
              <a:t>Sette tahendamise eesmärk on vähendada selle vaba vee sisaldust minimaalseks ja muuta ta pooltahkeks massiks. Nii vaba kui ka baktermassi seotud vee osakaal sõltub sette liigist ja selle eelnevatest töötlemisetappidest, mistõttu on sette tahendamisega võimalik saavutada kuivaine sisaldus vahemikus 18</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a:t>
            </a:r>
            <a:r>
              <a:rPr lang="et-EE" sz="2400" dirty="0">
                <a:effectLst/>
                <a:latin typeface="Calibri" panose="020F0502020204030204" pitchFamily="34" charset="0"/>
                <a:ea typeface="Times New Roman" panose="02020603050405020304" pitchFamily="18" charset="0"/>
                <a:cs typeface="Arial" panose="020B0604020202020204" pitchFamily="34" charset="0"/>
              </a:rPr>
              <a:t>45% , tavapärane vahemik on aga 18</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a:t>
            </a:r>
            <a:r>
              <a:rPr lang="et-EE" sz="2400" dirty="0">
                <a:effectLst/>
                <a:latin typeface="Calibri" panose="020F0502020204030204" pitchFamily="34" charset="0"/>
                <a:ea typeface="Times New Roman" panose="02020603050405020304" pitchFamily="18" charset="0"/>
                <a:cs typeface="Arial" panose="020B0604020202020204" pitchFamily="34" charset="0"/>
              </a:rPr>
              <a:t>25%. </a:t>
            </a:r>
          </a:p>
          <a:p>
            <a:pPr marL="0" indent="0">
              <a:buNone/>
            </a:pPr>
            <a:endParaRPr lang="et-EE" sz="2400" dirty="0">
              <a:latin typeface="Calibri" panose="020F0502020204030204" pitchFamily="34" charset="0"/>
              <a:ea typeface="Times New Roman" panose="02020603050405020304" pitchFamily="18" charset="0"/>
              <a:cs typeface="Arial" panose="020B0604020202020204" pitchFamily="34" charset="0"/>
            </a:endParaRPr>
          </a:p>
          <a:p>
            <a:pPr marL="0" indent="0">
              <a:buNone/>
            </a:pPr>
            <a:r>
              <a:rPr lang="et-EE" sz="2400" dirty="0">
                <a:effectLst/>
                <a:latin typeface="Calibri" panose="020F0502020204030204" pitchFamily="34" charset="0"/>
                <a:ea typeface="Times New Roman" panose="02020603050405020304" pitchFamily="18" charset="0"/>
                <a:cs typeface="Arial" panose="020B0604020202020204" pitchFamily="34" charset="0"/>
              </a:rPr>
              <a:t>Enimkasutatavad tehnoloogiad on: lintpress, tsentrifuug, kruvipress.</a:t>
            </a:r>
            <a:endParaRPr lang="en-EE"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EE" dirty="0"/>
          </a:p>
        </p:txBody>
      </p:sp>
    </p:spTree>
    <p:extLst>
      <p:ext uri="{BB962C8B-B14F-4D97-AF65-F5344CB8AC3E}">
        <p14:creationId xmlns:p14="http://schemas.microsoft.com/office/powerpoint/2010/main" val="416245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Reoveesette tahendamine (2)</a:t>
            </a:r>
          </a:p>
        </p:txBody>
      </p:sp>
      <p:pic>
        <p:nvPicPr>
          <p:cNvPr id="4" name="Content Placeholder 3" descr="A picture containing text, screenshot, diagram, line&#10;&#10;Description automatically generated">
            <a:extLst>
              <a:ext uri="{FF2B5EF4-FFF2-40B4-BE49-F238E27FC236}">
                <a16:creationId xmlns:a16="http://schemas.microsoft.com/office/drawing/2014/main" id="{8ADF2358-370A-5712-5876-D861B4FC18B4}"/>
              </a:ext>
            </a:extLst>
          </p:cNvPr>
          <p:cNvPicPr>
            <a:picLocks noGrp="1" noChangeAspect="1"/>
          </p:cNvPicPr>
          <p:nvPr>
            <p:ph idx="1"/>
          </p:nvPr>
        </p:nvPicPr>
        <p:blipFill>
          <a:blip r:embed="rId3"/>
          <a:stretch>
            <a:fillRect/>
          </a:stretch>
        </p:blipFill>
        <p:spPr>
          <a:xfrm>
            <a:off x="127000" y="1179413"/>
            <a:ext cx="6215916" cy="3642191"/>
          </a:xfrm>
          <a:prstGeom prst="rect">
            <a:avLst/>
          </a:prstGeom>
        </p:spPr>
      </p:pic>
      <p:sp>
        <p:nvSpPr>
          <p:cNvPr id="5" name="TextBox 4">
            <a:extLst>
              <a:ext uri="{FF2B5EF4-FFF2-40B4-BE49-F238E27FC236}">
                <a16:creationId xmlns:a16="http://schemas.microsoft.com/office/drawing/2014/main" id="{8B5253C2-B9B4-2527-A2B8-7F9F1DBC8B91}"/>
              </a:ext>
            </a:extLst>
          </p:cNvPr>
          <p:cNvSpPr txBox="1"/>
          <p:nvPr/>
        </p:nvSpPr>
        <p:spPr>
          <a:xfrm>
            <a:off x="1344706" y="4821604"/>
            <a:ext cx="1680717" cy="584775"/>
          </a:xfrm>
          <a:prstGeom prst="rect">
            <a:avLst/>
          </a:prstGeom>
          <a:noFill/>
        </p:spPr>
        <p:txBody>
          <a:bodyPr wrap="none" rtlCol="0">
            <a:spAutoFit/>
          </a:bodyPr>
          <a:lstStyle/>
          <a:p>
            <a:r>
              <a:rPr lang="en-EE" sz="3200" dirty="0"/>
              <a:t>Lintpress</a:t>
            </a:r>
          </a:p>
        </p:txBody>
      </p:sp>
      <p:pic>
        <p:nvPicPr>
          <p:cNvPr id="6" name="Picture 5" descr="A picture containing toy&#10;&#10;Description automatically generated">
            <a:extLst>
              <a:ext uri="{FF2B5EF4-FFF2-40B4-BE49-F238E27FC236}">
                <a16:creationId xmlns:a16="http://schemas.microsoft.com/office/drawing/2014/main" id="{FE2A66ED-C901-F7D4-4D4E-071F01B36CBA}"/>
              </a:ext>
            </a:extLst>
          </p:cNvPr>
          <p:cNvPicPr>
            <a:picLocks noChangeAspect="1"/>
          </p:cNvPicPr>
          <p:nvPr/>
        </p:nvPicPr>
        <p:blipFill>
          <a:blip r:embed="rId4"/>
          <a:stretch>
            <a:fillRect/>
          </a:stretch>
        </p:blipFill>
        <p:spPr>
          <a:xfrm>
            <a:off x="6763150" y="407905"/>
            <a:ext cx="5225650" cy="3192238"/>
          </a:xfrm>
          <a:prstGeom prst="rect">
            <a:avLst/>
          </a:prstGeom>
        </p:spPr>
      </p:pic>
      <p:sp>
        <p:nvSpPr>
          <p:cNvPr id="7" name="TextBox 6">
            <a:extLst>
              <a:ext uri="{FF2B5EF4-FFF2-40B4-BE49-F238E27FC236}">
                <a16:creationId xmlns:a16="http://schemas.microsoft.com/office/drawing/2014/main" id="{62107F8C-5D3B-0F18-C5C9-937BADE8F1E7}"/>
              </a:ext>
            </a:extLst>
          </p:cNvPr>
          <p:cNvSpPr txBox="1"/>
          <p:nvPr/>
        </p:nvSpPr>
        <p:spPr>
          <a:xfrm>
            <a:off x="8421514" y="3811810"/>
            <a:ext cx="1908921" cy="584775"/>
          </a:xfrm>
          <a:prstGeom prst="rect">
            <a:avLst/>
          </a:prstGeom>
          <a:noFill/>
        </p:spPr>
        <p:txBody>
          <a:bodyPr wrap="none" rtlCol="0">
            <a:spAutoFit/>
          </a:bodyPr>
          <a:lstStyle/>
          <a:p>
            <a:r>
              <a:rPr lang="en-EE" sz="3200" dirty="0"/>
              <a:t>Kruvipress</a:t>
            </a:r>
          </a:p>
        </p:txBody>
      </p:sp>
      <p:pic>
        <p:nvPicPr>
          <p:cNvPr id="8" name="Picture 7" descr="A picture containing screenshot, line, diagram&#10;&#10;Description automatically generated">
            <a:extLst>
              <a:ext uri="{FF2B5EF4-FFF2-40B4-BE49-F238E27FC236}">
                <a16:creationId xmlns:a16="http://schemas.microsoft.com/office/drawing/2014/main" id="{65F7F79E-FF58-3FC6-2619-8BC6CFF74B0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3150" y="4553744"/>
            <a:ext cx="5083374" cy="1705270"/>
          </a:xfrm>
          <a:prstGeom prst="rect">
            <a:avLst/>
          </a:prstGeom>
          <a:noFill/>
          <a:ln>
            <a:noFill/>
          </a:ln>
        </p:spPr>
      </p:pic>
      <p:sp>
        <p:nvSpPr>
          <p:cNvPr id="10" name="TextBox 9">
            <a:extLst>
              <a:ext uri="{FF2B5EF4-FFF2-40B4-BE49-F238E27FC236}">
                <a16:creationId xmlns:a16="http://schemas.microsoft.com/office/drawing/2014/main" id="{16D7928D-4DE5-6187-CD6F-0C10D9672379}"/>
              </a:ext>
            </a:extLst>
          </p:cNvPr>
          <p:cNvSpPr txBox="1"/>
          <p:nvPr/>
        </p:nvSpPr>
        <p:spPr>
          <a:xfrm>
            <a:off x="8464478" y="6197915"/>
            <a:ext cx="2057807" cy="584775"/>
          </a:xfrm>
          <a:prstGeom prst="rect">
            <a:avLst/>
          </a:prstGeom>
          <a:noFill/>
        </p:spPr>
        <p:txBody>
          <a:bodyPr wrap="none" rtlCol="0">
            <a:spAutoFit/>
          </a:bodyPr>
          <a:lstStyle/>
          <a:p>
            <a:r>
              <a:rPr lang="en-EE" sz="3200" dirty="0"/>
              <a:t>Tsentrifuug</a:t>
            </a:r>
          </a:p>
        </p:txBody>
      </p:sp>
    </p:spTree>
    <p:extLst>
      <p:ext uri="{BB962C8B-B14F-4D97-AF65-F5344CB8AC3E}">
        <p14:creationId xmlns:p14="http://schemas.microsoft.com/office/powerpoint/2010/main" val="417098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Reoveesette kuivatamine (1)</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1"/>
            <a:ext cx="11861800" cy="2702860"/>
          </a:xfrm>
        </p:spPr>
        <p:txBody>
          <a:bodyPr>
            <a:normAutofit/>
          </a:bodyPr>
          <a:lstStyle/>
          <a:p>
            <a:pPr marL="0" indent="0">
              <a:buNone/>
            </a:pPr>
            <a:r>
              <a:rPr lang="et-EE" dirty="0">
                <a:effectLst/>
                <a:latin typeface="Calibri" panose="020F0502020204030204" pitchFamily="34" charset="0"/>
                <a:ea typeface="Times New Roman" panose="02020603050405020304" pitchFamily="18" charset="0"/>
                <a:cs typeface="Arial" panose="020B0604020202020204" pitchFamily="34" charset="0"/>
              </a:rPr>
              <a:t>Reoveesette kuivatamisega on võimalik kõrvaldada (aurustada) sette baktermassi rakkude vaheline ja sisene vesi. Kasutusel on termilised tehnoloogiad, mis jagunevad </a:t>
            </a:r>
            <a:r>
              <a:rPr lang="et-EE" dirty="0" err="1">
                <a:effectLst/>
                <a:latin typeface="Calibri" panose="020F0502020204030204" pitchFamily="34" charset="0"/>
                <a:ea typeface="Times New Roman" panose="02020603050405020304" pitchFamily="18" charset="0"/>
                <a:cs typeface="Arial" panose="020B0604020202020204" pitchFamily="34" charset="0"/>
              </a:rPr>
              <a:t>konvektsioonkuivatuseks</a:t>
            </a:r>
            <a:r>
              <a:rPr lang="et-EE" dirty="0">
                <a:effectLst/>
                <a:latin typeface="Calibri" panose="020F0502020204030204" pitchFamily="34" charset="0"/>
                <a:ea typeface="Times New Roman" panose="02020603050405020304" pitchFamily="18" charset="0"/>
                <a:cs typeface="Arial" panose="020B0604020202020204" pitchFamily="34" charset="0"/>
              </a:rPr>
              <a:t> (kuivatamine õhu abil) ja kontaktkuivatuseks (kuivatamine kuuma pinna peal)</a:t>
            </a:r>
            <a:r>
              <a:rPr lang="en-EE" dirty="0">
                <a:latin typeface="Calibri" panose="020F0502020204030204" pitchFamily="34" charset="0"/>
                <a:ea typeface="Times New Roman" panose="02020603050405020304" pitchFamily="18" charset="0"/>
                <a:cs typeface="Arial" panose="020B0604020202020204" pitchFamily="34" charset="0"/>
              </a:rPr>
              <a:t>.</a:t>
            </a:r>
          </a:p>
          <a:p>
            <a:pPr marL="0" indent="0">
              <a:buNone/>
            </a:pPr>
            <a:endParaRPr lang="en-EE" sz="4000" dirty="0">
              <a:latin typeface="Calibri" panose="020F0502020204030204" pitchFamily="34" charset="0"/>
              <a:cs typeface="Arial" panose="020B0604020202020204" pitchFamily="34" charset="0"/>
            </a:endParaRPr>
          </a:p>
          <a:p>
            <a:pPr marL="0" indent="0">
              <a:buNone/>
            </a:pPr>
            <a:endParaRPr lang="en-EE" sz="4000" dirty="0"/>
          </a:p>
        </p:txBody>
      </p:sp>
      <p:pic>
        <p:nvPicPr>
          <p:cNvPr id="4" name="Picture 3">
            <a:extLst>
              <a:ext uri="{FF2B5EF4-FFF2-40B4-BE49-F238E27FC236}">
                <a16:creationId xmlns:a16="http://schemas.microsoft.com/office/drawing/2014/main" id="{43F88D69-1F77-CD50-605B-D869515E5D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8973" y="2901811"/>
            <a:ext cx="8345066" cy="2702859"/>
          </a:xfrm>
          <a:prstGeom prst="rect">
            <a:avLst/>
          </a:prstGeom>
          <a:noFill/>
        </p:spPr>
      </p:pic>
      <p:sp>
        <p:nvSpPr>
          <p:cNvPr id="5" name="TextBox 4">
            <a:extLst>
              <a:ext uri="{FF2B5EF4-FFF2-40B4-BE49-F238E27FC236}">
                <a16:creationId xmlns:a16="http://schemas.microsoft.com/office/drawing/2014/main" id="{A2FC7A3E-C0FF-DEBE-9B2D-7578AD930D29}"/>
              </a:ext>
            </a:extLst>
          </p:cNvPr>
          <p:cNvSpPr txBox="1"/>
          <p:nvPr/>
        </p:nvSpPr>
        <p:spPr>
          <a:xfrm>
            <a:off x="3065930" y="5952565"/>
            <a:ext cx="5317481" cy="584775"/>
          </a:xfrm>
          <a:prstGeom prst="rect">
            <a:avLst/>
          </a:prstGeom>
          <a:noFill/>
        </p:spPr>
        <p:txBody>
          <a:bodyPr wrap="none" rtlCol="0">
            <a:spAutoFit/>
          </a:bodyPr>
          <a:lstStyle/>
          <a:p>
            <a:r>
              <a:rPr lang="en-EE" sz="3200" dirty="0"/>
              <a:t>Erinevad kuivatustehnoloogiad</a:t>
            </a:r>
          </a:p>
        </p:txBody>
      </p:sp>
    </p:spTree>
    <p:extLst>
      <p:ext uri="{BB962C8B-B14F-4D97-AF65-F5344CB8AC3E}">
        <p14:creationId xmlns:p14="http://schemas.microsoft.com/office/powerpoint/2010/main" val="3295911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Reoveesette kuivatamine (2)</a:t>
            </a:r>
          </a:p>
        </p:txBody>
      </p:sp>
      <p:pic>
        <p:nvPicPr>
          <p:cNvPr id="4" name="Content Placeholder 3" descr="Graphical user interface, diagram, engineering drawing&#10;&#10;Description automatically generated">
            <a:extLst>
              <a:ext uri="{FF2B5EF4-FFF2-40B4-BE49-F238E27FC236}">
                <a16:creationId xmlns:a16="http://schemas.microsoft.com/office/drawing/2014/main" id="{8C5C4DD8-5FFE-DAB1-0679-9322F29F9B2B}"/>
              </a:ext>
            </a:extLst>
          </p:cNvPr>
          <p:cNvPicPr>
            <a:picLocks noGrp="1" noChangeAspect="1"/>
          </p:cNvPicPr>
          <p:nvPr>
            <p:ph idx="1"/>
          </p:nvPr>
        </p:nvPicPr>
        <p:blipFill>
          <a:blip r:embed="rId3"/>
          <a:stretch>
            <a:fillRect/>
          </a:stretch>
        </p:blipFill>
        <p:spPr>
          <a:xfrm>
            <a:off x="718671" y="1207458"/>
            <a:ext cx="9949329" cy="4077886"/>
          </a:xfrm>
          <a:prstGeom prst="rect">
            <a:avLst/>
          </a:prstGeom>
        </p:spPr>
      </p:pic>
      <p:sp>
        <p:nvSpPr>
          <p:cNvPr id="5" name="TextBox 4">
            <a:extLst>
              <a:ext uri="{FF2B5EF4-FFF2-40B4-BE49-F238E27FC236}">
                <a16:creationId xmlns:a16="http://schemas.microsoft.com/office/drawing/2014/main" id="{465949A9-1780-0A55-F412-16450C367302}"/>
              </a:ext>
            </a:extLst>
          </p:cNvPr>
          <p:cNvSpPr txBox="1"/>
          <p:nvPr/>
        </p:nvSpPr>
        <p:spPr>
          <a:xfrm>
            <a:off x="718670" y="5523525"/>
            <a:ext cx="10558929" cy="1200329"/>
          </a:xfrm>
          <a:prstGeom prst="rect">
            <a:avLst/>
          </a:prstGeom>
          <a:noFill/>
        </p:spPr>
        <p:txBody>
          <a:bodyPr wrap="square" rtlCol="0">
            <a:spAutoFit/>
          </a:bodyPr>
          <a:lstStyle/>
          <a:p>
            <a:r>
              <a:rPr lang="et-EE" sz="2400" dirty="0" err="1">
                <a:effectLst/>
                <a:latin typeface="Calibri" panose="020F0502020204030204" pitchFamily="34" charset="0"/>
                <a:ea typeface="Times New Roman" panose="02020603050405020304" pitchFamily="18" charset="0"/>
                <a:cs typeface="Times New Roman" panose="02020603050405020304" pitchFamily="18" charset="0"/>
              </a:rPr>
              <a:t>Huberi</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 päikesekuivatusjaam: A – suvistes oludes, mil peamine kuivatusenergia saadakse päikesekiirguselt ja õhuvahetusest; B – talvistes oludes, mil peab rakendama põrandakütet</a:t>
            </a:r>
            <a:r>
              <a:rPr lang="en-EE" sz="2400" dirty="0">
                <a:effectLst/>
              </a:rPr>
              <a:t> </a:t>
            </a:r>
            <a:endParaRPr lang="en-EE" sz="2400" dirty="0"/>
          </a:p>
        </p:txBody>
      </p:sp>
    </p:spTree>
    <p:extLst>
      <p:ext uri="{BB962C8B-B14F-4D97-AF65-F5344CB8AC3E}">
        <p14:creationId xmlns:p14="http://schemas.microsoft.com/office/powerpoint/2010/main" val="515158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normAutofit fontScale="90000"/>
          </a:bodyPr>
          <a:lstStyle/>
          <a:p>
            <a:r>
              <a:rPr lang="en-EE" dirty="0"/>
              <a:t>Reoveesette stabiliseerimine ja hügieniseerimine (1)</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1"/>
            <a:ext cx="11682207" cy="2175669"/>
          </a:xfrm>
        </p:spPr>
        <p:txBody>
          <a:bodyPr>
            <a:normAutofit/>
          </a:bodyPr>
          <a:lstStyle/>
          <a:p>
            <a:pPr marL="0" indent="0">
              <a:buNone/>
            </a:pPr>
            <a:r>
              <a:rPr lang="et-EE" dirty="0">
                <a:effectLst/>
                <a:latin typeface="Calibri" panose="020F0502020204030204" pitchFamily="34" charset="0"/>
                <a:ea typeface="Times New Roman" panose="02020603050405020304" pitchFamily="18" charset="0"/>
                <a:cs typeface="Times New Roman" panose="02020603050405020304" pitchFamily="18" charset="0"/>
              </a:rPr>
              <a:t>Reoveesette stabiliseerimise all mõeldakse selles sisalduvate ühendite töötlemist viisil, mis muudab nad keskkonnale võimalikult ohutuks. Peaeesmärk on orgaanilise aine lagundamine ning sekundaarsed eesmärgid sette massi vähendamine, </a:t>
            </a:r>
            <a:r>
              <a:rPr lang="et-EE" dirty="0" err="1">
                <a:effectLst/>
                <a:latin typeface="Calibri" panose="020F0502020204030204" pitchFamily="34" charset="0"/>
                <a:ea typeface="Times New Roman" panose="02020603050405020304" pitchFamily="18" charset="0"/>
                <a:cs typeface="Times New Roman" panose="02020603050405020304" pitchFamily="18" charset="0"/>
              </a:rPr>
              <a:t>biogaasi</a:t>
            </a:r>
            <a:r>
              <a:rPr lang="et-EE" dirty="0">
                <a:effectLst/>
                <a:latin typeface="Calibri" panose="020F0502020204030204" pitchFamily="34" charset="0"/>
                <a:ea typeface="Times New Roman" panose="02020603050405020304" pitchFamily="18" charset="0"/>
                <a:cs typeface="Times New Roman" panose="02020603050405020304" pitchFamily="18" charset="0"/>
              </a:rPr>
              <a:t> saamine (ainult anaeroobsel töötlemisel), patogeenide vähendamine ja sette koostise ühtlustamine.</a:t>
            </a:r>
            <a:endParaRPr lang="en-EE" sz="4000" dirty="0"/>
          </a:p>
        </p:txBody>
      </p:sp>
      <p:pic>
        <p:nvPicPr>
          <p:cNvPr id="4" name="Picture 3" descr="Timeline&#10;&#10;Description automatically generated">
            <a:extLst>
              <a:ext uri="{FF2B5EF4-FFF2-40B4-BE49-F238E27FC236}">
                <a16:creationId xmlns:a16="http://schemas.microsoft.com/office/drawing/2014/main" id="{B27314D7-E017-4458-6840-413A336B00A2}"/>
              </a:ext>
            </a:extLst>
          </p:cNvPr>
          <p:cNvPicPr>
            <a:picLocks noChangeAspect="1"/>
          </p:cNvPicPr>
          <p:nvPr/>
        </p:nvPicPr>
        <p:blipFill>
          <a:blip r:embed="rId3"/>
          <a:stretch>
            <a:fillRect/>
          </a:stretch>
        </p:blipFill>
        <p:spPr>
          <a:xfrm>
            <a:off x="382793" y="3547270"/>
            <a:ext cx="7326854" cy="3056086"/>
          </a:xfrm>
          <a:prstGeom prst="rect">
            <a:avLst/>
          </a:prstGeom>
        </p:spPr>
      </p:pic>
      <p:sp>
        <p:nvSpPr>
          <p:cNvPr id="5" name="TextBox 4">
            <a:extLst>
              <a:ext uri="{FF2B5EF4-FFF2-40B4-BE49-F238E27FC236}">
                <a16:creationId xmlns:a16="http://schemas.microsoft.com/office/drawing/2014/main" id="{D71AF313-5410-4585-EAD4-FC1BA547D064}"/>
              </a:ext>
            </a:extLst>
          </p:cNvPr>
          <p:cNvSpPr txBox="1"/>
          <p:nvPr/>
        </p:nvSpPr>
        <p:spPr>
          <a:xfrm>
            <a:off x="7189694" y="3563140"/>
            <a:ext cx="4799106" cy="1384995"/>
          </a:xfrm>
          <a:prstGeom prst="rect">
            <a:avLst/>
          </a:prstGeom>
          <a:noFill/>
        </p:spPr>
        <p:txBody>
          <a:bodyPr wrap="square" rtlCol="0">
            <a:spAutoFit/>
          </a:bodyPr>
          <a:lstStyle/>
          <a:p>
            <a:r>
              <a:rPr lang="et-EE" sz="2800" dirty="0">
                <a:effectLst/>
                <a:latin typeface="Calibri" panose="020F0502020204030204" pitchFamily="34" charset="0"/>
                <a:ea typeface="Times New Roman" panose="02020603050405020304" pitchFamily="18" charset="0"/>
                <a:cs typeface="Times New Roman" panose="02020603050405020304" pitchFamily="18" charset="0"/>
              </a:rPr>
              <a:t>Eri settekäitlusviiside rakendamine sõltuvalt puhasti suurusest.</a:t>
            </a:r>
            <a:endParaRPr lang="en-EE" sz="2800" dirty="0"/>
          </a:p>
        </p:txBody>
      </p:sp>
    </p:spTree>
    <p:extLst>
      <p:ext uri="{BB962C8B-B14F-4D97-AF65-F5344CB8AC3E}">
        <p14:creationId xmlns:p14="http://schemas.microsoft.com/office/powerpoint/2010/main" val="1642449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normAutofit fontScale="90000"/>
          </a:bodyPr>
          <a:lstStyle/>
          <a:p>
            <a:r>
              <a:rPr lang="en-EE" dirty="0"/>
              <a:t>Reoveesette stabiliseerimine ja hügieniseerimine (2)</a:t>
            </a:r>
          </a:p>
        </p:txBody>
      </p:sp>
      <p:pic>
        <p:nvPicPr>
          <p:cNvPr id="4" name="Content Placeholder 3">
            <a:extLst>
              <a:ext uri="{FF2B5EF4-FFF2-40B4-BE49-F238E27FC236}">
                <a16:creationId xmlns:a16="http://schemas.microsoft.com/office/drawing/2014/main" id="{62289687-F616-5C20-50C0-BA343F1336D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59557" y="1157059"/>
            <a:ext cx="8942278" cy="4898187"/>
          </a:xfrm>
          <a:prstGeom prst="rect">
            <a:avLst/>
          </a:prstGeom>
          <a:noFill/>
        </p:spPr>
      </p:pic>
      <p:sp>
        <p:nvSpPr>
          <p:cNvPr id="5" name="TextBox 4">
            <a:extLst>
              <a:ext uri="{FF2B5EF4-FFF2-40B4-BE49-F238E27FC236}">
                <a16:creationId xmlns:a16="http://schemas.microsoft.com/office/drawing/2014/main" id="{908C793E-91D8-4385-56B6-36954D3FD5C0}"/>
              </a:ext>
            </a:extLst>
          </p:cNvPr>
          <p:cNvSpPr txBox="1"/>
          <p:nvPr/>
        </p:nvSpPr>
        <p:spPr>
          <a:xfrm>
            <a:off x="3553047" y="6218888"/>
            <a:ext cx="5009705" cy="523220"/>
          </a:xfrm>
          <a:prstGeom prst="rect">
            <a:avLst/>
          </a:prstGeom>
          <a:noFill/>
        </p:spPr>
        <p:txBody>
          <a:bodyPr wrap="none" rtlCol="0">
            <a:spAutoFit/>
          </a:bodyPr>
          <a:lstStyle/>
          <a:p>
            <a:r>
              <a:rPr lang="en-EE" sz="2800" dirty="0"/>
              <a:t>Erinevad stabiliseerimismeetodid</a:t>
            </a:r>
          </a:p>
        </p:txBody>
      </p:sp>
    </p:spTree>
    <p:extLst>
      <p:ext uri="{BB962C8B-B14F-4D97-AF65-F5344CB8AC3E}">
        <p14:creationId xmlns:p14="http://schemas.microsoft.com/office/powerpoint/2010/main" val="1125493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Reoveesette kompostimine (1)</a:t>
            </a:r>
          </a:p>
        </p:txBody>
      </p:sp>
      <p:pic>
        <p:nvPicPr>
          <p:cNvPr id="7" name="Content Placeholder 6">
            <a:extLst>
              <a:ext uri="{FF2B5EF4-FFF2-40B4-BE49-F238E27FC236}">
                <a16:creationId xmlns:a16="http://schemas.microsoft.com/office/drawing/2014/main" id="{58552724-B777-66C6-EDD6-0FB559FCB0C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4330" y="1050247"/>
            <a:ext cx="6343340" cy="4757505"/>
          </a:xfrm>
          <a:prstGeom prst="rect">
            <a:avLst/>
          </a:prstGeom>
        </p:spPr>
      </p:pic>
      <p:sp>
        <p:nvSpPr>
          <p:cNvPr id="8" name="TextBox 7">
            <a:extLst>
              <a:ext uri="{FF2B5EF4-FFF2-40B4-BE49-F238E27FC236}">
                <a16:creationId xmlns:a16="http://schemas.microsoft.com/office/drawing/2014/main" id="{41BE3A30-C9BD-71E6-7E03-394D5FA70BF2}"/>
              </a:ext>
            </a:extLst>
          </p:cNvPr>
          <p:cNvSpPr txBox="1"/>
          <p:nvPr/>
        </p:nvSpPr>
        <p:spPr>
          <a:xfrm>
            <a:off x="3731154" y="6139078"/>
            <a:ext cx="3340145" cy="584775"/>
          </a:xfrm>
          <a:prstGeom prst="rect">
            <a:avLst/>
          </a:prstGeom>
          <a:noFill/>
        </p:spPr>
        <p:txBody>
          <a:bodyPr wrap="none" rtlCol="0">
            <a:spAutoFit/>
          </a:bodyPr>
          <a:lstStyle/>
          <a:p>
            <a:r>
              <a:rPr lang="en-EE" sz="3200" dirty="0"/>
              <a:t>Aunkompostimine.</a:t>
            </a:r>
          </a:p>
        </p:txBody>
      </p:sp>
    </p:spTree>
    <p:extLst>
      <p:ext uri="{BB962C8B-B14F-4D97-AF65-F5344CB8AC3E}">
        <p14:creationId xmlns:p14="http://schemas.microsoft.com/office/powerpoint/2010/main" val="3917361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Reoveesette kompostimine (2)</a:t>
            </a:r>
          </a:p>
        </p:txBody>
      </p:sp>
      <p:pic>
        <p:nvPicPr>
          <p:cNvPr id="4" name="Content Placeholder 3" descr="A picture containing text, screenshot, diagram, font&#10;&#10;Description automatically generated">
            <a:extLst>
              <a:ext uri="{FF2B5EF4-FFF2-40B4-BE49-F238E27FC236}">
                <a16:creationId xmlns:a16="http://schemas.microsoft.com/office/drawing/2014/main" id="{2984BEE9-7228-DDBC-AE30-5CD9BB28C961}"/>
              </a:ext>
            </a:extLst>
          </p:cNvPr>
          <p:cNvPicPr>
            <a:picLocks noGrp="1" noChangeAspect="1"/>
          </p:cNvPicPr>
          <p:nvPr>
            <p:ph idx="1"/>
          </p:nvPr>
        </p:nvPicPr>
        <p:blipFill>
          <a:blip r:embed="rId3"/>
          <a:stretch>
            <a:fillRect/>
          </a:stretch>
        </p:blipFill>
        <p:spPr>
          <a:xfrm>
            <a:off x="1802897" y="1119191"/>
            <a:ext cx="7538326" cy="4730756"/>
          </a:xfrm>
          <a:prstGeom prst="rect">
            <a:avLst/>
          </a:prstGeom>
        </p:spPr>
      </p:pic>
      <p:sp>
        <p:nvSpPr>
          <p:cNvPr id="5" name="TextBox 4">
            <a:extLst>
              <a:ext uri="{FF2B5EF4-FFF2-40B4-BE49-F238E27FC236}">
                <a16:creationId xmlns:a16="http://schemas.microsoft.com/office/drawing/2014/main" id="{AD98026F-DADB-0003-C99D-BB2F175B09E4}"/>
              </a:ext>
            </a:extLst>
          </p:cNvPr>
          <p:cNvSpPr txBox="1"/>
          <p:nvPr/>
        </p:nvSpPr>
        <p:spPr>
          <a:xfrm>
            <a:off x="3621741" y="6078071"/>
            <a:ext cx="4299318" cy="523220"/>
          </a:xfrm>
          <a:prstGeom prst="rect">
            <a:avLst/>
          </a:prstGeom>
          <a:noFill/>
        </p:spPr>
        <p:txBody>
          <a:bodyPr wrap="none" rtlCol="0">
            <a:spAutoFit/>
          </a:bodyPr>
          <a:lstStyle/>
          <a:p>
            <a:r>
              <a:rPr lang="en-EE" sz="2800" dirty="0"/>
              <a:t>Aunkompostimisplatsi näide</a:t>
            </a:r>
          </a:p>
        </p:txBody>
      </p:sp>
    </p:spTree>
    <p:extLst>
      <p:ext uri="{BB962C8B-B14F-4D97-AF65-F5344CB8AC3E}">
        <p14:creationId xmlns:p14="http://schemas.microsoft.com/office/powerpoint/2010/main" val="833961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Reoveesette kompostimine (3)</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119191"/>
            <a:ext cx="11861800" cy="1157844"/>
          </a:xfrm>
        </p:spPr>
        <p:txBody>
          <a:bodyPr>
            <a:normAutofit fontScale="92500" lnSpcReduction="10000"/>
          </a:bodyPr>
          <a:lstStyle/>
          <a:p>
            <a:pPr marL="0" indent="0">
              <a:buNone/>
            </a:pPr>
            <a:r>
              <a:rPr lang="et-EE" dirty="0">
                <a:effectLst/>
                <a:latin typeface="Calibri" panose="020F0502020204030204" pitchFamily="34" charset="0"/>
                <a:ea typeface="Times New Roman" panose="02020603050405020304" pitchFamily="18" charset="0"/>
                <a:cs typeface="Times New Roman" panose="02020603050405020304" pitchFamily="18" charset="0"/>
              </a:rPr>
              <a:t>Reaktorkompostimine sobib seal, kus aunade jaoks ei jätku maad ning kus peab hoiduma lagugaaside levimisest. Kompostitavat massi segatakse, õhustatakse, niisutatakse ja soojendatakse kinnises reaktoris seni, kuni termofiilne faas käima läheb.</a:t>
            </a:r>
          </a:p>
          <a:p>
            <a:pPr marL="0" indent="0">
              <a:buNone/>
            </a:pPr>
            <a:endParaRPr lang="et-EE" sz="2400" dirty="0">
              <a:latin typeface="Calibri" panose="020F0502020204030204" pitchFamily="34" charset="0"/>
              <a:cs typeface="Times New Roman" panose="02020603050405020304" pitchFamily="18" charset="0"/>
            </a:endParaRPr>
          </a:p>
          <a:p>
            <a:pPr marL="0" indent="0">
              <a:buNone/>
            </a:pPr>
            <a:endParaRPr lang="en-EE" sz="3600" dirty="0"/>
          </a:p>
        </p:txBody>
      </p:sp>
      <p:pic>
        <p:nvPicPr>
          <p:cNvPr id="4" name="Picture 3" descr="Pilt, millel on kujutatud siseruumis, rakett&#10;&#10;Kirjeldus on genereeritud automaatselt">
            <a:extLst>
              <a:ext uri="{FF2B5EF4-FFF2-40B4-BE49-F238E27FC236}">
                <a16:creationId xmlns:a16="http://schemas.microsoft.com/office/drawing/2014/main" id="{684A9FEA-B132-8F1C-F319-5456DB475F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27000" y="2448045"/>
            <a:ext cx="6414509" cy="427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067F0B3-C546-9671-D602-F9143CA42CF2}"/>
              </a:ext>
            </a:extLst>
          </p:cNvPr>
          <p:cNvSpPr txBox="1"/>
          <p:nvPr/>
        </p:nvSpPr>
        <p:spPr>
          <a:xfrm>
            <a:off x="6884894" y="2413258"/>
            <a:ext cx="3047053" cy="523220"/>
          </a:xfrm>
          <a:prstGeom prst="rect">
            <a:avLst/>
          </a:prstGeom>
          <a:noFill/>
        </p:spPr>
        <p:txBody>
          <a:bodyPr wrap="none" rtlCol="0">
            <a:spAutoFit/>
          </a:bodyPr>
          <a:lstStyle/>
          <a:p>
            <a:r>
              <a:rPr lang="en-EE" sz="2800" dirty="0"/>
              <a:t>Trummelkomposter</a:t>
            </a:r>
          </a:p>
        </p:txBody>
      </p:sp>
    </p:spTree>
    <p:extLst>
      <p:ext uri="{BB962C8B-B14F-4D97-AF65-F5344CB8AC3E}">
        <p14:creationId xmlns:p14="http://schemas.microsoft.com/office/powerpoint/2010/main" val="2871439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Anaeroobne stabiliseerimine (1)</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0"/>
            <a:ext cx="11861800" cy="2619423"/>
          </a:xfrm>
        </p:spPr>
        <p:txBody>
          <a:bodyPr>
            <a:normAutofit/>
          </a:bodyPr>
          <a:lstStyle/>
          <a:p>
            <a:pPr marL="0" indent="0">
              <a:buNone/>
            </a:pPr>
            <a:r>
              <a:rPr lang="et-EE" dirty="0">
                <a:effectLst/>
                <a:latin typeface="Calibri" panose="020F0502020204030204" pitchFamily="34" charset="0"/>
                <a:ea typeface="Times New Roman" panose="02020603050405020304" pitchFamily="18" charset="0"/>
                <a:cs typeface="Times New Roman" panose="02020603050405020304" pitchFamily="18" charset="0"/>
              </a:rPr>
              <a:t>Anaeroobne kääritamine (ka metaankääritamine, </a:t>
            </a:r>
            <a:r>
              <a:rPr lang="et-EE" dirty="0" err="1">
                <a:effectLst/>
                <a:latin typeface="Calibri" panose="020F0502020204030204" pitchFamily="34" charset="0"/>
                <a:ea typeface="Times New Roman" panose="02020603050405020304" pitchFamily="18" charset="0"/>
                <a:cs typeface="Times New Roman" panose="02020603050405020304" pitchFamily="18" charset="0"/>
              </a:rPr>
              <a:t>biogaasistamine</a:t>
            </a:r>
            <a:r>
              <a:rPr lang="et-EE" dirty="0">
                <a:effectLst/>
                <a:latin typeface="Calibri" panose="020F0502020204030204" pitchFamily="34" charset="0"/>
                <a:ea typeface="Times New Roman" panose="02020603050405020304" pitchFamily="18" charset="0"/>
                <a:cs typeface="Times New Roman" panose="02020603050405020304" pitchFamily="18" charset="0"/>
              </a:rPr>
              <a:t>) on üks levinumaid reoveesette stabiliseerimise mooduseid. Kääritamine toimub metaantankis ehk </a:t>
            </a:r>
            <a:r>
              <a:rPr lang="et-EE" dirty="0" err="1">
                <a:effectLst/>
                <a:latin typeface="Calibri" panose="020F0502020204030204" pitchFamily="34" charset="0"/>
                <a:ea typeface="Times New Roman" panose="02020603050405020304" pitchFamily="18" charset="0"/>
                <a:cs typeface="Times New Roman" panose="02020603050405020304" pitchFamily="18" charset="0"/>
              </a:rPr>
              <a:t>kääritis</a:t>
            </a:r>
            <a:r>
              <a:rPr lang="et-EE" dirty="0">
                <a:effectLst/>
                <a:latin typeface="Calibri" panose="020F0502020204030204" pitchFamily="34" charset="0"/>
                <a:ea typeface="Times New Roman" panose="02020603050405020304" pitchFamily="18" charset="0"/>
                <a:cs typeface="Times New Roman" panose="02020603050405020304" pitchFamily="18" charset="0"/>
              </a:rPr>
              <a:t> hapnikuvabas keskkonnas, kus settes olevad orgaanilised ühendid järkjärgult lagunevad. </a:t>
            </a:r>
            <a:endParaRPr lang="en-EE" sz="4000" dirty="0"/>
          </a:p>
        </p:txBody>
      </p:sp>
      <p:pic>
        <p:nvPicPr>
          <p:cNvPr id="5" name="Picture 4">
            <a:extLst>
              <a:ext uri="{FF2B5EF4-FFF2-40B4-BE49-F238E27FC236}">
                <a16:creationId xmlns:a16="http://schemas.microsoft.com/office/drawing/2014/main" id="{B48BCCE7-B6B0-C0EC-501B-4E654657E8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9493" y="3090992"/>
            <a:ext cx="6873013" cy="2872265"/>
          </a:xfrm>
          <a:prstGeom prst="rect">
            <a:avLst/>
          </a:prstGeom>
          <a:noFill/>
        </p:spPr>
      </p:pic>
      <p:sp>
        <p:nvSpPr>
          <p:cNvPr id="6" name="TextBox 5">
            <a:extLst>
              <a:ext uri="{FF2B5EF4-FFF2-40B4-BE49-F238E27FC236}">
                <a16:creationId xmlns:a16="http://schemas.microsoft.com/office/drawing/2014/main" id="{C78CF2DE-5C55-AE97-1770-40AD169D6314}"/>
              </a:ext>
            </a:extLst>
          </p:cNvPr>
          <p:cNvSpPr txBox="1"/>
          <p:nvPr/>
        </p:nvSpPr>
        <p:spPr>
          <a:xfrm>
            <a:off x="579646" y="6027003"/>
            <a:ext cx="11438395" cy="830997"/>
          </a:xfrm>
          <a:prstGeom prst="rect">
            <a:avLst/>
          </a:prstGeom>
          <a:noFill/>
        </p:spPr>
        <p:txBody>
          <a:bodyPr wrap="square" rtlCol="0">
            <a:spAutoFit/>
          </a:bodyPr>
          <a:lstStyle/>
          <a:p>
            <a:r>
              <a:rPr lang="et-EE" sz="2400" dirty="0">
                <a:effectLst/>
                <a:latin typeface="Calibri" panose="020F0502020204030204" pitchFamily="34" charset="0"/>
                <a:ea typeface="Times New Roman" panose="02020603050405020304" pitchFamily="18" charset="0"/>
                <a:cs typeface="Times New Roman" panose="02020603050405020304" pitchFamily="18" charset="0"/>
              </a:rPr>
              <a:t>Metaantankide reaktoreid: a – silindriline, </a:t>
            </a:r>
            <a:r>
              <a:rPr lang="et-EE" sz="2400" dirty="0" err="1">
                <a:effectLst/>
                <a:latin typeface="Calibri" panose="020F0502020204030204" pitchFamily="34" charset="0"/>
                <a:ea typeface="Times New Roman" panose="02020603050405020304" pitchFamily="18" charset="0"/>
                <a:cs typeface="Times New Roman" panose="02020603050405020304" pitchFamily="18" charset="0"/>
              </a:rPr>
              <a:t>b</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 – koonilise ülaosa ja põhjaga silindriline, c – munakujuline </a:t>
            </a:r>
            <a:endParaRPr lang="en-EE" sz="2400" dirty="0"/>
          </a:p>
        </p:txBody>
      </p:sp>
    </p:spTree>
    <p:extLst>
      <p:ext uri="{BB962C8B-B14F-4D97-AF65-F5344CB8AC3E}">
        <p14:creationId xmlns:p14="http://schemas.microsoft.com/office/powerpoint/2010/main" val="2316684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Mis asi on reoveesete?</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0"/>
            <a:ext cx="11861800" cy="5452269"/>
          </a:xfrm>
        </p:spPr>
        <p:txBody>
          <a:bodyPr>
            <a:normAutofit/>
          </a:bodyPr>
          <a:lstStyle/>
          <a:p>
            <a:pPr marL="0" indent="0" algn="just">
              <a:buNone/>
            </a:pPr>
            <a:r>
              <a:rPr lang="et-EE" dirty="0">
                <a:effectLst/>
                <a:latin typeface="Calibri" panose="020F0502020204030204" pitchFamily="34" charset="0"/>
                <a:ea typeface="Times New Roman" panose="02020603050405020304" pitchFamily="18" charset="0"/>
                <a:cs typeface="Times New Roman" panose="02020603050405020304" pitchFamily="18" charset="0"/>
              </a:rPr>
              <a:t>Reoveesete on reovee puhastamisel tekkiv kõrvalsaadus, mis liigitatakse selle päriolu ja reoainesisalduse (raskmetallid, ravimijäägid, haigust tekitavad mikroorganismid jt ohtlikud komponendid) ja toime (mõju keskkonnale ja </a:t>
            </a:r>
            <a:r>
              <a:rPr lang="et-EE" dirty="0" err="1">
                <a:effectLst/>
                <a:latin typeface="Calibri" panose="020F0502020204030204" pitchFamily="34" charset="0"/>
                <a:ea typeface="Times New Roman" panose="02020603050405020304" pitchFamily="18" charset="0"/>
                <a:cs typeface="Times New Roman" panose="02020603050405020304" pitchFamily="18" charset="0"/>
              </a:rPr>
              <a:t>inimtervisele</a:t>
            </a:r>
            <a:r>
              <a:rPr lang="et-EE" dirty="0">
                <a:effectLst/>
                <a:latin typeface="Calibri" panose="020F0502020204030204" pitchFamily="34" charset="0"/>
                <a:ea typeface="Times New Roman" panose="02020603050405020304" pitchFamily="18" charset="0"/>
                <a:cs typeface="Times New Roman" panose="02020603050405020304" pitchFamily="18" charset="0"/>
              </a:rPr>
              <a:t>) tõttu </a:t>
            </a:r>
            <a:r>
              <a:rPr lang="et-EE" dirty="0" err="1">
                <a:effectLst/>
                <a:latin typeface="Calibri" panose="020F0502020204030204" pitchFamily="34" charset="0"/>
                <a:ea typeface="Times New Roman" panose="02020603050405020304" pitchFamily="18" charset="0"/>
                <a:cs typeface="Times New Roman" panose="02020603050405020304" pitchFamily="18" charset="0"/>
              </a:rPr>
              <a:t>jäätmeks</a:t>
            </a:r>
            <a:r>
              <a:rPr lang="et-EE"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lgn="just">
              <a:buNone/>
            </a:pPr>
            <a:endParaRPr lang="et-EE" dirty="0">
              <a:latin typeface="Calibri" panose="020F0502020204030204" pitchFamily="34" charset="0"/>
              <a:cs typeface="Times New Roman" panose="02020603050405020304" pitchFamily="18" charset="0"/>
            </a:endParaRPr>
          </a:p>
          <a:p>
            <a:pPr marL="0" indent="0" algn="just">
              <a:buNone/>
            </a:pPr>
            <a:r>
              <a:rPr lang="et-EE" dirty="0">
                <a:latin typeface="Calibri" panose="020F0502020204030204" pitchFamily="34" charset="0"/>
                <a:cs typeface="Times New Roman" panose="02020603050405020304" pitchFamily="18" charset="0"/>
              </a:rPr>
              <a:t>Reoveesete sisaldab aga ka palju kasulikke aineid ja ühendeid, mis lubab seda pidada heaks orgaaniliseks väetiseks. Sõltumata sette lõppkasutusest ning selle reoainete ja kasulike ainete sisaldusest, on vaja seda käidelda. </a:t>
            </a:r>
            <a:endParaRPr lang="en-EE"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0689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Graphics, creativiteit, kunst&#10;&#10;Automatisch gegenereerde beschrijving">
            <a:extLst>
              <a:ext uri="{FF2B5EF4-FFF2-40B4-BE49-F238E27FC236}">
                <a16:creationId xmlns:a16="http://schemas.microsoft.com/office/drawing/2014/main" id="{B35D5863-8513-9DEA-6578-219C686CDEE6}"/>
              </a:ext>
            </a:extLst>
          </p:cNvPr>
          <p:cNvPicPr/>
          <p:nvPr/>
        </p:nvPicPr>
        <p:blipFill>
          <a:blip r:embed="rId2">
            <a:extLst>
              <a:ext uri="{28A0092B-C50C-407E-A947-70E740481C1C}">
                <a14:useLocalDpi xmlns:a14="http://schemas.microsoft.com/office/drawing/2010/main" val="0"/>
              </a:ext>
            </a:extLst>
          </a:blip>
          <a:stretch>
            <a:fillRect/>
          </a:stretch>
        </p:blipFill>
        <p:spPr>
          <a:xfrm rot="17085999">
            <a:off x="-1945756" y="3535841"/>
            <a:ext cx="6243008" cy="6858000"/>
          </a:xfrm>
          <a:prstGeom prst="rect">
            <a:avLst/>
          </a:prstGeom>
        </p:spPr>
      </p:pic>
      <p:pic>
        <p:nvPicPr>
          <p:cNvPr id="4" name="Afbeelding 3" descr="Afbeelding met tekst, Graphics, Lettertype, logo&#10;&#10;Automatisch gegenereerde beschrijving">
            <a:extLst>
              <a:ext uri="{FF2B5EF4-FFF2-40B4-BE49-F238E27FC236}">
                <a16:creationId xmlns:a16="http://schemas.microsoft.com/office/drawing/2014/main" id="{B194B4F0-14B3-028C-B9D6-0195AFB074BE}"/>
              </a:ext>
            </a:extLst>
          </p:cNvPr>
          <p:cNvPicPr/>
          <p:nvPr/>
        </p:nvPicPr>
        <p:blipFill>
          <a:blip r:embed="rId3">
            <a:extLst>
              <a:ext uri="{28A0092B-C50C-407E-A947-70E740481C1C}">
                <a14:useLocalDpi xmlns:a14="http://schemas.microsoft.com/office/drawing/2010/main" val="0"/>
              </a:ext>
            </a:extLst>
          </a:blip>
          <a:stretch>
            <a:fillRect/>
          </a:stretch>
        </p:blipFill>
        <p:spPr>
          <a:xfrm>
            <a:off x="4213621" y="1190061"/>
            <a:ext cx="3764758" cy="3764758"/>
          </a:xfrm>
          <a:prstGeom prst="rect">
            <a:avLst/>
          </a:prstGeom>
        </p:spPr>
      </p:pic>
      <p:pic>
        <p:nvPicPr>
          <p:cNvPr id="5" name="Afbeelding 4" descr="Afbeelding met Graphics, creativiteit&#10;&#10;Automatisch gegenereerde beschrijving">
            <a:extLst>
              <a:ext uri="{FF2B5EF4-FFF2-40B4-BE49-F238E27FC236}">
                <a16:creationId xmlns:a16="http://schemas.microsoft.com/office/drawing/2014/main" id="{24A941B0-FA2B-E343-7C0D-2D406A0CB0D1}"/>
              </a:ext>
            </a:extLst>
          </p:cNvPr>
          <p:cNvPicPr/>
          <p:nvPr/>
        </p:nvPicPr>
        <p:blipFill>
          <a:blip r:embed="rId4">
            <a:extLst>
              <a:ext uri="{28A0092B-C50C-407E-A947-70E740481C1C}">
                <a14:useLocalDpi xmlns:a14="http://schemas.microsoft.com/office/drawing/2010/main" val="0"/>
              </a:ext>
            </a:extLst>
          </a:blip>
          <a:stretch>
            <a:fillRect/>
          </a:stretch>
        </p:blipFill>
        <p:spPr>
          <a:xfrm rot="16200000">
            <a:off x="8320936" y="-3785560"/>
            <a:ext cx="6858000" cy="6858000"/>
          </a:xfrm>
          <a:prstGeom prst="rect">
            <a:avLst/>
          </a:prstGeom>
        </p:spPr>
      </p:pic>
    </p:spTree>
    <p:extLst>
      <p:ext uri="{BB962C8B-B14F-4D97-AF65-F5344CB8AC3E}">
        <p14:creationId xmlns:p14="http://schemas.microsoft.com/office/powerpoint/2010/main" val="793282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Reoveesette käitlemine</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0"/>
            <a:ext cx="11861800" cy="5452269"/>
          </a:xfrm>
        </p:spPr>
        <p:txBody>
          <a:bodyPr/>
          <a:lstStyle/>
          <a:p>
            <a:pPr marL="0" indent="0">
              <a:buNone/>
            </a:pPr>
            <a:r>
              <a:rPr lang="en-EE" dirty="0"/>
              <a:t>- veesisalduse vähendamine: tihendamine ja tahendamine;</a:t>
            </a:r>
          </a:p>
          <a:p>
            <a:pPr marL="0" indent="0">
              <a:buNone/>
            </a:pPr>
            <a:r>
              <a:rPr lang="en-EE" dirty="0"/>
              <a:t>- stabiliseerimine ehk orgaanilise aine sisalduse vähendamine.</a:t>
            </a:r>
          </a:p>
        </p:txBody>
      </p:sp>
    </p:spTree>
    <p:extLst>
      <p:ext uri="{BB962C8B-B14F-4D97-AF65-F5344CB8AC3E}">
        <p14:creationId xmlns:p14="http://schemas.microsoft.com/office/powerpoint/2010/main" val="1907205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Reoveesette tihendamine</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0"/>
            <a:ext cx="11861800" cy="5452269"/>
          </a:xfrm>
        </p:spPr>
        <p:txBody>
          <a:bodyPr>
            <a:normAutofit/>
          </a:bodyPr>
          <a:lstStyle/>
          <a:p>
            <a:pPr marL="0" indent="0">
              <a:buNone/>
            </a:pPr>
            <a:r>
              <a:rPr lang="et-EE" sz="3600" dirty="0"/>
              <a:t>Esmane ning enamikes reoveepuhastites (sh väikepuhastites) kasutamist leidev settetöötlemisetapp on reoveesette tihendamine.</a:t>
            </a:r>
            <a:r>
              <a:rPr lang="en-EE" sz="3600" dirty="0"/>
              <a:t> </a:t>
            </a:r>
          </a:p>
          <a:p>
            <a:pPr marL="0" indent="0">
              <a:buNone/>
            </a:pPr>
            <a:endParaRPr lang="en-EE" sz="3600" dirty="0"/>
          </a:p>
          <a:p>
            <a:pPr marL="0" indent="0">
              <a:buNone/>
            </a:pPr>
            <a:r>
              <a:rPr lang="en-EE" sz="3600" dirty="0"/>
              <a:t>Tihendamistehnoloogiad jaotuvad:</a:t>
            </a:r>
          </a:p>
          <a:p>
            <a:pPr marL="0" indent="0">
              <a:buNone/>
            </a:pPr>
            <a:r>
              <a:rPr lang="en-EE" sz="3600" dirty="0"/>
              <a:t>- raskusjõu mõjul tihendamine;</a:t>
            </a:r>
          </a:p>
          <a:p>
            <a:pPr marL="0" indent="0">
              <a:buNone/>
            </a:pPr>
            <a:r>
              <a:rPr lang="en-EE" sz="3600" dirty="0"/>
              <a:t>- mehaaniline tihendamine.</a:t>
            </a:r>
          </a:p>
        </p:txBody>
      </p:sp>
    </p:spTree>
    <p:extLst>
      <p:ext uri="{BB962C8B-B14F-4D97-AF65-F5344CB8AC3E}">
        <p14:creationId xmlns:p14="http://schemas.microsoft.com/office/powerpoint/2010/main" val="1523249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571747"/>
          </a:xfrm>
        </p:spPr>
        <p:txBody>
          <a:bodyPr>
            <a:normAutofit fontScale="90000"/>
          </a:bodyPr>
          <a:lstStyle/>
          <a:p>
            <a:r>
              <a:rPr lang="en-EE" dirty="0"/>
              <a:t>Gravitatsiooniline tihendamine (1)</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899247"/>
            <a:ext cx="11861800" cy="1651235"/>
          </a:xfrm>
        </p:spPr>
        <p:txBody>
          <a:bodyPr>
            <a:normAutofit/>
          </a:bodyPr>
          <a:lstStyle/>
          <a:p>
            <a:pPr marL="0" indent="0">
              <a:buNone/>
            </a:pP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Raskustihendamisel (</a:t>
            </a:r>
            <a:r>
              <a:rPr lang="et-EE" sz="2400" dirty="0" err="1">
                <a:effectLst/>
                <a:latin typeface="Calibri" panose="020F0502020204030204" pitchFamily="34" charset="0"/>
                <a:ea typeface="Times New Roman" panose="02020603050405020304" pitchFamily="18" charset="0"/>
                <a:cs typeface="Times New Roman" panose="02020603050405020304" pitchFamily="18" charset="0"/>
              </a:rPr>
              <a:t>gravitatsioonilisel</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 tihendamisel) surub raskusjõud reoveesette osakesed kokku tahkeks mudamassiks. Tihendamine võib toimuda nii tsükliliselt kui ka läbivoolurežiimil ning selle protsessi käigus tekib kaks ainevoogu – tihendatud muda ja vähe tahket ainet sisaldav settevesi (</a:t>
            </a:r>
            <a:r>
              <a:rPr lang="et-EE" sz="2400" dirty="0" err="1">
                <a:effectLst/>
                <a:latin typeface="Calibri" panose="020F0502020204030204" pitchFamily="34" charset="0"/>
                <a:ea typeface="Times New Roman" panose="02020603050405020304" pitchFamily="18" charset="0"/>
                <a:cs typeface="Times New Roman" panose="02020603050405020304" pitchFamily="18" charset="0"/>
              </a:rPr>
              <a:t>rejektvesi</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EE" sz="3600" dirty="0"/>
          </a:p>
        </p:txBody>
      </p:sp>
      <p:pic>
        <p:nvPicPr>
          <p:cNvPr id="4" name="Picture 3" descr="A picture containing bed&#10;&#10;Description automatically generated">
            <a:extLst>
              <a:ext uri="{FF2B5EF4-FFF2-40B4-BE49-F238E27FC236}">
                <a16:creationId xmlns:a16="http://schemas.microsoft.com/office/drawing/2014/main" id="{7B7D6945-2868-EC78-CE3A-AF90B965DF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5677" y="2367318"/>
            <a:ext cx="7581358" cy="3696778"/>
          </a:xfrm>
          <a:prstGeom prst="rect">
            <a:avLst/>
          </a:prstGeom>
          <a:noFill/>
        </p:spPr>
      </p:pic>
      <p:sp>
        <p:nvSpPr>
          <p:cNvPr id="5" name="TextBox 4">
            <a:extLst>
              <a:ext uri="{FF2B5EF4-FFF2-40B4-BE49-F238E27FC236}">
                <a16:creationId xmlns:a16="http://schemas.microsoft.com/office/drawing/2014/main" id="{F4572FDD-D05B-2B2F-854F-6EDA2FDFBE12}"/>
              </a:ext>
            </a:extLst>
          </p:cNvPr>
          <p:cNvSpPr txBox="1"/>
          <p:nvPr/>
        </p:nvSpPr>
        <p:spPr>
          <a:xfrm>
            <a:off x="3191435" y="6203577"/>
            <a:ext cx="5770939" cy="461665"/>
          </a:xfrm>
          <a:prstGeom prst="rect">
            <a:avLst/>
          </a:prstGeom>
          <a:noFill/>
        </p:spPr>
        <p:txBody>
          <a:bodyPr wrap="none" rtlCol="0">
            <a:spAutoFit/>
          </a:bodyPr>
          <a:lstStyle/>
          <a:p>
            <a:r>
              <a:rPr lang="et-EE" sz="2400" dirty="0" err="1">
                <a:effectLst/>
                <a:latin typeface="Calibri" panose="020F0502020204030204" pitchFamily="34" charset="0"/>
                <a:ea typeface="Times New Roman" panose="02020603050405020304" pitchFamily="18" charset="0"/>
                <a:cs typeface="Times New Roman" panose="02020603050405020304" pitchFamily="18" charset="0"/>
              </a:rPr>
              <a:t>Pidevtoiteline</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t-EE" sz="2400" dirty="0" err="1">
                <a:effectLst/>
                <a:latin typeface="Calibri" panose="020F0502020204030204" pitchFamily="34" charset="0"/>
                <a:ea typeface="Times New Roman" panose="02020603050405020304" pitchFamily="18" charset="0"/>
                <a:cs typeface="Times New Roman" panose="02020603050405020304" pitchFamily="18" charset="0"/>
              </a:rPr>
              <a:t>gravitatsiooniline</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 settetihendi </a:t>
            </a:r>
            <a:endParaRPr lang="en-EE" sz="2400" dirty="0"/>
          </a:p>
        </p:txBody>
      </p:sp>
    </p:spTree>
    <p:extLst>
      <p:ext uri="{BB962C8B-B14F-4D97-AF65-F5344CB8AC3E}">
        <p14:creationId xmlns:p14="http://schemas.microsoft.com/office/powerpoint/2010/main" val="259692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Gravitatsiooniline tihendamine (2)</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1"/>
            <a:ext cx="5377329" cy="4735094"/>
          </a:xfrm>
        </p:spPr>
        <p:txBody>
          <a:bodyPr>
            <a:normAutofit/>
          </a:bodyPr>
          <a:lstStyle/>
          <a:p>
            <a:pPr marL="0" indent="0">
              <a:buNone/>
            </a:pPr>
            <a:r>
              <a:rPr lang="et-EE" sz="2400" dirty="0">
                <a:effectLst/>
                <a:latin typeface="Calibri" panose="020F0502020204030204" pitchFamily="34" charset="0"/>
                <a:ea typeface="Times New Roman" panose="02020603050405020304" pitchFamily="18" charset="0"/>
                <a:cs typeface="Arial" panose="020B0604020202020204" pitchFamily="34" charset="0"/>
              </a:rPr>
              <a:t>Tsükliline </a:t>
            </a:r>
            <a:r>
              <a:rPr lang="et-EE" sz="2400" dirty="0" err="1">
                <a:effectLst/>
                <a:latin typeface="Calibri" panose="020F0502020204030204" pitchFamily="34" charset="0"/>
                <a:ea typeface="Times New Roman" panose="02020603050405020304" pitchFamily="18" charset="0"/>
                <a:cs typeface="Arial" panose="020B0604020202020204" pitchFamily="34" charset="0"/>
              </a:rPr>
              <a:t>gravitatsiooniline</a:t>
            </a:r>
            <a:r>
              <a:rPr lang="et-EE" sz="2400" dirty="0">
                <a:effectLst/>
                <a:latin typeface="Calibri" panose="020F0502020204030204" pitchFamily="34" charset="0"/>
                <a:ea typeface="Times New Roman" panose="02020603050405020304" pitchFamily="18" charset="0"/>
                <a:cs typeface="Arial" panose="020B0604020202020204" pitchFamily="34" charset="0"/>
              </a:rPr>
              <a:t> tihendamine sarnaneb üldjoontes läbivoolse tihendamise tehnoloogiaga, samas tuleb selle kavandamisel ja käitamisel arvestada protsessi tsüklilisust. Tsükliline on nii muda juhtimine setitisse kui ka sealt ära juhtimine ning settevee kõrvaldamine mahuti pinnalt. </a:t>
            </a:r>
            <a:endParaRPr lang="en-EE" sz="3600" dirty="0"/>
          </a:p>
        </p:txBody>
      </p:sp>
      <p:pic>
        <p:nvPicPr>
          <p:cNvPr id="4" name="Picture 3" descr="Diagram of a diagram of a funnel&#10;&#10;Description automatically generated with low confidence">
            <a:extLst>
              <a:ext uri="{FF2B5EF4-FFF2-40B4-BE49-F238E27FC236}">
                <a16:creationId xmlns:a16="http://schemas.microsoft.com/office/drawing/2014/main" id="{B212075F-7372-BE5B-9B0B-3E7D3C0AD2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4329" y="1119191"/>
            <a:ext cx="6587035" cy="4217021"/>
          </a:xfrm>
          <a:prstGeom prst="rect">
            <a:avLst/>
          </a:prstGeom>
          <a:noFill/>
        </p:spPr>
      </p:pic>
      <p:sp>
        <p:nvSpPr>
          <p:cNvPr id="5" name="TextBox 4">
            <a:extLst>
              <a:ext uri="{FF2B5EF4-FFF2-40B4-BE49-F238E27FC236}">
                <a16:creationId xmlns:a16="http://schemas.microsoft.com/office/drawing/2014/main" id="{0196489B-7E7C-E660-A3A3-2DAE4C68814D}"/>
              </a:ext>
            </a:extLst>
          </p:cNvPr>
          <p:cNvSpPr txBox="1"/>
          <p:nvPr/>
        </p:nvSpPr>
        <p:spPr>
          <a:xfrm>
            <a:off x="6364941" y="5880847"/>
            <a:ext cx="3483326" cy="369332"/>
          </a:xfrm>
          <a:prstGeom prst="rect">
            <a:avLst/>
          </a:prstGeom>
          <a:noFill/>
        </p:spPr>
        <p:txBody>
          <a:bodyPr wrap="none" rtlCol="0">
            <a:spAutoFit/>
          </a:bodyPr>
          <a:lstStyle/>
          <a:p>
            <a:r>
              <a:rPr lang="en-EE" dirty="0"/>
              <a:t>Tsükliline gravitatsiooniline tihendi.</a:t>
            </a:r>
          </a:p>
        </p:txBody>
      </p:sp>
    </p:spTree>
    <p:extLst>
      <p:ext uri="{BB962C8B-B14F-4D97-AF65-F5344CB8AC3E}">
        <p14:creationId xmlns:p14="http://schemas.microsoft.com/office/powerpoint/2010/main" val="2903285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Mehaaniline tihendamine (1)</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0"/>
            <a:ext cx="11861800" cy="5452269"/>
          </a:xfrm>
        </p:spPr>
        <p:txBody>
          <a:bodyPr>
            <a:normAutofit/>
          </a:bodyPr>
          <a:lstStyle/>
          <a:p>
            <a:pPr marL="0" indent="0">
              <a:buNone/>
            </a:pPr>
            <a:r>
              <a:rPr lang="et-EE" dirty="0">
                <a:effectLst/>
                <a:latin typeface="Calibri" panose="020F0502020204030204" pitchFamily="34" charset="0"/>
                <a:ea typeface="Times New Roman" panose="02020603050405020304" pitchFamily="18" charset="0"/>
                <a:cs typeface="Arial" panose="020B0604020202020204" pitchFamily="34" charset="0"/>
              </a:rPr>
              <a:t>Mehaaniline tihendamine on füüsikaline protsess, mille eesmärk on kasutada ära gravitatsioonivälja mõju ja ületada tahket ainet ning vett siduvad jõud, mistõttu sete eraldub veest. </a:t>
            </a:r>
          </a:p>
          <a:p>
            <a:pPr marL="0" indent="0">
              <a:buNone/>
            </a:pPr>
            <a:endParaRPr lang="et-EE" sz="4000" dirty="0">
              <a:latin typeface="Calibri" panose="020F0502020204030204" pitchFamily="34" charset="0"/>
              <a:cs typeface="Arial" panose="020B0604020202020204" pitchFamily="34" charset="0"/>
            </a:endParaRPr>
          </a:p>
          <a:p>
            <a:pPr marL="0" indent="0">
              <a:buNone/>
            </a:pPr>
            <a:r>
              <a:rPr lang="et-EE" dirty="0">
                <a:latin typeface="Calibri" panose="020F0502020204030204" pitchFamily="34" charset="0"/>
                <a:cs typeface="Arial" panose="020B0604020202020204" pitchFamily="34" charset="0"/>
              </a:rPr>
              <a:t>Tehnoloogia poolest saab mehaanilise tihendamise seadmed jaotada kaheks – mitmesugused tihendid ja pressid, mis kasutavad loodusliku gravitatsiooni, ning tsentrifuugid, mille abil tekitatakse seadmes endas kunstlik gravitatsioon. </a:t>
            </a:r>
            <a:endParaRPr lang="en-EE" dirty="0">
              <a:latin typeface="Calibri" panose="020F0502020204030204" pitchFamily="34" charset="0"/>
              <a:cs typeface="Arial" panose="020B0604020202020204" pitchFamily="34" charset="0"/>
            </a:endParaRPr>
          </a:p>
          <a:p>
            <a:pPr marL="0" indent="0">
              <a:buNone/>
            </a:pPr>
            <a:endParaRPr lang="en-EE" sz="4000" dirty="0"/>
          </a:p>
        </p:txBody>
      </p:sp>
    </p:spTree>
    <p:extLst>
      <p:ext uri="{BB962C8B-B14F-4D97-AF65-F5344CB8AC3E}">
        <p14:creationId xmlns:p14="http://schemas.microsoft.com/office/powerpoint/2010/main" val="714204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normAutofit/>
          </a:bodyPr>
          <a:lstStyle/>
          <a:p>
            <a:r>
              <a:rPr lang="en-EE" sz="5400" dirty="0"/>
              <a:t>Mehaaniline tihendamine (2)</a:t>
            </a:r>
          </a:p>
        </p:txBody>
      </p:sp>
      <p:pic>
        <p:nvPicPr>
          <p:cNvPr id="4" name="Content Placeholder 3" descr="A picture containing sketch, drawing, diagram, illustration&#10;&#10;Description automatically generated">
            <a:extLst>
              <a:ext uri="{FF2B5EF4-FFF2-40B4-BE49-F238E27FC236}">
                <a16:creationId xmlns:a16="http://schemas.microsoft.com/office/drawing/2014/main" id="{66FC1E66-73BA-9B5B-7E2D-5E12DFA6590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8942" y="1280556"/>
            <a:ext cx="5232400" cy="3835400"/>
          </a:xfrm>
          <a:prstGeom prst="rect">
            <a:avLst/>
          </a:prstGeom>
          <a:noFill/>
        </p:spPr>
      </p:pic>
      <p:sp>
        <p:nvSpPr>
          <p:cNvPr id="5" name="TextBox 4">
            <a:extLst>
              <a:ext uri="{FF2B5EF4-FFF2-40B4-BE49-F238E27FC236}">
                <a16:creationId xmlns:a16="http://schemas.microsoft.com/office/drawing/2014/main" id="{041603EE-FFAE-1F4E-5CDE-4E3A3D31AE0D}"/>
              </a:ext>
            </a:extLst>
          </p:cNvPr>
          <p:cNvSpPr txBox="1"/>
          <p:nvPr/>
        </p:nvSpPr>
        <p:spPr>
          <a:xfrm>
            <a:off x="896471" y="5611906"/>
            <a:ext cx="2252668" cy="461665"/>
          </a:xfrm>
          <a:prstGeom prst="rect">
            <a:avLst/>
          </a:prstGeom>
          <a:noFill/>
        </p:spPr>
        <p:txBody>
          <a:bodyPr wrap="none" rtlCol="0">
            <a:spAutoFit/>
          </a:bodyPr>
          <a:lstStyle/>
          <a:p>
            <a:r>
              <a:rPr lang="en-EE" sz="2400" dirty="0"/>
              <a:t>Trummel tihendi</a:t>
            </a:r>
          </a:p>
        </p:txBody>
      </p:sp>
      <p:pic>
        <p:nvPicPr>
          <p:cNvPr id="6" name="Picture 5" descr="A picture containing screenshot, bathroom, text, cartoon&#10;&#10;Description automatically generated">
            <a:extLst>
              <a:ext uri="{FF2B5EF4-FFF2-40B4-BE49-F238E27FC236}">
                <a16:creationId xmlns:a16="http://schemas.microsoft.com/office/drawing/2014/main" id="{8C09ACA8-49CA-9ABB-C4C4-2C2AAEC52C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350021"/>
            <a:ext cx="5076265" cy="3965171"/>
          </a:xfrm>
          <a:prstGeom prst="rect">
            <a:avLst/>
          </a:prstGeom>
          <a:noFill/>
        </p:spPr>
      </p:pic>
      <p:sp>
        <p:nvSpPr>
          <p:cNvPr id="7" name="TextBox 6">
            <a:extLst>
              <a:ext uri="{FF2B5EF4-FFF2-40B4-BE49-F238E27FC236}">
                <a16:creationId xmlns:a16="http://schemas.microsoft.com/office/drawing/2014/main" id="{46338ABC-AD13-71C5-E813-DE626DCFDBDF}"/>
              </a:ext>
            </a:extLst>
          </p:cNvPr>
          <p:cNvSpPr txBox="1"/>
          <p:nvPr/>
        </p:nvSpPr>
        <p:spPr>
          <a:xfrm>
            <a:off x="7153835" y="5755341"/>
            <a:ext cx="1771639" cy="461665"/>
          </a:xfrm>
          <a:prstGeom prst="rect">
            <a:avLst/>
          </a:prstGeom>
          <a:noFill/>
        </p:spPr>
        <p:txBody>
          <a:bodyPr wrap="none" rtlCol="0">
            <a:spAutoFit/>
          </a:bodyPr>
          <a:lstStyle/>
          <a:p>
            <a:r>
              <a:rPr lang="en-EE" sz="2400" dirty="0"/>
              <a:t>Kruvi tihendi</a:t>
            </a:r>
          </a:p>
        </p:txBody>
      </p:sp>
    </p:spTree>
    <p:extLst>
      <p:ext uri="{BB962C8B-B14F-4D97-AF65-F5344CB8AC3E}">
        <p14:creationId xmlns:p14="http://schemas.microsoft.com/office/powerpoint/2010/main" val="851369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Mehaaniline tihendamine (3)</a:t>
            </a:r>
          </a:p>
        </p:txBody>
      </p:sp>
      <p:pic>
        <p:nvPicPr>
          <p:cNvPr id="4" name="Content Placeholder 3" descr="Diagram, engineering drawing&#10;&#10;Description automatically generated">
            <a:extLst>
              <a:ext uri="{FF2B5EF4-FFF2-40B4-BE49-F238E27FC236}">
                <a16:creationId xmlns:a16="http://schemas.microsoft.com/office/drawing/2014/main" id="{778FF02F-C4FD-B289-8295-7F8CD0EB2D3E}"/>
              </a:ext>
            </a:extLst>
          </p:cNvPr>
          <p:cNvPicPr>
            <a:picLocks noGrp="1" noChangeAspect="1"/>
          </p:cNvPicPr>
          <p:nvPr>
            <p:ph idx="1"/>
          </p:nvPr>
        </p:nvPicPr>
        <p:blipFill>
          <a:blip r:embed="rId3"/>
          <a:stretch>
            <a:fillRect/>
          </a:stretch>
        </p:blipFill>
        <p:spPr>
          <a:xfrm>
            <a:off x="320596" y="1415726"/>
            <a:ext cx="4724524" cy="3066628"/>
          </a:xfrm>
          <a:prstGeom prst="rect">
            <a:avLst/>
          </a:prstGeom>
        </p:spPr>
      </p:pic>
      <p:sp>
        <p:nvSpPr>
          <p:cNvPr id="5" name="TextBox 4">
            <a:extLst>
              <a:ext uri="{FF2B5EF4-FFF2-40B4-BE49-F238E27FC236}">
                <a16:creationId xmlns:a16="http://schemas.microsoft.com/office/drawing/2014/main" id="{A87BDB37-765D-057A-765B-8D5A778495C0}"/>
              </a:ext>
            </a:extLst>
          </p:cNvPr>
          <p:cNvSpPr txBox="1"/>
          <p:nvPr/>
        </p:nvSpPr>
        <p:spPr>
          <a:xfrm>
            <a:off x="1244955" y="4778889"/>
            <a:ext cx="1976823" cy="584775"/>
          </a:xfrm>
          <a:prstGeom prst="rect">
            <a:avLst/>
          </a:prstGeom>
          <a:noFill/>
        </p:spPr>
        <p:txBody>
          <a:bodyPr wrap="none" rtlCol="0">
            <a:spAutoFit/>
          </a:bodyPr>
          <a:lstStyle/>
          <a:p>
            <a:r>
              <a:rPr lang="en-EE" sz="3200" dirty="0"/>
              <a:t>Linttihendi</a:t>
            </a:r>
          </a:p>
        </p:txBody>
      </p:sp>
      <p:pic>
        <p:nvPicPr>
          <p:cNvPr id="6" name="Picture 5" descr="A picture containing screenshot, line, diagram&#10;&#10;Description automatically generated">
            <a:extLst>
              <a:ext uri="{FF2B5EF4-FFF2-40B4-BE49-F238E27FC236}">
                <a16:creationId xmlns:a16="http://schemas.microsoft.com/office/drawing/2014/main" id="{20C22EC8-D7D3-B6A4-7237-25E5E07583C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0308" y="2101045"/>
            <a:ext cx="6296922" cy="2112367"/>
          </a:xfrm>
          <a:prstGeom prst="rect">
            <a:avLst/>
          </a:prstGeom>
          <a:noFill/>
          <a:ln>
            <a:noFill/>
          </a:ln>
        </p:spPr>
      </p:pic>
      <p:sp>
        <p:nvSpPr>
          <p:cNvPr id="7" name="TextBox 6">
            <a:extLst>
              <a:ext uri="{FF2B5EF4-FFF2-40B4-BE49-F238E27FC236}">
                <a16:creationId xmlns:a16="http://schemas.microsoft.com/office/drawing/2014/main" id="{4ED055E7-FDB7-E44D-67BE-A7217733F0A5}"/>
              </a:ext>
            </a:extLst>
          </p:cNvPr>
          <p:cNvSpPr txBox="1"/>
          <p:nvPr/>
        </p:nvSpPr>
        <p:spPr>
          <a:xfrm>
            <a:off x="7260272" y="4752692"/>
            <a:ext cx="2057807" cy="584775"/>
          </a:xfrm>
          <a:prstGeom prst="rect">
            <a:avLst/>
          </a:prstGeom>
          <a:noFill/>
        </p:spPr>
        <p:txBody>
          <a:bodyPr wrap="none" rtlCol="0">
            <a:spAutoFit/>
          </a:bodyPr>
          <a:lstStyle/>
          <a:p>
            <a:r>
              <a:rPr lang="en-EE" sz="3200" dirty="0"/>
              <a:t>Tsentrifuug</a:t>
            </a:r>
          </a:p>
        </p:txBody>
      </p:sp>
    </p:spTree>
    <p:extLst>
      <p:ext uri="{BB962C8B-B14F-4D97-AF65-F5344CB8AC3E}">
        <p14:creationId xmlns:p14="http://schemas.microsoft.com/office/powerpoint/2010/main" val="4152831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3358</Words>
  <Application>Microsoft Macintosh PowerPoint</Application>
  <PresentationFormat>Widescreen</PresentationFormat>
  <Paragraphs>150</Paragraphs>
  <Slides>20</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Calibri Light</vt:lpstr>
      <vt:lpstr>Open Sans</vt:lpstr>
      <vt:lpstr>Open Sans bold</vt:lpstr>
      <vt:lpstr>Open Sans semibold</vt:lpstr>
      <vt:lpstr>Symbol</vt:lpstr>
      <vt:lpstr>Tahoma</vt:lpstr>
      <vt:lpstr>Office Theme</vt:lpstr>
      <vt:lpstr>Kantoorthema</vt:lpstr>
      <vt:lpstr>Sissejuhatus reoveepuhastusse</vt:lpstr>
      <vt:lpstr>Mis asi on reoveesete?</vt:lpstr>
      <vt:lpstr>Reoveesette käitlemine</vt:lpstr>
      <vt:lpstr>Reoveesette tihendamine</vt:lpstr>
      <vt:lpstr>Gravitatsiooniline tihendamine (1)</vt:lpstr>
      <vt:lpstr>Gravitatsiooniline tihendamine (2)</vt:lpstr>
      <vt:lpstr>Mehaaniline tihendamine (1)</vt:lpstr>
      <vt:lpstr>Mehaaniline tihendamine (2)</vt:lpstr>
      <vt:lpstr>Mehaaniline tihendamine (3)</vt:lpstr>
      <vt:lpstr>Reoveesette tahendamine (1)</vt:lpstr>
      <vt:lpstr>Reoveesette tahendamine (2)</vt:lpstr>
      <vt:lpstr>Reoveesette kuivatamine (1)</vt:lpstr>
      <vt:lpstr>Reoveesette kuivatamine (2)</vt:lpstr>
      <vt:lpstr>Reoveesette stabiliseerimine ja hügieniseerimine (1)</vt:lpstr>
      <vt:lpstr>Reoveesette stabiliseerimine ja hügieniseerimine (2)</vt:lpstr>
      <vt:lpstr>Reoveesette kompostimine (1)</vt:lpstr>
      <vt:lpstr>Reoveesette kompostimine (2)</vt:lpstr>
      <vt:lpstr>Reoveesette kompostimine (3)</vt:lpstr>
      <vt:lpstr>Anaeroobne stabiliseerimine (1)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Sissejuhatus reoveepuhastusse</dc:title>
  <dc:creator>Erki Lember</dc:creator>
  <cp:lastModifiedBy>Erki Lember</cp:lastModifiedBy>
  <cp:revision>10</cp:revision>
  <dcterms:created xsi:type="dcterms:W3CDTF">2023-09-05T08:30:28Z</dcterms:created>
  <dcterms:modified xsi:type="dcterms:W3CDTF">2023-10-09T10:44:43Z</dcterms:modified>
</cp:coreProperties>
</file>