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0" r:id="rId2"/>
  </p:sldMasterIdLst>
  <p:notesMasterIdLst>
    <p:notesMasterId r:id="rId18"/>
  </p:notesMasterIdLst>
  <p:sldIdLst>
    <p:sldId id="278" r:id="rId3"/>
    <p:sldId id="257" r:id="rId4"/>
    <p:sldId id="281" r:id="rId5"/>
    <p:sldId id="282" r:id="rId6"/>
    <p:sldId id="283" r:id="rId7"/>
    <p:sldId id="284" r:id="rId8"/>
    <p:sldId id="285" r:id="rId9"/>
    <p:sldId id="286" r:id="rId10"/>
    <p:sldId id="287" r:id="rId11"/>
    <p:sldId id="288" r:id="rId12"/>
    <p:sldId id="289" r:id="rId13"/>
    <p:sldId id="291" r:id="rId14"/>
    <p:sldId id="290" r:id="rId15"/>
    <p:sldId id="292" r:id="rId16"/>
    <p:sldId id="277" r:id="rId17"/>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4"/>
    <p:restoredTop sz="81319"/>
  </p:normalViewPr>
  <p:slideViewPr>
    <p:cSldViewPr snapToGrid="0">
      <p:cViewPr varScale="1">
        <p:scale>
          <a:sx n="102" d="100"/>
          <a:sy n="102" d="100"/>
        </p:scale>
        <p:origin x="128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7A2C8-6BFC-3441-8F3F-F29BC5766DAE}" type="datetimeFigureOut">
              <a:rPr lang="en-EE" smtClean="0"/>
              <a:t>27.03.2025</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DBD3F-4954-3346-91CC-FCE174B61D02}" type="slidenum">
              <a:rPr lang="en-EE" smtClean="0"/>
              <a:t>‹#›</a:t>
            </a:fld>
            <a:endParaRPr lang="en-EE"/>
          </a:p>
        </p:txBody>
      </p:sp>
    </p:spTree>
    <p:extLst>
      <p:ext uri="{BB962C8B-B14F-4D97-AF65-F5344CB8AC3E}">
        <p14:creationId xmlns:p14="http://schemas.microsoft.com/office/powerpoint/2010/main" val="207877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2</a:t>
            </a:fld>
            <a:endParaRPr lang="en-EE"/>
          </a:p>
        </p:txBody>
      </p:sp>
    </p:spTree>
    <p:extLst>
      <p:ext uri="{BB962C8B-B14F-4D97-AF65-F5344CB8AC3E}">
        <p14:creationId xmlns:p14="http://schemas.microsoft.com/office/powerpoint/2010/main" val="81158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11</a:t>
            </a:fld>
            <a:endParaRPr lang="en-EE"/>
          </a:p>
        </p:txBody>
      </p:sp>
    </p:spTree>
    <p:extLst>
      <p:ext uri="{BB962C8B-B14F-4D97-AF65-F5344CB8AC3E}">
        <p14:creationId xmlns:p14="http://schemas.microsoft.com/office/powerpoint/2010/main" val="72542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12</a:t>
            </a:fld>
            <a:endParaRPr lang="en-EE"/>
          </a:p>
        </p:txBody>
      </p:sp>
    </p:spTree>
    <p:extLst>
      <p:ext uri="{BB962C8B-B14F-4D97-AF65-F5344CB8AC3E}">
        <p14:creationId xmlns:p14="http://schemas.microsoft.com/office/powerpoint/2010/main" val="90169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13</a:t>
            </a:fld>
            <a:endParaRPr lang="en-EE"/>
          </a:p>
        </p:txBody>
      </p:sp>
    </p:spTree>
    <p:extLst>
      <p:ext uri="{BB962C8B-B14F-4D97-AF65-F5344CB8AC3E}">
        <p14:creationId xmlns:p14="http://schemas.microsoft.com/office/powerpoint/2010/main" val="103368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14</a:t>
            </a:fld>
            <a:endParaRPr lang="en-EE"/>
          </a:p>
        </p:txBody>
      </p:sp>
    </p:spTree>
    <p:extLst>
      <p:ext uri="{BB962C8B-B14F-4D97-AF65-F5344CB8AC3E}">
        <p14:creationId xmlns:p14="http://schemas.microsoft.com/office/powerpoint/2010/main" val="129256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3</a:t>
            </a:fld>
            <a:endParaRPr lang="en-EE"/>
          </a:p>
        </p:txBody>
      </p:sp>
    </p:spTree>
    <p:extLst>
      <p:ext uri="{BB962C8B-B14F-4D97-AF65-F5344CB8AC3E}">
        <p14:creationId xmlns:p14="http://schemas.microsoft.com/office/powerpoint/2010/main" val="323526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4</a:t>
            </a:fld>
            <a:endParaRPr lang="en-EE"/>
          </a:p>
        </p:txBody>
      </p:sp>
    </p:spTree>
    <p:extLst>
      <p:ext uri="{BB962C8B-B14F-4D97-AF65-F5344CB8AC3E}">
        <p14:creationId xmlns:p14="http://schemas.microsoft.com/office/powerpoint/2010/main" val="63105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5</a:t>
            </a:fld>
            <a:endParaRPr lang="en-EE"/>
          </a:p>
        </p:txBody>
      </p:sp>
    </p:spTree>
    <p:extLst>
      <p:ext uri="{BB962C8B-B14F-4D97-AF65-F5344CB8AC3E}">
        <p14:creationId xmlns:p14="http://schemas.microsoft.com/office/powerpoint/2010/main" val="322940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rPr>
              <a:t>Mudavanuse arvutamise puhul on väga oluline kindlaks teha, millised mahutid loetakse reaktoriks. Mudavanuse määratakse reaktoriks need </a:t>
            </a:r>
            <a:r>
              <a:rPr lang="et-EE" sz="1800" dirty="0" err="1">
                <a:solidFill>
                  <a:srgbClr val="323E4F"/>
                </a:solidFill>
                <a:effectLst/>
                <a:latin typeface="Calibri" panose="020F0502020204030204" pitchFamily="34" charset="0"/>
                <a:ea typeface="Times New Roman" panose="02020603050405020304" pitchFamily="18" charset="0"/>
              </a:rPr>
              <a:t>aktiivmudareaktoriosad</a:t>
            </a:r>
            <a:r>
              <a:rPr lang="et-EE" sz="1800" dirty="0">
                <a:solidFill>
                  <a:srgbClr val="323E4F"/>
                </a:solidFill>
                <a:effectLst/>
                <a:latin typeface="Calibri" panose="020F0502020204030204" pitchFamily="34" charset="0"/>
                <a:ea typeface="Times New Roman" panose="02020603050405020304" pitchFamily="18" charset="0"/>
              </a:rPr>
              <a:t>, milles valitsevad aeroobsed (toimub orgaaniliste ainete lagundamine ja </a:t>
            </a:r>
            <a:r>
              <a:rPr lang="et-EE" sz="1800" dirty="0" err="1">
                <a:solidFill>
                  <a:srgbClr val="323E4F"/>
                </a:solidFill>
                <a:effectLst/>
                <a:latin typeface="Calibri" panose="020F0502020204030204" pitchFamily="34" charset="0"/>
                <a:ea typeface="Times New Roman" panose="02020603050405020304" pitchFamily="18" charset="0"/>
              </a:rPr>
              <a:t>nitrifikatsioon</a:t>
            </a:r>
            <a:r>
              <a:rPr lang="et-EE" sz="1800" dirty="0">
                <a:solidFill>
                  <a:srgbClr val="323E4F"/>
                </a:solidFill>
                <a:effectLst/>
                <a:latin typeface="Calibri" panose="020F0502020204030204" pitchFamily="34" charset="0"/>
                <a:ea typeface="Times New Roman" panose="02020603050405020304" pitchFamily="18" charset="0"/>
              </a:rPr>
              <a:t>) või </a:t>
            </a:r>
            <a:r>
              <a:rPr lang="et-EE" sz="1800" dirty="0" err="1">
                <a:solidFill>
                  <a:srgbClr val="323E4F"/>
                </a:solidFill>
                <a:effectLst/>
                <a:latin typeface="Calibri" panose="020F0502020204030204" pitchFamily="34" charset="0"/>
                <a:ea typeface="Times New Roman" panose="02020603050405020304" pitchFamily="18" charset="0"/>
              </a:rPr>
              <a:t>anoksilised</a:t>
            </a:r>
            <a:r>
              <a:rPr lang="et-EE" sz="1800" dirty="0">
                <a:solidFill>
                  <a:srgbClr val="323E4F"/>
                </a:solidFill>
                <a:effectLst/>
                <a:latin typeface="Calibri" panose="020F0502020204030204" pitchFamily="34" charset="0"/>
                <a:ea typeface="Times New Roman" panose="02020603050405020304" pitchFamily="18" charset="0"/>
              </a:rPr>
              <a:t> (toimub orgaaniliste ainete lagundamine </a:t>
            </a:r>
            <a:r>
              <a:rPr lang="et-EE" sz="1800" dirty="0" err="1">
                <a:solidFill>
                  <a:srgbClr val="323E4F"/>
                </a:solidFill>
                <a:effectLst/>
                <a:latin typeface="Calibri" panose="020F0502020204030204" pitchFamily="34" charset="0"/>
                <a:ea typeface="Times New Roman" panose="02020603050405020304" pitchFamily="18" charset="0"/>
              </a:rPr>
              <a:t>denitrifikatsiooni</a:t>
            </a:r>
            <a:r>
              <a:rPr lang="et-EE" sz="1800" dirty="0">
                <a:solidFill>
                  <a:srgbClr val="323E4F"/>
                </a:solidFill>
                <a:effectLst/>
                <a:latin typeface="Calibri" panose="020F0502020204030204" pitchFamily="34" charset="0"/>
                <a:ea typeface="Times New Roman" panose="02020603050405020304" pitchFamily="18" charset="0"/>
              </a:rPr>
              <a:t> kaudu) tingimused: V</a:t>
            </a:r>
            <a:r>
              <a:rPr lang="et-EE" sz="1800" baseline="-25000" dirty="0">
                <a:solidFill>
                  <a:srgbClr val="323E4F"/>
                </a:solidFill>
                <a:effectLst/>
                <a:latin typeface="Calibri" panose="020F0502020204030204" pitchFamily="34" charset="0"/>
                <a:ea typeface="Times New Roman" panose="02020603050405020304" pitchFamily="18" charset="0"/>
              </a:rPr>
              <a:t>R </a:t>
            </a:r>
            <a:r>
              <a:rPr lang="et-EE" sz="1800" dirty="0">
                <a:solidFill>
                  <a:srgbClr val="323E4F"/>
                </a:solidFill>
                <a:effectLst/>
                <a:latin typeface="Calibri" panose="020F0502020204030204" pitchFamily="34" charset="0"/>
                <a:ea typeface="Times New Roman" panose="02020603050405020304" pitchFamily="18" charset="0"/>
              </a:rPr>
              <a:t>= V</a:t>
            </a:r>
            <a:r>
              <a:rPr lang="et-EE" sz="1800" baseline="-25000" dirty="0">
                <a:solidFill>
                  <a:srgbClr val="323E4F"/>
                </a:solidFill>
                <a:effectLst/>
                <a:latin typeface="Calibri" panose="020F0502020204030204" pitchFamily="34" charset="0"/>
                <a:ea typeface="Times New Roman" panose="02020603050405020304" pitchFamily="18" charset="0"/>
              </a:rPr>
              <a:t>N </a:t>
            </a:r>
            <a:r>
              <a:rPr lang="et-EE" sz="1800" dirty="0">
                <a:solidFill>
                  <a:srgbClr val="323E4F"/>
                </a:solidFill>
                <a:effectLst/>
                <a:latin typeface="Calibri" panose="020F0502020204030204" pitchFamily="34" charset="0"/>
                <a:ea typeface="Times New Roman" panose="02020603050405020304" pitchFamily="18" charset="0"/>
              </a:rPr>
              <a:t>+ V</a:t>
            </a:r>
            <a:r>
              <a:rPr lang="et-EE" sz="1800" baseline="-25000" dirty="0">
                <a:solidFill>
                  <a:srgbClr val="323E4F"/>
                </a:solidFill>
                <a:effectLst/>
                <a:latin typeface="Calibri" panose="020F0502020204030204" pitchFamily="34" charset="0"/>
                <a:ea typeface="Times New Roman" panose="02020603050405020304" pitchFamily="18" charset="0"/>
              </a:rPr>
              <a:t>DN</a:t>
            </a:r>
            <a:r>
              <a:rPr lang="et-EE" sz="1800" dirty="0">
                <a:solidFill>
                  <a:srgbClr val="323E4F"/>
                </a:solidFill>
                <a:effectLst/>
                <a:latin typeface="Calibri" panose="020F0502020204030204" pitchFamily="34" charset="0"/>
                <a:ea typeface="Times New Roman" panose="02020603050405020304" pitchFamily="18" charset="0"/>
              </a:rPr>
              <a:t> . Kuigi aktiivmuda on olemas ka bioloogilise fosforiärastusreaktori anaeroobsetes tingimustes (Bio-P) ja </a:t>
            </a:r>
            <a:r>
              <a:rPr lang="et-EE" sz="1800" dirty="0" err="1">
                <a:solidFill>
                  <a:srgbClr val="323E4F"/>
                </a:solidFill>
                <a:effectLst/>
                <a:latin typeface="Calibri" panose="020F0502020204030204" pitchFamily="34" charset="0"/>
                <a:ea typeface="Times New Roman" panose="02020603050405020304" pitchFamily="18" charset="0"/>
              </a:rPr>
              <a:t>järelsetitis</a:t>
            </a:r>
            <a:r>
              <a:rPr lang="et-EE" sz="1800" dirty="0">
                <a:solidFill>
                  <a:srgbClr val="323E4F"/>
                </a:solidFill>
                <a:effectLst/>
                <a:latin typeface="Calibri" panose="020F0502020204030204" pitchFamily="34" charset="0"/>
                <a:ea typeface="Times New Roman" panose="02020603050405020304" pitchFamily="18" charset="0"/>
              </a:rPr>
              <a:t>, mikroorganismid seal ei paljune. </a:t>
            </a:r>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6</a:t>
            </a:fld>
            <a:endParaRPr lang="en-EE"/>
          </a:p>
        </p:txBody>
      </p:sp>
    </p:spTree>
    <p:extLst>
      <p:ext uri="{BB962C8B-B14F-4D97-AF65-F5344CB8AC3E}">
        <p14:creationId xmlns:p14="http://schemas.microsoft.com/office/powerpoint/2010/main" val="389396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7</a:t>
            </a:fld>
            <a:endParaRPr lang="en-EE"/>
          </a:p>
        </p:txBody>
      </p:sp>
    </p:spTree>
    <p:extLst>
      <p:ext uri="{BB962C8B-B14F-4D97-AF65-F5344CB8AC3E}">
        <p14:creationId xmlns:p14="http://schemas.microsoft.com/office/powerpoint/2010/main" val="298243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Aktiivmudapuhasti koormuse arvutamisel mudakoormuse järgi on see puudus, et eri riikides on kasutusel erinevad BHT (vastavalt 5 või 7 päeva) väärtused. Sageli määratakse mudakoormust ka KHT järgi. Enamasti on defineerimata ka see, millistes mahutites asuva muda massi F/M suhte määramisel arvesse võetakse. Kõik see teeb selle suuruse väga kõikuvaks, mistõttu on otstarbekas eelistada aktiivmudapuhasti koormuse väljendamist mudavanuse kaudu.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8</a:t>
            </a:fld>
            <a:endParaRPr lang="en-EE"/>
          </a:p>
        </p:txBody>
      </p:sp>
    </p:spTree>
    <p:extLst>
      <p:ext uri="{BB962C8B-B14F-4D97-AF65-F5344CB8AC3E}">
        <p14:creationId xmlns:p14="http://schemas.microsoft.com/office/powerpoint/2010/main" val="339735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9</a:t>
            </a:fld>
            <a:endParaRPr lang="en-EE"/>
          </a:p>
        </p:txBody>
      </p:sp>
    </p:spTree>
    <p:extLst>
      <p:ext uri="{BB962C8B-B14F-4D97-AF65-F5344CB8AC3E}">
        <p14:creationId xmlns:p14="http://schemas.microsoft.com/office/powerpoint/2010/main" val="353842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509DBD3F-4954-3346-91CC-FCE174B61D02}" type="slidenum">
              <a:rPr lang="en-EE" smtClean="0"/>
              <a:t>10</a:t>
            </a:fld>
            <a:endParaRPr lang="en-EE"/>
          </a:p>
        </p:txBody>
      </p:sp>
    </p:spTree>
    <p:extLst>
      <p:ext uri="{BB962C8B-B14F-4D97-AF65-F5344CB8AC3E}">
        <p14:creationId xmlns:p14="http://schemas.microsoft.com/office/powerpoint/2010/main" val="571753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a:p>
        </p:txBody>
      </p:sp>
      <p:sp>
        <p:nvSpPr>
          <p:cNvPr id="4" name="Tijdelijke aanduiding voor datum 3">
            <a:extLst>
              <a:ext uri="{FF2B5EF4-FFF2-40B4-BE49-F238E27FC236}">
                <a16:creationId xmlns:a16="http://schemas.microsoft.com/office/drawing/2014/main" id="{69F5F8AE-D377-1544-F31A-731F9702412C}"/>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5" name="Tijdelijke aanduiding voor voettekst 4">
            <a:extLst>
              <a:ext uri="{FF2B5EF4-FFF2-40B4-BE49-F238E27FC236}">
                <a16:creationId xmlns:a16="http://schemas.microsoft.com/office/drawing/2014/main" id="{6D4129B2-BC22-9F58-8755-FC4B966131BE}"/>
              </a:ext>
            </a:extLst>
          </p:cNvPr>
          <p:cNvSpPr>
            <a:spLocks noGrp="1"/>
          </p:cNvSpPr>
          <p:nvPr>
            <p:ph type="ftr" sz="quarter" idx="11"/>
          </p:nvPr>
        </p:nvSpPr>
        <p:spPr/>
        <p:txBody>
          <a:bodyPr/>
          <a:lstStyle>
            <a:lvl1pPr>
              <a:defRPr/>
            </a:lvl1pPr>
          </a:lstStyle>
          <a:p>
            <a:endParaRPr lang="en-EE"/>
          </a:p>
        </p:txBody>
      </p:sp>
      <p:sp>
        <p:nvSpPr>
          <p:cNvPr id="6" name="Tijdelijke aanduiding voor dianummer 5">
            <a:extLst>
              <a:ext uri="{FF2B5EF4-FFF2-40B4-BE49-F238E27FC236}">
                <a16:creationId xmlns:a16="http://schemas.microsoft.com/office/drawing/2014/main" id="{613CF3B6-B3A6-1B03-6061-CF792620479C}"/>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pic>
        <p:nvPicPr>
          <p:cNvPr id="7" name="Afbeelding 3" descr="Afbeelding met tekst, Graphics, Lettertype, logo&#10;&#10;Automatisch gegenereerde beschrijving">
            <a:extLst>
              <a:ext uri="{FF2B5EF4-FFF2-40B4-BE49-F238E27FC236}">
                <a16:creationId xmlns:a16="http://schemas.microsoft.com/office/drawing/2014/main" id="{37FB4629-F6E6-2A7E-5C07-5E523CA414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2776" y="103981"/>
            <a:ext cx="1325563" cy="1325563"/>
          </a:xfrm>
          <a:prstGeom prst="rect">
            <a:avLst/>
          </a:prstGeom>
        </p:spPr>
      </p:pic>
    </p:spTree>
    <p:extLst>
      <p:ext uri="{BB962C8B-B14F-4D97-AF65-F5344CB8AC3E}">
        <p14:creationId xmlns:p14="http://schemas.microsoft.com/office/powerpoint/2010/main" val="26033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ijdelijke aanduiding voor datum 3">
            <a:extLst>
              <a:ext uri="{FF2B5EF4-FFF2-40B4-BE49-F238E27FC236}">
                <a16:creationId xmlns:a16="http://schemas.microsoft.com/office/drawing/2014/main" id="{FF96AA2F-DEF1-281A-240D-9C5275E3006E}"/>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5" name="Tijdelijke aanduiding voor voettekst 4">
            <a:extLst>
              <a:ext uri="{FF2B5EF4-FFF2-40B4-BE49-F238E27FC236}">
                <a16:creationId xmlns:a16="http://schemas.microsoft.com/office/drawing/2014/main" id="{4F0F1B36-0FA3-04B1-C19C-02338FEC613B}"/>
              </a:ext>
            </a:extLst>
          </p:cNvPr>
          <p:cNvSpPr>
            <a:spLocks noGrp="1"/>
          </p:cNvSpPr>
          <p:nvPr>
            <p:ph type="ftr" sz="quarter" idx="11"/>
          </p:nvPr>
        </p:nvSpPr>
        <p:spPr/>
        <p:txBody>
          <a:bodyPr/>
          <a:lstStyle>
            <a:lvl1pPr>
              <a:defRPr/>
            </a:lvl1pPr>
          </a:lstStyle>
          <a:p>
            <a:endParaRPr lang="en-EE"/>
          </a:p>
        </p:txBody>
      </p:sp>
      <p:sp>
        <p:nvSpPr>
          <p:cNvPr id="6" name="Tijdelijke aanduiding voor dianummer 5">
            <a:extLst>
              <a:ext uri="{FF2B5EF4-FFF2-40B4-BE49-F238E27FC236}">
                <a16:creationId xmlns:a16="http://schemas.microsoft.com/office/drawing/2014/main" id="{0F5A0CDB-35B7-46ED-6EA5-C2B493C46500}"/>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327239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en-GB"/>
              <a:t>Click to edit Master title style</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ijdelijke aanduiding voor datum 3">
            <a:extLst>
              <a:ext uri="{FF2B5EF4-FFF2-40B4-BE49-F238E27FC236}">
                <a16:creationId xmlns:a16="http://schemas.microsoft.com/office/drawing/2014/main" id="{BB6E0256-E629-42BD-850C-A8160CDA2955}"/>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5" name="Tijdelijke aanduiding voor voettekst 4">
            <a:extLst>
              <a:ext uri="{FF2B5EF4-FFF2-40B4-BE49-F238E27FC236}">
                <a16:creationId xmlns:a16="http://schemas.microsoft.com/office/drawing/2014/main" id="{CC79B168-7935-4B1C-9310-96E5D1AC7166}"/>
              </a:ext>
            </a:extLst>
          </p:cNvPr>
          <p:cNvSpPr>
            <a:spLocks noGrp="1"/>
          </p:cNvSpPr>
          <p:nvPr>
            <p:ph type="ftr" sz="quarter" idx="11"/>
          </p:nvPr>
        </p:nvSpPr>
        <p:spPr/>
        <p:txBody>
          <a:bodyPr/>
          <a:lstStyle>
            <a:lvl1pPr>
              <a:defRPr/>
            </a:lvl1pPr>
          </a:lstStyle>
          <a:p>
            <a:endParaRPr lang="en-EE"/>
          </a:p>
        </p:txBody>
      </p:sp>
      <p:sp>
        <p:nvSpPr>
          <p:cNvPr id="6" name="Tijdelijke aanduiding voor dianummer 5">
            <a:extLst>
              <a:ext uri="{FF2B5EF4-FFF2-40B4-BE49-F238E27FC236}">
                <a16:creationId xmlns:a16="http://schemas.microsoft.com/office/drawing/2014/main" id="{C8D0C6E4-0C0F-1A8A-5ED6-9F05855B526E}"/>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1957014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96D73-A782-7892-44D0-54B4568CCA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4A8961-4D35-4FFD-9B80-F1A0C5981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8381A59-F54D-4DC9-65B5-785AA83F4BB9}"/>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5" name="Tijdelijke aanduiding voor voettekst 4">
            <a:extLst>
              <a:ext uri="{FF2B5EF4-FFF2-40B4-BE49-F238E27FC236}">
                <a16:creationId xmlns:a16="http://schemas.microsoft.com/office/drawing/2014/main" id="{8304F23A-1397-033F-2AB3-3D580664CA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D48295-BCE1-F096-4B30-CAE5ADE23D7F}"/>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538425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2EB5F-DC04-F72B-D25F-DB82EB04B6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AAF83D-4E77-68C4-4CAB-85EC4FB7847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0D3AF1-9C4A-601A-20C8-2F4FF0150EE3}"/>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5" name="Tijdelijke aanduiding voor voettekst 4">
            <a:extLst>
              <a:ext uri="{FF2B5EF4-FFF2-40B4-BE49-F238E27FC236}">
                <a16:creationId xmlns:a16="http://schemas.microsoft.com/office/drawing/2014/main" id="{EA3A3688-1087-1A38-FF49-2EA5EBADA8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8C41E9-E594-8C80-B933-7370B63DB58B}"/>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96341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B967E-8073-F650-3A5E-69ABFD690EB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E823B6C-B739-1345-A8BE-24C0A6762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8A8B0B-18BA-ECC6-0DA8-0F1A17DF546E}"/>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5" name="Tijdelijke aanduiding voor voettekst 4">
            <a:extLst>
              <a:ext uri="{FF2B5EF4-FFF2-40B4-BE49-F238E27FC236}">
                <a16:creationId xmlns:a16="http://schemas.microsoft.com/office/drawing/2014/main" id="{EEB66E00-EC24-D2AA-9FC1-4EBBCD886E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D8DC0F-6112-2DAA-3632-8E34C334440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667458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B0BF6-68AC-FCDA-D63F-10F745851F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07D97D-AB5F-8B9C-101D-7F60DDF7DD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7190A75-AB15-77AD-808B-C93422F6CB6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A3E654C-48EE-9EFC-FF92-08B05FC949DF}"/>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6" name="Tijdelijke aanduiding voor voettekst 5">
            <a:extLst>
              <a:ext uri="{FF2B5EF4-FFF2-40B4-BE49-F238E27FC236}">
                <a16:creationId xmlns:a16="http://schemas.microsoft.com/office/drawing/2014/main" id="{031155BF-5EC4-038E-FA8D-24665D5849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EDDC33-EC3C-2A69-6364-EBFAB620DAA9}"/>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02774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3F2E0-F185-2CA9-595A-9D0739292C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B81591C-9148-E492-9154-6615BA736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7669A19-D117-F883-1F01-B1970EDEB3C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7279011-CEC7-3429-7C3F-14654013E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7623A9F-A056-80EC-C1AF-4481F62540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3757C38-3751-F569-1F4E-4F1AB6BCB108}"/>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8" name="Tijdelijke aanduiding voor voettekst 7">
            <a:extLst>
              <a:ext uri="{FF2B5EF4-FFF2-40B4-BE49-F238E27FC236}">
                <a16:creationId xmlns:a16="http://schemas.microsoft.com/office/drawing/2014/main" id="{415169F5-8FFC-AA4F-164A-D87FDE9AA1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BC33BE0-C67C-C693-EDDB-F21BB5382A45}"/>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167858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7F5B8-90E8-9A4F-D0AB-241754BEE9B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42DEABA-8F5D-6B07-7B30-AEEC964775B2}"/>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4" name="Tijdelijke aanduiding voor voettekst 3">
            <a:extLst>
              <a:ext uri="{FF2B5EF4-FFF2-40B4-BE49-F238E27FC236}">
                <a16:creationId xmlns:a16="http://schemas.microsoft.com/office/drawing/2014/main" id="{36F10D28-F7E6-CEA7-5005-F91C97B509E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52CDFE-84F8-93BA-5609-BD30CDC62127}"/>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82410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920144B-6DCE-64B9-C56A-D98F304AD25E}"/>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3" name="Tijdelijke aanduiding voor voettekst 2">
            <a:extLst>
              <a:ext uri="{FF2B5EF4-FFF2-40B4-BE49-F238E27FC236}">
                <a16:creationId xmlns:a16="http://schemas.microsoft.com/office/drawing/2014/main" id="{204B7F73-8404-4E88-C816-DF6E8A6FF61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0A475AA-B798-A326-697F-F555ABB60194}"/>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38180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DFDBA-A1AA-0569-59CB-A4D183C9C3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327E76-158F-BF7F-DB26-BF9B086B6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C3E4830-C45A-AA87-13BD-F478973AA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E73708-E45A-EC9A-915D-29DC8B9D9B2D}"/>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6" name="Tijdelijke aanduiding voor voettekst 5">
            <a:extLst>
              <a:ext uri="{FF2B5EF4-FFF2-40B4-BE49-F238E27FC236}">
                <a16:creationId xmlns:a16="http://schemas.microsoft.com/office/drawing/2014/main" id="{5450CD99-AC01-D75E-069E-8567646201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396A42-1138-8EB0-02D0-FAB2B370EC0E}"/>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62828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atin typeface="Open Sans" panose="020B0606030504020204" pitchFamily="34" charset="0"/>
              </a:defRPr>
            </a:lvl1pPr>
          </a:lstStyle>
          <a:p>
            <a:r>
              <a:rPr lang="en-GB" dirty="0"/>
              <a:t>Click to edit Master title style</a:t>
            </a:r>
            <a:endParaRPr lang="nl-NL" dirty="0"/>
          </a:p>
        </p:txBody>
      </p:sp>
      <p:sp>
        <p:nvSpPr>
          <p:cNvPr id="3" name="Tijdelijke aanduiding voor inhoud 2"/>
          <p:cNvSpPr>
            <a:spLocks noGrp="1"/>
          </p:cNvSpPr>
          <p:nvPr>
            <p:ph idx="1"/>
          </p:nvPr>
        </p:nvSpPr>
        <p:spPr/>
        <p:txBody>
          <a:bodyPr/>
          <a:lstStyle>
            <a:lvl1pPr>
              <a:defRPr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4" name="Tijdelijke aanduiding voor datum 3">
            <a:extLst>
              <a:ext uri="{FF2B5EF4-FFF2-40B4-BE49-F238E27FC236}">
                <a16:creationId xmlns:a16="http://schemas.microsoft.com/office/drawing/2014/main" id="{20ED5A1D-B551-7F66-94B4-F77F94FF8829}"/>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5" name="Tijdelijke aanduiding voor voettekst 4">
            <a:extLst>
              <a:ext uri="{FF2B5EF4-FFF2-40B4-BE49-F238E27FC236}">
                <a16:creationId xmlns:a16="http://schemas.microsoft.com/office/drawing/2014/main" id="{9318904F-D985-02AD-25E5-2845264E07CA}"/>
              </a:ext>
            </a:extLst>
          </p:cNvPr>
          <p:cNvSpPr>
            <a:spLocks noGrp="1"/>
          </p:cNvSpPr>
          <p:nvPr>
            <p:ph type="ftr" sz="quarter" idx="11"/>
          </p:nvPr>
        </p:nvSpPr>
        <p:spPr/>
        <p:txBody>
          <a:bodyPr/>
          <a:lstStyle>
            <a:lvl1pPr>
              <a:defRPr/>
            </a:lvl1pPr>
          </a:lstStyle>
          <a:p>
            <a:endParaRPr lang="en-EE"/>
          </a:p>
        </p:txBody>
      </p:sp>
      <p:sp>
        <p:nvSpPr>
          <p:cNvPr id="6" name="Tijdelijke aanduiding voor dianummer 5">
            <a:extLst>
              <a:ext uri="{FF2B5EF4-FFF2-40B4-BE49-F238E27FC236}">
                <a16:creationId xmlns:a16="http://schemas.microsoft.com/office/drawing/2014/main" id="{8B3F4151-1FD5-268E-B690-E0A4E7BE91E3}"/>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4041864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9CA4E-BE05-1CE5-A78B-956B97595E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F6F3DB-E297-C164-0993-8BFC37C5E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FA11DD6-9C84-F241-7CAA-DA37199E5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976A09-08A8-3070-3ABC-7222DE60E585}"/>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6" name="Tijdelijke aanduiding voor voettekst 5">
            <a:extLst>
              <a:ext uri="{FF2B5EF4-FFF2-40B4-BE49-F238E27FC236}">
                <a16:creationId xmlns:a16="http://schemas.microsoft.com/office/drawing/2014/main" id="{DE1DA949-9F27-C78C-C164-4B90AD3CD0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8B22AA-61CC-47C2-08CC-FE4CD546B3E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959755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0B591-A9E7-D4DE-A1FA-81D9684C17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9EF2295-C5C8-B1FB-29C8-A774DC3A77D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3FB625-E84C-271A-83C3-C4AD1ECF4912}"/>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5" name="Tijdelijke aanduiding voor voettekst 4">
            <a:extLst>
              <a:ext uri="{FF2B5EF4-FFF2-40B4-BE49-F238E27FC236}">
                <a16:creationId xmlns:a16="http://schemas.microsoft.com/office/drawing/2014/main" id="{AE12E37F-236F-929D-01CA-5FBF857A72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6F7288-ABA8-177E-2241-76EBEEB58680}"/>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583628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BADABF1-9DC8-1688-6FD5-30158BD59FF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6A95CDF-86E1-9F2D-3C19-F53F562120D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EB52FE-2932-96F9-C269-CCD7032EDBE7}"/>
              </a:ext>
            </a:extLst>
          </p:cNvPr>
          <p:cNvSpPr>
            <a:spLocks noGrp="1"/>
          </p:cNvSpPr>
          <p:nvPr>
            <p:ph type="dt" sz="half" idx="10"/>
          </p:nvPr>
        </p:nvSpPr>
        <p:spPr/>
        <p:txBody>
          <a:bodyPr/>
          <a:lstStyle/>
          <a:p>
            <a:fld id="{06504511-64F9-4413-914F-40CC6761BEB9}" type="datetimeFigureOut">
              <a:rPr lang="nl-NL" smtClean="0"/>
              <a:t>27-03-2025</a:t>
            </a:fld>
            <a:endParaRPr lang="nl-NL"/>
          </a:p>
        </p:txBody>
      </p:sp>
      <p:sp>
        <p:nvSpPr>
          <p:cNvPr id="5" name="Tijdelijke aanduiding voor voettekst 4">
            <a:extLst>
              <a:ext uri="{FF2B5EF4-FFF2-40B4-BE49-F238E27FC236}">
                <a16:creationId xmlns:a16="http://schemas.microsoft.com/office/drawing/2014/main" id="{546074AD-82A1-E0F9-245C-85AB6276C1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C9F449-94B7-C23B-3E26-7995EB9A708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00026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Tijdelijke aanduiding voor datum 3">
            <a:extLst>
              <a:ext uri="{FF2B5EF4-FFF2-40B4-BE49-F238E27FC236}">
                <a16:creationId xmlns:a16="http://schemas.microsoft.com/office/drawing/2014/main" id="{E3E45C1A-23DF-3624-7F48-9C946FBC5B36}"/>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5" name="Tijdelijke aanduiding voor voettekst 4">
            <a:extLst>
              <a:ext uri="{FF2B5EF4-FFF2-40B4-BE49-F238E27FC236}">
                <a16:creationId xmlns:a16="http://schemas.microsoft.com/office/drawing/2014/main" id="{82A69414-CB02-729E-6503-678CA2AC5428}"/>
              </a:ext>
            </a:extLst>
          </p:cNvPr>
          <p:cNvSpPr>
            <a:spLocks noGrp="1"/>
          </p:cNvSpPr>
          <p:nvPr>
            <p:ph type="ftr" sz="quarter" idx="11"/>
          </p:nvPr>
        </p:nvSpPr>
        <p:spPr/>
        <p:txBody>
          <a:bodyPr/>
          <a:lstStyle>
            <a:lvl1pPr>
              <a:defRPr/>
            </a:lvl1pPr>
          </a:lstStyle>
          <a:p>
            <a:endParaRPr lang="en-EE"/>
          </a:p>
        </p:txBody>
      </p:sp>
      <p:sp>
        <p:nvSpPr>
          <p:cNvPr id="6" name="Tijdelijke aanduiding voor dianummer 5">
            <a:extLst>
              <a:ext uri="{FF2B5EF4-FFF2-40B4-BE49-F238E27FC236}">
                <a16:creationId xmlns:a16="http://schemas.microsoft.com/office/drawing/2014/main" id="{DF2C4CFA-E3A6-1A24-3A59-85B63B4D0FBC}"/>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33265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ijdelijke aanduiding voor datum 3">
            <a:extLst>
              <a:ext uri="{FF2B5EF4-FFF2-40B4-BE49-F238E27FC236}">
                <a16:creationId xmlns:a16="http://schemas.microsoft.com/office/drawing/2014/main" id="{4F778225-537A-835A-648B-CB9EF0750172}"/>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6" name="Tijdelijke aanduiding voor voettekst 4">
            <a:extLst>
              <a:ext uri="{FF2B5EF4-FFF2-40B4-BE49-F238E27FC236}">
                <a16:creationId xmlns:a16="http://schemas.microsoft.com/office/drawing/2014/main" id="{E80B9350-358E-2A61-C636-9B1D381A0093}"/>
              </a:ext>
            </a:extLst>
          </p:cNvPr>
          <p:cNvSpPr>
            <a:spLocks noGrp="1"/>
          </p:cNvSpPr>
          <p:nvPr>
            <p:ph type="ftr" sz="quarter" idx="11"/>
          </p:nvPr>
        </p:nvSpPr>
        <p:spPr/>
        <p:txBody>
          <a:bodyPr/>
          <a:lstStyle>
            <a:lvl1pPr>
              <a:defRPr/>
            </a:lvl1pPr>
          </a:lstStyle>
          <a:p>
            <a:endParaRPr lang="en-EE"/>
          </a:p>
        </p:txBody>
      </p:sp>
      <p:sp>
        <p:nvSpPr>
          <p:cNvPr id="7" name="Tijdelijke aanduiding voor dianummer 5">
            <a:extLst>
              <a:ext uri="{FF2B5EF4-FFF2-40B4-BE49-F238E27FC236}">
                <a16:creationId xmlns:a16="http://schemas.microsoft.com/office/drawing/2014/main" id="{4F1D0491-53CC-0DA4-33B6-E98AE7C6E115}"/>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168980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en-GB"/>
              <a:t>Click to edit Master title style</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ijdelijke aanduiding voor inhoud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Tijdelijke aanduiding voor datum 3">
            <a:extLst>
              <a:ext uri="{FF2B5EF4-FFF2-40B4-BE49-F238E27FC236}">
                <a16:creationId xmlns:a16="http://schemas.microsoft.com/office/drawing/2014/main" id="{1DE55674-32A3-57A8-0A49-BCB402AC965F}"/>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8" name="Tijdelijke aanduiding voor voettekst 4">
            <a:extLst>
              <a:ext uri="{FF2B5EF4-FFF2-40B4-BE49-F238E27FC236}">
                <a16:creationId xmlns:a16="http://schemas.microsoft.com/office/drawing/2014/main" id="{C4F91161-4D03-8F7F-36F6-7C20577AD8AE}"/>
              </a:ext>
            </a:extLst>
          </p:cNvPr>
          <p:cNvSpPr>
            <a:spLocks noGrp="1"/>
          </p:cNvSpPr>
          <p:nvPr>
            <p:ph type="ftr" sz="quarter" idx="11"/>
          </p:nvPr>
        </p:nvSpPr>
        <p:spPr/>
        <p:txBody>
          <a:bodyPr/>
          <a:lstStyle>
            <a:lvl1pPr>
              <a:defRPr/>
            </a:lvl1pPr>
          </a:lstStyle>
          <a:p>
            <a:endParaRPr lang="en-EE"/>
          </a:p>
        </p:txBody>
      </p:sp>
      <p:sp>
        <p:nvSpPr>
          <p:cNvPr id="9" name="Tijdelijke aanduiding voor dianummer 5">
            <a:extLst>
              <a:ext uri="{FF2B5EF4-FFF2-40B4-BE49-F238E27FC236}">
                <a16:creationId xmlns:a16="http://schemas.microsoft.com/office/drawing/2014/main" id="{C6AAF6AB-3A14-5D73-2257-2D7A49B2E2CC}"/>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28965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a:p>
        </p:txBody>
      </p:sp>
      <p:sp>
        <p:nvSpPr>
          <p:cNvPr id="3" name="Tijdelijke aanduiding voor datum 3">
            <a:extLst>
              <a:ext uri="{FF2B5EF4-FFF2-40B4-BE49-F238E27FC236}">
                <a16:creationId xmlns:a16="http://schemas.microsoft.com/office/drawing/2014/main" id="{F1D0CA1E-D4E2-8B58-ACF4-679E1F0BCC33}"/>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4" name="Tijdelijke aanduiding voor voettekst 4">
            <a:extLst>
              <a:ext uri="{FF2B5EF4-FFF2-40B4-BE49-F238E27FC236}">
                <a16:creationId xmlns:a16="http://schemas.microsoft.com/office/drawing/2014/main" id="{02A9ECBC-B967-8777-B5BD-E62148C4DEA8}"/>
              </a:ext>
            </a:extLst>
          </p:cNvPr>
          <p:cNvSpPr>
            <a:spLocks noGrp="1"/>
          </p:cNvSpPr>
          <p:nvPr>
            <p:ph type="ftr" sz="quarter" idx="11"/>
          </p:nvPr>
        </p:nvSpPr>
        <p:spPr/>
        <p:txBody>
          <a:bodyPr/>
          <a:lstStyle>
            <a:lvl1pPr>
              <a:defRPr/>
            </a:lvl1pPr>
          </a:lstStyle>
          <a:p>
            <a:endParaRPr lang="en-EE"/>
          </a:p>
        </p:txBody>
      </p:sp>
      <p:sp>
        <p:nvSpPr>
          <p:cNvPr id="5" name="Tijdelijke aanduiding voor dianummer 5">
            <a:extLst>
              <a:ext uri="{FF2B5EF4-FFF2-40B4-BE49-F238E27FC236}">
                <a16:creationId xmlns:a16="http://schemas.microsoft.com/office/drawing/2014/main" id="{1928481F-2D62-3D9C-8385-8C6C70307253}"/>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350682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AEA027-85D2-05BE-F29D-8C66C9A05F1A}"/>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3" name="Tijdelijke aanduiding voor voettekst 4">
            <a:extLst>
              <a:ext uri="{FF2B5EF4-FFF2-40B4-BE49-F238E27FC236}">
                <a16:creationId xmlns:a16="http://schemas.microsoft.com/office/drawing/2014/main" id="{B507966A-1DC4-2DE3-BBAA-C584560B95F7}"/>
              </a:ext>
            </a:extLst>
          </p:cNvPr>
          <p:cNvSpPr>
            <a:spLocks noGrp="1"/>
          </p:cNvSpPr>
          <p:nvPr>
            <p:ph type="ftr" sz="quarter" idx="11"/>
          </p:nvPr>
        </p:nvSpPr>
        <p:spPr/>
        <p:txBody>
          <a:bodyPr/>
          <a:lstStyle>
            <a:lvl1pPr>
              <a:defRPr/>
            </a:lvl1pPr>
          </a:lstStyle>
          <a:p>
            <a:endParaRPr lang="en-EE"/>
          </a:p>
        </p:txBody>
      </p:sp>
      <p:sp>
        <p:nvSpPr>
          <p:cNvPr id="4" name="Tijdelijke aanduiding voor dianummer 5">
            <a:extLst>
              <a:ext uri="{FF2B5EF4-FFF2-40B4-BE49-F238E27FC236}">
                <a16:creationId xmlns:a16="http://schemas.microsoft.com/office/drawing/2014/main" id="{98882728-EB45-DB00-5FEC-3BA6FADF5027}"/>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150216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Tijdelijke aanduiding voor datum 3">
            <a:extLst>
              <a:ext uri="{FF2B5EF4-FFF2-40B4-BE49-F238E27FC236}">
                <a16:creationId xmlns:a16="http://schemas.microsoft.com/office/drawing/2014/main" id="{E690266F-BB41-FAC0-0E1B-84297C09C78B}"/>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6" name="Tijdelijke aanduiding voor voettekst 4">
            <a:extLst>
              <a:ext uri="{FF2B5EF4-FFF2-40B4-BE49-F238E27FC236}">
                <a16:creationId xmlns:a16="http://schemas.microsoft.com/office/drawing/2014/main" id="{02EB0CFB-3102-8C35-835F-351C3EEC7E9F}"/>
              </a:ext>
            </a:extLst>
          </p:cNvPr>
          <p:cNvSpPr>
            <a:spLocks noGrp="1"/>
          </p:cNvSpPr>
          <p:nvPr>
            <p:ph type="ftr" sz="quarter" idx="11"/>
          </p:nvPr>
        </p:nvSpPr>
        <p:spPr/>
        <p:txBody>
          <a:bodyPr/>
          <a:lstStyle>
            <a:lvl1pPr>
              <a:defRPr/>
            </a:lvl1pPr>
          </a:lstStyle>
          <a:p>
            <a:endParaRPr lang="en-EE"/>
          </a:p>
        </p:txBody>
      </p:sp>
      <p:sp>
        <p:nvSpPr>
          <p:cNvPr id="7" name="Tijdelijke aanduiding voor dianummer 5">
            <a:extLst>
              <a:ext uri="{FF2B5EF4-FFF2-40B4-BE49-F238E27FC236}">
                <a16:creationId xmlns:a16="http://schemas.microsoft.com/office/drawing/2014/main" id="{AC9068AF-80BF-BDA4-4DE4-67442C133E2A}"/>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392850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Tijdelijke aanduiding voor datum 3">
            <a:extLst>
              <a:ext uri="{FF2B5EF4-FFF2-40B4-BE49-F238E27FC236}">
                <a16:creationId xmlns:a16="http://schemas.microsoft.com/office/drawing/2014/main" id="{EC072F35-6A63-B33E-01F1-4E3086438BA7}"/>
              </a:ext>
            </a:extLst>
          </p:cNvPr>
          <p:cNvSpPr>
            <a:spLocks noGrp="1"/>
          </p:cNvSpPr>
          <p:nvPr>
            <p:ph type="dt" sz="half" idx="10"/>
          </p:nvPr>
        </p:nvSpPr>
        <p:spPr/>
        <p:txBody>
          <a:bodyPr/>
          <a:lstStyle>
            <a:lvl1pPr>
              <a:defRPr/>
            </a:lvl1pPr>
          </a:lstStyle>
          <a:p>
            <a:fld id="{F7D65AB4-4E96-6F46-BB4F-1049EFDBF895}" type="datetimeFigureOut">
              <a:rPr lang="en-EE" smtClean="0"/>
              <a:t>27.03.2025</a:t>
            </a:fld>
            <a:endParaRPr lang="en-EE"/>
          </a:p>
        </p:txBody>
      </p:sp>
      <p:sp>
        <p:nvSpPr>
          <p:cNvPr id="6" name="Tijdelijke aanduiding voor voettekst 4">
            <a:extLst>
              <a:ext uri="{FF2B5EF4-FFF2-40B4-BE49-F238E27FC236}">
                <a16:creationId xmlns:a16="http://schemas.microsoft.com/office/drawing/2014/main" id="{A5FD9FCB-39F6-A858-BC58-02C8809770A6}"/>
              </a:ext>
            </a:extLst>
          </p:cNvPr>
          <p:cNvSpPr>
            <a:spLocks noGrp="1"/>
          </p:cNvSpPr>
          <p:nvPr>
            <p:ph type="ftr" sz="quarter" idx="11"/>
          </p:nvPr>
        </p:nvSpPr>
        <p:spPr/>
        <p:txBody>
          <a:bodyPr/>
          <a:lstStyle>
            <a:lvl1pPr>
              <a:defRPr/>
            </a:lvl1pPr>
          </a:lstStyle>
          <a:p>
            <a:endParaRPr lang="en-EE"/>
          </a:p>
        </p:txBody>
      </p:sp>
      <p:sp>
        <p:nvSpPr>
          <p:cNvPr id="7" name="Tijdelijke aanduiding voor dianummer 5">
            <a:extLst>
              <a:ext uri="{FF2B5EF4-FFF2-40B4-BE49-F238E27FC236}">
                <a16:creationId xmlns:a16="http://schemas.microsoft.com/office/drawing/2014/main" id="{6D505888-6C23-0D07-3CBE-13C42F751402}"/>
              </a:ext>
            </a:extLst>
          </p:cNvPr>
          <p:cNvSpPr>
            <a:spLocks noGrp="1"/>
          </p:cNvSpPr>
          <p:nvPr>
            <p:ph type="sldNum" sz="quarter" idx="12"/>
          </p:nvPr>
        </p:nvSpPr>
        <p:spPr/>
        <p:txBody>
          <a:bodyPr/>
          <a:lstStyle>
            <a:lvl1pPr>
              <a:defRPr/>
            </a:lvl1pPr>
          </a:lstStyle>
          <a:p>
            <a:fld id="{86B155F0-8396-F344-B557-83D6B5DA5370}" type="slidenum">
              <a:rPr lang="en-EE" smtClean="0"/>
              <a:t>‹#›</a:t>
            </a:fld>
            <a:endParaRPr lang="en-EE"/>
          </a:p>
        </p:txBody>
      </p:sp>
    </p:spTree>
    <p:extLst>
      <p:ext uri="{BB962C8B-B14F-4D97-AF65-F5344CB8AC3E}">
        <p14:creationId xmlns:p14="http://schemas.microsoft.com/office/powerpoint/2010/main" val="294948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9239E7C2-C9AF-E21B-3143-996F224878B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EE" dirty="0"/>
              <a:t>Klik om stijl te bewerken</a:t>
            </a:r>
          </a:p>
        </p:txBody>
      </p:sp>
      <p:sp>
        <p:nvSpPr>
          <p:cNvPr id="1027" name="Tijdelijke aanduiding voor tekst 2">
            <a:extLst>
              <a:ext uri="{FF2B5EF4-FFF2-40B4-BE49-F238E27FC236}">
                <a16:creationId xmlns:a16="http://schemas.microsoft.com/office/drawing/2014/main" id="{FCA8D081-D18B-F9A9-90F8-DAE6F0874DF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EE" dirty="0"/>
              <a:t>Klikken om de tekststijl van het model te bewerken</a:t>
            </a:r>
          </a:p>
          <a:p>
            <a:pPr lvl="1"/>
            <a:r>
              <a:rPr lang="nl-NL" altLang="en-EE" dirty="0"/>
              <a:t>Tweede niveau</a:t>
            </a:r>
          </a:p>
          <a:p>
            <a:pPr lvl="2"/>
            <a:r>
              <a:rPr lang="nl-NL" altLang="en-EE" dirty="0"/>
              <a:t>Derde niveau</a:t>
            </a:r>
          </a:p>
          <a:p>
            <a:pPr lvl="3"/>
            <a:r>
              <a:rPr lang="nl-NL" altLang="en-EE" dirty="0"/>
              <a:t>Vierde niveau</a:t>
            </a:r>
          </a:p>
          <a:p>
            <a:pPr lvl="4"/>
            <a:r>
              <a:rPr lang="nl-NL" altLang="en-EE" dirty="0"/>
              <a:t>Vijfde niveau</a:t>
            </a:r>
          </a:p>
        </p:txBody>
      </p:sp>
      <p:sp>
        <p:nvSpPr>
          <p:cNvPr id="4" name="Tijdelijke aanduiding voor datum 3">
            <a:extLst>
              <a:ext uri="{FF2B5EF4-FFF2-40B4-BE49-F238E27FC236}">
                <a16:creationId xmlns:a16="http://schemas.microsoft.com/office/drawing/2014/main" id="{C23CF727-FF34-4763-34D5-50F6B028F4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F7D65AB4-4E96-6F46-BB4F-1049EFDBF895}" type="datetimeFigureOut">
              <a:rPr lang="en-EE" smtClean="0"/>
              <a:t>27.03.2025</a:t>
            </a:fld>
            <a:endParaRPr lang="en-EE"/>
          </a:p>
        </p:txBody>
      </p:sp>
      <p:sp>
        <p:nvSpPr>
          <p:cNvPr id="5" name="Tijdelijke aanduiding voor voettekst 4">
            <a:extLst>
              <a:ext uri="{FF2B5EF4-FFF2-40B4-BE49-F238E27FC236}">
                <a16:creationId xmlns:a16="http://schemas.microsoft.com/office/drawing/2014/main" id="{0DF7E366-3C57-8294-C5CA-7FDE1CED2C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EE"/>
          </a:p>
        </p:txBody>
      </p:sp>
      <p:sp>
        <p:nvSpPr>
          <p:cNvPr id="6" name="Tijdelijke aanduiding voor dianummer 5">
            <a:extLst>
              <a:ext uri="{FF2B5EF4-FFF2-40B4-BE49-F238E27FC236}">
                <a16:creationId xmlns:a16="http://schemas.microsoft.com/office/drawing/2014/main" id="{5531A647-60F1-DE7C-26C8-487FFC90A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86B155F0-8396-F344-B557-83D6B5DA5370}" type="slidenum">
              <a:rPr lang="en-EE" smtClean="0"/>
              <a:t>‹#›</a:t>
            </a:fld>
            <a:endParaRPr lang="en-EE"/>
          </a:p>
        </p:txBody>
      </p:sp>
      <p:pic>
        <p:nvPicPr>
          <p:cNvPr id="2" name="Afbeelding 4" descr="Afbeelding met Graphics, creativiteit, kunst&#10;&#10;Automatisch gegenereerde beschrijving">
            <a:extLst>
              <a:ext uri="{FF2B5EF4-FFF2-40B4-BE49-F238E27FC236}">
                <a16:creationId xmlns:a16="http://schemas.microsoft.com/office/drawing/2014/main" id="{7F748CDF-BB90-52F5-9905-6DA12E7711E3}"/>
              </a:ext>
            </a:extLst>
          </p:cNvPr>
          <p:cNvPicPr/>
          <p:nvPr userDrawn="1"/>
        </p:nvPicPr>
        <p:blipFill>
          <a:blip r:embed="rId13">
            <a:extLst>
              <a:ext uri="{28A0092B-C50C-407E-A947-70E740481C1C}">
                <a14:useLocalDpi xmlns:a14="http://schemas.microsoft.com/office/drawing/2010/main" val="0"/>
              </a:ext>
            </a:extLst>
          </a:blip>
          <a:stretch>
            <a:fillRect/>
          </a:stretch>
        </p:blipFill>
        <p:spPr>
          <a:xfrm rot="1788900">
            <a:off x="-945656" y="-2424360"/>
            <a:ext cx="3233850" cy="4010519"/>
          </a:xfrm>
          <a:prstGeom prst="rect">
            <a:avLst/>
          </a:prstGeom>
        </p:spPr>
      </p:pic>
      <p:pic>
        <p:nvPicPr>
          <p:cNvPr id="3" name="Afbeelding 5" descr="Afbeelding met creativiteit&#10;&#10;Automatisch gegenereerde beschrijving">
            <a:extLst>
              <a:ext uri="{FF2B5EF4-FFF2-40B4-BE49-F238E27FC236}">
                <a16:creationId xmlns:a16="http://schemas.microsoft.com/office/drawing/2014/main" id="{6479C138-2926-C4F0-1FB3-0F75977B8FB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7859178">
            <a:off x="9097964" y="3523673"/>
            <a:ext cx="5772150" cy="5772150"/>
          </a:xfrm>
          <a:prstGeom prst="rect">
            <a:avLst/>
          </a:prstGeom>
        </p:spPr>
      </p:pic>
      <p:pic>
        <p:nvPicPr>
          <p:cNvPr id="7" name="Afbeelding 3" descr="Afbeelding met tekst, Graphics, Lettertype, logo&#10;&#10;Automatisch gegenereerde beschrijving">
            <a:extLst>
              <a:ext uri="{FF2B5EF4-FFF2-40B4-BE49-F238E27FC236}">
                <a16:creationId xmlns:a16="http://schemas.microsoft.com/office/drawing/2014/main" id="{30E674EB-967F-CF78-8268-2FD4E55DE7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72776" y="103981"/>
            <a:ext cx="1325563" cy="1325563"/>
          </a:xfrm>
          <a:prstGeom prst="rect">
            <a:avLst/>
          </a:prstGeom>
        </p:spPr>
      </p:pic>
    </p:spTree>
    <p:extLst>
      <p:ext uri="{BB962C8B-B14F-4D97-AF65-F5344CB8AC3E}">
        <p14:creationId xmlns:p14="http://schemas.microsoft.com/office/powerpoint/2010/main" val="18492507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lnSpc>
          <a:spcPct val="90000"/>
        </a:lnSpc>
        <a:spcBef>
          <a:spcPct val="0"/>
        </a:spcBef>
        <a:spcAft>
          <a:spcPct val="0"/>
        </a:spcAft>
        <a:defRPr sz="4400" kern="1200" baseline="0">
          <a:solidFill>
            <a:srgbClr val="002060"/>
          </a:solidFill>
          <a:latin typeface="Open Sans" panose="020B06060305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baseline="0">
          <a:solidFill>
            <a:schemeClr val="tx1"/>
          </a:solidFill>
          <a:latin typeface="Open Sans" panose="020B0606030504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E799E65-9601-E11E-87FA-3D3E93CAF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EF3F7C5-590F-0581-8C0B-F226DF5F8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36D823-DBB8-E08C-0394-E25915C40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511-64F9-4413-914F-40CC6761BEB9}" type="datetimeFigureOut">
              <a:rPr lang="nl-NL" smtClean="0"/>
              <a:t>27-03-2025</a:t>
            </a:fld>
            <a:endParaRPr lang="nl-NL"/>
          </a:p>
        </p:txBody>
      </p:sp>
      <p:sp>
        <p:nvSpPr>
          <p:cNvPr id="5" name="Tijdelijke aanduiding voor voettekst 4">
            <a:extLst>
              <a:ext uri="{FF2B5EF4-FFF2-40B4-BE49-F238E27FC236}">
                <a16:creationId xmlns:a16="http://schemas.microsoft.com/office/drawing/2014/main" id="{1E812342-5E26-98DC-CAE7-CE7E3115D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3E70721-6CC1-A299-E6F5-19FB99C14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58A2F-078C-49EB-918A-7F950C6B6EFD}" type="slidenum">
              <a:rPr lang="nl-NL" smtClean="0"/>
              <a:t>‹#›</a:t>
            </a:fld>
            <a:endParaRPr lang="nl-NL"/>
          </a:p>
        </p:txBody>
      </p:sp>
    </p:spTree>
    <p:extLst>
      <p:ext uri="{BB962C8B-B14F-4D97-AF65-F5344CB8AC3E}">
        <p14:creationId xmlns:p14="http://schemas.microsoft.com/office/powerpoint/2010/main" val="645668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5A27E8-F5CB-AC74-E6A6-011F77F8FB5A}"/>
              </a:ext>
            </a:extLst>
          </p:cNvPr>
          <p:cNvSpPr/>
          <p:nvPr/>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Afbeelding 5" descr="Afbeelding met water, zon, buitenshuis, licht&#10;&#10;Automatisch gegenereerde beschrijving">
            <a:extLst>
              <a:ext uri="{FF2B5EF4-FFF2-40B4-BE49-F238E27FC236}">
                <a16:creationId xmlns:a16="http://schemas.microsoft.com/office/drawing/2014/main" id="{F4AEB55E-6433-7D65-25BC-7D680B5320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646" y="0"/>
            <a:ext cx="4572000" cy="6858000"/>
          </a:xfrm>
          <a:prstGeom prst="rect">
            <a:avLst/>
          </a:prstGeom>
        </p:spPr>
      </p:pic>
      <p:pic>
        <p:nvPicPr>
          <p:cNvPr id="66" name="Afbeelding 65" descr="Afbeelding met creativiteit&#10;&#10;Automatisch gegenereerde beschrijving">
            <a:extLst>
              <a:ext uri="{FF2B5EF4-FFF2-40B4-BE49-F238E27FC236}">
                <a16:creationId xmlns:a16="http://schemas.microsoft.com/office/drawing/2014/main" id="{261B9B20-C261-44A4-A50A-ADFCB42DD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02">
            <a:off x="9782009" y="-2681147"/>
            <a:ext cx="4169559" cy="4169559"/>
          </a:xfrm>
          <a:prstGeom prst="rect">
            <a:avLst/>
          </a:prstGeom>
        </p:spPr>
      </p:pic>
      <p:sp>
        <p:nvSpPr>
          <p:cNvPr id="2" name="Titel 1">
            <a:extLst>
              <a:ext uri="{FF2B5EF4-FFF2-40B4-BE49-F238E27FC236}">
                <a16:creationId xmlns:a16="http://schemas.microsoft.com/office/drawing/2014/main" id="{C9F1D027-3784-4C4D-AE64-E7A8D112E9FB}"/>
              </a:ext>
            </a:extLst>
          </p:cNvPr>
          <p:cNvSpPr>
            <a:spLocks noGrp="1"/>
          </p:cNvSpPr>
          <p:nvPr>
            <p:ph type="ctrTitle"/>
          </p:nvPr>
        </p:nvSpPr>
        <p:spPr>
          <a:xfrm>
            <a:off x="4550354" y="886281"/>
            <a:ext cx="7316435" cy="1197674"/>
          </a:xfrm>
        </p:spPr>
        <p:txBody>
          <a:bodyPr>
            <a:normAutofit fontScale="90000"/>
          </a:bodyPr>
          <a:lstStyle/>
          <a:p>
            <a:r>
              <a:rPr lang="nl-NL" dirty="0" err="1">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Aktiivmudaprotsessi</a:t>
            </a:r>
            <a:r>
              <a:rPr lang="nl-NL" dirty="0">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 </a:t>
            </a:r>
            <a:r>
              <a:rPr lang="nl-NL" dirty="0" err="1">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opereerimine</a:t>
            </a:r>
            <a:endParaRPr lang="nl-NL" dirty="0">
              <a:solidFill>
                <a:srgbClr val="1B1464"/>
              </a:solidFill>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10" name="Afbeelding 9" descr="Afbeelding met tekst, Graphics, Lettertype, logo&#10;&#10;Automatisch gegenereerde beschrijving">
            <a:extLst>
              <a:ext uri="{FF2B5EF4-FFF2-40B4-BE49-F238E27FC236}">
                <a16:creationId xmlns:a16="http://schemas.microsoft.com/office/drawing/2014/main" id="{E927CF25-35AA-FC20-DB85-C90C3F7F813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sp>
        <p:nvSpPr>
          <p:cNvPr id="14" name="Ondertitel 2">
            <a:extLst>
              <a:ext uri="{FF2B5EF4-FFF2-40B4-BE49-F238E27FC236}">
                <a16:creationId xmlns:a16="http://schemas.microsoft.com/office/drawing/2014/main" id="{AB02E865-75F6-48C2-8DCD-1CA48ACF3FE3}"/>
              </a:ext>
            </a:extLst>
          </p:cNvPr>
          <p:cNvSpPr>
            <a:spLocks noGrp="1"/>
          </p:cNvSpPr>
          <p:nvPr>
            <p:ph type="subTitle" idx="1"/>
          </p:nvPr>
        </p:nvSpPr>
        <p:spPr>
          <a:xfrm>
            <a:off x="5449095" y="2331101"/>
            <a:ext cx="5518951" cy="493360"/>
          </a:xfrm>
        </p:spPr>
        <p:txBody>
          <a:bodyPr>
            <a:normAutofit/>
          </a:bodyPr>
          <a:lstStyle/>
          <a:p>
            <a:r>
              <a:rPr lang="nl-NL" dirty="0" err="1">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rPr>
              <a:t>Aktiivmudaprotsessi</a:t>
            </a:r>
            <a:r>
              <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rPr>
              <a:t> </a:t>
            </a:r>
            <a:r>
              <a:rPr lang="nl-NL" dirty="0" err="1">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rPr>
              <a:t>parameetrid</a:t>
            </a:r>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a:p>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p:txBody>
      </p:sp>
      <p:pic>
        <p:nvPicPr>
          <p:cNvPr id="64" name="Afbeelding 63" descr="Afbeelding met Lettertype, schermopname, Elektrisch blauw, Graphics&#10;&#10;Automatisch gegenereerde beschrijving">
            <a:extLst>
              <a:ext uri="{FF2B5EF4-FFF2-40B4-BE49-F238E27FC236}">
                <a16:creationId xmlns:a16="http://schemas.microsoft.com/office/drawing/2014/main" id="{C343AFE2-2B1F-5975-8E4D-B667C2CDA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49" y="6135487"/>
            <a:ext cx="3084617" cy="645517"/>
          </a:xfrm>
          <a:prstGeom prst="rect">
            <a:avLst/>
          </a:prstGeom>
        </p:spPr>
      </p:pic>
      <p:pic>
        <p:nvPicPr>
          <p:cNvPr id="12" name="Afbeelding 11">
            <a:extLst>
              <a:ext uri="{FF2B5EF4-FFF2-40B4-BE49-F238E27FC236}">
                <a16:creationId xmlns:a16="http://schemas.microsoft.com/office/drawing/2014/main" id="{B60DDBBA-25F5-1B4B-4ADF-3B34E7B622B7}"/>
              </a:ext>
            </a:extLst>
          </p:cNvPr>
          <p:cNvPicPr>
            <a:picLocks noChangeAspect="1"/>
          </p:cNvPicPr>
          <p:nvPr/>
        </p:nvPicPr>
        <p:blipFill>
          <a:blip r:embed="rId6"/>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298492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KHT fraktsioneerimine (2)</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342900" lvl="0" indent="-342900" algn="just">
              <a:lnSpc>
                <a:spcPct val="100000"/>
              </a:lnSpc>
              <a:buFont typeface="Symbol" pitchFamily="2" charset="2"/>
              <a:buChar char=""/>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lahustunud mittelagunev KHT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KHT,inert</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läbib aktiivmudapuhasti muutumatul kujul ja jõuab puhasti väljavoolu lahustunud KHT-na (tavaliselt on olmereoveepuhasti väljavooluvee KHT 30–50 mg/l); </a:t>
            </a: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buFont typeface="Symbol" pitchFamily="2" charset="2"/>
              <a:buChar char=""/>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heljumis olev inertne KHT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X</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KHT,inert</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aktiivmudapuhastuse ajal ei lagune ning see fraktsioon läheb aktiivmuda koosseisu (X</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KHT,LM</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buFont typeface="Symbol" pitchFamily="2" charset="2"/>
              <a:buChar char=""/>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nii lahustunud kui ka mittelahustunud biolagunev KHT (vastavalt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KHT,bio,SV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ja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X</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KHT,bio,SV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lagundatakse aktiivmuda mikroorganismide poolt ning selleks tarvitavad organismid hapnikku. Suurem osa biolagunevast KHT-st kajastub orgaaniliste ainete lagundamiseks vajalikus hapnikutarbes (ingl </a:t>
            </a:r>
            <a:r>
              <a:rPr lang="et-EE" sz="24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oxygen</a:t>
            </a:r>
            <a:r>
              <a:rPr lang="et-EE" sz="2400"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sz="24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uptake</a:t>
            </a:r>
            <a:r>
              <a:rPr lang="et-EE" sz="2400"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OU</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C</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Aft>
                <a:spcPts val="1200"/>
              </a:spcAft>
              <a:buFont typeface="Symbol" pitchFamily="2" charset="2"/>
              <a:buChar char=""/>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orgaanilisi aineid lagundavad mikroorganismid paljunevad ning osa biolagunevast KHT-st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KHT,bio,SV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ja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X</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KHT,bio,SV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kasutatakse uute mikroorganismide rakkude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biomassi</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(BM) ülesehitamiseks. Suurem osa tekkinud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biomassi</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orgaanilistest ühenditest on biolagunevad (X</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KHT,BM</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Biomassis on alati ka mittelagunevaid ühendeid, mida saab mõõta KHT-na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X</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KHT,inert,LM</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Selle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biomassiosa</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võrra väheneb ka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biopuhasti</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hapnikutarve OU</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C</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p:spTree>
    <p:extLst>
      <p:ext uri="{BB962C8B-B14F-4D97-AF65-F5344CB8AC3E}">
        <p14:creationId xmlns:p14="http://schemas.microsoft.com/office/powerpoint/2010/main" val="307834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Aktiivmudasisaldus</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lgn="just">
              <a:buNone/>
            </a:pP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Aktiivmudasisaldus</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X</a:t>
            </a:r>
            <a:r>
              <a:rPr lang="et-EE" sz="2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KA,R</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(ingl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mixed</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liqour</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uspended</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solids</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MLSS</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aktiivmudaproovis sisalduvate tahkete osakeste mass filtrile jääva proovi mahuhulga kohta. Proov filtreeritakse läbi membraanfiltri (</a:t>
            </a:r>
            <a:r>
              <a:rPr lang="et-EE" sz="2400" dirty="0" err="1">
                <a:solidFill>
                  <a:srgbClr val="323E4F"/>
                </a:solidFill>
                <a:effectLst/>
                <a:latin typeface="Calibri" panose="020F0502020204030204" pitchFamily="34" charset="0"/>
                <a:ea typeface="Times New Roman" panose="02020603050405020304" pitchFamily="18" charset="0"/>
              </a:rPr>
              <a:t>Ø</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1,2 </a:t>
            </a:r>
            <a:r>
              <a:rPr lang="et-EE" sz="2400" dirty="0">
                <a:solidFill>
                  <a:srgbClr val="323E4F"/>
                </a:solidFill>
                <a:effectLst/>
                <a:latin typeface="Calibri" panose="020F0502020204030204" pitchFamily="34" charset="0"/>
                <a:ea typeface="Times New Roman" panose="02020603050405020304" pitchFamily="18" charset="0"/>
              </a:rPr>
              <a:t>µ</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 kuivatatakse 105 °C juures konstantse massini ja kaalutakse. </a:t>
            </a:r>
            <a:endParaRPr lang="en-EE" sz="3200" dirty="0">
              <a:solidFill>
                <a:srgbClr val="323E4F"/>
              </a:solidFill>
              <a:latin typeface="Calibri" panose="020F0502020204030204" pitchFamily="34" charset="0"/>
            </a:endParaRPr>
          </a:p>
        </p:txBody>
      </p:sp>
    </p:spTree>
    <p:extLst>
      <p:ext uri="{BB962C8B-B14F-4D97-AF65-F5344CB8AC3E}">
        <p14:creationId xmlns:p14="http://schemas.microsoft.com/office/powerpoint/2010/main" val="102472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35556" y="93661"/>
            <a:ext cx="10515600" cy="1325563"/>
          </a:xfrm>
        </p:spPr>
        <p:txBody>
          <a:bodyPr wrap="square" anchor="ctr">
            <a:normAutofit/>
          </a:bodyPr>
          <a:lstStyle/>
          <a:p>
            <a:r>
              <a:rPr lang="en-EE" dirty="0"/>
              <a:t>Aktiivmuda settimiskatse</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sz="half" idx="1"/>
          </p:nvPr>
        </p:nvSpPr>
        <p:spPr>
          <a:xfrm>
            <a:off x="254000" y="1419224"/>
            <a:ext cx="7366000" cy="5184775"/>
          </a:xfrm>
        </p:spPr>
        <p:txBody>
          <a:bodyPr wrap="square" anchor="t">
            <a:normAutofit/>
          </a:bodyPr>
          <a:lstStyle/>
          <a:p>
            <a:pPr marL="0" indent="0">
              <a:spcAft>
                <a:spcPts val="1200"/>
              </a:spcAft>
              <a:buNone/>
            </a:pPr>
            <a:r>
              <a:rPr lang="et-EE" sz="1800" dirty="0">
                <a:effectLst/>
              </a:rPr>
              <a:t>Aktiivmuda settimiskatse eesmärk on hinnata, kui palju on aktiivmudaprotsessis muda ning millised on selle settimisomadused. Sette ruumala nimetatakse muda mahuks (ingl </a:t>
            </a:r>
            <a:r>
              <a:rPr lang="et-EE" sz="1800" i="1" dirty="0" err="1">
                <a:effectLst/>
              </a:rPr>
              <a:t>sludge</a:t>
            </a:r>
            <a:r>
              <a:rPr lang="et-EE" sz="1800" i="1" dirty="0">
                <a:effectLst/>
              </a:rPr>
              <a:t> </a:t>
            </a:r>
            <a:r>
              <a:rPr lang="et-EE" sz="1800" i="1" dirty="0" err="1">
                <a:effectLst/>
              </a:rPr>
              <a:t>volume</a:t>
            </a:r>
            <a:r>
              <a:rPr lang="et-EE" sz="1800" dirty="0">
                <a:effectLst/>
              </a:rPr>
              <a:t>, SV) ning väljendatakse milliliitrites ühe liitri aktiivmudasuspensiooni kohta. </a:t>
            </a:r>
            <a:endParaRPr lang="en-EE" sz="1800" dirty="0">
              <a:effectLst/>
            </a:endParaRPr>
          </a:p>
          <a:p>
            <a:pPr marL="0" indent="0">
              <a:spcAft>
                <a:spcPts val="1200"/>
              </a:spcAft>
              <a:buNone/>
            </a:pPr>
            <a:r>
              <a:rPr lang="et-EE" sz="1800" dirty="0">
                <a:effectLst/>
              </a:rPr>
              <a:t>Settimiskatse (joonis 1) tuleb teha kohe pärast aktiivmudaproovi võtmist:  </a:t>
            </a:r>
            <a:endParaRPr lang="en-EE" sz="1800" dirty="0">
              <a:effectLst/>
            </a:endParaRPr>
          </a:p>
          <a:p>
            <a:pPr marL="342900" lvl="0" indent="-342900">
              <a:buFont typeface="Symbol" pitchFamily="2" charset="2"/>
              <a:buChar char=""/>
            </a:pPr>
            <a:r>
              <a:rPr lang="et-EE" sz="1800" dirty="0">
                <a:effectLst/>
              </a:rPr>
              <a:t>mõõtesilinder (1 liiter) täidetakse õhustuskambri lõpust võetud aktiivmudaseguga;</a:t>
            </a:r>
            <a:endParaRPr lang="en-EE" sz="1800" dirty="0">
              <a:effectLst/>
            </a:endParaRPr>
          </a:p>
          <a:p>
            <a:pPr marL="342900" lvl="0" indent="-342900">
              <a:buFont typeface="Symbol" pitchFamily="2" charset="2"/>
              <a:buChar char=""/>
            </a:pPr>
            <a:r>
              <a:rPr lang="et-EE" sz="1800" dirty="0">
                <a:effectLst/>
              </a:rPr>
              <a:t>aktiivmudasegul lastakse 30 minutit settida ning pannakse siis 5 ml täpsusega kirja mudaga  täidetud ruumala (SV); </a:t>
            </a:r>
            <a:endParaRPr lang="en-EE" sz="1800" dirty="0">
              <a:effectLst/>
            </a:endParaRPr>
          </a:p>
          <a:p>
            <a:pPr marL="342900" lvl="0" indent="-342900">
              <a:spcAft>
                <a:spcPts val="1200"/>
              </a:spcAft>
              <a:buFont typeface="Symbol" pitchFamily="2" charset="2"/>
              <a:buChar char=""/>
            </a:pPr>
            <a:r>
              <a:rPr lang="et-EE" sz="1800" dirty="0">
                <a:effectLst/>
              </a:rPr>
              <a:t>kirjeldatakse aktiivmuda struktuuri ja värvust, settepealset vett (selge, hägune) ning proovi lõhna.</a:t>
            </a:r>
            <a:endParaRPr lang="en-EE" sz="1800" dirty="0">
              <a:effectLst/>
            </a:endParaRPr>
          </a:p>
          <a:p>
            <a:pPr marL="0" indent="0">
              <a:buNone/>
            </a:pPr>
            <a:endParaRPr lang="en-EE" sz="1500" dirty="0"/>
          </a:p>
        </p:txBody>
      </p:sp>
      <p:pic>
        <p:nvPicPr>
          <p:cNvPr id="4" name="Picture 3" descr="Chart&#10;&#10;Description automatically generated">
            <a:extLst>
              <a:ext uri="{FF2B5EF4-FFF2-40B4-BE49-F238E27FC236}">
                <a16:creationId xmlns:a16="http://schemas.microsoft.com/office/drawing/2014/main" id="{AA5005D3-B59F-E2DB-6E72-9D27C8FEAAF4}"/>
              </a:ext>
            </a:extLst>
          </p:cNvPr>
          <p:cNvPicPr>
            <a:picLocks noChangeAspect="1"/>
          </p:cNvPicPr>
          <p:nvPr/>
        </p:nvPicPr>
        <p:blipFill>
          <a:blip r:embed="rId3"/>
          <a:stretch>
            <a:fillRect/>
          </a:stretch>
        </p:blipFill>
        <p:spPr>
          <a:xfrm>
            <a:off x="7808486" y="1588833"/>
            <a:ext cx="4269214" cy="2422778"/>
          </a:xfrm>
          <a:prstGeom prst="rect">
            <a:avLst/>
          </a:prstGeom>
          <a:noFill/>
        </p:spPr>
      </p:pic>
    </p:spTree>
    <p:extLst>
      <p:ext uri="{BB962C8B-B14F-4D97-AF65-F5344CB8AC3E}">
        <p14:creationId xmlns:p14="http://schemas.microsoft.com/office/powerpoint/2010/main" val="294424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Mudaindeks SVI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lgn="just">
                  <a:lnSpc>
                    <a:spcPct val="100000"/>
                  </a:lnSpc>
                  <a:spcAft>
                    <a:spcPts val="1200"/>
                  </a:spcAft>
                  <a:buNone/>
                </a:pP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Mudaindeks (ingl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sludge</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volume</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index</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SVI) on näitaja, mis tuleneb muda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settivustestist</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ning võtab arvesse ka aktiivmudasisalduse. SVI defineeritakse kui ruumala milliliitrites, mille hõivab 1 g aktiivmuda pärast 30 minutit kestnud settimist. Mida väiksem on muda ruumalaindeks SVI, seda parem on muda kvaliteet. SVI arvutamiseks tuleb määrata aktiivmudasisaldus ja teha settimiskatse:</a:t>
                </a:r>
              </a:p>
              <a:p>
                <a:pPr marL="0" indent="0" algn="just">
                  <a:lnSpc>
                    <a:spcPct val="100000"/>
                  </a:lnSpc>
                  <a:spcAft>
                    <a:spcPts val="1200"/>
                  </a:spcAft>
                  <a:buNone/>
                </a:pP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200"/>
                  </a:spcAft>
                  <a:buNone/>
                </a:pP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t-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𝑆𝑉𝐼</m:t>
                    </m:r>
                    <m:r>
                      <a:rPr lang="et-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t-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𝑆𝑉</m:t>
                        </m:r>
                      </m:num>
                      <m:den>
                        <m:sSub>
                          <m:sSubPr>
                            <m:ctrlPr>
                              <a:rPr lang="en-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t-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r>
                              <a:rPr lang="et-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24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𝐵𝑀</m:t>
                            </m:r>
                          </m:sub>
                        </m:sSub>
                      </m:den>
                    </m:f>
                  </m:oMath>
                </a14:m>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(ml/g),       </a:t>
                </a:r>
              </a:p>
              <a:p>
                <a:pPr marL="0" indent="0" algn="just">
                  <a:lnSpc>
                    <a:spcPct val="100000"/>
                  </a:lnSpc>
                  <a:spcAft>
                    <a:spcPts val="1200"/>
                  </a:spcAft>
                  <a:buNone/>
                </a:pP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EE"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200"/>
                  </a:spcAft>
                  <a:buNone/>
                </a:pP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kus SV on 30 minutit settinud aktiivmuda ruumala (ml/l) ning X</a:t>
                </a:r>
                <a:r>
                  <a:rPr lang="et-EE" sz="2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KA,BM</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mahuti aktiivmudasisaldus (g/l). </a:t>
                </a: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17C5C77-5017-638D-3FBC-8BF268B549D3}"/>
                  </a:ext>
                </a:extLst>
              </p:cNvPr>
              <p:cNvSpPr>
                <a:spLocks noGrp="1" noRot="1" noChangeAspect="1" noMove="1" noResize="1" noEditPoints="1" noAdjustHandles="1" noChangeArrowheads="1" noChangeShapeType="1" noTextEdit="1"/>
              </p:cNvSpPr>
              <p:nvPr>
                <p:ph idx="1"/>
              </p:nvPr>
            </p:nvSpPr>
            <p:spPr>
              <a:xfrm>
                <a:off x="127000" y="1253330"/>
                <a:ext cx="11861800" cy="5452269"/>
              </a:xfrm>
              <a:blipFill>
                <a:blip r:embed="rId3"/>
                <a:stretch>
                  <a:fillRect l="-856" t="-930" r="-749"/>
                </a:stretch>
              </a:blipFill>
            </p:spPr>
            <p:txBody>
              <a:bodyPr/>
              <a:lstStyle/>
              <a:p>
                <a:r>
                  <a:rPr lang="en-EE">
                    <a:noFill/>
                  </a:rPr>
                  <a:t> </a:t>
                </a:r>
              </a:p>
            </p:txBody>
          </p:sp>
        </mc:Fallback>
      </mc:AlternateContent>
    </p:spTree>
    <p:extLst>
      <p:ext uri="{BB962C8B-B14F-4D97-AF65-F5344CB8AC3E}">
        <p14:creationId xmlns:p14="http://schemas.microsoft.com/office/powerpoint/2010/main" val="382478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838200" y="365125"/>
            <a:ext cx="10515600" cy="1325563"/>
          </a:xfrm>
        </p:spPr>
        <p:txBody>
          <a:bodyPr wrap="square" anchor="ctr">
            <a:normAutofit/>
          </a:bodyPr>
          <a:lstStyle/>
          <a:p>
            <a:r>
              <a:rPr lang="en-EE" dirty="0"/>
              <a:t>Mudapadja mõõtmine</a:t>
            </a:r>
          </a:p>
        </p:txBody>
      </p:sp>
      <p:pic>
        <p:nvPicPr>
          <p:cNvPr id="4" name="Picture 3" descr="Take Care of City's Sewer Treatment System | Sms | emporiagazette.com">
            <a:extLst>
              <a:ext uri="{FF2B5EF4-FFF2-40B4-BE49-F238E27FC236}">
                <a16:creationId xmlns:a16="http://schemas.microsoft.com/office/drawing/2014/main" id="{A900B448-6156-BFC8-60E6-A672D2128D3E}"/>
              </a:ext>
            </a:extLst>
          </p:cNvPr>
          <p:cNvPicPr>
            <a:picLocks noChangeAspect="1"/>
          </p:cNvPicPr>
          <p:nvPr/>
        </p:nvPicPr>
        <p:blipFill rotWithShape="1">
          <a:blip r:embed="rId3">
            <a:extLst>
              <a:ext uri="{28A0092B-C50C-407E-A947-70E740481C1C}">
                <a14:useLocalDpi xmlns:a14="http://schemas.microsoft.com/office/drawing/2010/main" val="0"/>
              </a:ext>
            </a:extLst>
          </a:blip>
          <a:srcRect l="20780" r="29" b="-3"/>
          <a:stretch/>
        </p:blipFill>
        <p:spPr bwMode="auto">
          <a:xfrm>
            <a:off x="838200" y="1825625"/>
            <a:ext cx="5181600" cy="4351338"/>
          </a:xfrm>
          <a:prstGeom prst="rect">
            <a:avLst/>
          </a:prstGeom>
          <a:noFill/>
          <a:ln>
            <a:noFill/>
          </a:ln>
        </p:spPr>
      </p:pic>
      <p:sp>
        <p:nvSpPr>
          <p:cNvPr id="3" name="Content Placeholder 2">
            <a:extLst>
              <a:ext uri="{FF2B5EF4-FFF2-40B4-BE49-F238E27FC236}">
                <a16:creationId xmlns:a16="http://schemas.microsoft.com/office/drawing/2014/main" id="{717C5C77-5017-638D-3FBC-8BF268B549D3}"/>
              </a:ext>
            </a:extLst>
          </p:cNvPr>
          <p:cNvSpPr>
            <a:spLocks noGrp="1"/>
          </p:cNvSpPr>
          <p:nvPr>
            <p:ph sz="half" idx="2"/>
          </p:nvPr>
        </p:nvSpPr>
        <p:spPr>
          <a:xfrm>
            <a:off x="6172200" y="1825625"/>
            <a:ext cx="5181600" cy="4351338"/>
          </a:xfrm>
        </p:spPr>
        <p:txBody>
          <a:bodyPr wrap="square" anchor="t">
            <a:normAutofit/>
          </a:bodyPr>
          <a:lstStyle/>
          <a:p>
            <a:pPr marL="0" indent="0" algn="just">
              <a:buNone/>
            </a:pPr>
            <a:r>
              <a:rPr lang="et-EE" sz="2400" dirty="0">
                <a:effectLst/>
              </a:rPr>
              <a:t>Mõnikord on oluline hinnata muda taset </a:t>
            </a:r>
            <a:r>
              <a:rPr lang="et-EE" sz="2400" dirty="0" err="1">
                <a:effectLst/>
              </a:rPr>
              <a:t>järelsetitis</a:t>
            </a:r>
            <a:r>
              <a:rPr lang="et-EE" sz="2400" dirty="0">
                <a:effectLst/>
              </a:rPr>
              <a:t> või mudatihendis. Seda tehakse mudapadjamõõturi (põhjalukustiga läbipaistva toru) abil. Mudapadjamõõtur lastakse vaikselt põhja, tõstetakse siis välja ning hinnatakse visuaalset mudapadja kõrgust ja selle kihte. Suuremad ettevõtted kasutavad </a:t>
            </a:r>
            <a:r>
              <a:rPr lang="et-EE" sz="2400" dirty="0" err="1">
                <a:effectLst/>
              </a:rPr>
              <a:t>järelsetitite</a:t>
            </a:r>
            <a:r>
              <a:rPr lang="et-EE" sz="2400" dirty="0">
                <a:effectLst/>
              </a:rPr>
              <a:t> mudapadja mõõtmiseks kajaloode.</a:t>
            </a:r>
            <a:endParaRPr lang="en-EE" sz="2400" dirty="0">
              <a:effectLst/>
            </a:endParaRPr>
          </a:p>
          <a:p>
            <a:pPr marL="0" indent="0">
              <a:buNone/>
            </a:pPr>
            <a:endParaRPr lang="en-EE" sz="2400" dirty="0"/>
          </a:p>
        </p:txBody>
      </p:sp>
    </p:spTree>
    <p:extLst>
      <p:ext uri="{BB962C8B-B14F-4D97-AF65-F5344CB8AC3E}">
        <p14:creationId xmlns:p14="http://schemas.microsoft.com/office/powerpoint/2010/main" val="278304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phics, creativiteit, kunst&#10;&#10;Automatisch gegenereerde beschrijving">
            <a:extLst>
              <a:ext uri="{FF2B5EF4-FFF2-40B4-BE49-F238E27FC236}">
                <a16:creationId xmlns:a16="http://schemas.microsoft.com/office/drawing/2014/main" id="{B35D5863-8513-9DEA-6578-219C686CDEE6}"/>
              </a:ext>
            </a:extLst>
          </p:cNvPr>
          <p:cNvPicPr/>
          <p:nvPr/>
        </p:nvPicPr>
        <p:blipFill>
          <a:blip r:embed="rId2">
            <a:extLst>
              <a:ext uri="{28A0092B-C50C-407E-A947-70E740481C1C}">
                <a14:useLocalDpi xmlns:a14="http://schemas.microsoft.com/office/drawing/2010/main" val="0"/>
              </a:ext>
            </a:extLst>
          </a:blip>
          <a:stretch>
            <a:fillRect/>
          </a:stretch>
        </p:blipFill>
        <p:spPr>
          <a:xfrm rot="17085999">
            <a:off x="-1945756" y="3535841"/>
            <a:ext cx="6243008" cy="6858000"/>
          </a:xfrm>
          <a:prstGeom prst="rect">
            <a:avLst/>
          </a:prstGeom>
        </p:spPr>
      </p:pic>
      <p:pic>
        <p:nvPicPr>
          <p:cNvPr id="4" name="Afbeelding 3" descr="Afbeelding met tekst, Graphics, Lettertype, logo&#10;&#10;Automatisch gegenereerde beschrijving">
            <a:extLst>
              <a:ext uri="{FF2B5EF4-FFF2-40B4-BE49-F238E27FC236}">
                <a16:creationId xmlns:a16="http://schemas.microsoft.com/office/drawing/2014/main" id="{B194B4F0-14B3-028C-B9D6-0195AFB074BE}"/>
              </a:ext>
            </a:extLst>
          </p:cNvPr>
          <p:cNvPicPr/>
          <p:nvPr/>
        </p:nvPicPr>
        <p:blipFill>
          <a:blip r:embed="rId3">
            <a:extLst>
              <a:ext uri="{28A0092B-C50C-407E-A947-70E740481C1C}">
                <a14:useLocalDpi xmlns:a14="http://schemas.microsoft.com/office/drawing/2010/main" val="0"/>
              </a:ext>
            </a:extLst>
          </a:blip>
          <a:stretch>
            <a:fillRect/>
          </a:stretch>
        </p:blipFill>
        <p:spPr>
          <a:xfrm>
            <a:off x="4213621" y="1190061"/>
            <a:ext cx="3764758" cy="3764758"/>
          </a:xfrm>
          <a:prstGeom prst="rect">
            <a:avLst/>
          </a:prstGeom>
        </p:spPr>
      </p:pic>
      <p:pic>
        <p:nvPicPr>
          <p:cNvPr id="5" name="Afbeelding 4" descr="Afbeelding met Graphics, creativiteit&#10;&#10;Automatisch gegenereerde beschrijving">
            <a:extLst>
              <a:ext uri="{FF2B5EF4-FFF2-40B4-BE49-F238E27FC236}">
                <a16:creationId xmlns:a16="http://schemas.microsoft.com/office/drawing/2014/main" id="{24A941B0-FA2B-E343-7C0D-2D406A0CB0D1}"/>
              </a:ext>
            </a:extLst>
          </p:cNvPr>
          <p:cNvPicPr/>
          <p:nvPr/>
        </p:nvPicPr>
        <p:blipFill>
          <a:blip r:embed="rId4">
            <a:extLst>
              <a:ext uri="{28A0092B-C50C-407E-A947-70E740481C1C}">
                <a14:useLocalDpi xmlns:a14="http://schemas.microsoft.com/office/drawing/2010/main" val="0"/>
              </a:ext>
            </a:extLst>
          </a:blip>
          <a:stretch>
            <a:fillRect/>
          </a:stretch>
        </p:blipFill>
        <p:spPr>
          <a:xfrm rot="16200000">
            <a:off x="8320936" y="-3785560"/>
            <a:ext cx="6858000" cy="6858000"/>
          </a:xfrm>
          <a:prstGeom prst="rect">
            <a:avLst/>
          </a:prstGeom>
        </p:spPr>
      </p:pic>
    </p:spTree>
    <p:extLst>
      <p:ext uri="{BB962C8B-B14F-4D97-AF65-F5344CB8AC3E}">
        <p14:creationId xmlns:p14="http://schemas.microsoft.com/office/powerpoint/2010/main" val="79328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838200" y="365125"/>
            <a:ext cx="10515600" cy="1325563"/>
          </a:xfrm>
        </p:spPr>
        <p:txBody>
          <a:bodyPr wrap="square" anchor="ctr">
            <a:normAutofit/>
          </a:bodyPr>
          <a:lstStyle/>
          <a:p>
            <a:r>
              <a:rPr lang="en-EE" dirty="0"/>
              <a:t>Sissejuhatus</a:t>
            </a:r>
          </a:p>
        </p:txBody>
      </p:sp>
      <p:pic>
        <p:nvPicPr>
          <p:cNvPr id="5" name="Picture 4" descr="A water treatment plant with a bridge&#10;&#10;Description automatically generated">
            <a:extLst>
              <a:ext uri="{FF2B5EF4-FFF2-40B4-BE49-F238E27FC236}">
                <a16:creationId xmlns:a16="http://schemas.microsoft.com/office/drawing/2014/main" id="{D9B58360-1F36-6D48-21AA-CD5508EED9CA}"/>
              </a:ext>
            </a:extLst>
          </p:cNvPr>
          <p:cNvPicPr>
            <a:picLocks noChangeAspect="1"/>
          </p:cNvPicPr>
          <p:nvPr/>
        </p:nvPicPr>
        <p:blipFill rotWithShape="1">
          <a:blip r:embed="rId3"/>
          <a:srcRect l="21402" r="11614" b="-1"/>
          <a:stretch/>
        </p:blipFill>
        <p:spPr>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717C5C77-5017-638D-3FBC-8BF268B549D3}"/>
              </a:ext>
            </a:extLst>
          </p:cNvPr>
          <p:cNvSpPr>
            <a:spLocks noGrp="1"/>
          </p:cNvSpPr>
          <p:nvPr>
            <p:ph sz="half" idx="2"/>
          </p:nvPr>
        </p:nvSpPr>
        <p:spPr>
          <a:xfrm>
            <a:off x="6172200" y="1825625"/>
            <a:ext cx="5181600" cy="4351338"/>
          </a:xfrm>
        </p:spPr>
        <p:txBody>
          <a:bodyPr wrap="square" anchor="t">
            <a:normAutofit/>
          </a:bodyPr>
          <a:lstStyle/>
          <a:p>
            <a:pPr marL="0" indent="0">
              <a:buNone/>
            </a:pPr>
            <a:r>
              <a:rPr lang="et-EE" dirty="0">
                <a:effectLst/>
              </a:rPr>
              <a:t>Aktiivmudapuhastus on reovee käitlemise kõige levinum tehnoloogiline </a:t>
            </a:r>
            <a:r>
              <a:rPr lang="et-EE" dirty="0" err="1"/>
              <a:t>lakasutusel</a:t>
            </a:r>
            <a:r>
              <a:rPr lang="et-EE" dirty="0"/>
              <a:t> ka Eesti reoveepuhastites. See tehnoloogia võimaldab peale orgaaniliste ühendite kõrvaldamise ka tõhusat lämmastikuärastust ja bioloogilist fosforiärastust. </a:t>
            </a:r>
            <a:r>
              <a:rPr lang="et-EE" dirty="0" err="1"/>
              <a:t>hendus</a:t>
            </a:r>
            <a:r>
              <a:rPr lang="et-EE" dirty="0">
                <a:effectLst/>
              </a:rPr>
              <a:t>, mis on valdavalt</a:t>
            </a:r>
            <a:endParaRPr lang="en-EE" dirty="0">
              <a:effectLst/>
            </a:endParaRPr>
          </a:p>
          <a:p>
            <a:pPr marL="0" indent="0">
              <a:buNone/>
            </a:pPr>
            <a:endParaRPr lang="en-EE" dirty="0"/>
          </a:p>
        </p:txBody>
      </p:sp>
    </p:spTree>
    <p:extLst>
      <p:ext uri="{BB962C8B-B14F-4D97-AF65-F5344CB8AC3E}">
        <p14:creationId xmlns:p14="http://schemas.microsoft.com/office/powerpoint/2010/main" val="312068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Aktiivmudaprotsessi iseloomustavad parameetrid</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lgn="just">
              <a:buNone/>
            </a:pPr>
            <a:r>
              <a:rPr lang="et-EE" sz="2400" dirty="0">
                <a:solidFill>
                  <a:srgbClr val="323E4F"/>
                </a:solidFill>
                <a:effectLst/>
                <a:latin typeface="Calibri" panose="020F0502020204030204" pitchFamily="34" charset="0"/>
                <a:ea typeface="Times New Roman" panose="02020603050405020304" pitchFamily="18" charset="0"/>
              </a:rPr>
              <a:t>Aktiivmudapuhasti </a:t>
            </a:r>
            <a:r>
              <a:rPr lang="et-EE" sz="2400" dirty="0" err="1">
                <a:solidFill>
                  <a:srgbClr val="323E4F"/>
                </a:solidFill>
                <a:effectLst/>
                <a:latin typeface="Calibri" panose="020F0502020204030204" pitchFamily="34" charset="0"/>
                <a:ea typeface="Times New Roman" panose="02020603050405020304" pitchFamily="18" charset="0"/>
              </a:rPr>
              <a:t>biomassi</a:t>
            </a:r>
            <a:r>
              <a:rPr lang="et-EE" sz="2400" dirty="0">
                <a:solidFill>
                  <a:srgbClr val="323E4F"/>
                </a:solidFill>
                <a:effectLst/>
                <a:latin typeface="Calibri" panose="020F0502020204030204" pitchFamily="34" charset="0"/>
                <a:ea typeface="Times New Roman" panose="02020603050405020304" pitchFamily="18" charset="0"/>
              </a:rPr>
              <a:t> kooslus, toimimine, muda eraldamine, hapnikutarve, koormus jt olulised puhasti toimimise tegurid sõltuvad eelkõige sissevoolukoormusest ja reostuse iseloomust. Puhasti üksikasjaliku iseloomustamise jaoks rakendatakse modelleerimist ja ka siis on oluline reovee detailne iseloomustamine ehk </a:t>
            </a:r>
            <a:r>
              <a:rPr lang="et-EE" sz="2400" dirty="0" err="1">
                <a:solidFill>
                  <a:srgbClr val="323E4F"/>
                </a:solidFill>
                <a:effectLst/>
                <a:latin typeface="Calibri" panose="020F0502020204030204" pitchFamily="34" charset="0"/>
                <a:ea typeface="Times New Roman" panose="02020603050405020304" pitchFamily="18" charset="0"/>
              </a:rPr>
              <a:t>fraktsioneerimine</a:t>
            </a:r>
            <a:r>
              <a:rPr lang="et-EE" sz="2400" dirty="0">
                <a:solidFill>
                  <a:srgbClr val="323E4F"/>
                </a:solidFill>
                <a:effectLst/>
                <a:latin typeface="Calibri" panose="020F0502020204030204" pitchFamily="34" charset="0"/>
                <a:ea typeface="Times New Roman" panose="02020603050405020304" pitchFamily="18" charset="0"/>
              </a:rPr>
              <a:t>, s.o </a:t>
            </a:r>
            <a:r>
              <a:rPr lang="et-EE" sz="2400" dirty="0">
                <a:solidFill>
                  <a:srgbClr val="323E4F"/>
                </a:solidFill>
                <a:effectLst/>
                <a:latin typeface="Calibri" panose="020F0502020204030204" pitchFamily="34" charset="0"/>
                <a:ea typeface="Calibri" panose="020F0502020204030204" pitchFamily="34" charset="0"/>
              </a:rPr>
              <a:t>orgaanilise aine jaotamine fraktsioonideks (lahustunud, kolloidne, heljumis olev orgaaniline aine, biolagunev, raskesti lagunev jne</a:t>
            </a:r>
            <a:r>
              <a:rPr lang="et-EE" sz="2400" dirty="0">
                <a:solidFill>
                  <a:srgbClr val="323E4F"/>
                </a:solidFill>
                <a:effectLst/>
                <a:latin typeface="Calibri" panose="020F0502020204030204" pitchFamily="34" charset="0"/>
                <a:ea typeface="Times New Roman" panose="02020603050405020304" pitchFamily="18" charset="0"/>
              </a:rPr>
              <a:t>. </a:t>
            </a:r>
            <a:endParaRPr lang="en-EE" sz="3600" dirty="0"/>
          </a:p>
        </p:txBody>
      </p:sp>
    </p:spTree>
    <p:extLst>
      <p:ext uri="{BB962C8B-B14F-4D97-AF65-F5344CB8AC3E}">
        <p14:creationId xmlns:p14="http://schemas.microsoft.com/office/powerpoint/2010/main" val="80193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Hüdrauliline viibeaeg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lgn="just">
                  <a:lnSpc>
                    <a:spcPct val="100000"/>
                  </a:lnSpc>
                  <a:spcAft>
                    <a:spcPts val="1200"/>
                  </a:spcAft>
                  <a:buNone/>
                </a:pPr>
                <a:r>
                  <a:rPr lang="et-EE" sz="2400" i="1" u="sng"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Hüdrauliline viibeaeg</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(ingl </a:t>
                </a:r>
                <a:r>
                  <a:rPr lang="et-EE" sz="24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hydraulic</a:t>
                </a:r>
                <a:r>
                  <a:rPr lang="et-EE" sz="2400"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sz="24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retention</a:t>
                </a:r>
                <a:r>
                  <a:rPr lang="et-EE" sz="2400"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sz="24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time</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HRT) on üks lihtsamaid näitajaid puhasti või puhasti mahutite koormuse hindamiseks. Samas iseloomustab HRT ainult hüdraulilist koormust ning ei ole seotud reostuskoormusega. Aktiivmudapuhastite puhul nimetatakse reaktori mahu suhet reaktorisse juhitud hüdraulilisse koormusesse nominaalseks hüdrauliliseks viibeajaks –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HRT</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gn="just">
                  <a:lnSpc>
                    <a:spcPct val="100000"/>
                  </a:lnSpc>
                  <a:spcAft>
                    <a:spcPts val="1200"/>
                  </a:spcAft>
                  <a:buNone/>
                </a:pP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14:m>
                  <m:oMath xmlns:m="http://schemas.openxmlformats.org/officeDocument/2006/math">
                    <m:sSub>
                      <m:sSub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sz="2400"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𝐻𝑅𝑇</m:t>
                        </m:r>
                      </m:e>
                      <m:sub>
                        <m:r>
                          <a:rPr lang="et-EE" sz="2400"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𝑛</m:t>
                        </m:r>
                      </m:sub>
                    </m:sSub>
                    <m:r>
                      <a:rPr lang="et-EE" sz="2400"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sz="2400"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𝑉</m:t>
                            </m:r>
                          </m:e>
                          <m:sub>
                            <m:r>
                              <a:rPr lang="et-EE" sz="2400"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𝑅</m:t>
                            </m:r>
                          </m:sub>
                        </m:sSub>
                      </m:num>
                      <m:den>
                        <m:sSub>
                          <m:sSub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sz="2400"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𝑄</m:t>
                            </m:r>
                          </m:e>
                          <m:sub>
                            <m:r>
                              <a:rPr lang="et-EE" sz="2400"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𝑘𝑒𝑠𝑘𝑚</m:t>
                            </m:r>
                          </m:sub>
                        </m:sSub>
                      </m:den>
                    </m:f>
                  </m:oMath>
                </a14:m>
                <a:r>
                  <a:rPr lang="et-EE" sz="24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(d)</a:t>
                </a:r>
                <a:r>
                  <a:rPr lang="et-EE" sz="2400" i="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24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00000"/>
                  </a:lnSpc>
                  <a:spcAft>
                    <a:spcPts val="1000"/>
                  </a:spcAft>
                  <a:buNone/>
                </a:pPr>
                <a:r>
                  <a:rPr lang="et-EE" sz="24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endParaRPr lang="en-EE"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1200"/>
                  </a:spcAft>
                  <a:buNone/>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kus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HRT</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on keskmine nominaalne hüdrauliline viibeaeg, V</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R</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 reaktori ruumala (m</a:t>
                </a:r>
                <a:r>
                  <a:rPr lang="et-EE" sz="2400" baseline="30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3</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ning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Q</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keskm</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 kesk­mine ööpäevane vooluhulk (m</a:t>
                </a:r>
                <a:r>
                  <a:rPr lang="et-EE" sz="2400" baseline="30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3</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/d).</a:t>
                </a: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mc:Choice>
        <mc:Fallback xmlns="">
          <p:sp>
            <p:nvSpPr>
              <p:cNvPr id="3" name="Content Placeholder 2">
                <a:extLst>
                  <a:ext uri="{FF2B5EF4-FFF2-40B4-BE49-F238E27FC236}">
                    <a16:creationId xmlns:a16="http://schemas.microsoft.com/office/drawing/2014/main" id="{717C5C77-5017-638D-3FBC-8BF268B549D3}"/>
                  </a:ext>
                </a:extLst>
              </p:cNvPr>
              <p:cNvSpPr>
                <a:spLocks noGrp="1" noRot="1" noChangeAspect="1" noMove="1" noResize="1" noEditPoints="1" noAdjustHandles="1" noChangeArrowheads="1" noChangeShapeType="1" noTextEdit="1"/>
              </p:cNvSpPr>
              <p:nvPr>
                <p:ph idx="1"/>
              </p:nvPr>
            </p:nvSpPr>
            <p:spPr>
              <a:xfrm>
                <a:off x="127000" y="1253330"/>
                <a:ext cx="11861800" cy="5452269"/>
              </a:xfrm>
              <a:blipFill>
                <a:blip r:embed="rId3"/>
                <a:stretch>
                  <a:fillRect l="-856" t="-930" r="-749"/>
                </a:stretch>
              </a:blipFill>
            </p:spPr>
            <p:txBody>
              <a:bodyPr/>
              <a:lstStyle/>
              <a:p>
                <a:r>
                  <a:rPr lang="en-EE">
                    <a:noFill/>
                  </a:rPr>
                  <a:t> </a:t>
                </a:r>
              </a:p>
            </p:txBody>
          </p:sp>
        </mc:Fallback>
      </mc:AlternateContent>
    </p:spTree>
    <p:extLst>
      <p:ext uri="{BB962C8B-B14F-4D97-AF65-F5344CB8AC3E}">
        <p14:creationId xmlns:p14="http://schemas.microsoft.com/office/powerpoint/2010/main" val="208130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Hüdrauliline viibeaeg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lgn="just">
                  <a:lnSpc>
                    <a:spcPct val="100000"/>
                  </a:lnSpc>
                  <a:spcAft>
                    <a:spcPts val="1200"/>
                  </a:spcAft>
                  <a:buNone/>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Puhasti nominaalse hüdraulilise viibeaja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HRT</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arvutamisel lähtutakse puhastisse siseneva reovee vooluhulgast. Kui peale selle arvesse võtta ka tagastusmuda ja aktiivmudasuspensiooni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denitrifikatsiooniringlus</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vooluhulk, saab arvutada tegeliku hüdraulilise viibeaja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HRT</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mis iseloomustab aktiivmudapuhastis valitsevate tingimuste korral selles mikroorganismide sooritatavatele reaktsioonidele kuluvat aega:  </a:t>
                </a:r>
              </a:p>
              <a:p>
                <a:pPr marL="0" indent="0" algn="just">
                  <a:lnSpc>
                    <a:spcPct val="100000"/>
                  </a:lnSpc>
                  <a:spcAft>
                    <a:spcPts val="1200"/>
                  </a:spcAft>
                  <a:buNone/>
                </a:pP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000"/>
                  </a:spcAft>
                  <a:buNone/>
                </a:pPr>
                <a:r>
                  <a:rPr lang="et-EE" sz="2400"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b>
                      <m:sSub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𝐻𝑅𝑇</m:t>
                        </m:r>
                      </m:e>
                      <m:sub>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𝑎</m:t>
                        </m:r>
                      </m:sub>
                    </m:sSub>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𝑉</m:t>
                            </m:r>
                          </m:e>
                          <m:sub>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𝑅</m:t>
                            </m:r>
                          </m:sub>
                        </m:sSub>
                      </m:num>
                      <m:den>
                        <m:sSub>
                          <m:sSub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𝑄</m:t>
                            </m:r>
                          </m:e>
                          <m:sub>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𝑘𝑒𝑠𝑘𝑚</m:t>
                            </m:r>
                          </m:sub>
                        </m:s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𝑄</m:t>
                            </m:r>
                          </m:e>
                          <m:sub>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𝑇𝑀</m:t>
                            </m:r>
                          </m:sub>
                        </m:s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sz="2400" i="1">
                                <a:solidFill>
                                  <a:srgbClr val="44546A"/>
                                </a:solidFill>
                                <a:effectLst/>
                                <a:latin typeface="Cambria Math" panose="02040503050406030204" pitchFamily="18" charset="0"/>
                                <a:ea typeface="Calibri" panose="020F0502020204030204" pitchFamily="34" charset="0"/>
                                <a:cs typeface="Calibri" panose="020F0502020204030204" pitchFamily="34" charset="0"/>
                              </a:rPr>
                              <m:t>𝑄</m:t>
                            </m:r>
                          </m:e>
                          <m: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𝑁𝑅</m:t>
                            </m:r>
                          </m:sub>
                        </m:sSub>
                      </m:den>
                    </m:f>
                  </m:oMath>
                </a14:m>
                <a:r>
                  <a:rPr lang="et-EE" sz="2400" i="1"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a:t>
                </a:r>
                <a:r>
                  <a:rPr lang="et-EE" sz="24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(d)</a:t>
                </a:r>
                <a:r>
                  <a:rPr lang="et-EE" sz="2400" i="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a:t>
                </a:r>
                <a:r>
                  <a:rPr lang="et-EE" sz="24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2400" i="1"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a:t>
                </a:r>
                <a:endParaRPr lang="et-EE" sz="2400" i="1"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Aft>
                    <a:spcPts val="1000"/>
                  </a:spcAft>
                  <a:buNone/>
                </a:pPr>
                <a:r>
                  <a:rPr lang="et-EE" sz="2400" i="1"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a:t>
                </a:r>
                <a:endParaRPr lang="en-EE"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1200"/>
                  </a:spcAft>
                  <a:buNone/>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kus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HRT</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on tegelik (ingl </a:t>
                </a:r>
                <a:r>
                  <a:rPr lang="et-EE" sz="24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actual</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hüdrauliline viibeaeg, Q</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TM</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 tagastusmuda vooluhulk (m</a:t>
                </a:r>
                <a:r>
                  <a:rPr lang="et-EE" sz="2400" baseline="30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3</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/d) ning </a:t>
                </a:r>
                <a:b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b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Q</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NR</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 ringlusmuda (nitraadiringluse) vooluhulk (m</a:t>
                </a:r>
                <a:r>
                  <a:rPr lang="et-EE" sz="2400" baseline="30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3</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/d).</a:t>
                </a: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mc:Choice>
        <mc:Fallback xmlns="">
          <p:sp>
            <p:nvSpPr>
              <p:cNvPr id="3" name="Content Placeholder 2">
                <a:extLst>
                  <a:ext uri="{FF2B5EF4-FFF2-40B4-BE49-F238E27FC236}">
                    <a16:creationId xmlns:a16="http://schemas.microsoft.com/office/drawing/2014/main" id="{717C5C77-5017-638D-3FBC-8BF268B549D3}"/>
                  </a:ext>
                </a:extLst>
              </p:cNvPr>
              <p:cNvSpPr>
                <a:spLocks noGrp="1" noRot="1" noChangeAspect="1" noMove="1" noResize="1" noEditPoints="1" noAdjustHandles="1" noChangeArrowheads="1" noChangeShapeType="1" noTextEdit="1"/>
              </p:cNvSpPr>
              <p:nvPr>
                <p:ph idx="1"/>
              </p:nvPr>
            </p:nvSpPr>
            <p:spPr>
              <a:xfrm>
                <a:off x="127000" y="1253330"/>
                <a:ext cx="11861800" cy="5452269"/>
              </a:xfrm>
              <a:blipFill>
                <a:blip r:embed="rId3"/>
                <a:stretch>
                  <a:fillRect l="-856" t="-930" r="-749" b="-1163"/>
                </a:stretch>
              </a:blipFill>
            </p:spPr>
            <p:txBody>
              <a:bodyPr/>
              <a:lstStyle/>
              <a:p>
                <a:r>
                  <a:rPr lang="en-EE">
                    <a:noFill/>
                  </a:rPr>
                  <a:t> </a:t>
                </a:r>
              </a:p>
            </p:txBody>
          </p:sp>
        </mc:Fallback>
      </mc:AlternateContent>
    </p:spTree>
    <p:extLst>
      <p:ext uri="{BB962C8B-B14F-4D97-AF65-F5344CB8AC3E}">
        <p14:creationId xmlns:p14="http://schemas.microsoft.com/office/powerpoint/2010/main" val="349741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Mudavanus (SRT)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78382"/>
                <a:ext cx="7736840" cy="5185971"/>
              </a:xfrm>
            </p:spPr>
            <p:txBody>
              <a:bodyPr/>
              <a:lstStyle/>
              <a:p>
                <a:pPr marL="0" indent="0">
                  <a:buNone/>
                </a:pPr>
                <a:r>
                  <a:rPr lang="et-EE" sz="2400" dirty="0">
                    <a:solidFill>
                      <a:srgbClr val="323E4F"/>
                    </a:solidFill>
                    <a:latin typeface="Calibri" panose="020F0502020204030204" pitchFamily="34" charset="0"/>
                    <a:ea typeface="Times New Roman" panose="02020603050405020304" pitchFamily="18" charset="0"/>
                  </a:rPr>
                  <a:t>M</a:t>
                </a:r>
                <a:r>
                  <a:rPr lang="et-EE" sz="2400" dirty="0">
                    <a:solidFill>
                      <a:srgbClr val="323E4F"/>
                    </a:solidFill>
                    <a:effectLst/>
                    <a:latin typeface="Calibri" panose="020F0502020204030204" pitchFamily="34" charset="0"/>
                    <a:ea typeface="Times New Roman" panose="02020603050405020304" pitchFamily="18" charset="0"/>
                  </a:rPr>
                  <a:t>udavanus on aeg, mille kestel saavad </a:t>
                </a:r>
                <a:r>
                  <a:rPr lang="et-EE" sz="2400" dirty="0" err="1">
                    <a:solidFill>
                      <a:srgbClr val="323E4F"/>
                    </a:solidFill>
                    <a:effectLst/>
                    <a:latin typeface="Calibri" panose="020F0502020204030204" pitchFamily="34" charset="0"/>
                    <a:ea typeface="Times New Roman" panose="02020603050405020304" pitchFamily="18" charset="0"/>
                  </a:rPr>
                  <a:t>biopuhastis</a:t>
                </a:r>
                <a:r>
                  <a:rPr lang="et-EE" sz="2400" dirty="0">
                    <a:solidFill>
                      <a:srgbClr val="323E4F"/>
                    </a:solidFill>
                    <a:effectLst/>
                    <a:latin typeface="Calibri" panose="020F0502020204030204" pitchFamily="34" charset="0"/>
                    <a:ea typeface="Times New Roman" panose="02020603050405020304" pitchFamily="18" charset="0"/>
                  </a:rPr>
                  <a:t> paljunevad mikroorganismid keskmiselt toimida, enne kui nad protsessist kõrvaldatakse.</a:t>
                </a:r>
              </a:p>
              <a:p>
                <a:pPr marL="0" indent="0">
                  <a:buNone/>
                </a:pPr>
                <a:endParaRPr lang="et-EE" sz="2400" dirty="0">
                  <a:solidFill>
                    <a:srgbClr val="323E4F"/>
                  </a:solidFill>
                  <a:effectLst/>
                  <a:latin typeface="Calibri" panose="020F0502020204030204" pitchFamily="34" charset="0"/>
                  <a:ea typeface="Times New Roman" panose="02020603050405020304" pitchFamily="18" charset="0"/>
                </a:endParaRPr>
              </a:p>
              <a:p>
                <a:pPr marL="0" indent="0">
                  <a:buNone/>
                </a:pPr>
                <a14:m>
                  <m:oMath xmlns:m="http://schemas.openxmlformats.org/officeDocument/2006/math">
                    <m:r>
                      <a:rPr lang="et-EE" sz="2400" i="1" smtClean="0">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𝑆𝑅𝑇</m:t>
                    </m:r>
                    <m:r>
                      <a:rPr lang="et-EE" sz="2400" i="1" smtClean="0">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en-EE" sz="2400" i="1">
                            <a:effectLst/>
                            <a:latin typeface="Cambria Math" panose="02040503050406030204" pitchFamily="18" charset="0"/>
                            <a:cs typeface="Calibri" panose="020F0502020204030204" pitchFamily="34" charset="0"/>
                          </a:rPr>
                        </m:ctrlPr>
                      </m:fPr>
                      <m:num>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𝑚𝑢𝑑𝑎</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𝑚𝑎𝑠𝑠</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𝑝𝑢h𝑎𝑠𝑡𝑖</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𝑝𝑟𝑜𝑡𝑠𝑒𝑠𝑠𝑖𝑚𝑎h𝑢𝑡𝑖𝑠</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𝑘𝑔</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num>
                      <m:den>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𝑝</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ä</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𝑒𝑣𝑎𝑛𝑒</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𝑝𝑢h𝑎𝑠𝑡𝑖𝑠𝑡</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𝑒𝑟𝑎𝑙𝑑𝑎𝑡𝑢𝑑</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𝑚𝑢𝑑𝑎</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𝑚𝑎𝑠𝑠</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𝑘𝑔</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𝑑</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den>
                    </m:f>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EE" sz="2400" i="1">
                            <a:effectLst/>
                            <a:latin typeface="Cambria Math" panose="02040503050406030204" pitchFamily="18" charset="0"/>
                            <a:cs typeface="Calibri" panose="020F0502020204030204" pitchFamily="34" charset="0"/>
                          </a:rPr>
                        </m:ctrlPr>
                      </m:fPr>
                      <m:num>
                        <m:sSub>
                          <m:sSubPr>
                            <m:ctrlPr>
                              <a:rPr lang="en-EE" sz="2400" i="1">
                                <a:effectLst/>
                                <a:latin typeface="Cambria Math" panose="02040503050406030204" pitchFamily="18" charset="0"/>
                                <a:cs typeface="Calibri" panose="020F0502020204030204" pitchFamily="34" charset="0"/>
                              </a:rPr>
                            </m:ctrlPr>
                          </m:sSubPr>
                          <m:e>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𝑋</m:t>
                            </m:r>
                          </m:e>
                          <m: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𝐾𝐴</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𝐵𝑀</m:t>
                            </m:r>
                          </m:sub>
                        </m:s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EE" sz="2400" i="1">
                                <a:effectLst/>
                                <a:latin typeface="Cambria Math" panose="02040503050406030204" pitchFamily="18" charset="0"/>
                                <a:cs typeface="Calibri" panose="020F0502020204030204" pitchFamily="34" charset="0"/>
                              </a:rPr>
                            </m:ctrlPr>
                          </m:sSubPr>
                          <m:e>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𝑉</m:t>
                            </m:r>
                          </m:e>
                          <m: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𝑅</m:t>
                            </m:r>
                          </m:sub>
                        </m:sSub>
                      </m:num>
                      <m:den>
                        <m:sSub>
                          <m:sSubPr>
                            <m:ctrlPr>
                              <a:rPr lang="en-EE" sz="2400" i="1">
                                <a:effectLst/>
                                <a:latin typeface="Cambria Math" panose="02040503050406030204" pitchFamily="18" charset="0"/>
                                <a:cs typeface="Calibri" panose="020F0502020204030204" pitchFamily="34" charset="0"/>
                              </a:rPr>
                            </m:ctrlPr>
                          </m:sSubPr>
                          <m:e>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𝑋</m:t>
                            </m:r>
                          </m:e>
                          <m: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𝐾𝐴</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𝐿𝑀</m:t>
                            </m:r>
                          </m:sub>
                        </m:s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EE" sz="2400" i="1">
                                <a:effectLst/>
                                <a:latin typeface="Cambria Math" panose="02040503050406030204" pitchFamily="18" charset="0"/>
                                <a:cs typeface="Calibri" panose="020F0502020204030204" pitchFamily="34" charset="0"/>
                              </a:rPr>
                            </m:ctrlPr>
                          </m:sSubPr>
                          <m:e>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𝑄</m:t>
                            </m:r>
                          </m:e>
                          <m:sub>
                            <m:r>
                              <a:rPr lang="et-EE" sz="2400"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𝐿𝑀</m:t>
                            </m:r>
                          </m:sub>
                        </m:sSub>
                      </m:den>
                    </m:f>
                  </m:oMath>
                </a14:m>
                <a:r>
                  <a:rPr lang="et-EE" sz="2400" dirty="0">
                    <a:solidFill>
                      <a:srgbClr val="323E4F"/>
                    </a:solidFill>
                    <a:effectLst/>
                    <a:latin typeface="Calibri" panose="020F0502020204030204" pitchFamily="34" charset="0"/>
                    <a:ea typeface="Times New Roman" panose="02020603050405020304" pitchFamily="18" charset="0"/>
                  </a:rPr>
                  <a:t> (d),   	</a:t>
                </a:r>
              </a:p>
              <a:p>
                <a:pPr marL="0" indent="0">
                  <a:buNone/>
                </a:pPr>
                <a:r>
                  <a:rPr lang="et-EE" sz="2400" dirty="0">
                    <a:solidFill>
                      <a:srgbClr val="323E4F"/>
                    </a:solidFill>
                    <a:effectLst/>
                    <a:latin typeface="Calibri" panose="020F0502020204030204" pitchFamily="34" charset="0"/>
                    <a:ea typeface="Times New Roman" panose="02020603050405020304" pitchFamily="18" charset="0"/>
                  </a:rPr>
                  <a:t>	</a:t>
                </a:r>
                <a:r>
                  <a:rPr lang="en-EE" sz="1600" dirty="0">
                    <a:effectLst/>
                  </a:rPr>
                  <a:t> </a:t>
                </a:r>
                <a:endParaRPr lang="en-EE" sz="2400" dirty="0">
                  <a:solidFill>
                    <a:srgbClr val="323E4F"/>
                  </a:solidFill>
                  <a:latin typeface="Calibri" panose="020F0502020204030204" pitchFamily="34" charset="0"/>
                  <a:ea typeface="Times New Roman" panose="02020603050405020304" pitchFamily="18" charset="0"/>
                </a:endParaRPr>
              </a:p>
              <a:p>
                <a:pPr marL="0" indent="0">
                  <a:buNone/>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kus X</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KA,BM</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on puhasti mahutites oleva aktiivmuda kuivainesisaldus (g/l), X</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KA,LM</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 liigmuda (ingl </a:t>
                </a:r>
                <a:r>
                  <a:rPr lang="et-EE" sz="24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waste</a:t>
                </a:r>
                <a:r>
                  <a:rPr lang="et-EE" sz="2400"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sz="24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sludge</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kuivainesisaldus (g/l) ning Q</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LM</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 liigmuda vooluhulk (m</a:t>
                </a:r>
                <a:r>
                  <a:rPr lang="et-EE" sz="2400" baseline="30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3</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/d). </a:t>
                </a: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effectLst/>
                </a:endParaRPr>
              </a:p>
            </p:txBody>
          </p:sp>
        </mc:Choice>
        <mc:Fallback>
          <p:sp>
            <p:nvSpPr>
              <p:cNvPr id="3" name="Content Placeholder 2">
                <a:extLst>
                  <a:ext uri="{FF2B5EF4-FFF2-40B4-BE49-F238E27FC236}">
                    <a16:creationId xmlns:a16="http://schemas.microsoft.com/office/drawing/2014/main" id="{717C5C77-5017-638D-3FBC-8BF268B549D3}"/>
                  </a:ext>
                </a:extLst>
              </p:cNvPr>
              <p:cNvSpPr>
                <a:spLocks noGrp="1" noRot="1" noChangeAspect="1" noMove="1" noResize="1" noEditPoints="1" noAdjustHandles="1" noChangeArrowheads="1" noChangeShapeType="1" noTextEdit="1"/>
              </p:cNvSpPr>
              <p:nvPr>
                <p:ph idx="1"/>
              </p:nvPr>
            </p:nvSpPr>
            <p:spPr>
              <a:xfrm>
                <a:off x="127000" y="1278382"/>
                <a:ext cx="7736840" cy="5185971"/>
              </a:xfrm>
              <a:blipFill>
                <a:blip r:embed="rId3"/>
                <a:stretch>
                  <a:fillRect l="-1311" t="-1467"/>
                </a:stretch>
              </a:blipFill>
            </p:spPr>
            <p:txBody>
              <a:bodyPr/>
              <a:lstStyle/>
              <a:p>
                <a:r>
                  <a:rPr lang="en-EE">
                    <a:noFill/>
                  </a:rPr>
                  <a:t> </a:t>
                </a:r>
              </a:p>
            </p:txBody>
          </p:sp>
        </mc:Fallback>
      </mc:AlternateContent>
      <p:pic>
        <p:nvPicPr>
          <p:cNvPr id="4" name="Picture 3">
            <a:extLst>
              <a:ext uri="{FF2B5EF4-FFF2-40B4-BE49-F238E27FC236}">
                <a16:creationId xmlns:a16="http://schemas.microsoft.com/office/drawing/2014/main" id="{58D4EEED-089D-9224-9108-8F564F0910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998" y="1119191"/>
            <a:ext cx="5747385" cy="3869690"/>
          </a:xfrm>
          <a:prstGeom prst="rect">
            <a:avLst/>
          </a:prstGeom>
          <a:noFill/>
        </p:spPr>
      </p:pic>
    </p:spTree>
    <p:extLst>
      <p:ext uri="{BB962C8B-B14F-4D97-AF65-F5344CB8AC3E}">
        <p14:creationId xmlns:p14="http://schemas.microsoft.com/office/powerpoint/2010/main" val="119299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Aeroobne mudavanus (SRT)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buNone/>
                </a:pPr>
                <a:r>
                  <a:rPr lang="et-EE" dirty="0">
                    <a:solidFill>
                      <a:srgbClr val="323E4F"/>
                    </a:solidFill>
                    <a:effectLst/>
                    <a:latin typeface="Calibri" panose="020F0502020204030204" pitchFamily="34" charset="0"/>
                    <a:ea typeface="Times New Roman" panose="02020603050405020304" pitchFamily="18" charset="0"/>
                  </a:rPr>
                  <a:t>Täiendavalt eristatakse aeroobse muda vanust, mille arvutamisel võetakse arvesse ainult õhustusreaktori (</a:t>
                </a:r>
                <a:r>
                  <a:rPr lang="et-EE" dirty="0" err="1">
                    <a:solidFill>
                      <a:srgbClr val="323E4F"/>
                    </a:solidFill>
                    <a:effectLst/>
                    <a:latin typeface="Calibri" panose="020F0502020204030204" pitchFamily="34" charset="0"/>
                    <a:ea typeface="Times New Roman" panose="02020603050405020304" pitchFamily="18" charset="0"/>
                  </a:rPr>
                  <a:t>nitrifikatsioonireaktori</a:t>
                </a:r>
                <a:r>
                  <a:rPr lang="et-EE" dirty="0">
                    <a:solidFill>
                      <a:srgbClr val="323E4F"/>
                    </a:solidFill>
                    <a:effectLst/>
                    <a:latin typeface="Calibri" panose="020F0502020204030204" pitchFamily="34" charset="0"/>
                    <a:ea typeface="Times New Roman" panose="02020603050405020304" pitchFamily="18" charset="0"/>
                  </a:rPr>
                  <a:t>) ruumala. Aeroobse muda vanusest oleneb </a:t>
                </a:r>
                <a:r>
                  <a:rPr lang="et-EE" dirty="0" err="1">
                    <a:solidFill>
                      <a:srgbClr val="323E4F"/>
                    </a:solidFill>
                    <a:effectLst/>
                    <a:latin typeface="Calibri" panose="020F0502020204030204" pitchFamily="34" charset="0"/>
                    <a:ea typeface="Times New Roman" panose="02020603050405020304" pitchFamily="18" charset="0"/>
                  </a:rPr>
                  <a:t>nitrifitseerivate</a:t>
                </a:r>
                <a:r>
                  <a:rPr lang="et-EE" dirty="0">
                    <a:solidFill>
                      <a:srgbClr val="323E4F"/>
                    </a:solidFill>
                    <a:effectLst/>
                    <a:latin typeface="Calibri" panose="020F0502020204030204" pitchFamily="34" charset="0"/>
                    <a:ea typeface="Times New Roman" panose="02020603050405020304" pitchFamily="18" charset="0"/>
                  </a:rPr>
                  <a:t> mikroorganismide kasv.</a:t>
                </a:r>
                <a:r>
                  <a:rPr lang="en-EE" sz="4000" dirty="0">
                    <a:effectLst/>
                  </a:rPr>
                  <a:t> </a:t>
                </a:r>
              </a:p>
              <a:p>
                <a:pPr marL="0" indent="0">
                  <a:buNone/>
                </a:pPr>
                <a:endParaRPr lang="en-EE" sz="4000" dirty="0">
                  <a:effectLst/>
                </a:endParaRPr>
              </a:p>
              <a:p>
                <a:pPr marL="0" indent="0">
                  <a:buNone/>
                </a:pPr>
                <a14:m>
                  <m:oMath xmlns:m="http://schemas.openxmlformats.org/officeDocument/2006/math">
                    <m:sSub>
                      <m:sSubPr>
                        <m:ctrlPr>
                          <a:rPr lang="en-EE" sz="4000" i="1" smtClean="0">
                            <a:effectLst/>
                            <a:latin typeface="Cambria Math" panose="02040503050406030204" pitchFamily="18" charset="0"/>
                            <a:cs typeface="Calibri" panose="020F0502020204030204" pitchFamily="34" charset="0"/>
                          </a:rPr>
                        </m:ctrlPr>
                      </m:sSubPr>
                      <m:e>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𝑆𝑅𝑇</m:t>
                        </m:r>
                      </m:e>
                      <m: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𝐴𝐸𝑅</m:t>
                        </m:r>
                      </m:sub>
                    </m:s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en-EE" i="1">
                            <a:effectLst/>
                            <a:latin typeface="Cambria Math" panose="02040503050406030204" pitchFamily="18" charset="0"/>
                            <a:cs typeface="Calibri" panose="020F0502020204030204" pitchFamily="34" charset="0"/>
                          </a:rPr>
                        </m:ctrlPr>
                      </m:fPr>
                      <m:num>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𝑚𝑢𝑑𝑎</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𝑚𝑎𝑠𝑠</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𝑝𝑢h𝑎𝑠𝑡𝑖</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õ</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h𝑢𝑠𝑡𝑢𝑠𝑟𝑒𝑎𝑘𝑡𝑜𝑟𝑖𝑠</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𝑘𝑔</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num>
                      <m:den>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𝑝𝑢h𝑎𝑠𝑡𝑖𝑠𝑡</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öö</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𝑝</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ä</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𝑒𝑣𝑎𝑠</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𝑒𝑒𝑚𝑎𝑙𝑑𝑎𝑡𝑢𝑑</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𝑚𝑢𝑑𝑎</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𝑚𝑎𝑠𝑠</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𝑘𝑔</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𝑑</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den>
                    </m:f>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EE" i="1">
                            <a:effectLst/>
                            <a:latin typeface="Cambria Math" panose="02040503050406030204" pitchFamily="18" charset="0"/>
                            <a:cs typeface="Calibri" panose="020F0502020204030204" pitchFamily="34" charset="0"/>
                          </a:rPr>
                        </m:ctrlPr>
                      </m:fPr>
                      <m:num>
                        <m:sSub>
                          <m:sSubPr>
                            <m:ctrlPr>
                              <a:rPr lang="en-EE" i="1">
                                <a:effectLst/>
                                <a:latin typeface="Cambria Math" panose="02040503050406030204" pitchFamily="18" charset="0"/>
                                <a:cs typeface="Calibri" panose="020F0502020204030204" pitchFamily="34" charset="0"/>
                              </a:rPr>
                            </m:ctrlPr>
                          </m:sSubPr>
                          <m:e>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𝑋</m:t>
                            </m:r>
                          </m:e>
                          <m: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𝐾𝐴</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𝐵𝑀</m:t>
                            </m:r>
                          </m:sub>
                        </m:s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EE" i="1">
                                <a:effectLst/>
                                <a:latin typeface="Cambria Math" panose="02040503050406030204" pitchFamily="18" charset="0"/>
                                <a:cs typeface="Calibri" panose="020F0502020204030204" pitchFamily="34" charset="0"/>
                              </a:rPr>
                            </m:ctrlPr>
                          </m:sSubPr>
                          <m:e>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𝑉</m:t>
                            </m:r>
                          </m:e>
                          <m: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𝑁</m:t>
                            </m:r>
                          </m:sub>
                        </m:sSub>
                      </m:num>
                      <m:den>
                        <m:sSub>
                          <m:sSubPr>
                            <m:ctrlPr>
                              <a:rPr lang="en-EE" i="1">
                                <a:effectLst/>
                                <a:latin typeface="Cambria Math" panose="02040503050406030204" pitchFamily="18" charset="0"/>
                                <a:cs typeface="Calibri" panose="020F0502020204030204" pitchFamily="34" charset="0"/>
                              </a:rPr>
                            </m:ctrlPr>
                          </m:sSubPr>
                          <m:e>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𝑋</m:t>
                            </m:r>
                          </m:e>
                          <m: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𝐾𝐴</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𝐿𝑀</m:t>
                            </m:r>
                          </m:sub>
                        </m:s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EE" i="1">
                                <a:effectLst/>
                                <a:latin typeface="Cambria Math" panose="02040503050406030204" pitchFamily="18" charset="0"/>
                                <a:cs typeface="Calibri" panose="020F0502020204030204" pitchFamily="34" charset="0"/>
                              </a:rPr>
                            </m:ctrlPr>
                          </m:sSubPr>
                          <m:e>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𝑄</m:t>
                            </m:r>
                          </m:e>
                          <m: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𝐿𝑀</m:t>
                            </m:r>
                          </m:sub>
                        </m:sSub>
                      </m:den>
                    </m:f>
                  </m:oMath>
                </a14:m>
                <a:r>
                  <a:rPr lang="et-EE" dirty="0">
                    <a:solidFill>
                      <a:srgbClr val="323E4F"/>
                    </a:solidFill>
                    <a:effectLst/>
                    <a:latin typeface="Calibri" panose="020F0502020204030204" pitchFamily="34" charset="0"/>
                    <a:ea typeface="Times New Roman" panose="02020603050405020304" pitchFamily="18" charset="0"/>
                  </a:rPr>
                  <a:t> (d) , </a:t>
                </a:r>
              </a:p>
              <a:p>
                <a:pPr marL="0" indent="0">
                  <a:buNone/>
                </a:pPr>
                <a:endParaRPr lang="et-EE" dirty="0">
                  <a:solidFill>
                    <a:srgbClr val="323E4F"/>
                  </a:solidFill>
                  <a:latin typeface="Calibri" panose="020F0502020204030204" pitchFamily="34" charset="0"/>
                </a:endParaRPr>
              </a:p>
              <a:p>
                <a:pPr marL="0" indent="0">
                  <a:buNone/>
                </a:pP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kus SRT</a:t>
                </a:r>
                <a:r>
                  <a:rPr lang="et-EE"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AER</a:t>
                </a: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on aeroobne mudavanus (d) ning V</a:t>
                </a:r>
                <a:r>
                  <a:rPr lang="et-EE"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a:t>
                </a: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õhustus- või </a:t>
                </a:r>
                <a:r>
                  <a:rPr lang="et-EE"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nitrifikatsioonireaktori</a:t>
                </a: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ruumala (m</a:t>
                </a:r>
                <a:r>
                  <a:rPr lang="et-EE" baseline="30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3</a:t>
                </a: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endParaRPr lang="en-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mc:Choice>
        <mc:Fallback xmlns="">
          <p:sp>
            <p:nvSpPr>
              <p:cNvPr id="3" name="Content Placeholder 2">
                <a:extLst>
                  <a:ext uri="{FF2B5EF4-FFF2-40B4-BE49-F238E27FC236}">
                    <a16:creationId xmlns:a16="http://schemas.microsoft.com/office/drawing/2014/main" id="{717C5C77-5017-638D-3FBC-8BF268B549D3}"/>
                  </a:ext>
                </a:extLst>
              </p:cNvPr>
              <p:cNvSpPr>
                <a:spLocks noGrp="1" noRot="1" noChangeAspect="1" noMove="1" noResize="1" noEditPoints="1" noAdjustHandles="1" noChangeArrowheads="1" noChangeShapeType="1" noTextEdit="1"/>
              </p:cNvSpPr>
              <p:nvPr>
                <p:ph idx="1"/>
              </p:nvPr>
            </p:nvSpPr>
            <p:spPr>
              <a:xfrm>
                <a:off x="127000" y="1253330"/>
                <a:ext cx="11861800" cy="5452269"/>
              </a:xfrm>
              <a:blipFill>
                <a:blip r:embed="rId3"/>
                <a:stretch>
                  <a:fillRect l="-1070" t="-1860" r="-1070"/>
                </a:stretch>
              </a:blipFill>
            </p:spPr>
            <p:txBody>
              <a:bodyPr/>
              <a:lstStyle/>
              <a:p>
                <a:r>
                  <a:rPr lang="en-EE">
                    <a:noFill/>
                  </a:rPr>
                  <a:t> </a:t>
                </a:r>
              </a:p>
            </p:txBody>
          </p:sp>
        </mc:Fallback>
      </mc:AlternateContent>
    </p:spTree>
    <p:extLst>
      <p:ext uri="{BB962C8B-B14F-4D97-AF65-F5344CB8AC3E}">
        <p14:creationId xmlns:p14="http://schemas.microsoft.com/office/powerpoint/2010/main" val="60480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Mudakoormus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lgn="just">
                  <a:lnSpc>
                    <a:spcPct val="100000"/>
                  </a:lnSpc>
                  <a:spcAft>
                    <a:spcPts val="1200"/>
                  </a:spcAft>
                  <a:buNone/>
                </a:pP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Mudakoormus on ööpäevane BHT-koormus aktiivmuda massiühiku kohta (ingl </a:t>
                </a:r>
                <a:r>
                  <a:rPr lang="et-EE"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food</a:t>
                </a:r>
                <a:r>
                  <a:rPr lang="et-EE"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to</a:t>
                </a:r>
                <a:r>
                  <a:rPr lang="et-EE"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microorganism</a:t>
                </a:r>
                <a:r>
                  <a:rPr lang="et-EE"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ratio</a:t>
                </a: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F/M): </a:t>
                </a:r>
              </a:p>
              <a:p>
                <a:pPr marL="0" indent="0" algn="just">
                  <a:lnSpc>
                    <a:spcPct val="100000"/>
                  </a:lnSpc>
                  <a:spcAft>
                    <a:spcPts val="1200"/>
                  </a:spcAft>
                  <a:buNone/>
                </a:pPr>
                <a:endParaRPr lang="en-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1200"/>
                  </a:spcAft>
                  <a:buNone/>
                </a:pPr>
                <a14:m>
                  <m:oMath xmlns:m="http://schemas.openxmlformats.org/officeDocument/2006/math">
                    <m:r>
                      <a:rPr lang="et-EE" i="1" smtClean="0">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𝐹</m:t>
                    </m:r>
                    <m:r>
                      <a:rPr lang="et-EE" i="1" smtClean="0">
                        <a:solidFill>
                          <a:srgbClr val="323E4F"/>
                        </a:solidFill>
                        <a:effectLst/>
                        <a:latin typeface="Cambria Math" panose="02040503050406030204" pitchFamily="18" charset="0"/>
                        <a:ea typeface="Calibri" panose="020F0502020204030204" pitchFamily="34" charset="0"/>
                        <a:cs typeface="Calibri" panose="020F0502020204030204" pitchFamily="34" charset="0"/>
                      </a:rPr>
                      <m:t>/</m:t>
                    </m:r>
                    <m:r>
                      <a:rPr lang="et-EE" i="1" smtClean="0">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𝑀</m:t>
                    </m:r>
                    <m:r>
                      <a:rPr lang="et-EE" i="1" smtClean="0">
                        <a:solidFill>
                          <a:srgbClr val="323E4F"/>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𝐵𝐻𝑇</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𝑝</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ä</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𝑒𝑣𝑎𝑛𝑒</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𝑘𝑜𝑜𝑟𝑚𝑢𝑠</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𝑘𝑔</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𝑑</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m:t>
                        </m:r>
                      </m:num>
                      <m:den>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𝑚𝑢𝑑𝑎</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𝑚𝑎𝑠𝑠</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𝑝𝑢h𝑎𝑠𝑡𝑖</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𝑝𝑟𝑜𝑡𝑠𝑒𝑠𝑠𝑖𝑚𝑎h𝑢𝑡𝑖𝑠</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𝑘𝑔</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m:t>
                        </m:r>
                      </m:den>
                    </m:f>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f>
                      <m:fPr>
                        <m:ctrlPr>
                          <a:rPr lang="en-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ctrlPr>
                          </m:sSubPr>
                          <m:e>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𝐶</m:t>
                            </m:r>
                          </m:e>
                          <m:sub>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𝐵𝐻𝑇</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𝑆𝑉</m:t>
                            </m:r>
                          </m:sub>
                        </m:sSub>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 </m:t>
                        </m:r>
                        <m:sSub>
                          <m:sSubPr>
                            <m:ctrlPr>
                              <a:rPr lang="en-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𝑄</m:t>
                            </m:r>
                          </m:e>
                          <m:sub>
                            <m:r>
                              <a:rPr lang="et-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t>𝑆𝑉</m:t>
                            </m:r>
                          </m:sub>
                        </m:sSub>
                      </m:num>
                      <m:den>
                        <m:sSub>
                          <m:sSubPr>
                            <m:ctrlPr>
                              <a:rPr lang="en-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ctrlPr>
                          </m:sSubPr>
                          <m:e>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𝑋</m:t>
                            </m:r>
                          </m:e>
                          <m:sub>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𝐾𝐴</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𝐵𝑀</m:t>
                            </m:r>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sub>
                        </m:sSub>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EE" i="1">
                                <a:solidFill>
                                  <a:srgbClr val="323E4F"/>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𝑉</m:t>
                            </m:r>
                          </m:e>
                          <m:sub>
                            <m:r>
                              <a:rPr lang="et-EE" i="1">
                                <a:solidFill>
                                  <a:srgbClr val="323E4F"/>
                                </a:solidFill>
                                <a:effectLst/>
                                <a:latin typeface="Cambria Math" panose="02040503050406030204" pitchFamily="18" charset="0"/>
                                <a:ea typeface="Calibri" panose="020F0502020204030204" pitchFamily="34" charset="0"/>
                                <a:cs typeface="Calibri" panose="020F0502020204030204" pitchFamily="34" charset="0"/>
                              </a:rPr>
                              <m:t>𝑅</m:t>
                            </m:r>
                          </m:sub>
                        </m:sSub>
                      </m:den>
                    </m:f>
                  </m:oMath>
                </a14:m>
                <a:r>
                  <a:rPr lang="et-EE" i="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00000"/>
                  </a:lnSpc>
                  <a:spcAft>
                    <a:spcPts val="1200"/>
                  </a:spcAft>
                  <a:buNone/>
                </a:pPr>
                <a:r>
                  <a:rPr lang="et-EE"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00000"/>
                  </a:lnSpc>
                  <a:spcAft>
                    <a:spcPts val="1200"/>
                  </a:spcAft>
                  <a:buNone/>
                </a:pP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kus C</a:t>
                </a:r>
                <a:r>
                  <a:rPr lang="et-EE"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BHT,SV </a:t>
                </a:r>
                <a:r>
                  <a:rPr lang="et-EE"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on aktiivmudareaktori sissevooluvee BHT-sisaldus (mg/l).</a:t>
                </a:r>
                <a:endParaRPr lang="en-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mc:Choice>
        <mc:Fallback xmlns="">
          <p:sp>
            <p:nvSpPr>
              <p:cNvPr id="3" name="Content Placeholder 2">
                <a:extLst>
                  <a:ext uri="{FF2B5EF4-FFF2-40B4-BE49-F238E27FC236}">
                    <a16:creationId xmlns:a16="http://schemas.microsoft.com/office/drawing/2014/main" id="{717C5C77-5017-638D-3FBC-8BF268B549D3}"/>
                  </a:ext>
                </a:extLst>
              </p:cNvPr>
              <p:cNvSpPr>
                <a:spLocks noGrp="1" noRot="1" noChangeAspect="1" noMove="1" noResize="1" noEditPoints="1" noAdjustHandles="1" noChangeArrowheads="1" noChangeShapeType="1" noTextEdit="1"/>
              </p:cNvSpPr>
              <p:nvPr>
                <p:ph idx="1"/>
              </p:nvPr>
            </p:nvSpPr>
            <p:spPr>
              <a:xfrm>
                <a:off x="127000" y="1253330"/>
                <a:ext cx="11861800" cy="5452269"/>
              </a:xfrm>
              <a:blipFill>
                <a:blip r:embed="rId3"/>
                <a:stretch>
                  <a:fillRect l="-1070" t="-1163" r="-963"/>
                </a:stretch>
              </a:blipFill>
            </p:spPr>
            <p:txBody>
              <a:bodyPr/>
              <a:lstStyle/>
              <a:p>
                <a:r>
                  <a:rPr lang="en-EE">
                    <a:noFill/>
                  </a:rPr>
                  <a:t> </a:t>
                </a:r>
              </a:p>
            </p:txBody>
          </p:sp>
        </mc:Fallback>
      </mc:AlternateContent>
    </p:spTree>
    <p:extLst>
      <p:ext uri="{BB962C8B-B14F-4D97-AF65-F5344CB8AC3E}">
        <p14:creationId xmlns:p14="http://schemas.microsoft.com/office/powerpoint/2010/main" val="395359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KHT fraktsioneerimine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lgn="just">
              <a:lnSpc>
                <a:spcPct val="100000"/>
              </a:lnSpc>
              <a:spcAft>
                <a:spcPts val="1200"/>
              </a:spcAft>
              <a:buNone/>
            </a:pP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Reovee KHT saab fraktsioonideks jaotada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lahustuvuse</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ja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biolagundatavuse</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alusel. Esmalt saab kogu reovee KHT jagada lahustunud KHT-</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ks</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(S</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ja heljumi KHT-</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ks</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(X</a:t>
            </a:r>
            <a:r>
              <a:rPr lang="et-EE" sz="24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Olmereovee puhul on enamik lahustunud KHT-st biolagunev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KHT,biolag,SV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ning väiksem osa bioloogiliselt mittelagunev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KHT,inert,SV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Samal moel on ka heljumi KHT liigitatav bioloogiliselt lagunevaks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X</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KHT,biolag,SV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ja mittelagunevaks (</a:t>
            </a:r>
            <a:r>
              <a:rPr lang="et-EE" sz="24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X</a:t>
            </a:r>
            <a:r>
              <a:rPr lang="et-EE" sz="2400" baseline="-250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KHT,inert,SV</a:t>
            </a:r>
            <a:r>
              <a:rPr lang="et-EE" sz="2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p>
          <a:p>
            <a:pPr marL="0" indent="0" algn="just">
              <a:lnSpc>
                <a:spcPct val="100000"/>
              </a:lnSpc>
              <a:spcAft>
                <a:spcPts val="1200"/>
              </a:spcAft>
              <a:buNone/>
            </a:pPr>
            <a:endParaRPr lang="en-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0000"/>
              </a:lnSpc>
              <a:buNone/>
            </a:pPr>
            <a:r>
              <a:rPr lang="et-EE" sz="2400" dirty="0">
                <a:solidFill>
                  <a:srgbClr val="323E4F"/>
                </a:solidFill>
                <a:effectLst/>
                <a:latin typeface="Calibri" panose="020F0502020204030204" pitchFamily="34" charset="0"/>
                <a:ea typeface="Times New Roman" panose="02020603050405020304" pitchFamily="18" charset="0"/>
              </a:rPr>
              <a:t>C</a:t>
            </a:r>
            <a:r>
              <a:rPr lang="et-EE" sz="2400" baseline="-25000" dirty="0">
                <a:solidFill>
                  <a:srgbClr val="323E4F"/>
                </a:solidFill>
                <a:effectLst/>
                <a:latin typeface="Calibri" panose="020F0502020204030204" pitchFamily="34" charset="0"/>
                <a:ea typeface="Times New Roman" panose="02020603050405020304" pitchFamily="18" charset="0"/>
              </a:rPr>
              <a:t>KHT,SV</a:t>
            </a:r>
            <a:r>
              <a:rPr lang="et-EE" sz="2400" dirty="0">
                <a:solidFill>
                  <a:srgbClr val="323E4F"/>
                </a:solidFill>
                <a:effectLst/>
                <a:latin typeface="Calibri" panose="020F0502020204030204" pitchFamily="34" charset="0"/>
                <a:ea typeface="Times New Roman" panose="02020603050405020304" pitchFamily="18" charset="0"/>
              </a:rPr>
              <a:t>= S</a:t>
            </a:r>
            <a:r>
              <a:rPr lang="et-EE" sz="2400" baseline="-25000" dirty="0">
                <a:solidFill>
                  <a:srgbClr val="323E4F"/>
                </a:solidFill>
                <a:effectLst/>
                <a:latin typeface="Calibri" panose="020F0502020204030204" pitchFamily="34" charset="0"/>
                <a:ea typeface="Times New Roman" panose="02020603050405020304" pitchFamily="18" charset="0"/>
              </a:rPr>
              <a:t>KHT,SV</a:t>
            </a:r>
            <a:r>
              <a:rPr lang="et-EE" sz="2400" dirty="0">
                <a:solidFill>
                  <a:srgbClr val="323E4F"/>
                </a:solidFill>
                <a:effectLst/>
                <a:latin typeface="Calibri" panose="020F0502020204030204" pitchFamily="34" charset="0"/>
                <a:ea typeface="Times New Roman" panose="02020603050405020304" pitchFamily="18" charset="0"/>
              </a:rPr>
              <a:t> + X</a:t>
            </a:r>
            <a:r>
              <a:rPr lang="et-EE" sz="2400" baseline="-25000" dirty="0">
                <a:solidFill>
                  <a:srgbClr val="323E4F"/>
                </a:solidFill>
                <a:effectLst/>
                <a:latin typeface="Calibri" panose="020F0502020204030204" pitchFamily="34" charset="0"/>
                <a:ea typeface="Times New Roman" panose="02020603050405020304" pitchFamily="18" charset="0"/>
              </a:rPr>
              <a:t>KHT,SV</a:t>
            </a:r>
            <a:r>
              <a:rPr lang="et-EE" sz="2400" dirty="0">
                <a:solidFill>
                  <a:srgbClr val="323E4F"/>
                </a:solidFill>
                <a:effectLst/>
                <a:latin typeface="Calibri" panose="020F0502020204030204" pitchFamily="34" charset="0"/>
                <a:ea typeface="Times New Roman" panose="02020603050405020304" pitchFamily="18" charset="0"/>
              </a:rPr>
              <a:t> = </a:t>
            </a:r>
            <a:r>
              <a:rPr lang="et-EE" sz="2400" dirty="0" err="1">
                <a:solidFill>
                  <a:srgbClr val="323E4F"/>
                </a:solidFill>
                <a:effectLst/>
                <a:latin typeface="Calibri" panose="020F0502020204030204" pitchFamily="34" charset="0"/>
                <a:ea typeface="Times New Roman" panose="02020603050405020304" pitchFamily="18" charset="0"/>
              </a:rPr>
              <a:t>S</a:t>
            </a:r>
            <a:r>
              <a:rPr lang="et-EE" sz="2400" baseline="-25000" dirty="0" err="1">
                <a:solidFill>
                  <a:srgbClr val="323E4F"/>
                </a:solidFill>
                <a:effectLst/>
                <a:latin typeface="Calibri" panose="020F0502020204030204" pitchFamily="34" charset="0"/>
                <a:ea typeface="Times New Roman" panose="02020603050405020304" pitchFamily="18" charset="0"/>
              </a:rPr>
              <a:t>KHT,bio,SV</a:t>
            </a:r>
            <a:r>
              <a:rPr lang="et-EE" sz="2400" dirty="0">
                <a:solidFill>
                  <a:srgbClr val="323E4F"/>
                </a:solidFill>
                <a:effectLst/>
                <a:latin typeface="Calibri" panose="020F0502020204030204" pitchFamily="34" charset="0"/>
                <a:ea typeface="Times New Roman" panose="02020603050405020304" pitchFamily="18" charset="0"/>
              </a:rPr>
              <a:t> + </a:t>
            </a:r>
            <a:r>
              <a:rPr lang="et-EE" sz="2400" dirty="0" err="1">
                <a:solidFill>
                  <a:srgbClr val="323E4F"/>
                </a:solidFill>
                <a:effectLst/>
                <a:latin typeface="Calibri" panose="020F0502020204030204" pitchFamily="34" charset="0"/>
                <a:ea typeface="Times New Roman" panose="02020603050405020304" pitchFamily="18" charset="0"/>
              </a:rPr>
              <a:t>S</a:t>
            </a:r>
            <a:r>
              <a:rPr lang="et-EE" sz="2400" baseline="-25000" dirty="0" err="1">
                <a:solidFill>
                  <a:srgbClr val="323E4F"/>
                </a:solidFill>
                <a:effectLst/>
                <a:latin typeface="Calibri" panose="020F0502020204030204" pitchFamily="34" charset="0"/>
                <a:ea typeface="Times New Roman" panose="02020603050405020304" pitchFamily="18" charset="0"/>
              </a:rPr>
              <a:t>KHT,inert,SV</a:t>
            </a:r>
            <a:r>
              <a:rPr lang="et-EE" sz="2400" dirty="0">
                <a:solidFill>
                  <a:srgbClr val="323E4F"/>
                </a:solidFill>
                <a:effectLst/>
                <a:latin typeface="Calibri" panose="020F0502020204030204" pitchFamily="34" charset="0"/>
                <a:ea typeface="Times New Roman" panose="02020603050405020304" pitchFamily="18" charset="0"/>
              </a:rPr>
              <a:t> + </a:t>
            </a:r>
            <a:r>
              <a:rPr lang="et-EE" sz="2400" dirty="0" err="1">
                <a:solidFill>
                  <a:srgbClr val="323E4F"/>
                </a:solidFill>
                <a:effectLst/>
                <a:latin typeface="Calibri" panose="020F0502020204030204" pitchFamily="34" charset="0"/>
                <a:ea typeface="Times New Roman" panose="02020603050405020304" pitchFamily="18" charset="0"/>
              </a:rPr>
              <a:t>X</a:t>
            </a:r>
            <a:r>
              <a:rPr lang="et-EE" sz="2400" baseline="-25000" dirty="0" err="1">
                <a:solidFill>
                  <a:srgbClr val="323E4F"/>
                </a:solidFill>
                <a:effectLst/>
                <a:latin typeface="Calibri" panose="020F0502020204030204" pitchFamily="34" charset="0"/>
                <a:ea typeface="Times New Roman" panose="02020603050405020304" pitchFamily="18" charset="0"/>
              </a:rPr>
              <a:t>KHT,bio,SV</a:t>
            </a:r>
            <a:r>
              <a:rPr lang="et-EE" sz="2400" dirty="0">
                <a:solidFill>
                  <a:srgbClr val="323E4F"/>
                </a:solidFill>
                <a:effectLst/>
                <a:latin typeface="Calibri" panose="020F0502020204030204" pitchFamily="34" charset="0"/>
                <a:ea typeface="Times New Roman" panose="02020603050405020304" pitchFamily="18" charset="0"/>
              </a:rPr>
              <a:t> + </a:t>
            </a:r>
            <a:r>
              <a:rPr lang="et-EE" sz="2400" dirty="0" err="1">
                <a:solidFill>
                  <a:srgbClr val="323E4F"/>
                </a:solidFill>
                <a:effectLst/>
                <a:latin typeface="Calibri" panose="020F0502020204030204" pitchFamily="34" charset="0"/>
                <a:ea typeface="Times New Roman" panose="02020603050405020304" pitchFamily="18" charset="0"/>
              </a:rPr>
              <a:t>X</a:t>
            </a:r>
            <a:r>
              <a:rPr lang="et-EE" sz="2400" baseline="-25000" dirty="0" err="1">
                <a:solidFill>
                  <a:srgbClr val="323E4F"/>
                </a:solidFill>
                <a:effectLst/>
                <a:latin typeface="Calibri" panose="020F0502020204030204" pitchFamily="34" charset="0"/>
                <a:ea typeface="Times New Roman" panose="02020603050405020304" pitchFamily="18" charset="0"/>
              </a:rPr>
              <a:t>KHT,inert,SV</a:t>
            </a:r>
            <a:r>
              <a:rPr lang="et-EE" sz="2400" dirty="0">
                <a:solidFill>
                  <a:srgbClr val="323E4F"/>
                </a:solidFill>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12799761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leviku väljakutsed" id="{C30897EA-DB71-A14F-A211-92802F218470}" vid="{664F9E17-D370-3C47-8F9A-7DD6A079C437}"/>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Tuleviku väljakutsed</Template>
  <TotalTime>118</TotalTime>
  <Words>1224</Words>
  <Application>Microsoft Macintosh PowerPoint</Application>
  <PresentationFormat>Widescreen</PresentationFormat>
  <Paragraphs>76</Paragraphs>
  <Slides>15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Cambria Math</vt:lpstr>
      <vt:lpstr>Open Sans</vt:lpstr>
      <vt:lpstr>Open Sans bold</vt:lpstr>
      <vt:lpstr>Open Sans semibold</vt:lpstr>
      <vt:lpstr>Symbol</vt:lpstr>
      <vt:lpstr>Kantoorthema</vt:lpstr>
      <vt:lpstr>1_Kantoorthema</vt:lpstr>
      <vt:lpstr>Aktiivmudaprotsessi opereerimine</vt:lpstr>
      <vt:lpstr>Sissejuhatus</vt:lpstr>
      <vt:lpstr>Aktiivmudaprotsessi iseloomustavad parameetrid</vt:lpstr>
      <vt:lpstr>Hüdrauliline viibeaeg (1)</vt:lpstr>
      <vt:lpstr>Hüdrauliline viibeaeg (2)</vt:lpstr>
      <vt:lpstr>Mudavanus (SRT)</vt:lpstr>
      <vt:lpstr>Aeroobne mudavanus (SRT)</vt:lpstr>
      <vt:lpstr>Mudakoormus</vt:lpstr>
      <vt:lpstr>KHT fraktsioneerimine (1)</vt:lpstr>
      <vt:lpstr>KHT fraktsioneerimine (2)</vt:lpstr>
      <vt:lpstr>Aktiivmudasisaldus</vt:lpstr>
      <vt:lpstr>Aktiivmuda settimiskatse</vt:lpstr>
      <vt:lpstr>Mudaindeks SVI</vt:lpstr>
      <vt:lpstr>Mudapadja mõõtmine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Sissejuhatus reoveepuhastusse</dc:title>
  <dc:creator>Erki Lember</dc:creator>
  <cp:lastModifiedBy>Erki Lember</cp:lastModifiedBy>
  <cp:revision>22</cp:revision>
  <dcterms:created xsi:type="dcterms:W3CDTF">2023-09-05T08:30:28Z</dcterms:created>
  <dcterms:modified xsi:type="dcterms:W3CDTF">2025-03-27T05:54:18Z</dcterms:modified>
</cp:coreProperties>
</file>