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93" r:id="rId4"/>
    <p:sldId id="314" r:id="rId5"/>
    <p:sldId id="307" r:id="rId6"/>
    <p:sldId id="308" r:id="rId7"/>
    <p:sldId id="309" r:id="rId8"/>
    <p:sldId id="310" r:id="rId9"/>
    <p:sldId id="311" r:id="rId10"/>
    <p:sldId id="312" r:id="rId11"/>
    <p:sldId id="313" r:id="rId12"/>
    <p:sldId id="315" r:id="rId13"/>
    <p:sldId id="295" r:id="rId14"/>
    <p:sldId id="296" r:id="rId15"/>
    <p:sldId id="297" r:id="rId16"/>
    <p:sldId id="298" r:id="rId17"/>
    <p:sldId id="288" r:id="rId18"/>
    <p:sldId id="290" r:id="rId19"/>
    <p:sldId id="291" r:id="rId20"/>
    <p:sldId id="292" r:id="rId21"/>
    <p:sldId id="299" r:id="rId22"/>
    <p:sldId id="300" r:id="rId23"/>
    <p:sldId id="301" r:id="rId24"/>
    <p:sldId id="302" r:id="rId25"/>
    <p:sldId id="303" r:id="rId26"/>
    <p:sldId id="304" r:id="rId27"/>
    <p:sldId id="305" r:id="rId28"/>
    <p:sldId id="306" r:id="rId29"/>
    <p:sldId id="294" r:id="rId30"/>
    <p:sldId id="286" r:id="rId31"/>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32" autoAdjust="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D2181-6B4C-43BA-878C-3F8CEBD520C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A1202B32-7201-4A77-9520-F2E7F8EB7EDE}">
      <dgm:prSet/>
      <dgm:spPr/>
      <dgm:t>
        <a:bodyPr/>
        <a:lstStyle/>
        <a:p>
          <a:r>
            <a:rPr lang="et-EE"/>
            <a:t>A successful ITS investment plan must adequately address the following issues that may delay the design and implementation process:</a:t>
          </a:r>
          <a:endParaRPr lang="en-US"/>
        </a:p>
      </dgm:t>
    </dgm:pt>
    <dgm:pt modelId="{3C8CA6D6-2FDF-44F9-9CF8-94D17FB03EDA}" type="parTrans" cxnId="{256ECC5F-B642-4208-80EA-BE4C284AC482}">
      <dgm:prSet/>
      <dgm:spPr/>
      <dgm:t>
        <a:bodyPr/>
        <a:lstStyle/>
        <a:p>
          <a:endParaRPr lang="en-US"/>
        </a:p>
      </dgm:t>
    </dgm:pt>
    <dgm:pt modelId="{C1419992-499A-495F-B415-773DEC15244A}" type="sibTrans" cxnId="{256ECC5F-B642-4208-80EA-BE4C284AC482}">
      <dgm:prSet/>
      <dgm:spPr/>
      <dgm:t>
        <a:bodyPr/>
        <a:lstStyle/>
        <a:p>
          <a:endParaRPr lang="en-US"/>
        </a:p>
      </dgm:t>
    </dgm:pt>
    <dgm:pt modelId="{2FDF29FE-7266-43EC-A223-570D82C21A65}">
      <dgm:prSet/>
      <dgm:spPr/>
      <dgm:t>
        <a:bodyPr/>
        <a:lstStyle/>
        <a:p>
          <a:r>
            <a:rPr lang="et-EE"/>
            <a:t>Define the communication protocols and the various technology standards that will cover all aspects of the project</a:t>
          </a:r>
          <a:endParaRPr lang="en-US"/>
        </a:p>
      </dgm:t>
    </dgm:pt>
    <dgm:pt modelId="{610E59E0-81D8-478C-A765-5A918FB63FA8}" type="parTrans" cxnId="{A988E6FC-8930-46C8-9C85-3288A267FC1F}">
      <dgm:prSet/>
      <dgm:spPr/>
      <dgm:t>
        <a:bodyPr/>
        <a:lstStyle/>
        <a:p>
          <a:endParaRPr lang="en-US"/>
        </a:p>
      </dgm:t>
    </dgm:pt>
    <dgm:pt modelId="{41320069-F0F4-4235-8110-E301C7102B28}" type="sibTrans" cxnId="{A988E6FC-8930-46C8-9C85-3288A267FC1F}">
      <dgm:prSet/>
      <dgm:spPr/>
      <dgm:t>
        <a:bodyPr/>
        <a:lstStyle/>
        <a:p>
          <a:endParaRPr lang="en-US"/>
        </a:p>
      </dgm:t>
    </dgm:pt>
    <dgm:pt modelId="{F1911550-C0FB-448F-BCF6-B38F98A73A4F}">
      <dgm:prSet/>
      <dgm:spPr/>
      <dgm:t>
        <a:bodyPr/>
        <a:lstStyle/>
        <a:p>
          <a:r>
            <a:rPr lang="et-EE"/>
            <a:t>Run pilot projects on prototype installation that will early highlight risks and caveats and will allow testing the ITS performance</a:t>
          </a:r>
          <a:endParaRPr lang="en-US"/>
        </a:p>
      </dgm:t>
    </dgm:pt>
    <dgm:pt modelId="{1BF275CD-8A73-4850-AA9A-590587D77642}" type="parTrans" cxnId="{2DD35163-3730-46C0-A1C4-460AA541DD70}">
      <dgm:prSet/>
      <dgm:spPr/>
      <dgm:t>
        <a:bodyPr/>
        <a:lstStyle/>
        <a:p>
          <a:endParaRPr lang="en-US"/>
        </a:p>
      </dgm:t>
    </dgm:pt>
    <dgm:pt modelId="{EB213B91-4AA4-446B-8F9D-B4154D494607}" type="sibTrans" cxnId="{2DD35163-3730-46C0-A1C4-460AA541DD70}">
      <dgm:prSet/>
      <dgm:spPr/>
      <dgm:t>
        <a:bodyPr/>
        <a:lstStyle/>
        <a:p>
          <a:endParaRPr lang="en-US"/>
        </a:p>
      </dgm:t>
    </dgm:pt>
    <dgm:pt modelId="{3D895E25-4112-4B27-92F7-05F939CDEC12}">
      <dgm:prSet/>
      <dgm:spPr/>
      <dgm:t>
        <a:bodyPr/>
        <a:lstStyle/>
        <a:p>
          <a:r>
            <a:rPr lang="et-EE"/>
            <a:t>Select a unified infrastructure for installing the model ITS and all its subsystems</a:t>
          </a:r>
          <a:endParaRPr lang="en-US"/>
        </a:p>
      </dgm:t>
    </dgm:pt>
    <dgm:pt modelId="{AEC53804-E7C0-4F97-9ABC-3F03C810E70A}" type="parTrans" cxnId="{EE5644A5-CAA8-4E1D-9585-179AD160A180}">
      <dgm:prSet/>
      <dgm:spPr/>
      <dgm:t>
        <a:bodyPr/>
        <a:lstStyle/>
        <a:p>
          <a:endParaRPr lang="en-US"/>
        </a:p>
      </dgm:t>
    </dgm:pt>
    <dgm:pt modelId="{22479F85-1827-43F5-978E-F239309AEBA6}" type="sibTrans" cxnId="{EE5644A5-CAA8-4E1D-9585-179AD160A180}">
      <dgm:prSet/>
      <dgm:spPr/>
      <dgm:t>
        <a:bodyPr/>
        <a:lstStyle/>
        <a:p>
          <a:endParaRPr lang="en-US"/>
        </a:p>
      </dgm:t>
    </dgm:pt>
    <dgm:pt modelId="{324142B2-3B1B-490C-BD3B-7F3D27CE0D62}">
      <dgm:prSet/>
      <dgm:spPr/>
      <dgm:t>
        <a:bodyPr/>
        <a:lstStyle/>
        <a:p>
          <a:r>
            <a:rPr lang="et-EE"/>
            <a:t>Properly define the organizational structure and the responsibilities of the staff durinf the development of the system</a:t>
          </a:r>
          <a:endParaRPr lang="en-US"/>
        </a:p>
      </dgm:t>
    </dgm:pt>
    <dgm:pt modelId="{C3988EB4-22CC-4213-8F9A-A9445F6B8DDD}" type="parTrans" cxnId="{FEDD0181-581D-42CD-89A0-524448D3DAC9}">
      <dgm:prSet/>
      <dgm:spPr/>
      <dgm:t>
        <a:bodyPr/>
        <a:lstStyle/>
        <a:p>
          <a:endParaRPr lang="en-US"/>
        </a:p>
      </dgm:t>
    </dgm:pt>
    <dgm:pt modelId="{CCEF639D-DD70-48B9-8425-FC7E6F907653}" type="sibTrans" cxnId="{FEDD0181-581D-42CD-89A0-524448D3DAC9}">
      <dgm:prSet/>
      <dgm:spPr/>
      <dgm:t>
        <a:bodyPr/>
        <a:lstStyle/>
        <a:p>
          <a:endParaRPr lang="en-US"/>
        </a:p>
      </dgm:t>
    </dgm:pt>
    <dgm:pt modelId="{D227960D-8301-4BEF-84C7-71F2887D0CBE}" type="pres">
      <dgm:prSet presAssocID="{792D2181-6B4C-43BA-878C-3F8CEBD520CD}" presName="linear" presStyleCnt="0">
        <dgm:presLayoutVars>
          <dgm:animLvl val="lvl"/>
          <dgm:resizeHandles val="exact"/>
        </dgm:presLayoutVars>
      </dgm:prSet>
      <dgm:spPr/>
    </dgm:pt>
    <dgm:pt modelId="{67C7F8A6-2099-4BA2-9549-C37DB7EAC0A6}" type="pres">
      <dgm:prSet presAssocID="{A1202B32-7201-4A77-9520-F2E7F8EB7EDE}" presName="parentText" presStyleLbl="node1" presStyleIdx="0" presStyleCnt="1">
        <dgm:presLayoutVars>
          <dgm:chMax val="0"/>
          <dgm:bulletEnabled val="1"/>
        </dgm:presLayoutVars>
      </dgm:prSet>
      <dgm:spPr/>
    </dgm:pt>
    <dgm:pt modelId="{AFDFFAA4-7CF0-45B8-83D2-CF6AE34BD085}" type="pres">
      <dgm:prSet presAssocID="{A1202B32-7201-4A77-9520-F2E7F8EB7EDE}" presName="childText" presStyleLbl="revTx" presStyleIdx="0" presStyleCnt="1">
        <dgm:presLayoutVars>
          <dgm:bulletEnabled val="1"/>
        </dgm:presLayoutVars>
      </dgm:prSet>
      <dgm:spPr/>
    </dgm:pt>
  </dgm:ptLst>
  <dgm:cxnLst>
    <dgm:cxn modelId="{3F606705-0E07-4B3B-A95F-DCB16C52D4CD}" type="presOf" srcId="{2FDF29FE-7266-43EC-A223-570D82C21A65}" destId="{AFDFFAA4-7CF0-45B8-83D2-CF6AE34BD085}" srcOrd="0" destOrd="0" presId="urn:microsoft.com/office/officeart/2005/8/layout/vList2"/>
    <dgm:cxn modelId="{E175D73D-D3BF-475E-8608-D6606B74648B}" type="presOf" srcId="{792D2181-6B4C-43BA-878C-3F8CEBD520CD}" destId="{D227960D-8301-4BEF-84C7-71F2887D0CBE}" srcOrd="0" destOrd="0" presId="urn:microsoft.com/office/officeart/2005/8/layout/vList2"/>
    <dgm:cxn modelId="{256ECC5F-B642-4208-80EA-BE4C284AC482}" srcId="{792D2181-6B4C-43BA-878C-3F8CEBD520CD}" destId="{A1202B32-7201-4A77-9520-F2E7F8EB7EDE}" srcOrd="0" destOrd="0" parTransId="{3C8CA6D6-2FDF-44F9-9CF8-94D17FB03EDA}" sibTransId="{C1419992-499A-495F-B415-773DEC15244A}"/>
    <dgm:cxn modelId="{BE36D961-5AC3-4107-9DDD-AE02C807213C}" type="presOf" srcId="{324142B2-3B1B-490C-BD3B-7F3D27CE0D62}" destId="{AFDFFAA4-7CF0-45B8-83D2-CF6AE34BD085}" srcOrd="0" destOrd="3" presId="urn:microsoft.com/office/officeart/2005/8/layout/vList2"/>
    <dgm:cxn modelId="{2DD35163-3730-46C0-A1C4-460AA541DD70}" srcId="{A1202B32-7201-4A77-9520-F2E7F8EB7EDE}" destId="{F1911550-C0FB-448F-BCF6-B38F98A73A4F}" srcOrd="1" destOrd="0" parTransId="{1BF275CD-8A73-4850-AA9A-590587D77642}" sibTransId="{EB213B91-4AA4-446B-8F9D-B4154D494607}"/>
    <dgm:cxn modelId="{FEDD0181-581D-42CD-89A0-524448D3DAC9}" srcId="{A1202B32-7201-4A77-9520-F2E7F8EB7EDE}" destId="{324142B2-3B1B-490C-BD3B-7F3D27CE0D62}" srcOrd="3" destOrd="0" parTransId="{C3988EB4-22CC-4213-8F9A-A9445F6B8DDD}" sibTransId="{CCEF639D-DD70-48B9-8425-FC7E6F907653}"/>
    <dgm:cxn modelId="{EE5644A5-CAA8-4E1D-9585-179AD160A180}" srcId="{A1202B32-7201-4A77-9520-F2E7F8EB7EDE}" destId="{3D895E25-4112-4B27-92F7-05F939CDEC12}" srcOrd="2" destOrd="0" parTransId="{AEC53804-E7C0-4F97-9ABC-3F03C810E70A}" sibTransId="{22479F85-1827-43F5-978E-F239309AEBA6}"/>
    <dgm:cxn modelId="{4C450CA9-C1A1-499D-A25E-3295195A8736}" type="presOf" srcId="{A1202B32-7201-4A77-9520-F2E7F8EB7EDE}" destId="{67C7F8A6-2099-4BA2-9549-C37DB7EAC0A6}" srcOrd="0" destOrd="0" presId="urn:microsoft.com/office/officeart/2005/8/layout/vList2"/>
    <dgm:cxn modelId="{D31DD5B6-42BD-41BD-AC1A-CF7C43FD6C97}" type="presOf" srcId="{F1911550-C0FB-448F-BCF6-B38F98A73A4F}" destId="{AFDFFAA4-7CF0-45B8-83D2-CF6AE34BD085}" srcOrd="0" destOrd="1" presId="urn:microsoft.com/office/officeart/2005/8/layout/vList2"/>
    <dgm:cxn modelId="{E34C97F0-783A-432A-BC21-6D54311A5C35}" type="presOf" srcId="{3D895E25-4112-4B27-92F7-05F939CDEC12}" destId="{AFDFFAA4-7CF0-45B8-83D2-CF6AE34BD085}" srcOrd="0" destOrd="2" presId="urn:microsoft.com/office/officeart/2005/8/layout/vList2"/>
    <dgm:cxn modelId="{A988E6FC-8930-46C8-9C85-3288A267FC1F}" srcId="{A1202B32-7201-4A77-9520-F2E7F8EB7EDE}" destId="{2FDF29FE-7266-43EC-A223-570D82C21A65}" srcOrd="0" destOrd="0" parTransId="{610E59E0-81D8-478C-A765-5A918FB63FA8}" sibTransId="{41320069-F0F4-4235-8110-E301C7102B28}"/>
    <dgm:cxn modelId="{0AC99446-D92A-4BF7-AD45-D5BBCF6A51F8}" type="presParOf" srcId="{D227960D-8301-4BEF-84C7-71F2887D0CBE}" destId="{67C7F8A6-2099-4BA2-9549-C37DB7EAC0A6}" srcOrd="0" destOrd="0" presId="urn:microsoft.com/office/officeart/2005/8/layout/vList2"/>
    <dgm:cxn modelId="{939E1F23-6C2C-4876-B6C5-39D3475EFC67}" type="presParOf" srcId="{D227960D-8301-4BEF-84C7-71F2887D0CBE}" destId="{AFDFFAA4-7CF0-45B8-83D2-CF6AE34BD08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7F8A6-2099-4BA2-9549-C37DB7EAC0A6}">
      <dsp:nvSpPr>
        <dsp:cNvPr id="0" name=""/>
        <dsp:cNvSpPr/>
      </dsp:nvSpPr>
      <dsp:spPr>
        <a:xfrm>
          <a:off x="0" y="2929"/>
          <a:ext cx="6666833" cy="19269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t-EE" sz="2700" kern="1200"/>
            <a:t>A successful ITS investment plan must adequately address the following issues that may delay the design and implementation process:</a:t>
          </a:r>
          <a:endParaRPr lang="en-US" sz="2700" kern="1200"/>
        </a:p>
      </dsp:txBody>
      <dsp:txXfrm>
        <a:off x="94068" y="96997"/>
        <a:ext cx="6478697" cy="1738854"/>
      </dsp:txXfrm>
    </dsp:sp>
    <dsp:sp modelId="{AFDFFAA4-7CF0-45B8-83D2-CF6AE34BD085}">
      <dsp:nvSpPr>
        <dsp:cNvPr id="0" name=""/>
        <dsp:cNvSpPr/>
      </dsp:nvSpPr>
      <dsp:spPr>
        <a:xfrm>
          <a:off x="0" y="1929920"/>
          <a:ext cx="6666833" cy="352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t-EE" sz="2100" kern="1200"/>
            <a:t>Define the communication protocols and the various technology standards that will cover all aspects of the project</a:t>
          </a:r>
          <a:endParaRPr lang="en-US" sz="2100" kern="1200"/>
        </a:p>
        <a:p>
          <a:pPr marL="228600" lvl="1" indent="-228600" algn="l" defTabSz="933450">
            <a:lnSpc>
              <a:spcPct val="90000"/>
            </a:lnSpc>
            <a:spcBef>
              <a:spcPct val="0"/>
            </a:spcBef>
            <a:spcAft>
              <a:spcPct val="20000"/>
            </a:spcAft>
            <a:buChar char="•"/>
          </a:pPr>
          <a:r>
            <a:rPr lang="et-EE" sz="2100" kern="1200"/>
            <a:t>Run pilot projects on prototype installation that will early highlight risks and caveats and will allow testing the ITS performance</a:t>
          </a:r>
          <a:endParaRPr lang="en-US" sz="2100" kern="1200"/>
        </a:p>
        <a:p>
          <a:pPr marL="228600" lvl="1" indent="-228600" algn="l" defTabSz="933450">
            <a:lnSpc>
              <a:spcPct val="90000"/>
            </a:lnSpc>
            <a:spcBef>
              <a:spcPct val="0"/>
            </a:spcBef>
            <a:spcAft>
              <a:spcPct val="20000"/>
            </a:spcAft>
            <a:buChar char="•"/>
          </a:pPr>
          <a:r>
            <a:rPr lang="et-EE" sz="2100" kern="1200"/>
            <a:t>Select a unified infrastructure for installing the model ITS and all its subsystems</a:t>
          </a:r>
          <a:endParaRPr lang="en-US" sz="2100" kern="1200"/>
        </a:p>
        <a:p>
          <a:pPr marL="228600" lvl="1" indent="-228600" algn="l" defTabSz="933450">
            <a:lnSpc>
              <a:spcPct val="90000"/>
            </a:lnSpc>
            <a:spcBef>
              <a:spcPct val="0"/>
            </a:spcBef>
            <a:spcAft>
              <a:spcPct val="20000"/>
            </a:spcAft>
            <a:buChar char="•"/>
          </a:pPr>
          <a:r>
            <a:rPr lang="et-EE" sz="2100" kern="1200"/>
            <a:t>Properly define the organizational structure and the responsibilities of the staff durinf the development of the system</a:t>
          </a:r>
          <a:endParaRPr lang="en-US" sz="2100" kern="1200"/>
        </a:p>
      </dsp:txBody>
      <dsp:txXfrm>
        <a:off x="0" y="1929920"/>
        <a:ext cx="6666833" cy="35210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C4D32D-C9D0-4D87-920F-FBDDF3918DDD}" type="datetimeFigureOut">
              <a:rPr lang="et-EE" smtClean="0"/>
              <a:t>15.01.2022</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9E58E-7B40-4F5E-ACBC-38E9942A3949}" type="slidenum">
              <a:rPr lang="et-EE" smtClean="0"/>
              <a:t>‹#›</a:t>
            </a:fld>
            <a:endParaRPr lang="et-EE"/>
          </a:p>
        </p:txBody>
      </p:sp>
    </p:spTree>
    <p:extLst>
      <p:ext uri="{BB962C8B-B14F-4D97-AF65-F5344CB8AC3E}">
        <p14:creationId xmlns:p14="http://schemas.microsoft.com/office/powerpoint/2010/main" val="427757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10"/>
          </p:nvPr>
        </p:nvSpPr>
        <p:spPr/>
        <p:txBody>
          <a:bodyPr/>
          <a:lstStyle/>
          <a:p>
            <a:fld id="{51B9E58E-7B40-4F5E-ACBC-38E9942A3949}" type="slidenum">
              <a:rPr lang="et-EE" smtClean="0"/>
              <a:t>1</a:t>
            </a:fld>
            <a:endParaRPr lang="et-EE"/>
          </a:p>
        </p:txBody>
      </p:sp>
    </p:spTree>
    <p:extLst>
      <p:ext uri="{BB962C8B-B14F-4D97-AF65-F5344CB8AC3E}">
        <p14:creationId xmlns:p14="http://schemas.microsoft.com/office/powerpoint/2010/main" val="82833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p:cNvSpPr>
            <a:spLocks noGrp="1"/>
          </p:cNvSpPr>
          <p:nvPr>
            <p:ph type="dt" sz="half" idx="10"/>
          </p:nvPr>
        </p:nvSpPr>
        <p:spPr/>
        <p:txBody>
          <a:bodyPr/>
          <a:lstStyle/>
          <a:p>
            <a:fld id="{ED98E3E5-9DBC-416A-81A9-A265B43D67D2}" type="datetime1">
              <a:rPr lang="et-EE" smtClean="0"/>
              <a:t>16.01.2022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94889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F6138E58-DD4A-4997-9195-0E5816B27F65}" type="datetime1">
              <a:rPr lang="et-EE" smtClean="0"/>
              <a:t>16.01.2022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63234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212765FF-C7D4-4EA4-BB18-2542CAE0DD51}" type="datetime1">
              <a:rPr lang="et-EE" smtClean="0"/>
              <a:t>16.01.2022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0569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10"/>
          </p:nvPr>
        </p:nvSpPr>
        <p:spPr/>
        <p:txBody>
          <a:bodyPr/>
          <a:lstStyle/>
          <a:p>
            <a:fld id="{BF8A018E-4725-41D8-99AE-45CF4F28FE3C}" type="datetime1">
              <a:rPr lang="et-EE" smtClean="0"/>
              <a:t>16.01.2022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26033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23A3B1-7254-4920-81C0-EB0B194EFAFB}" type="datetime1">
              <a:rPr lang="et-EE" smtClean="0"/>
              <a:t>16.01.2022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62042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p:cNvSpPr>
            <a:spLocks noGrp="1"/>
          </p:cNvSpPr>
          <p:nvPr>
            <p:ph type="dt" sz="half" idx="10"/>
          </p:nvPr>
        </p:nvSpPr>
        <p:spPr/>
        <p:txBody>
          <a:bodyPr/>
          <a:lstStyle/>
          <a:p>
            <a:fld id="{2BD7FE9D-7701-4AB6-8109-27713390836D}" type="datetime1">
              <a:rPr lang="et-EE" smtClean="0"/>
              <a:t>16.01.2022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1809581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p:cNvSpPr>
            <a:spLocks noGrp="1"/>
          </p:cNvSpPr>
          <p:nvPr>
            <p:ph type="dt" sz="half" idx="10"/>
          </p:nvPr>
        </p:nvSpPr>
        <p:spPr/>
        <p:txBody>
          <a:bodyPr/>
          <a:lstStyle/>
          <a:p>
            <a:fld id="{91EEF92D-0C1F-48CE-8ECB-1BE261A21227}" type="datetime1">
              <a:rPr lang="et-EE" smtClean="0"/>
              <a:t>16.01.2022</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03130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t-EE"/>
          </a:p>
        </p:txBody>
      </p:sp>
      <p:sp>
        <p:nvSpPr>
          <p:cNvPr id="3" name="Date Placeholder 2"/>
          <p:cNvSpPr>
            <a:spLocks noGrp="1"/>
          </p:cNvSpPr>
          <p:nvPr>
            <p:ph type="dt" sz="half" idx="10"/>
          </p:nvPr>
        </p:nvSpPr>
        <p:spPr/>
        <p:txBody>
          <a:bodyPr/>
          <a:lstStyle/>
          <a:p>
            <a:fld id="{3BAE0158-47EA-4601-A7F7-C89710F48951}" type="datetime1">
              <a:rPr lang="et-EE" smtClean="0"/>
              <a:t>16.01.2022</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101544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3F395-0BCA-421E-B7C6-975D4256ADF4}" type="datetime1">
              <a:rPr lang="et-EE" smtClean="0"/>
              <a:t>16.01.2022</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35494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A87D8-5F2F-44B7-BBE8-CEC8B25D8A07}" type="datetime1">
              <a:rPr lang="et-EE" smtClean="0"/>
              <a:t>16.01.2022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56097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566FE7-13EB-454D-AEEF-DA3F09102C70}" type="datetime1">
              <a:rPr lang="et-EE" smtClean="0"/>
              <a:t>16.01.2022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0017DF20-810F-4467-8B19-DD29754A94D9}" type="slidenum">
              <a:rPr lang="et-EE" smtClean="0"/>
              <a:t>‹#›</a:t>
            </a:fld>
            <a:endParaRPr lang="et-EE"/>
          </a:p>
        </p:txBody>
      </p:sp>
    </p:spTree>
    <p:extLst>
      <p:ext uri="{BB962C8B-B14F-4D97-AF65-F5344CB8AC3E}">
        <p14:creationId xmlns:p14="http://schemas.microsoft.com/office/powerpoint/2010/main" val="367335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7203C-642D-4FB0-81D3-B088A45BF72B}" type="datetime1">
              <a:rPr lang="et-EE" smtClean="0"/>
              <a:t>16.01.2022</a:t>
            </a:fld>
            <a:endParaRPr lang="et-E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7DF20-810F-4467-8B19-DD29754A94D9}" type="slidenum">
              <a:rPr lang="et-EE" smtClean="0"/>
              <a:t>‹#›</a:t>
            </a:fld>
            <a:endParaRPr lang="et-EE"/>
          </a:p>
        </p:txBody>
      </p:sp>
    </p:spTree>
    <p:extLst>
      <p:ext uri="{BB962C8B-B14F-4D97-AF65-F5344CB8AC3E}">
        <p14:creationId xmlns:p14="http://schemas.microsoft.com/office/powerpoint/2010/main" val="2643721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603468" y="4741948"/>
            <a:ext cx="6829520" cy="862031"/>
          </a:xfrm>
        </p:spPr>
        <p:txBody>
          <a:bodyPr>
            <a:normAutofit fontScale="90000"/>
          </a:bodyPr>
          <a:lstStyle/>
          <a:p>
            <a:pPr algn="l"/>
            <a:r>
              <a:rPr lang="et-EE" sz="4000" b="1" dirty="0" err="1">
                <a:solidFill>
                  <a:srgbClr val="FFFFFF"/>
                </a:solidFill>
              </a:rPr>
              <a:t>Infrastructure</a:t>
            </a:r>
            <a:r>
              <a:rPr lang="et-EE" sz="4000" b="1" dirty="0">
                <a:solidFill>
                  <a:srgbClr val="FFFFFF"/>
                </a:solidFill>
              </a:rPr>
              <a:t> and transport </a:t>
            </a:r>
            <a:r>
              <a:rPr lang="et-EE" sz="4000" b="1" dirty="0" err="1">
                <a:solidFill>
                  <a:srgbClr val="FFFFFF"/>
                </a:solidFill>
              </a:rPr>
              <a:t>financing</a:t>
            </a:r>
            <a:r>
              <a:rPr lang="et-EE" sz="4000" b="1" dirty="0">
                <a:solidFill>
                  <a:srgbClr val="FFFFFF"/>
                </a:solidFill>
              </a:rPr>
              <a:t> and </a:t>
            </a:r>
            <a:r>
              <a:rPr lang="et-EE" sz="4000" b="1" dirty="0" err="1">
                <a:solidFill>
                  <a:srgbClr val="FFFFFF"/>
                </a:solidFill>
              </a:rPr>
              <a:t>cost</a:t>
            </a:r>
            <a:r>
              <a:rPr lang="et-EE" sz="4000" b="1" dirty="0">
                <a:solidFill>
                  <a:srgbClr val="FFFFFF"/>
                </a:solidFill>
              </a:rPr>
              <a:t> </a:t>
            </a:r>
            <a:r>
              <a:rPr lang="et-EE" sz="4000" b="1" dirty="0" err="1">
                <a:solidFill>
                  <a:srgbClr val="FFFFFF"/>
                </a:solidFill>
              </a:rPr>
              <a:t>recovery</a:t>
            </a:r>
            <a:r>
              <a:rPr lang="et-EE" sz="4000" b="1" dirty="0">
                <a:solidFill>
                  <a:srgbClr val="FFFFFF"/>
                </a:solidFill>
              </a:rPr>
              <a:t> </a:t>
            </a:r>
            <a:r>
              <a:rPr lang="et-EE" sz="4000" b="1" dirty="0" err="1">
                <a:solidFill>
                  <a:srgbClr val="FFFFFF"/>
                </a:solidFill>
              </a:rPr>
              <a:t>options</a:t>
            </a:r>
            <a:endParaRPr lang="et-EE" sz="4000" b="1" dirty="0">
              <a:solidFill>
                <a:srgbClr val="FFFFFF"/>
              </a:solidFill>
            </a:endParaRPr>
          </a:p>
        </p:txBody>
      </p:sp>
      <p:sp>
        <p:nvSpPr>
          <p:cNvPr id="3" name="Subtitle 2"/>
          <p:cNvSpPr>
            <a:spLocks noGrp="1"/>
          </p:cNvSpPr>
          <p:nvPr>
            <p:ph type="subTitle" idx="1"/>
          </p:nvPr>
        </p:nvSpPr>
        <p:spPr>
          <a:xfrm>
            <a:off x="4603468" y="5839017"/>
            <a:ext cx="6829520" cy="403749"/>
          </a:xfrm>
        </p:spPr>
        <p:txBody>
          <a:bodyPr>
            <a:normAutofit/>
          </a:bodyPr>
          <a:lstStyle/>
          <a:p>
            <a:pPr algn="l"/>
            <a:r>
              <a:rPr lang="et-EE" sz="1800" dirty="0">
                <a:solidFill>
                  <a:srgbClr val="E7E6E6"/>
                </a:solidFill>
              </a:rPr>
              <a:t>Kati Nõuakas, 2022</a:t>
            </a:r>
          </a:p>
        </p:txBody>
      </p:sp>
      <p:pic>
        <p:nvPicPr>
          <p:cNvPr id="5" name="Picture 4" descr="TTK-logo-2013-v-kakskeelne">
            <a:extLst>
              <a:ext uri="{FF2B5EF4-FFF2-40B4-BE49-F238E27FC236}">
                <a16:creationId xmlns:a16="http://schemas.microsoft.com/office/drawing/2014/main" id="{8B792065-60F2-49CC-9A10-2C7D03BAAED5}"/>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53125" y="2145178"/>
            <a:ext cx="3521265" cy="889845"/>
          </a:xfrm>
          <a:prstGeom prst="rect">
            <a:avLst/>
          </a:prstGeom>
          <a:noFill/>
        </p:spPr>
      </p:pic>
      <p:pic>
        <p:nvPicPr>
          <p:cNvPr id="6" name="Picture 5" descr="https://www.google.com/url?hl=et&amp;q=http://www.hamk.fi/tietoa-hamkista/viestintamateriaali/Documents/HAMK_yhdistelma_vari_72.jpg&amp;source=gmail&amp;ust=1492935625450000&amp;usg=AFQjCNEB1gIahQoLExuMZmg51jaSw_Wnfg">
            <a:extLst>
              <a:ext uri="{FF2B5EF4-FFF2-40B4-BE49-F238E27FC236}">
                <a16:creationId xmlns:a16="http://schemas.microsoft.com/office/drawing/2014/main" id="{2A404A32-9637-4EDB-9F2F-25EBB9285340}"/>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4665016" y="2253006"/>
            <a:ext cx="2801014" cy="782018"/>
          </a:xfrm>
          <a:prstGeom prst="rect">
            <a:avLst/>
          </a:prstGeom>
          <a:noFill/>
        </p:spPr>
      </p:pic>
      <p:pic>
        <p:nvPicPr>
          <p:cNvPr id="8" name="Picture 2" descr="Infrastructure development | EUROPEAN INNOVATION PARTNERSHIP">
            <a:extLst>
              <a:ext uri="{FF2B5EF4-FFF2-40B4-BE49-F238E27FC236}">
                <a16:creationId xmlns:a16="http://schemas.microsoft.com/office/drawing/2014/main" id="{E7FB9AC7-CFDD-48D5-B05F-6D003086E8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91427" y="4577975"/>
            <a:ext cx="3444662" cy="1911786"/>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58">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descr="http://www.tsi.lv/sites/default/files/editor/images/logotsi/logo_h_eng_rgb.png">
            <a:extLst>
              <a:ext uri="{FF2B5EF4-FFF2-40B4-BE49-F238E27FC236}">
                <a16:creationId xmlns:a16="http://schemas.microsoft.com/office/drawing/2014/main" id="{3FA1839F-E8CC-4CB4-9531-FA165BF2BC00}"/>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8082416" y="2145178"/>
            <a:ext cx="3248603" cy="889845"/>
          </a:xfrm>
          <a:prstGeom prst="rect">
            <a:avLst/>
          </a:prstGeom>
          <a:noFill/>
        </p:spPr>
      </p:pic>
      <p:pic>
        <p:nvPicPr>
          <p:cNvPr id="26" name="Picture 25" descr="Icon&#10;&#10;Description automatically generated">
            <a:extLst>
              <a:ext uri="{FF2B5EF4-FFF2-40B4-BE49-F238E27FC236}">
                <a16:creationId xmlns:a16="http://schemas.microsoft.com/office/drawing/2014/main" id="{27AD4934-55A3-4FE3-8070-336BA956E0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5959" y="380198"/>
            <a:ext cx="1440082" cy="1336733"/>
          </a:xfrm>
          <a:prstGeom prst="rect">
            <a:avLst/>
          </a:prstGeom>
        </p:spPr>
      </p:pic>
      <p:pic>
        <p:nvPicPr>
          <p:cNvPr id="14" name="Picture 13" descr="Logo, company name&#10;&#10;Description automatically generated">
            <a:extLst>
              <a:ext uri="{FF2B5EF4-FFF2-40B4-BE49-F238E27FC236}">
                <a16:creationId xmlns:a16="http://schemas.microsoft.com/office/drawing/2014/main" id="{45254AC7-A7B5-4AA4-8AC8-43C2205723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19136" y="3362901"/>
            <a:ext cx="3022308" cy="913525"/>
          </a:xfrm>
          <a:prstGeom prst="rect">
            <a:avLst/>
          </a:prstGeom>
        </p:spPr>
      </p:pic>
      <p:sp>
        <p:nvSpPr>
          <p:cNvPr id="4" name="Slide Number Placeholder 3">
            <a:extLst>
              <a:ext uri="{FF2B5EF4-FFF2-40B4-BE49-F238E27FC236}">
                <a16:creationId xmlns:a16="http://schemas.microsoft.com/office/drawing/2014/main" id="{95B8A69B-1EAF-42EA-8887-99570BFB0413}"/>
              </a:ext>
            </a:extLst>
          </p:cNvPr>
          <p:cNvSpPr>
            <a:spLocks noGrp="1"/>
          </p:cNvSpPr>
          <p:nvPr>
            <p:ph type="sldNum" sz="quarter" idx="12"/>
          </p:nvPr>
        </p:nvSpPr>
        <p:spPr/>
        <p:txBody>
          <a:bodyPr/>
          <a:lstStyle/>
          <a:p>
            <a:fld id="{0017DF20-810F-4467-8B19-DD29754A94D9}" type="slidenum">
              <a:rPr lang="et-EE" smtClean="0"/>
              <a:t>1</a:t>
            </a:fld>
            <a:endParaRPr lang="et-EE"/>
          </a:p>
        </p:txBody>
      </p:sp>
    </p:spTree>
    <p:extLst>
      <p:ext uri="{BB962C8B-B14F-4D97-AF65-F5344CB8AC3E}">
        <p14:creationId xmlns:p14="http://schemas.microsoft.com/office/powerpoint/2010/main" val="232261618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6DAB30A-7526-4B0B-A25A-C35EF31F80AA}"/>
              </a:ext>
            </a:extLst>
          </p:cNvPr>
          <p:cNvPicPr>
            <a:picLocks noGrp="1" noChangeAspect="1"/>
          </p:cNvPicPr>
          <p:nvPr>
            <p:ph idx="1"/>
          </p:nvPr>
        </p:nvPicPr>
        <p:blipFill>
          <a:blip r:embed="rId2"/>
          <a:stretch>
            <a:fillRect/>
          </a:stretch>
        </p:blipFill>
        <p:spPr>
          <a:xfrm>
            <a:off x="643467" y="1129138"/>
            <a:ext cx="5613398" cy="4350382"/>
          </a:xfrm>
          <a:prstGeom prst="rect">
            <a:avLst/>
          </a:prstGeom>
        </p:spPr>
      </p:pic>
      <p:pic>
        <p:nvPicPr>
          <p:cNvPr id="8" name="Picture 7">
            <a:extLst>
              <a:ext uri="{FF2B5EF4-FFF2-40B4-BE49-F238E27FC236}">
                <a16:creationId xmlns:a16="http://schemas.microsoft.com/office/drawing/2014/main" id="{F86FED5C-ECCE-4DCD-B01A-A600BE380869}"/>
              </a:ext>
            </a:extLst>
          </p:cNvPr>
          <p:cNvPicPr>
            <a:picLocks noChangeAspect="1"/>
          </p:cNvPicPr>
          <p:nvPr/>
        </p:nvPicPr>
        <p:blipFill>
          <a:blip r:embed="rId3"/>
          <a:stretch>
            <a:fillRect/>
          </a:stretch>
        </p:blipFill>
        <p:spPr>
          <a:xfrm>
            <a:off x="6256865" y="1056379"/>
            <a:ext cx="5819910" cy="4350382"/>
          </a:xfrm>
          <a:prstGeom prst="rect">
            <a:avLst/>
          </a:prstGeom>
        </p:spPr>
      </p:pic>
      <p:sp>
        <p:nvSpPr>
          <p:cNvPr id="4" name="Slide Number Placeholder 3">
            <a:extLst>
              <a:ext uri="{FF2B5EF4-FFF2-40B4-BE49-F238E27FC236}">
                <a16:creationId xmlns:a16="http://schemas.microsoft.com/office/drawing/2014/main" id="{127CB4E2-D492-4829-BAEE-D04AFDE5E6D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017DF20-810F-4467-8B19-DD29754A94D9}" type="slidenum">
              <a:rPr lang="en-US"/>
              <a:pPr>
                <a:spcAft>
                  <a:spcPts val="600"/>
                </a:spcAft>
              </a:pPr>
              <a:t>10</a:t>
            </a:fld>
            <a:endParaRPr lang="en-US"/>
          </a:p>
        </p:txBody>
      </p:sp>
    </p:spTree>
    <p:extLst>
      <p:ext uri="{BB962C8B-B14F-4D97-AF65-F5344CB8AC3E}">
        <p14:creationId xmlns:p14="http://schemas.microsoft.com/office/powerpoint/2010/main" val="374034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295B-1573-4886-BF4A-DCB5CD4BE1DD}"/>
              </a:ext>
            </a:extLst>
          </p:cNvPr>
          <p:cNvSpPr>
            <a:spLocks noGrp="1"/>
          </p:cNvSpPr>
          <p:nvPr>
            <p:ph type="title"/>
          </p:nvPr>
        </p:nvSpPr>
        <p:spPr/>
        <p:txBody>
          <a:bodyPr/>
          <a:lstStyle/>
          <a:p>
            <a:r>
              <a:rPr lang="et-EE" dirty="0"/>
              <a:t>Non-</a:t>
            </a:r>
            <a:r>
              <a:rPr lang="et-EE" dirty="0" err="1"/>
              <a:t>user</a:t>
            </a:r>
            <a:r>
              <a:rPr lang="et-EE" dirty="0"/>
              <a:t> </a:t>
            </a:r>
            <a:r>
              <a:rPr lang="et-EE" dirty="0" err="1"/>
              <a:t>funding</a:t>
            </a:r>
            <a:r>
              <a:rPr lang="et-EE" dirty="0"/>
              <a:t>:</a:t>
            </a:r>
          </a:p>
        </p:txBody>
      </p:sp>
      <p:sp>
        <p:nvSpPr>
          <p:cNvPr id="3" name="Content Placeholder 2">
            <a:extLst>
              <a:ext uri="{FF2B5EF4-FFF2-40B4-BE49-F238E27FC236}">
                <a16:creationId xmlns:a16="http://schemas.microsoft.com/office/drawing/2014/main" id="{F6528216-E406-4A05-8F22-65498F007623}"/>
              </a:ext>
            </a:extLst>
          </p:cNvPr>
          <p:cNvSpPr>
            <a:spLocks noGrp="1"/>
          </p:cNvSpPr>
          <p:nvPr>
            <p:ph idx="1"/>
          </p:nvPr>
        </p:nvSpPr>
        <p:spPr/>
        <p:txBody>
          <a:bodyPr>
            <a:normAutofit fontScale="85000" lnSpcReduction="20000"/>
          </a:bodyPr>
          <a:lstStyle/>
          <a:p>
            <a:r>
              <a:rPr lang="en-US" dirty="0"/>
              <a:t>The leasing of space for services related to transport infrastructure use can also provide sources of revenues. These could include, among other elements, restaurants, food outlets, stores, parking lots, motels and service stations, in old or main rail stations or alongside roads. </a:t>
            </a:r>
            <a:endParaRPr lang="et-EE" dirty="0"/>
          </a:p>
          <a:p>
            <a:r>
              <a:rPr lang="en-US" dirty="0"/>
              <a:t>This financing source has considerable potential to provide revenues without necessarily adding “new” costs where the transport infrastructure user or taxpayer is concerned. </a:t>
            </a:r>
            <a:endParaRPr lang="et-EE" dirty="0"/>
          </a:p>
          <a:p>
            <a:r>
              <a:rPr lang="en-US" dirty="0"/>
              <a:t>A further possible source of non‐user funding of transport infrastructure development involves taxing increases in property values that a given project may bring about – in other words charging the indirect beneficiary as opposed to the direct user. </a:t>
            </a:r>
            <a:endParaRPr lang="et-EE" dirty="0"/>
          </a:p>
          <a:p>
            <a:r>
              <a:rPr lang="en-US" dirty="0"/>
              <a:t>This creates a motive for the private sector, such as the construction industry or certain business sectors (e.g. supermarkets, warehouses, multimodal terminals, etc.), to pay for having the connecting transport infrastructure built. </a:t>
            </a:r>
            <a:endParaRPr lang="et-EE" dirty="0"/>
          </a:p>
        </p:txBody>
      </p:sp>
      <p:sp>
        <p:nvSpPr>
          <p:cNvPr id="4" name="Slide Number Placeholder 3">
            <a:extLst>
              <a:ext uri="{FF2B5EF4-FFF2-40B4-BE49-F238E27FC236}">
                <a16:creationId xmlns:a16="http://schemas.microsoft.com/office/drawing/2014/main" id="{E95E6853-D352-4D98-A6A1-9ACD8C499EE6}"/>
              </a:ext>
            </a:extLst>
          </p:cNvPr>
          <p:cNvSpPr>
            <a:spLocks noGrp="1"/>
          </p:cNvSpPr>
          <p:nvPr>
            <p:ph type="sldNum" sz="quarter" idx="12"/>
          </p:nvPr>
        </p:nvSpPr>
        <p:spPr/>
        <p:txBody>
          <a:bodyPr/>
          <a:lstStyle/>
          <a:p>
            <a:fld id="{0017DF20-810F-4467-8B19-DD29754A94D9}" type="slidenum">
              <a:rPr lang="et-EE" smtClean="0"/>
              <a:t>11</a:t>
            </a:fld>
            <a:endParaRPr lang="et-EE"/>
          </a:p>
        </p:txBody>
      </p:sp>
    </p:spTree>
    <p:extLst>
      <p:ext uri="{BB962C8B-B14F-4D97-AF65-F5344CB8AC3E}">
        <p14:creationId xmlns:p14="http://schemas.microsoft.com/office/powerpoint/2010/main" val="204477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0ED77-CFDB-493A-9795-2C27152A5C01}"/>
              </a:ext>
            </a:extLst>
          </p:cNvPr>
          <p:cNvSpPr>
            <a:spLocks noGrp="1"/>
          </p:cNvSpPr>
          <p:nvPr>
            <p:ph type="title"/>
          </p:nvPr>
        </p:nvSpPr>
        <p:spPr/>
        <p:txBody>
          <a:bodyPr/>
          <a:lstStyle/>
          <a:p>
            <a:r>
              <a:rPr lang="et-EE" dirty="0" err="1"/>
              <a:t>Borrowing</a:t>
            </a:r>
            <a:r>
              <a:rPr lang="et-EE" dirty="0"/>
              <a:t> and </a:t>
            </a:r>
            <a:r>
              <a:rPr lang="et-EE" dirty="0" err="1"/>
              <a:t>private</a:t>
            </a:r>
            <a:r>
              <a:rPr lang="et-EE" dirty="0"/>
              <a:t> </a:t>
            </a:r>
            <a:r>
              <a:rPr lang="et-EE" dirty="0" err="1"/>
              <a:t>sector</a:t>
            </a:r>
            <a:r>
              <a:rPr lang="et-EE" dirty="0"/>
              <a:t> </a:t>
            </a:r>
            <a:r>
              <a:rPr lang="et-EE" dirty="0" err="1"/>
              <a:t>involvement</a:t>
            </a:r>
            <a:r>
              <a:rPr lang="et-EE" dirty="0"/>
              <a:t>:</a:t>
            </a:r>
          </a:p>
        </p:txBody>
      </p:sp>
      <p:sp>
        <p:nvSpPr>
          <p:cNvPr id="3" name="Content Placeholder 2">
            <a:extLst>
              <a:ext uri="{FF2B5EF4-FFF2-40B4-BE49-F238E27FC236}">
                <a16:creationId xmlns:a16="http://schemas.microsoft.com/office/drawing/2014/main" id="{F37AAA9F-EDDB-4CDB-AE2C-BD375D6A9F5C}"/>
              </a:ext>
            </a:extLst>
          </p:cNvPr>
          <p:cNvSpPr>
            <a:spLocks noGrp="1"/>
          </p:cNvSpPr>
          <p:nvPr>
            <p:ph idx="1"/>
          </p:nvPr>
        </p:nvSpPr>
        <p:spPr/>
        <p:txBody>
          <a:bodyPr/>
          <a:lstStyle/>
          <a:p>
            <a:r>
              <a:rPr lang="en-US" dirty="0"/>
              <a:t>Borrowing means that payment is deferred, and thus that future rather than present taxpayers or transport infrastructure users will pay. </a:t>
            </a:r>
            <a:endParaRPr lang="et-EE" dirty="0"/>
          </a:p>
          <a:p>
            <a:r>
              <a:rPr lang="en-US" dirty="0"/>
              <a:t>Transport infrastructure assets typically have huge construction costs and very long‐life spans. </a:t>
            </a:r>
            <a:endParaRPr lang="et-EE" dirty="0"/>
          </a:p>
          <a:p>
            <a:r>
              <a:rPr lang="en-US" dirty="0"/>
              <a:t>This may provide an obvious rationale for borrowing to even out payments among beneficiaries over time. </a:t>
            </a:r>
            <a:endParaRPr lang="et-EE" dirty="0"/>
          </a:p>
          <a:p>
            <a:r>
              <a:rPr lang="en-US" dirty="0"/>
              <a:t>In most European countries, public borrowing is, however, not specifically linked to spending on transport.</a:t>
            </a:r>
            <a:endParaRPr lang="et-EE" dirty="0"/>
          </a:p>
        </p:txBody>
      </p:sp>
      <p:sp>
        <p:nvSpPr>
          <p:cNvPr id="4" name="Slide Number Placeholder 3">
            <a:extLst>
              <a:ext uri="{FF2B5EF4-FFF2-40B4-BE49-F238E27FC236}">
                <a16:creationId xmlns:a16="http://schemas.microsoft.com/office/drawing/2014/main" id="{459DA09B-813C-4D62-A48D-49EB50DD26D8}"/>
              </a:ext>
            </a:extLst>
          </p:cNvPr>
          <p:cNvSpPr>
            <a:spLocks noGrp="1"/>
          </p:cNvSpPr>
          <p:nvPr>
            <p:ph type="sldNum" sz="quarter" idx="12"/>
          </p:nvPr>
        </p:nvSpPr>
        <p:spPr/>
        <p:txBody>
          <a:bodyPr/>
          <a:lstStyle/>
          <a:p>
            <a:fld id="{0017DF20-810F-4467-8B19-DD29754A94D9}" type="slidenum">
              <a:rPr lang="et-EE" smtClean="0"/>
              <a:t>12</a:t>
            </a:fld>
            <a:endParaRPr lang="et-EE"/>
          </a:p>
        </p:txBody>
      </p:sp>
    </p:spTree>
    <p:extLst>
      <p:ext uri="{BB962C8B-B14F-4D97-AF65-F5344CB8AC3E}">
        <p14:creationId xmlns:p14="http://schemas.microsoft.com/office/powerpoint/2010/main" val="1119154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A9579B-B6A7-4441-B8CD-8E5F57A5A719}"/>
              </a:ext>
            </a:extLst>
          </p:cNvPr>
          <p:cNvSpPr>
            <a:spLocks noGrp="1"/>
          </p:cNvSpPr>
          <p:nvPr>
            <p:ph type="title"/>
          </p:nvPr>
        </p:nvSpPr>
        <p:spPr>
          <a:xfrm>
            <a:off x="466722" y="586855"/>
            <a:ext cx="3201366" cy="3387497"/>
          </a:xfrm>
        </p:spPr>
        <p:txBody>
          <a:bodyPr anchor="b">
            <a:normAutofit/>
          </a:bodyPr>
          <a:lstStyle/>
          <a:p>
            <a:pPr algn="r"/>
            <a:r>
              <a:rPr lang="et-EE" sz="4000">
                <a:solidFill>
                  <a:srgbClr val="FFFFFF"/>
                </a:solidFill>
              </a:rPr>
              <a:t>ITS investments planning:</a:t>
            </a:r>
          </a:p>
        </p:txBody>
      </p:sp>
      <p:sp>
        <p:nvSpPr>
          <p:cNvPr id="13" name="Content Placeholder 2">
            <a:extLst>
              <a:ext uri="{FF2B5EF4-FFF2-40B4-BE49-F238E27FC236}">
                <a16:creationId xmlns:a16="http://schemas.microsoft.com/office/drawing/2014/main" id="{3E9E2232-DA07-4219-A93E-53CAA7FC577B}"/>
              </a:ext>
            </a:extLst>
          </p:cNvPr>
          <p:cNvSpPr>
            <a:spLocks noGrp="1"/>
          </p:cNvSpPr>
          <p:nvPr>
            <p:ph idx="1"/>
          </p:nvPr>
        </p:nvSpPr>
        <p:spPr>
          <a:xfrm>
            <a:off x="4810259" y="649480"/>
            <a:ext cx="6555347" cy="5546047"/>
          </a:xfrm>
        </p:spPr>
        <p:txBody>
          <a:bodyPr anchor="ctr">
            <a:normAutofit/>
          </a:bodyPr>
          <a:lstStyle/>
          <a:p>
            <a:pPr marL="0" indent="0">
              <a:buNone/>
            </a:pPr>
            <a:r>
              <a:rPr lang="et-EE" sz="2000"/>
              <a:t>The investment in ITS has to be performed in 3 major stages that go from the conception to the implemention of the investment</a:t>
            </a:r>
          </a:p>
          <a:p>
            <a:pPr marL="514350" indent="-514350">
              <a:buAutoNum type="arabicPeriod"/>
            </a:pPr>
            <a:r>
              <a:rPr lang="et-EE" sz="2000"/>
              <a:t>It is important to define the vision and objectives behind an investment in ITS</a:t>
            </a:r>
          </a:p>
          <a:p>
            <a:pPr marL="514350" indent="-514350">
              <a:buAutoNum type="arabicPeriod"/>
            </a:pPr>
            <a:r>
              <a:rPr lang="et-EE" sz="2000"/>
              <a:t>The second stage refers to the development of a suitable framework for the design, implementation, and adoption of ITS</a:t>
            </a:r>
          </a:p>
          <a:p>
            <a:pPr marL="514350" indent="-514350">
              <a:buAutoNum type="arabicPeriod"/>
            </a:pPr>
            <a:r>
              <a:rPr lang="et-EE" sz="2000"/>
              <a:t>The third stage of onvestment concerns the development of services and the integration with existing infrastructure and services, the operation of the new ITS services, and their lõng-term maintenance</a:t>
            </a:r>
          </a:p>
        </p:txBody>
      </p:sp>
      <p:sp>
        <p:nvSpPr>
          <p:cNvPr id="4" name="Slide Number Placeholder 3">
            <a:extLst>
              <a:ext uri="{FF2B5EF4-FFF2-40B4-BE49-F238E27FC236}">
                <a16:creationId xmlns:a16="http://schemas.microsoft.com/office/drawing/2014/main" id="{F1B0ED6F-5CEE-43AE-BBF6-0E29E7C4724E}"/>
              </a:ext>
            </a:extLst>
          </p:cNvPr>
          <p:cNvSpPr>
            <a:spLocks noGrp="1"/>
          </p:cNvSpPr>
          <p:nvPr>
            <p:ph type="sldNum" sz="quarter" idx="12"/>
          </p:nvPr>
        </p:nvSpPr>
        <p:spPr/>
        <p:txBody>
          <a:bodyPr/>
          <a:lstStyle/>
          <a:p>
            <a:fld id="{0017DF20-810F-4467-8B19-DD29754A94D9}" type="slidenum">
              <a:rPr lang="et-EE" smtClean="0"/>
              <a:t>13</a:t>
            </a:fld>
            <a:endParaRPr lang="et-EE"/>
          </a:p>
        </p:txBody>
      </p:sp>
    </p:spTree>
    <p:extLst>
      <p:ext uri="{BB962C8B-B14F-4D97-AF65-F5344CB8AC3E}">
        <p14:creationId xmlns:p14="http://schemas.microsoft.com/office/powerpoint/2010/main" val="166675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0E7C4-50F8-48F1-8861-9BEF3120EFC7}"/>
              </a:ext>
            </a:extLst>
          </p:cNvPr>
          <p:cNvSpPr>
            <a:spLocks noGrp="1"/>
          </p:cNvSpPr>
          <p:nvPr>
            <p:ph type="title"/>
          </p:nvPr>
        </p:nvSpPr>
        <p:spPr>
          <a:xfrm>
            <a:off x="586478" y="1683756"/>
            <a:ext cx="3115265" cy="2396359"/>
          </a:xfrm>
        </p:spPr>
        <p:txBody>
          <a:bodyPr anchor="b">
            <a:normAutofit/>
          </a:bodyPr>
          <a:lstStyle/>
          <a:p>
            <a:pPr algn="r"/>
            <a:r>
              <a:rPr lang="et-EE" sz="4000">
                <a:solidFill>
                  <a:srgbClr val="FFFFFF"/>
                </a:solidFill>
              </a:rPr>
              <a:t>ITS investment plan (1):</a:t>
            </a:r>
          </a:p>
        </p:txBody>
      </p:sp>
      <p:sp>
        <p:nvSpPr>
          <p:cNvPr id="4" name="Slide Number Placeholder 3">
            <a:extLst>
              <a:ext uri="{FF2B5EF4-FFF2-40B4-BE49-F238E27FC236}">
                <a16:creationId xmlns:a16="http://schemas.microsoft.com/office/drawing/2014/main" id="{26044E04-D500-489C-BB80-1D5164BF953C}"/>
              </a:ext>
            </a:extLst>
          </p:cNvPr>
          <p:cNvSpPr>
            <a:spLocks noGrp="1"/>
          </p:cNvSpPr>
          <p:nvPr>
            <p:ph type="sldNum" sz="quarter" idx="12"/>
          </p:nvPr>
        </p:nvSpPr>
        <p:spPr>
          <a:xfrm>
            <a:off x="11704320" y="6455664"/>
            <a:ext cx="448056" cy="365125"/>
          </a:xfrm>
        </p:spPr>
        <p:txBody>
          <a:bodyPr>
            <a:normAutofit/>
          </a:bodyPr>
          <a:lstStyle/>
          <a:p>
            <a:pPr>
              <a:spcAft>
                <a:spcPts val="600"/>
              </a:spcAft>
            </a:pPr>
            <a:fld id="{0017DF20-810F-4467-8B19-DD29754A94D9}" type="slidenum">
              <a:rPr lang="et-EE" sz="1100">
                <a:solidFill>
                  <a:schemeClr val="tx1">
                    <a:lumMod val="50000"/>
                    <a:lumOff val="50000"/>
                  </a:schemeClr>
                </a:solidFill>
              </a:rPr>
              <a:pPr>
                <a:spcAft>
                  <a:spcPts val="600"/>
                </a:spcAft>
              </a:pPr>
              <a:t>14</a:t>
            </a:fld>
            <a:endParaRPr lang="et-EE" sz="1100">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6CEEF178-EA48-4AFC-8763-A0D4DFEB98AF}"/>
              </a:ext>
            </a:extLst>
          </p:cNvPr>
          <p:cNvGraphicFramePr>
            <a:graphicFrameLocks noGrp="1"/>
          </p:cNvGraphicFramePr>
          <p:nvPr>
            <p:ph idx="1"/>
            <p:extLst>
              <p:ext uri="{D42A27DB-BD31-4B8C-83A1-F6EECF244321}">
                <p14:modId xmlns:p14="http://schemas.microsoft.com/office/powerpoint/2010/main" val="337542108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75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4C8DF7-CABF-4AA0-8F1C-E7006B6FEFF1}"/>
              </a:ext>
            </a:extLst>
          </p:cNvPr>
          <p:cNvSpPr>
            <a:spLocks noGrp="1"/>
          </p:cNvSpPr>
          <p:nvPr>
            <p:ph type="title"/>
          </p:nvPr>
        </p:nvSpPr>
        <p:spPr>
          <a:xfrm>
            <a:off x="836679" y="723898"/>
            <a:ext cx="6002110" cy="1495425"/>
          </a:xfrm>
        </p:spPr>
        <p:txBody>
          <a:bodyPr>
            <a:normAutofit/>
          </a:bodyPr>
          <a:lstStyle/>
          <a:p>
            <a:r>
              <a:rPr lang="et-EE" sz="4000"/>
              <a:t>ITS investment plan (2):</a:t>
            </a:r>
          </a:p>
        </p:txBody>
      </p:sp>
      <p:sp>
        <p:nvSpPr>
          <p:cNvPr id="3" name="Content Placeholder 2">
            <a:extLst>
              <a:ext uri="{FF2B5EF4-FFF2-40B4-BE49-F238E27FC236}">
                <a16:creationId xmlns:a16="http://schemas.microsoft.com/office/drawing/2014/main" id="{0E717DEB-3301-4A45-B60C-36D1B1FFBD5F}"/>
              </a:ext>
            </a:extLst>
          </p:cNvPr>
          <p:cNvSpPr>
            <a:spLocks noGrp="1"/>
          </p:cNvSpPr>
          <p:nvPr>
            <p:ph idx="1"/>
          </p:nvPr>
        </p:nvSpPr>
        <p:spPr>
          <a:xfrm>
            <a:off x="836680" y="2405067"/>
            <a:ext cx="6002110" cy="3729034"/>
          </a:xfrm>
        </p:spPr>
        <p:txBody>
          <a:bodyPr>
            <a:normAutofit/>
          </a:bodyPr>
          <a:lstStyle/>
          <a:p>
            <a:r>
              <a:rPr lang="et-EE" sz="2000"/>
              <a:t>Consider the maintenance, Upgrade, and renovation of existing infrastructure during the system planning</a:t>
            </a:r>
          </a:p>
          <a:p>
            <a:r>
              <a:rPr lang="et-EE" sz="2000"/>
              <a:t>Clarify legal and ethical issues related to data protection and privacy, as well as ta data usage and operational interoperability</a:t>
            </a:r>
          </a:p>
          <a:p>
            <a:r>
              <a:rPr lang="et-EE" sz="2000"/>
              <a:t>Establich the technical framework and the necessary sevices for data Exchange between the traffic management centers and end-users or external stake holders</a:t>
            </a:r>
          </a:p>
          <a:p>
            <a:r>
              <a:rPr lang="et-EE" sz="2000"/>
              <a:t>Determine the general framework for ITS service modelling, using common practices at all levels</a:t>
            </a:r>
          </a:p>
        </p:txBody>
      </p:sp>
      <p:pic>
        <p:nvPicPr>
          <p:cNvPr id="1026" name="Picture 2">
            <a:extLst>
              <a:ext uri="{FF2B5EF4-FFF2-40B4-BE49-F238E27FC236}">
                <a16:creationId xmlns:a16="http://schemas.microsoft.com/office/drawing/2014/main" id="{54871A52-6476-4605-A413-0A9C485F24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44" r="21956"/>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66466D1-AE09-4988-928E-5FC41DC7CED3}"/>
              </a:ext>
            </a:extLst>
          </p:cNvPr>
          <p:cNvSpPr>
            <a:spLocks noGrp="1"/>
          </p:cNvSpPr>
          <p:nvPr>
            <p:ph type="sldNum" sz="quarter" idx="12"/>
          </p:nvPr>
        </p:nvSpPr>
        <p:spPr>
          <a:xfrm>
            <a:off x="8610600" y="6356350"/>
            <a:ext cx="2743200" cy="365125"/>
          </a:xfrm>
        </p:spPr>
        <p:txBody>
          <a:bodyPr>
            <a:normAutofit/>
          </a:bodyPr>
          <a:lstStyle/>
          <a:p>
            <a:pPr>
              <a:spcAft>
                <a:spcPts val="600"/>
              </a:spcAft>
            </a:pPr>
            <a:fld id="{0017DF20-810F-4467-8B19-DD29754A94D9}" type="slidenum">
              <a:rPr lang="et-EE">
                <a:solidFill>
                  <a:srgbClr val="FFFFFF"/>
                </a:solidFill>
              </a:rPr>
              <a:pPr>
                <a:spcAft>
                  <a:spcPts val="600"/>
                </a:spcAft>
              </a:pPr>
              <a:t>15</a:t>
            </a:fld>
            <a:endParaRPr lang="et-EE">
              <a:solidFill>
                <a:srgbClr val="FFFFFF"/>
              </a:solidFill>
            </a:endParaRPr>
          </a:p>
        </p:txBody>
      </p:sp>
    </p:spTree>
    <p:extLst>
      <p:ext uri="{BB962C8B-B14F-4D97-AF65-F5344CB8AC3E}">
        <p14:creationId xmlns:p14="http://schemas.microsoft.com/office/powerpoint/2010/main" val="159336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D4BCC-CA68-408F-BDAD-F47215417354}"/>
              </a:ext>
            </a:extLst>
          </p:cNvPr>
          <p:cNvSpPr>
            <a:spLocks noGrp="1"/>
          </p:cNvSpPr>
          <p:nvPr>
            <p:ph type="title"/>
          </p:nvPr>
        </p:nvSpPr>
        <p:spPr/>
        <p:txBody>
          <a:bodyPr/>
          <a:lstStyle/>
          <a:p>
            <a:r>
              <a:rPr lang="et-EE" dirty="0" err="1"/>
              <a:t>Exemple</a:t>
            </a:r>
            <a:r>
              <a:rPr lang="et-EE" dirty="0"/>
              <a:t>: Tallinn- </a:t>
            </a:r>
            <a:r>
              <a:rPr lang="et-EE" dirty="0" err="1"/>
              <a:t>the</a:t>
            </a:r>
            <a:r>
              <a:rPr lang="et-EE" dirty="0"/>
              <a:t> City </a:t>
            </a:r>
            <a:r>
              <a:rPr lang="et-EE" dirty="0" err="1"/>
              <a:t>where</a:t>
            </a:r>
            <a:r>
              <a:rPr lang="et-EE" dirty="0"/>
              <a:t> </a:t>
            </a:r>
            <a:r>
              <a:rPr lang="et-EE" dirty="0" err="1"/>
              <a:t>the</a:t>
            </a:r>
            <a:r>
              <a:rPr lang="et-EE" dirty="0"/>
              <a:t> </a:t>
            </a:r>
            <a:r>
              <a:rPr lang="et-EE" dirty="0" err="1"/>
              <a:t>future</a:t>
            </a:r>
            <a:r>
              <a:rPr lang="et-EE" dirty="0"/>
              <a:t> </a:t>
            </a:r>
            <a:r>
              <a:rPr lang="et-EE" dirty="0" err="1"/>
              <a:t>is</a:t>
            </a:r>
            <a:r>
              <a:rPr lang="et-EE" dirty="0"/>
              <a:t> </a:t>
            </a:r>
            <a:r>
              <a:rPr lang="et-EE" dirty="0" err="1"/>
              <a:t>now</a:t>
            </a:r>
            <a:endParaRPr lang="et-EE" dirty="0"/>
          </a:p>
        </p:txBody>
      </p:sp>
      <p:sp>
        <p:nvSpPr>
          <p:cNvPr id="3" name="Content Placeholder 2">
            <a:extLst>
              <a:ext uri="{FF2B5EF4-FFF2-40B4-BE49-F238E27FC236}">
                <a16:creationId xmlns:a16="http://schemas.microsoft.com/office/drawing/2014/main" id="{AFBFA6D3-B377-4546-9E27-56E0FB146210}"/>
              </a:ext>
            </a:extLst>
          </p:cNvPr>
          <p:cNvSpPr>
            <a:spLocks noGrp="1"/>
          </p:cNvSpPr>
          <p:nvPr>
            <p:ph idx="1"/>
          </p:nvPr>
        </p:nvSpPr>
        <p:spPr/>
        <p:txBody>
          <a:bodyPr/>
          <a:lstStyle/>
          <a:p>
            <a:r>
              <a:rPr lang="en-US" dirty="0"/>
              <a:t>Read the article at the following link</a:t>
            </a:r>
            <a:r>
              <a:rPr lang="et-EE" dirty="0"/>
              <a:t> https://www.tallinn.ee/est/mobile/eng/uudised?id=68699&amp;no_redirect=1</a:t>
            </a:r>
          </a:p>
          <a:p>
            <a:endParaRPr lang="et-EE" dirty="0"/>
          </a:p>
          <a:p>
            <a:pPr marL="0" indent="0">
              <a:buNone/>
            </a:pPr>
            <a:r>
              <a:rPr lang="en-US" dirty="0"/>
              <a:t>How have developments in the transport sector been financed in different countries? Discuss with fellow students</a:t>
            </a:r>
            <a:endParaRPr lang="et-EE" dirty="0"/>
          </a:p>
        </p:txBody>
      </p:sp>
      <p:sp>
        <p:nvSpPr>
          <p:cNvPr id="4" name="Slide Number Placeholder 3">
            <a:extLst>
              <a:ext uri="{FF2B5EF4-FFF2-40B4-BE49-F238E27FC236}">
                <a16:creationId xmlns:a16="http://schemas.microsoft.com/office/drawing/2014/main" id="{B4E3E23C-DE13-46C5-9809-BE349A73748F}"/>
              </a:ext>
            </a:extLst>
          </p:cNvPr>
          <p:cNvSpPr>
            <a:spLocks noGrp="1"/>
          </p:cNvSpPr>
          <p:nvPr>
            <p:ph type="sldNum" sz="quarter" idx="12"/>
          </p:nvPr>
        </p:nvSpPr>
        <p:spPr/>
        <p:txBody>
          <a:bodyPr/>
          <a:lstStyle/>
          <a:p>
            <a:fld id="{0017DF20-810F-4467-8B19-DD29754A94D9}" type="slidenum">
              <a:rPr lang="et-EE" smtClean="0"/>
              <a:t>16</a:t>
            </a:fld>
            <a:endParaRPr lang="et-EE"/>
          </a:p>
        </p:txBody>
      </p:sp>
    </p:spTree>
    <p:extLst>
      <p:ext uri="{BB962C8B-B14F-4D97-AF65-F5344CB8AC3E}">
        <p14:creationId xmlns:p14="http://schemas.microsoft.com/office/powerpoint/2010/main" val="735454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D549C1-7456-48A4-B2AB-0C7D2E76D7C8}"/>
              </a:ext>
            </a:extLst>
          </p:cNvPr>
          <p:cNvSpPr>
            <a:spLocks noGrp="1"/>
          </p:cNvSpPr>
          <p:nvPr>
            <p:ph type="title"/>
          </p:nvPr>
        </p:nvSpPr>
        <p:spPr/>
        <p:txBody>
          <a:bodyPr/>
          <a:lstStyle/>
          <a:p>
            <a:r>
              <a:rPr lang="et-EE" dirty="0" err="1"/>
              <a:t>Example</a:t>
            </a:r>
            <a:r>
              <a:rPr lang="et-EE" dirty="0"/>
              <a:t>: Research and </a:t>
            </a:r>
            <a:r>
              <a:rPr lang="et-EE" dirty="0" err="1"/>
              <a:t>innovation</a:t>
            </a:r>
            <a:r>
              <a:rPr lang="et-EE" dirty="0"/>
              <a:t> in road </a:t>
            </a:r>
            <a:r>
              <a:rPr lang="et-EE" dirty="0" err="1"/>
              <a:t>management</a:t>
            </a:r>
            <a:endParaRPr lang="et-EE" dirty="0"/>
          </a:p>
        </p:txBody>
      </p:sp>
      <p:sp>
        <p:nvSpPr>
          <p:cNvPr id="4" name="Content Placeholder 3">
            <a:extLst>
              <a:ext uri="{FF2B5EF4-FFF2-40B4-BE49-F238E27FC236}">
                <a16:creationId xmlns:a16="http://schemas.microsoft.com/office/drawing/2014/main" id="{7E723F42-973C-46D2-9FA8-0CD90504BEF3}"/>
              </a:ext>
            </a:extLst>
          </p:cNvPr>
          <p:cNvSpPr>
            <a:spLocks noGrp="1"/>
          </p:cNvSpPr>
          <p:nvPr>
            <p:ph idx="1"/>
          </p:nvPr>
        </p:nvSpPr>
        <p:spPr/>
        <p:txBody>
          <a:bodyPr/>
          <a:lstStyle/>
          <a:p>
            <a:r>
              <a:rPr lang="et-EE" dirty="0" err="1"/>
              <a:t>Department</a:t>
            </a:r>
            <a:r>
              <a:rPr lang="et-EE" dirty="0"/>
              <a:t> of </a:t>
            </a:r>
            <a:r>
              <a:rPr lang="et-EE" dirty="0" err="1"/>
              <a:t>Technical</a:t>
            </a:r>
            <a:r>
              <a:rPr lang="et-EE" dirty="0"/>
              <a:t> </a:t>
            </a:r>
            <a:r>
              <a:rPr lang="et-EE" dirty="0" err="1"/>
              <a:t>Policy</a:t>
            </a:r>
            <a:r>
              <a:rPr lang="et-EE" dirty="0"/>
              <a:t> (in Estonia), a part of Estonian Road </a:t>
            </a:r>
            <a:r>
              <a:rPr lang="et-EE" dirty="0" err="1"/>
              <a:t>Administration</a:t>
            </a:r>
            <a:r>
              <a:rPr lang="et-EE" dirty="0"/>
              <a:t> </a:t>
            </a:r>
            <a:r>
              <a:rPr lang="et-EE" dirty="0" err="1"/>
              <a:t>since</a:t>
            </a:r>
            <a:r>
              <a:rPr lang="et-EE" dirty="0"/>
              <a:t> 2001</a:t>
            </a:r>
          </a:p>
          <a:p>
            <a:r>
              <a:rPr lang="et-EE" dirty="0"/>
              <a:t>The </a:t>
            </a:r>
            <a:r>
              <a:rPr lang="et-EE" dirty="0" err="1"/>
              <a:t>main</a:t>
            </a:r>
            <a:r>
              <a:rPr lang="et-EE" dirty="0"/>
              <a:t> </a:t>
            </a:r>
            <a:r>
              <a:rPr lang="et-EE" dirty="0" err="1"/>
              <a:t>task</a:t>
            </a:r>
            <a:r>
              <a:rPr lang="et-EE" dirty="0"/>
              <a:t> </a:t>
            </a:r>
            <a:r>
              <a:rPr lang="et-EE" dirty="0" err="1"/>
              <a:t>is</a:t>
            </a:r>
            <a:r>
              <a:rPr lang="et-EE" dirty="0"/>
              <a:t> </a:t>
            </a:r>
            <a:r>
              <a:rPr lang="et-EE" dirty="0" err="1"/>
              <a:t>to</a:t>
            </a:r>
            <a:r>
              <a:rPr lang="et-EE" dirty="0"/>
              <a:t> </a:t>
            </a:r>
            <a:r>
              <a:rPr lang="et-EE" dirty="0" err="1"/>
              <a:t>determine</a:t>
            </a:r>
            <a:r>
              <a:rPr lang="et-EE" dirty="0"/>
              <a:t> </a:t>
            </a:r>
            <a:r>
              <a:rPr lang="et-EE" dirty="0" err="1"/>
              <a:t>the</a:t>
            </a:r>
            <a:r>
              <a:rPr lang="et-EE" dirty="0"/>
              <a:t> </a:t>
            </a:r>
            <a:r>
              <a:rPr lang="et-EE" dirty="0" err="1"/>
              <a:t>practical</a:t>
            </a:r>
            <a:r>
              <a:rPr lang="et-EE" dirty="0"/>
              <a:t> need of road-</a:t>
            </a:r>
            <a:r>
              <a:rPr lang="et-EE" dirty="0" err="1"/>
              <a:t>related</a:t>
            </a:r>
            <a:r>
              <a:rPr lang="et-EE" dirty="0"/>
              <a:t> </a:t>
            </a:r>
            <a:r>
              <a:rPr lang="et-EE" dirty="0" err="1"/>
              <a:t>research</a:t>
            </a:r>
            <a:r>
              <a:rPr lang="et-EE" dirty="0"/>
              <a:t>, need of </a:t>
            </a:r>
            <a:r>
              <a:rPr lang="et-EE" dirty="0" err="1"/>
              <a:t>compilation</a:t>
            </a:r>
            <a:r>
              <a:rPr lang="et-EE" dirty="0"/>
              <a:t> </a:t>
            </a:r>
            <a:r>
              <a:rPr lang="et-EE" dirty="0" err="1"/>
              <a:t>technical</a:t>
            </a:r>
            <a:r>
              <a:rPr lang="et-EE" dirty="0"/>
              <a:t> </a:t>
            </a:r>
            <a:r>
              <a:rPr lang="et-EE" dirty="0" err="1"/>
              <a:t>standards</a:t>
            </a:r>
            <a:r>
              <a:rPr lang="et-EE" dirty="0"/>
              <a:t> and </a:t>
            </a:r>
            <a:r>
              <a:rPr lang="et-EE" dirty="0" err="1"/>
              <a:t>procedures</a:t>
            </a:r>
            <a:r>
              <a:rPr lang="et-EE" dirty="0"/>
              <a:t> and </a:t>
            </a:r>
            <a:r>
              <a:rPr lang="et-EE" dirty="0" err="1"/>
              <a:t>to</a:t>
            </a:r>
            <a:r>
              <a:rPr lang="et-EE" dirty="0"/>
              <a:t> </a:t>
            </a:r>
            <a:r>
              <a:rPr lang="et-EE" dirty="0" err="1"/>
              <a:t>develop</a:t>
            </a:r>
            <a:r>
              <a:rPr lang="et-EE" dirty="0"/>
              <a:t> </a:t>
            </a:r>
            <a:r>
              <a:rPr lang="et-EE" dirty="0" err="1"/>
              <a:t>annual</a:t>
            </a:r>
            <a:r>
              <a:rPr lang="et-EE" dirty="0"/>
              <a:t> and lõng-term </a:t>
            </a:r>
            <a:r>
              <a:rPr lang="et-EE" dirty="0" err="1"/>
              <a:t>research</a:t>
            </a:r>
            <a:r>
              <a:rPr lang="et-EE" dirty="0"/>
              <a:t> and </a:t>
            </a:r>
            <a:r>
              <a:rPr lang="et-EE" dirty="0" err="1"/>
              <a:t>development</a:t>
            </a:r>
            <a:r>
              <a:rPr lang="et-EE" dirty="0"/>
              <a:t> </a:t>
            </a:r>
            <a:r>
              <a:rPr lang="et-EE" dirty="0" err="1"/>
              <a:t>programs</a:t>
            </a:r>
            <a:endParaRPr lang="et-EE" dirty="0"/>
          </a:p>
          <a:p>
            <a:r>
              <a:rPr lang="et-EE" dirty="0"/>
              <a:t>In Latvia and </a:t>
            </a:r>
            <a:r>
              <a:rPr lang="et-EE" dirty="0" err="1"/>
              <a:t>Lithuania</a:t>
            </a:r>
            <a:r>
              <a:rPr lang="et-EE" dirty="0"/>
              <a:t>, </a:t>
            </a:r>
            <a:r>
              <a:rPr lang="et-EE" dirty="0" err="1"/>
              <a:t>universities</a:t>
            </a:r>
            <a:r>
              <a:rPr lang="et-EE" dirty="0"/>
              <a:t>, State-</a:t>
            </a:r>
            <a:r>
              <a:rPr lang="et-EE" dirty="0" err="1"/>
              <a:t>owned</a:t>
            </a:r>
            <a:r>
              <a:rPr lang="et-EE" dirty="0"/>
              <a:t> </a:t>
            </a:r>
            <a:r>
              <a:rPr lang="et-EE" dirty="0" err="1"/>
              <a:t>companies</a:t>
            </a:r>
            <a:r>
              <a:rPr lang="et-EE" dirty="0"/>
              <a:t> and </a:t>
            </a:r>
            <a:r>
              <a:rPr lang="et-EE" dirty="0" err="1"/>
              <a:t>private</a:t>
            </a:r>
            <a:r>
              <a:rPr lang="et-EE" dirty="0"/>
              <a:t> </a:t>
            </a:r>
            <a:r>
              <a:rPr lang="et-EE" dirty="0" err="1"/>
              <a:t>firms</a:t>
            </a:r>
            <a:r>
              <a:rPr lang="et-EE" dirty="0"/>
              <a:t> </a:t>
            </a:r>
            <a:r>
              <a:rPr lang="et-EE" dirty="0" err="1"/>
              <a:t>participate</a:t>
            </a:r>
            <a:r>
              <a:rPr lang="et-EE" dirty="0"/>
              <a:t> in road </a:t>
            </a:r>
            <a:r>
              <a:rPr lang="et-EE" dirty="0" err="1"/>
              <a:t>research</a:t>
            </a:r>
            <a:r>
              <a:rPr lang="et-EE" dirty="0"/>
              <a:t>. </a:t>
            </a:r>
            <a:r>
              <a:rPr lang="et-EE" dirty="0" err="1"/>
              <a:t>How</a:t>
            </a:r>
            <a:r>
              <a:rPr lang="et-EE" dirty="0"/>
              <a:t> </a:t>
            </a:r>
            <a:r>
              <a:rPr lang="et-EE" dirty="0" err="1"/>
              <a:t>is</a:t>
            </a:r>
            <a:r>
              <a:rPr lang="et-EE" dirty="0"/>
              <a:t> </a:t>
            </a:r>
            <a:r>
              <a:rPr lang="et-EE" dirty="0" err="1"/>
              <a:t>this</a:t>
            </a:r>
            <a:r>
              <a:rPr lang="et-EE" dirty="0"/>
              <a:t> in </a:t>
            </a:r>
            <a:r>
              <a:rPr lang="et-EE" dirty="0" err="1"/>
              <a:t>you</a:t>
            </a:r>
            <a:r>
              <a:rPr lang="et-EE" dirty="0"/>
              <a:t> </a:t>
            </a:r>
            <a:r>
              <a:rPr lang="et-EE" dirty="0" err="1"/>
              <a:t>homeland</a:t>
            </a:r>
            <a:r>
              <a:rPr lang="et-EE" dirty="0"/>
              <a:t>?</a:t>
            </a:r>
            <a:endParaRPr lang="en-GB" dirty="0"/>
          </a:p>
        </p:txBody>
      </p:sp>
      <p:sp>
        <p:nvSpPr>
          <p:cNvPr id="2" name="Slide Number Placeholder 1">
            <a:extLst>
              <a:ext uri="{FF2B5EF4-FFF2-40B4-BE49-F238E27FC236}">
                <a16:creationId xmlns:a16="http://schemas.microsoft.com/office/drawing/2014/main" id="{62C3CED7-C379-4C30-8F79-B1E7A8271029}"/>
              </a:ext>
            </a:extLst>
          </p:cNvPr>
          <p:cNvSpPr>
            <a:spLocks noGrp="1"/>
          </p:cNvSpPr>
          <p:nvPr>
            <p:ph type="sldNum" sz="quarter" idx="12"/>
          </p:nvPr>
        </p:nvSpPr>
        <p:spPr/>
        <p:txBody>
          <a:bodyPr/>
          <a:lstStyle/>
          <a:p>
            <a:fld id="{0017DF20-810F-4467-8B19-DD29754A94D9}" type="slidenum">
              <a:rPr lang="et-EE" smtClean="0"/>
              <a:t>17</a:t>
            </a:fld>
            <a:endParaRPr lang="et-EE"/>
          </a:p>
        </p:txBody>
      </p:sp>
    </p:spTree>
    <p:extLst>
      <p:ext uri="{BB962C8B-B14F-4D97-AF65-F5344CB8AC3E}">
        <p14:creationId xmlns:p14="http://schemas.microsoft.com/office/powerpoint/2010/main" val="1742529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C2F1-1B96-48CD-8EE8-AFB39B1F3AF9}"/>
              </a:ext>
            </a:extLst>
          </p:cNvPr>
          <p:cNvSpPr>
            <a:spLocks noGrp="1"/>
          </p:cNvSpPr>
          <p:nvPr>
            <p:ph type="title"/>
          </p:nvPr>
        </p:nvSpPr>
        <p:spPr/>
        <p:txBody>
          <a:bodyPr/>
          <a:lstStyle/>
          <a:p>
            <a:r>
              <a:rPr lang="et-EE" dirty="0"/>
              <a:t>EU </a:t>
            </a:r>
            <a:r>
              <a:rPr lang="et-EE" dirty="0" err="1"/>
              <a:t>funding</a:t>
            </a:r>
            <a:r>
              <a:rPr lang="et-EE" dirty="0"/>
              <a:t> </a:t>
            </a:r>
            <a:r>
              <a:rPr lang="et-EE" dirty="0" err="1"/>
              <a:t>for</a:t>
            </a:r>
            <a:r>
              <a:rPr lang="et-EE" dirty="0"/>
              <a:t> </a:t>
            </a:r>
            <a:r>
              <a:rPr lang="et-EE" dirty="0" err="1"/>
              <a:t>the</a:t>
            </a:r>
            <a:r>
              <a:rPr lang="et-EE" dirty="0"/>
              <a:t> road </a:t>
            </a:r>
            <a:r>
              <a:rPr lang="et-EE" dirty="0" err="1"/>
              <a:t>network</a:t>
            </a:r>
            <a:r>
              <a:rPr lang="et-EE" dirty="0"/>
              <a:t>, </a:t>
            </a:r>
            <a:r>
              <a:rPr lang="et-EE" dirty="0" err="1"/>
              <a:t>example</a:t>
            </a:r>
            <a:r>
              <a:rPr lang="et-EE" dirty="0"/>
              <a:t> TEN-T </a:t>
            </a:r>
            <a:r>
              <a:rPr lang="et-EE" dirty="0" err="1"/>
              <a:t>policy</a:t>
            </a:r>
            <a:r>
              <a:rPr lang="et-EE" dirty="0"/>
              <a:t>:</a:t>
            </a:r>
          </a:p>
        </p:txBody>
      </p:sp>
      <p:sp>
        <p:nvSpPr>
          <p:cNvPr id="3" name="Content Placeholder 2">
            <a:extLst>
              <a:ext uri="{FF2B5EF4-FFF2-40B4-BE49-F238E27FC236}">
                <a16:creationId xmlns:a16="http://schemas.microsoft.com/office/drawing/2014/main" id="{78A0AAE0-0816-4FFF-AEF8-B64966C215D5}"/>
              </a:ext>
            </a:extLst>
          </p:cNvPr>
          <p:cNvSpPr>
            <a:spLocks noGrp="1"/>
          </p:cNvSpPr>
          <p:nvPr>
            <p:ph idx="1"/>
          </p:nvPr>
        </p:nvSpPr>
        <p:spPr/>
        <p:txBody>
          <a:bodyPr/>
          <a:lstStyle/>
          <a:p>
            <a:r>
              <a:rPr lang="en-US" dirty="0"/>
              <a:t>EU funding for the development of the TEN-T policy is available through several instruments. </a:t>
            </a:r>
            <a:endParaRPr lang="et-EE" dirty="0"/>
          </a:p>
          <a:p>
            <a:r>
              <a:rPr lang="en-US" dirty="0"/>
              <a:t>The EU grants for roads in the 2007-2020 period amount to approximately €82 billion, half of which has been spent on the TEN-T core and comprehensive networks. </a:t>
            </a:r>
            <a:endParaRPr lang="et-EE" dirty="0"/>
          </a:p>
          <a:p>
            <a:r>
              <a:rPr lang="en-US" dirty="0"/>
              <a:t>EU funding represents an important part of the total government capital expenditure on transport in the EU-12</a:t>
            </a:r>
            <a:endParaRPr lang="et-EE" dirty="0"/>
          </a:p>
          <a:p>
            <a:endParaRPr lang="et-EE" dirty="0"/>
          </a:p>
          <a:p>
            <a:pPr marL="0" indent="0">
              <a:buNone/>
            </a:pPr>
            <a:r>
              <a:rPr lang="en-US" i="1" dirty="0">
                <a:solidFill>
                  <a:schemeClr val="accent1"/>
                </a:solidFill>
              </a:rPr>
              <a:t>As a reminder, read about TEN</a:t>
            </a:r>
            <a:r>
              <a:rPr lang="et-EE" i="1" dirty="0">
                <a:solidFill>
                  <a:schemeClr val="accent1"/>
                </a:solidFill>
              </a:rPr>
              <a:t>-T</a:t>
            </a:r>
            <a:r>
              <a:rPr lang="en-US" i="1" dirty="0">
                <a:solidFill>
                  <a:schemeClr val="accent1"/>
                </a:solidFill>
              </a:rPr>
              <a:t> in the previous topic</a:t>
            </a:r>
            <a:r>
              <a:rPr lang="et-EE" i="1" dirty="0">
                <a:solidFill>
                  <a:schemeClr val="accent1"/>
                </a:solidFill>
              </a:rPr>
              <a:t> </a:t>
            </a:r>
            <a:r>
              <a:rPr lang="et-EE" i="1" dirty="0">
                <a:solidFill>
                  <a:schemeClr val="accent1"/>
                </a:solidFill>
                <a:sym typeface="Wingdings" panose="05000000000000000000" pitchFamily="2" charset="2"/>
              </a:rPr>
              <a:t></a:t>
            </a:r>
            <a:endParaRPr lang="et-EE" i="1" dirty="0">
              <a:solidFill>
                <a:schemeClr val="accent1"/>
              </a:solidFill>
            </a:endParaRPr>
          </a:p>
        </p:txBody>
      </p:sp>
      <p:sp>
        <p:nvSpPr>
          <p:cNvPr id="4" name="Slide Number Placeholder 3">
            <a:extLst>
              <a:ext uri="{FF2B5EF4-FFF2-40B4-BE49-F238E27FC236}">
                <a16:creationId xmlns:a16="http://schemas.microsoft.com/office/drawing/2014/main" id="{5F3144F9-D514-4098-9681-211BEDBB38DD}"/>
              </a:ext>
            </a:extLst>
          </p:cNvPr>
          <p:cNvSpPr>
            <a:spLocks noGrp="1"/>
          </p:cNvSpPr>
          <p:nvPr>
            <p:ph type="sldNum" sz="quarter" idx="12"/>
          </p:nvPr>
        </p:nvSpPr>
        <p:spPr/>
        <p:txBody>
          <a:bodyPr/>
          <a:lstStyle/>
          <a:p>
            <a:fld id="{0017DF20-810F-4467-8B19-DD29754A94D9}" type="slidenum">
              <a:rPr lang="et-EE" smtClean="0"/>
              <a:t>18</a:t>
            </a:fld>
            <a:endParaRPr lang="et-EE"/>
          </a:p>
        </p:txBody>
      </p:sp>
    </p:spTree>
    <p:extLst>
      <p:ext uri="{BB962C8B-B14F-4D97-AF65-F5344CB8AC3E}">
        <p14:creationId xmlns:p14="http://schemas.microsoft.com/office/powerpoint/2010/main" val="60303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3494-DAF9-49EE-994B-183D396F6D3D}"/>
              </a:ext>
            </a:extLst>
          </p:cNvPr>
          <p:cNvSpPr>
            <a:spLocks noGrp="1"/>
          </p:cNvSpPr>
          <p:nvPr>
            <p:ph type="title"/>
          </p:nvPr>
        </p:nvSpPr>
        <p:spPr/>
        <p:txBody>
          <a:bodyPr/>
          <a:lstStyle/>
          <a:p>
            <a:r>
              <a:rPr lang="et-EE" dirty="0" err="1"/>
              <a:t>European</a:t>
            </a:r>
            <a:r>
              <a:rPr lang="et-EE" dirty="0"/>
              <a:t> </a:t>
            </a:r>
            <a:r>
              <a:rPr lang="et-EE" dirty="0" err="1"/>
              <a:t>Regional</a:t>
            </a:r>
            <a:r>
              <a:rPr lang="et-EE" dirty="0"/>
              <a:t> Development Fund and </a:t>
            </a:r>
            <a:r>
              <a:rPr lang="et-EE" dirty="0" err="1"/>
              <a:t>Cohesion</a:t>
            </a:r>
            <a:r>
              <a:rPr lang="et-EE" dirty="0"/>
              <a:t> Fund:</a:t>
            </a:r>
          </a:p>
        </p:txBody>
      </p:sp>
      <p:sp>
        <p:nvSpPr>
          <p:cNvPr id="3" name="Content Placeholder 2">
            <a:extLst>
              <a:ext uri="{FF2B5EF4-FFF2-40B4-BE49-F238E27FC236}">
                <a16:creationId xmlns:a16="http://schemas.microsoft.com/office/drawing/2014/main" id="{51C2735A-A0CC-4D96-B21B-7714DD38AF3D}"/>
              </a:ext>
            </a:extLst>
          </p:cNvPr>
          <p:cNvSpPr>
            <a:spLocks noGrp="1"/>
          </p:cNvSpPr>
          <p:nvPr>
            <p:ph idx="1"/>
          </p:nvPr>
        </p:nvSpPr>
        <p:spPr/>
        <p:txBody>
          <a:bodyPr/>
          <a:lstStyle/>
          <a:p>
            <a:r>
              <a:rPr lang="en-US" dirty="0"/>
              <a:t>The major source of EU grants for co-financing roads are the European Structural and Investment Funds, managed by the Commission, under shared management. </a:t>
            </a:r>
            <a:endParaRPr lang="et-EE" dirty="0"/>
          </a:p>
          <a:p>
            <a:r>
              <a:rPr lang="en-US" dirty="0"/>
              <a:t>The European Regional Development Fund (ERDF) and Cohesion Fund (CF) allocations to roads for the 2007-2020 period amount to around €80 billion: approximately €50 billion for the 2007-2013 </a:t>
            </a:r>
            <a:r>
              <a:rPr lang="en-US" dirty="0" err="1"/>
              <a:t>programme</a:t>
            </a:r>
            <a:r>
              <a:rPr lang="en-US" dirty="0"/>
              <a:t> period and around €30 billion for the 2014- 2020 period</a:t>
            </a:r>
            <a:endParaRPr lang="et-EE" dirty="0"/>
          </a:p>
        </p:txBody>
      </p:sp>
      <p:sp>
        <p:nvSpPr>
          <p:cNvPr id="4" name="Slide Number Placeholder 3">
            <a:extLst>
              <a:ext uri="{FF2B5EF4-FFF2-40B4-BE49-F238E27FC236}">
                <a16:creationId xmlns:a16="http://schemas.microsoft.com/office/drawing/2014/main" id="{25A11BFA-56EA-40F5-BDAB-88B850CE7669}"/>
              </a:ext>
            </a:extLst>
          </p:cNvPr>
          <p:cNvSpPr>
            <a:spLocks noGrp="1"/>
          </p:cNvSpPr>
          <p:nvPr>
            <p:ph type="sldNum" sz="quarter" idx="12"/>
          </p:nvPr>
        </p:nvSpPr>
        <p:spPr/>
        <p:txBody>
          <a:bodyPr/>
          <a:lstStyle/>
          <a:p>
            <a:fld id="{0017DF20-810F-4467-8B19-DD29754A94D9}" type="slidenum">
              <a:rPr lang="et-EE" smtClean="0"/>
              <a:t>19</a:t>
            </a:fld>
            <a:endParaRPr lang="et-EE"/>
          </a:p>
        </p:txBody>
      </p:sp>
    </p:spTree>
    <p:extLst>
      <p:ext uri="{BB962C8B-B14F-4D97-AF65-F5344CB8AC3E}">
        <p14:creationId xmlns:p14="http://schemas.microsoft.com/office/powerpoint/2010/main" val="30344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35" y="274638"/>
            <a:ext cx="7806965" cy="706090"/>
          </a:xfrm>
        </p:spPr>
        <p:txBody>
          <a:bodyPr>
            <a:normAutofit/>
          </a:bodyPr>
          <a:lstStyle/>
          <a:p>
            <a:r>
              <a:rPr lang="et-EE" sz="2800" dirty="0"/>
              <a:t>Headline</a:t>
            </a:r>
            <a:r>
              <a:rPr lang="en-US" sz="2800" dirty="0"/>
              <a:t> </a:t>
            </a:r>
          </a:p>
        </p:txBody>
      </p:sp>
      <p:sp>
        <p:nvSpPr>
          <p:cNvPr id="3" name="Rectangle 2"/>
          <p:cNvSpPr/>
          <p:nvPr/>
        </p:nvSpPr>
        <p:spPr>
          <a:xfrm>
            <a:off x="2142997" y="1133911"/>
            <a:ext cx="8198207" cy="4524315"/>
          </a:xfrm>
          <a:prstGeom prst="rect">
            <a:avLst/>
          </a:prstGeom>
        </p:spPr>
        <p:txBody>
          <a:bodyPr wrap="square">
            <a:spAutoFit/>
          </a:bodyPr>
          <a:lstStyle/>
          <a:p>
            <a:r>
              <a:rPr lang="en-US" sz="1600" b="1" dirty="0" err="1"/>
              <a:t>Interreg</a:t>
            </a:r>
            <a:r>
              <a:rPr lang="en-US" sz="1600" b="1" dirty="0"/>
              <a:t> Central Baltic Project: </a:t>
            </a:r>
            <a:r>
              <a:rPr lang="en-GB" sz="1600" b="1" dirty="0"/>
              <a:t>INTELTRANS – Intelligent Transport and Traffic Management study module, 2020-2022</a:t>
            </a:r>
            <a:r>
              <a:rPr lang="et-EE" sz="1600" b="1" dirty="0"/>
              <a:t>.</a:t>
            </a:r>
          </a:p>
          <a:p>
            <a:pPr algn="just"/>
            <a:r>
              <a:rPr lang="en-US" sz="1600" i="1" dirty="0">
                <a:solidFill>
                  <a:schemeClr val="bg2">
                    <a:lumMod val="50000"/>
                  </a:schemeClr>
                </a:solidFill>
              </a:rPr>
              <a:t>The transport system of the Central Baltic area is in need of better integration in order to take into account the mobility needs of the whole CB region. We need to increase traffic safety, efficiency, mobility and customer satisfaction across national borders, while reducing environmental impact. The project aims to contribute towards transport system that is safe, resilient, seamless and environmentally friendly for citizens, companies and society as a whole. To achieve this goal, project partners want to modernize transport and traffic management professional higher education (VET) curricula, learning processes, and learning environments.</a:t>
            </a:r>
            <a:endParaRPr lang="et-EE" sz="1600" i="1" dirty="0">
              <a:solidFill>
                <a:schemeClr val="bg2">
                  <a:lumMod val="50000"/>
                </a:schemeClr>
              </a:solidFill>
            </a:endParaRPr>
          </a:p>
          <a:p>
            <a:pPr algn="just"/>
            <a:br>
              <a:rPr lang="en-US" sz="1600" i="1" dirty="0">
                <a:solidFill>
                  <a:schemeClr val="bg2">
                    <a:lumMod val="50000"/>
                  </a:schemeClr>
                </a:solidFill>
              </a:rPr>
            </a:br>
            <a:r>
              <a:rPr lang="en-US" sz="1600" i="1" dirty="0">
                <a:solidFill>
                  <a:schemeClr val="bg2">
                    <a:lumMod val="50000"/>
                  </a:schemeClr>
                </a:solidFill>
              </a:rPr>
              <a:t>In the effort of harmonizing transport curricula we must take into account new insights and demands connected with transport infrastructure, driver </a:t>
            </a:r>
            <a:r>
              <a:rPr lang="en-US" sz="1600" i="1" dirty="0" err="1">
                <a:solidFill>
                  <a:schemeClr val="bg2">
                    <a:lumMod val="50000"/>
                  </a:schemeClr>
                </a:solidFill>
              </a:rPr>
              <a:t>behaviour</a:t>
            </a:r>
            <a:r>
              <a:rPr lang="en-US" sz="1600" i="1" dirty="0">
                <a:solidFill>
                  <a:schemeClr val="bg2">
                    <a:lumMod val="50000"/>
                  </a:schemeClr>
                </a:solidFill>
              </a:rPr>
              <a:t>, as well as both the physical and general business environment. Globally new technologies for vehicles are coming and traffic management will be key to handle negative impact of transport. The project partners, universities of applied sciences, address emerging development needs by creating a joint Intelligent Transport and Traffic Management study module (15 ECTS) and pilot it with multinational groups of students, together with methodology and materials that are applicable and replicable outside current partnership.</a:t>
            </a:r>
            <a:endParaRPr lang="fi-FI" sz="1600" i="1" dirty="0">
              <a:solidFill>
                <a:schemeClr val="bg2">
                  <a:lumMod val="50000"/>
                </a:schemeClr>
              </a:solidFill>
            </a:endParaRPr>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8655" y="178318"/>
            <a:ext cx="968215" cy="898730"/>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63" y="421152"/>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F9A5C3E-DD01-4486-BF07-6497070B7C5D}"/>
              </a:ext>
            </a:extLst>
          </p:cNvPr>
          <p:cNvSpPr>
            <a:spLocks noGrp="1"/>
          </p:cNvSpPr>
          <p:nvPr>
            <p:ph type="sldNum" sz="quarter" idx="12"/>
          </p:nvPr>
        </p:nvSpPr>
        <p:spPr/>
        <p:txBody>
          <a:bodyPr/>
          <a:lstStyle/>
          <a:p>
            <a:fld id="{0017DF20-810F-4467-8B19-DD29754A94D9}" type="slidenum">
              <a:rPr lang="et-EE" smtClean="0"/>
              <a:t>2</a:t>
            </a:fld>
            <a:endParaRPr lang="et-EE"/>
          </a:p>
        </p:txBody>
      </p:sp>
    </p:spTree>
    <p:extLst>
      <p:ext uri="{BB962C8B-B14F-4D97-AF65-F5344CB8AC3E}">
        <p14:creationId xmlns:p14="http://schemas.microsoft.com/office/powerpoint/2010/main" val="2523071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5C7E13-31A5-4CB1-83D1-275A2FD41581}"/>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3000" kern="1200">
                <a:solidFill>
                  <a:srgbClr val="FFFFFF"/>
                </a:solidFill>
                <a:latin typeface="+mj-lt"/>
                <a:ea typeface="+mj-ea"/>
                <a:cs typeface="+mj-cs"/>
              </a:rPr>
              <a:t>History of Eu funding allocated to road project (in million euros)</a:t>
            </a:r>
          </a:p>
        </p:txBody>
      </p:sp>
      <p:cxnSp>
        <p:nvCxnSpPr>
          <p:cNvPr id="23" name="Straight Connector 2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48E0ADF7-6F4D-407D-925B-776F6C694FC3}"/>
              </a:ext>
            </a:extLst>
          </p:cNvPr>
          <p:cNvPicPr>
            <a:picLocks noGrp="1" noChangeAspect="1"/>
          </p:cNvPicPr>
          <p:nvPr>
            <p:ph idx="1"/>
          </p:nvPr>
        </p:nvPicPr>
        <p:blipFill>
          <a:blip r:embed="rId2"/>
          <a:stretch>
            <a:fillRect/>
          </a:stretch>
        </p:blipFill>
        <p:spPr>
          <a:xfrm>
            <a:off x="320040" y="2611755"/>
            <a:ext cx="11496821" cy="3793949"/>
          </a:xfrm>
          <a:prstGeom prst="rect">
            <a:avLst/>
          </a:prstGeom>
        </p:spPr>
      </p:pic>
      <p:sp>
        <p:nvSpPr>
          <p:cNvPr id="3" name="Slide Number Placeholder 2">
            <a:extLst>
              <a:ext uri="{FF2B5EF4-FFF2-40B4-BE49-F238E27FC236}">
                <a16:creationId xmlns:a16="http://schemas.microsoft.com/office/drawing/2014/main" id="{0EBEF115-948A-4BA6-A4DE-440357E91983}"/>
              </a:ext>
            </a:extLst>
          </p:cNvPr>
          <p:cNvSpPr>
            <a:spLocks noGrp="1"/>
          </p:cNvSpPr>
          <p:nvPr>
            <p:ph type="sldNum" sz="quarter" idx="12"/>
          </p:nvPr>
        </p:nvSpPr>
        <p:spPr/>
        <p:txBody>
          <a:bodyPr/>
          <a:lstStyle/>
          <a:p>
            <a:fld id="{0017DF20-810F-4467-8B19-DD29754A94D9}" type="slidenum">
              <a:rPr lang="et-EE" smtClean="0"/>
              <a:t>20</a:t>
            </a:fld>
            <a:endParaRPr lang="et-EE"/>
          </a:p>
        </p:txBody>
      </p:sp>
    </p:spTree>
    <p:extLst>
      <p:ext uri="{BB962C8B-B14F-4D97-AF65-F5344CB8AC3E}">
        <p14:creationId xmlns:p14="http://schemas.microsoft.com/office/powerpoint/2010/main" val="68797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D9EC1-E730-4E9C-9381-3AA8C8C997EC}"/>
              </a:ext>
            </a:extLst>
          </p:cNvPr>
          <p:cNvSpPr>
            <a:spLocks noGrp="1"/>
          </p:cNvSpPr>
          <p:nvPr>
            <p:ph type="title"/>
          </p:nvPr>
        </p:nvSpPr>
        <p:spPr/>
        <p:txBody>
          <a:bodyPr/>
          <a:lstStyle/>
          <a:p>
            <a:r>
              <a:rPr lang="et-EE" dirty="0" err="1"/>
              <a:t>Improving</a:t>
            </a:r>
            <a:r>
              <a:rPr lang="et-EE" dirty="0"/>
              <a:t> </a:t>
            </a:r>
            <a:r>
              <a:rPr lang="et-EE" dirty="0" err="1"/>
              <a:t>European</a:t>
            </a:r>
            <a:r>
              <a:rPr lang="et-EE" dirty="0"/>
              <a:t> </a:t>
            </a:r>
            <a:r>
              <a:rPr lang="et-EE" dirty="0" err="1"/>
              <a:t>infrastructure</a:t>
            </a:r>
            <a:r>
              <a:rPr lang="et-EE" dirty="0"/>
              <a:t> </a:t>
            </a:r>
            <a:r>
              <a:rPr lang="et-EE" dirty="0" err="1"/>
              <a:t>financing</a:t>
            </a:r>
            <a:r>
              <a:rPr lang="et-EE" dirty="0"/>
              <a:t>:</a:t>
            </a:r>
          </a:p>
        </p:txBody>
      </p:sp>
      <p:sp>
        <p:nvSpPr>
          <p:cNvPr id="3" name="Content Placeholder 2">
            <a:extLst>
              <a:ext uri="{FF2B5EF4-FFF2-40B4-BE49-F238E27FC236}">
                <a16:creationId xmlns:a16="http://schemas.microsoft.com/office/drawing/2014/main" id="{C5903164-5CC6-4769-8038-DADBFD02BD03}"/>
              </a:ext>
            </a:extLst>
          </p:cNvPr>
          <p:cNvSpPr>
            <a:spLocks noGrp="1"/>
          </p:cNvSpPr>
          <p:nvPr>
            <p:ph idx="1"/>
          </p:nvPr>
        </p:nvSpPr>
        <p:spPr/>
        <p:txBody>
          <a:bodyPr>
            <a:normAutofit fontScale="92500"/>
          </a:bodyPr>
          <a:lstStyle/>
          <a:p>
            <a:r>
              <a:rPr lang="en-US" dirty="0"/>
              <a:t>Investments in infrastructure – the facilities that a country needs in order for it to function properly and its economy to develop – are the key to making Europe more competitive. That includes roads, railroads, airports, electricity grids, telecommunications and IT networks and broadband connections. </a:t>
            </a:r>
            <a:endParaRPr lang="et-EE" dirty="0"/>
          </a:p>
          <a:p>
            <a:r>
              <a:rPr lang="en-US" dirty="0"/>
              <a:t>Improving European infrastructure is not only crucial for general economic development. It is also paramount to completing the single European market, improving energy security and strengthening European innovation. </a:t>
            </a:r>
            <a:endParaRPr lang="et-EE" dirty="0"/>
          </a:p>
          <a:p>
            <a:r>
              <a:rPr lang="en-US" dirty="0"/>
              <a:t>Modern digital services require affordable, high-speed connections. New technologies such as zero-emission vehicles and smart grids require new types of infrastructure.</a:t>
            </a:r>
            <a:endParaRPr lang="et-EE" dirty="0"/>
          </a:p>
        </p:txBody>
      </p:sp>
      <p:sp>
        <p:nvSpPr>
          <p:cNvPr id="4" name="Slide Number Placeholder 3">
            <a:extLst>
              <a:ext uri="{FF2B5EF4-FFF2-40B4-BE49-F238E27FC236}">
                <a16:creationId xmlns:a16="http://schemas.microsoft.com/office/drawing/2014/main" id="{12D5E659-280F-41F3-BF28-C6CC1672FCE5}"/>
              </a:ext>
            </a:extLst>
          </p:cNvPr>
          <p:cNvSpPr>
            <a:spLocks noGrp="1"/>
          </p:cNvSpPr>
          <p:nvPr>
            <p:ph type="sldNum" sz="quarter" idx="12"/>
          </p:nvPr>
        </p:nvSpPr>
        <p:spPr/>
        <p:txBody>
          <a:bodyPr/>
          <a:lstStyle/>
          <a:p>
            <a:fld id="{0017DF20-810F-4467-8B19-DD29754A94D9}" type="slidenum">
              <a:rPr lang="et-EE" smtClean="0"/>
              <a:t>21</a:t>
            </a:fld>
            <a:endParaRPr lang="et-EE"/>
          </a:p>
        </p:txBody>
      </p:sp>
    </p:spTree>
    <p:extLst>
      <p:ext uri="{BB962C8B-B14F-4D97-AF65-F5344CB8AC3E}">
        <p14:creationId xmlns:p14="http://schemas.microsoft.com/office/powerpoint/2010/main" val="420178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D8DF-EA16-4181-BBC3-BDEA941474D6}"/>
              </a:ext>
            </a:extLst>
          </p:cNvPr>
          <p:cNvSpPr>
            <a:spLocks noGrp="1"/>
          </p:cNvSpPr>
          <p:nvPr>
            <p:ph type="title"/>
          </p:nvPr>
        </p:nvSpPr>
        <p:spPr/>
        <p:txBody>
          <a:bodyPr/>
          <a:lstStyle/>
          <a:p>
            <a:r>
              <a:rPr lang="en-US" dirty="0"/>
              <a:t>Finding useful investment avenues for surplus capital and liquidity</a:t>
            </a:r>
            <a:endParaRPr lang="et-EE" dirty="0"/>
          </a:p>
        </p:txBody>
      </p:sp>
      <p:sp>
        <p:nvSpPr>
          <p:cNvPr id="3" name="Content Placeholder 2">
            <a:extLst>
              <a:ext uri="{FF2B5EF4-FFF2-40B4-BE49-F238E27FC236}">
                <a16:creationId xmlns:a16="http://schemas.microsoft.com/office/drawing/2014/main" id="{A6300B8A-0BEF-4816-BDCC-FD956F289961}"/>
              </a:ext>
            </a:extLst>
          </p:cNvPr>
          <p:cNvSpPr>
            <a:spLocks noGrp="1"/>
          </p:cNvSpPr>
          <p:nvPr>
            <p:ph idx="1"/>
          </p:nvPr>
        </p:nvSpPr>
        <p:spPr/>
        <p:txBody>
          <a:bodyPr>
            <a:normAutofit fontScale="92500" lnSpcReduction="20000"/>
          </a:bodyPr>
          <a:lstStyle/>
          <a:p>
            <a:r>
              <a:rPr lang="en-US" dirty="0"/>
              <a:t>Historically, the large current-account surpluses in Germany, Benelux and other EU countries have caused two problems. </a:t>
            </a:r>
            <a:endParaRPr lang="et-EE" dirty="0"/>
          </a:p>
          <a:p>
            <a:r>
              <a:rPr lang="en-US" dirty="0"/>
              <a:t>First, capital moved abroad rather than being channeled into the necessary infrastructure investments. </a:t>
            </a:r>
            <a:endParaRPr lang="et-EE" dirty="0"/>
          </a:p>
          <a:p>
            <a:r>
              <a:rPr lang="en-US" dirty="0"/>
              <a:t>Second, markets were flooded with cheap money, ultimately leading to a sovereign debt crisis. In the coming years, it is unlikely that thriving countries will voluntarily reduce their current account surpluses. </a:t>
            </a:r>
            <a:endParaRPr lang="et-EE" dirty="0"/>
          </a:p>
          <a:p>
            <a:r>
              <a:rPr lang="en-US" dirty="0"/>
              <a:t>However, many eurozone countries are already stretched to the limit with regard to public debt. </a:t>
            </a:r>
            <a:endParaRPr lang="et-EE" dirty="0"/>
          </a:p>
          <a:p>
            <a:r>
              <a:rPr lang="en-US" dirty="0"/>
              <a:t>Europe now needs a framework for usefully employing surplus capital. Infrastructure is the obvious solution, promising as it does a considerable boost to the EU's economic power.</a:t>
            </a:r>
            <a:endParaRPr lang="et-EE" dirty="0"/>
          </a:p>
        </p:txBody>
      </p:sp>
      <p:sp>
        <p:nvSpPr>
          <p:cNvPr id="4" name="Slide Number Placeholder 3">
            <a:extLst>
              <a:ext uri="{FF2B5EF4-FFF2-40B4-BE49-F238E27FC236}">
                <a16:creationId xmlns:a16="http://schemas.microsoft.com/office/drawing/2014/main" id="{29290FE4-4E51-4EF6-99C4-817C666A488B}"/>
              </a:ext>
            </a:extLst>
          </p:cNvPr>
          <p:cNvSpPr>
            <a:spLocks noGrp="1"/>
          </p:cNvSpPr>
          <p:nvPr>
            <p:ph type="sldNum" sz="quarter" idx="12"/>
          </p:nvPr>
        </p:nvSpPr>
        <p:spPr/>
        <p:txBody>
          <a:bodyPr/>
          <a:lstStyle/>
          <a:p>
            <a:fld id="{0017DF20-810F-4467-8B19-DD29754A94D9}" type="slidenum">
              <a:rPr lang="et-EE" smtClean="0"/>
              <a:t>22</a:t>
            </a:fld>
            <a:endParaRPr lang="et-EE"/>
          </a:p>
        </p:txBody>
      </p:sp>
    </p:spTree>
    <p:extLst>
      <p:ext uri="{BB962C8B-B14F-4D97-AF65-F5344CB8AC3E}">
        <p14:creationId xmlns:p14="http://schemas.microsoft.com/office/powerpoint/2010/main" val="840704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3663-1EBD-4B07-9BCE-5238B64BB27F}"/>
              </a:ext>
            </a:extLst>
          </p:cNvPr>
          <p:cNvSpPr>
            <a:spLocks noGrp="1"/>
          </p:cNvSpPr>
          <p:nvPr>
            <p:ph type="title"/>
          </p:nvPr>
        </p:nvSpPr>
        <p:spPr/>
        <p:txBody>
          <a:bodyPr/>
          <a:lstStyle/>
          <a:p>
            <a:r>
              <a:rPr lang="en-US" dirty="0"/>
              <a:t>The European Fund for Strategic Investments: A good start … </a:t>
            </a:r>
            <a:endParaRPr lang="et-EE" dirty="0"/>
          </a:p>
        </p:txBody>
      </p:sp>
      <p:sp>
        <p:nvSpPr>
          <p:cNvPr id="3" name="Content Placeholder 2">
            <a:extLst>
              <a:ext uri="{FF2B5EF4-FFF2-40B4-BE49-F238E27FC236}">
                <a16:creationId xmlns:a16="http://schemas.microsoft.com/office/drawing/2014/main" id="{52C511E7-FCF6-44B6-A150-55504A3FF46B}"/>
              </a:ext>
            </a:extLst>
          </p:cNvPr>
          <p:cNvSpPr>
            <a:spLocks noGrp="1"/>
          </p:cNvSpPr>
          <p:nvPr>
            <p:ph idx="1"/>
          </p:nvPr>
        </p:nvSpPr>
        <p:spPr/>
        <p:txBody>
          <a:bodyPr>
            <a:normAutofit lnSpcReduction="10000"/>
          </a:bodyPr>
          <a:lstStyle/>
          <a:p>
            <a:r>
              <a:rPr lang="en-US" dirty="0"/>
              <a:t>In an attempt to remedy this situation, the European Commission has made a bold move, seeking to provide member states with more support in financing and implementing their infrastructure projects12. </a:t>
            </a:r>
            <a:endParaRPr lang="et-EE" dirty="0"/>
          </a:p>
          <a:p>
            <a:r>
              <a:rPr lang="en-US" dirty="0"/>
              <a:t>At the core of the proposed approach lies the idea of leveraging scarce public funds with private-sector capital, using these resources to fund worthy infrastructure projects. </a:t>
            </a:r>
            <a:endParaRPr lang="et-EE" dirty="0"/>
          </a:p>
          <a:p>
            <a:r>
              <a:rPr lang="en-US" dirty="0"/>
              <a:t>The Commission and member states have already identified some 2,000 illustrative projects, with a total investment volume of approximately EUR 1.3 trillion,13 that could be considered for financing via the capital markets. </a:t>
            </a:r>
            <a:endParaRPr lang="et-EE" dirty="0"/>
          </a:p>
        </p:txBody>
      </p:sp>
      <p:sp>
        <p:nvSpPr>
          <p:cNvPr id="4" name="Slide Number Placeholder 3">
            <a:extLst>
              <a:ext uri="{FF2B5EF4-FFF2-40B4-BE49-F238E27FC236}">
                <a16:creationId xmlns:a16="http://schemas.microsoft.com/office/drawing/2014/main" id="{0386FB97-FC36-4761-8C22-2FC77A0430DC}"/>
              </a:ext>
            </a:extLst>
          </p:cNvPr>
          <p:cNvSpPr>
            <a:spLocks noGrp="1"/>
          </p:cNvSpPr>
          <p:nvPr>
            <p:ph type="sldNum" sz="quarter" idx="12"/>
          </p:nvPr>
        </p:nvSpPr>
        <p:spPr/>
        <p:txBody>
          <a:bodyPr/>
          <a:lstStyle/>
          <a:p>
            <a:fld id="{0017DF20-810F-4467-8B19-DD29754A94D9}" type="slidenum">
              <a:rPr lang="et-EE" smtClean="0"/>
              <a:t>23</a:t>
            </a:fld>
            <a:endParaRPr lang="et-EE"/>
          </a:p>
        </p:txBody>
      </p:sp>
    </p:spTree>
    <p:extLst>
      <p:ext uri="{BB962C8B-B14F-4D97-AF65-F5344CB8AC3E}">
        <p14:creationId xmlns:p14="http://schemas.microsoft.com/office/powerpoint/2010/main" val="4054909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2F9C3-65E1-48F9-AEE3-B333BDEB2505}"/>
              </a:ext>
            </a:extLst>
          </p:cNvPr>
          <p:cNvSpPr>
            <a:spLocks noGrp="1"/>
          </p:cNvSpPr>
          <p:nvPr>
            <p:ph type="title"/>
          </p:nvPr>
        </p:nvSpPr>
        <p:spPr/>
        <p:txBody>
          <a:bodyPr/>
          <a:lstStyle/>
          <a:p>
            <a:r>
              <a:rPr lang="en-US" dirty="0"/>
              <a:t>Indicative profiles of potential infrastructure investors</a:t>
            </a:r>
            <a:r>
              <a:rPr lang="et-EE" dirty="0"/>
              <a:t>:</a:t>
            </a:r>
          </a:p>
        </p:txBody>
      </p:sp>
      <p:pic>
        <p:nvPicPr>
          <p:cNvPr id="6" name="Content Placeholder 5">
            <a:extLst>
              <a:ext uri="{FF2B5EF4-FFF2-40B4-BE49-F238E27FC236}">
                <a16:creationId xmlns:a16="http://schemas.microsoft.com/office/drawing/2014/main" id="{64BAF96F-32B2-4C49-A0EE-5E9B80E316FC}"/>
              </a:ext>
            </a:extLst>
          </p:cNvPr>
          <p:cNvPicPr>
            <a:picLocks noGrp="1" noChangeAspect="1"/>
          </p:cNvPicPr>
          <p:nvPr>
            <p:ph idx="1"/>
          </p:nvPr>
        </p:nvPicPr>
        <p:blipFill>
          <a:blip r:embed="rId2"/>
          <a:stretch>
            <a:fillRect/>
          </a:stretch>
        </p:blipFill>
        <p:spPr>
          <a:xfrm>
            <a:off x="1222310" y="1678832"/>
            <a:ext cx="9451910" cy="4794810"/>
          </a:xfrm>
        </p:spPr>
      </p:pic>
      <p:sp>
        <p:nvSpPr>
          <p:cNvPr id="4" name="Slide Number Placeholder 3">
            <a:extLst>
              <a:ext uri="{FF2B5EF4-FFF2-40B4-BE49-F238E27FC236}">
                <a16:creationId xmlns:a16="http://schemas.microsoft.com/office/drawing/2014/main" id="{FE934E7A-47F0-497D-8EE1-588A0FBB28B7}"/>
              </a:ext>
            </a:extLst>
          </p:cNvPr>
          <p:cNvSpPr>
            <a:spLocks noGrp="1"/>
          </p:cNvSpPr>
          <p:nvPr>
            <p:ph type="sldNum" sz="quarter" idx="12"/>
          </p:nvPr>
        </p:nvSpPr>
        <p:spPr/>
        <p:txBody>
          <a:bodyPr/>
          <a:lstStyle/>
          <a:p>
            <a:fld id="{0017DF20-810F-4467-8B19-DD29754A94D9}" type="slidenum">
              <a:rPr lang="et-EE" smtClean="0"/>
              <a:t>24</a:t>
            </a:fld>
            <a:endParaRPr lang="et-EE"/>
          </a:p>
        </p:txBody>
      </p:sp>
    </p:spTree>
    <p:extLst>
      <p:ext uri="{BB962C8B-B14F-4D97-AF65-F5344CB8AC3E}">
        <p14:creationId xmlns:p14="http://schemas.microsoft.com/office/powerpoint/2010/main" val="3930458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A22F-D547-44EE-8941-8C711C6392F1}"/>
              </a:ext>
            </a:extLst>
          </p:cNvPr>
          <p:cNvSpPr>
            <a:spLocks noGrp="1"/>
          </p:cNvSpPr>
          <p:nvPr>
            <p:ph type="title"/>
          </p:nvPr>
        </p:nvSpPr>
        <p:spPr/>
        <p:txBody>
          <a:bodyPr/>
          <a:lstStyle/>
          <a:p>
            <a:r>
              <a:rPr lang="en-US" dirty="0"/>
              <a:t>The European Fund for Strategic Investments at a glance</a:t>
            </a:r>
            <a:r>
              <a:rPr lang="et-EE" dirty="0"/>
              <a:t>:</a:t>
            </a:r>
          </a:p>
        </p:txBody>
      </p:sp>
      <p:sp>
        <p:nvSpPr>
          <p:cNvPr id="3" name="Content Placeholder 2">
            <a:extLst>
              <a:ext uri="{FF2B5EF4-FFF2-40B4-BE49-F238E27FC236}">
                <a16:creationId xmlns:a16="http://schemas.microsoft.com/office/drawing/2014/main" id="{DB914A56-3AEB-481E-8926-9C1FC5CD0DF4}"/>
              </a:ext>
            </a:extLst>
          </p:cNvPr>
          <p:cNvSpPr>
            <a:spLocks noGrp="1"/>
          </p:cNvSpPr>
          <p:nvPr>
            <p:ph idx="1"/>
          </p:nvPr>
        </p:nvSpPr>
        <p:spPr/>
        <p:txBody>
          <a:bodyPr>
            <a:normAutofit fontScale="85000" lnSpcReduction="20000"/>
          </a:bodyPr>
          <a:lstStyle/>
          <a:p>
            <a:r>
              <a:rPr lang="en-US" dirty="0"/>
              <a:t>Based on the leverage ratio of 1:15, the initial EUR 21 billion in public contributions is expected to mobilize a total of EUR 315 billion over the next three years (2015-2017). </a:t>
            </a:r>
            <a:endParaRPr lang="et-EE" dirty="0"/>
          </a:p>
          <a:p>
            <a:r>
              <a:rPr lang="en-US" dirty="0"/>
              <a:t>Of this overall amount, approximately EUR 240 billion is earmarked for long-term strategic investments of European significance in the following key areas of infrastructure and innovation: </a:t>
            </a:r>
            <a:endParaRPr lang="et-EE" dirty="0"/>
          </a:p>
          <a:p>
            <a:pPr>
              <a:buFont typeface="Wingdings" panose="05000000000000000000" pitchFamily="2" charset="2"/>
              <a:buChar char="v"/>
            </a:pPr>
            <a:r>
              <a:rPr lang="en-US" dirty="0"/>
              <a:t>Broadband </a:t>
            </a:r>
            <a:endParaRPr lang="et-EE" dirty="0"/>
          </a:p>
          <a:p>
            <a:pPr>
              <a:buFont typeface="Wingdings" panose="05000000000000000000" pitchFamily="2" charset="2"/>
              <a:buChar char="v"/>
            </a:pPr>
            <a:r>
              <a:rPr lang="en-US" dirty="0"/>
              <a:t>Energy networks</a:t>
            </a:r>
            <a:endParaRPr lang="et-EE" dirty="0"/>
          </a:p>
          <a:p>
            <a:pPr>
              <a:buFont typeface="Wingdings" panose="05000000000000000000" pitchFamily="2" charset="2"/>
              <a:buChar char="v"/>
            </a:pPr>
            <a:r>
              <a:rPr lang="en-US" dirty="0"/>
              <a:t>Transportation infrastructure</a:t>
            </a:r>
            <a:endParaRPr lang="et-EE" dirty="0"/>
          </a:p>
          <a:p>
            <a:pPr>
              <a:buFont typeface="Wingdings" panose="05000000000000000000" pitchFamily="2" charset="2"/>
              <a:buChar char="v"/>
            </a:pPr>
            <a:r>
              <a:rPr lang="en-US" dirty="0"/>
              <a:t>Education, research and innovation</a:t>
            </a:r>
            <a:endParaRPr lang="et-EE" dirty="0"/>
          </a:p>
          <a:p>
            <a:pPr>
              <a:buFont typeface="Wingdings" panose="05000000000000000000" pitchFamily="2" charset="2"/>
              <a:buChar char="v"/>
            </a:pPr>
            <a:r>
              <a:rPr lang="en-US" dirty="0"/>
              <a:t>Renewable energy and energy efficiency</a:t>
            </a:r>
            <a:endParaRPr lang="et-EE" dirty="0"/>
          </a:p>
          <a:p>
            <a:pPr marL="0" indent="0">
              <a:buNone/>
            </a:pPr>
            <a:r>
              <a:rPr lang="en-US" dirty="0"/>
              <a:t> The remaining EUR 75 billion of the anticipated investment capacity will be dedicated to financing SMEs and mid-cap companies across Europe</a:t>
            </a:r>
            <a:endParaRPr lang="et-EE" dirty="0"/>
          </a:p>
        </p:txBody>
      </p:sp>
      <p:sp>
        <p:nvSpPr>
          <p:cNvPr id="4" name="Slide Number Placeholder 3">
            <a:extLst>
              <a:ext uri="{FF2B5EF4-FFF2-40B4-BE49-F238E27FC236}">
                <a16:creationId xmlns:a16="http://schemas.microsoft.com/office/drawing/2014/main" id="{BF2B324B-4277-427A-B57E-46263119D6C4}"/>
              </a:ext>
            </a:extLst>
          </p:cNvPr>
          <p:cNvSpPr>
            <a:spLocks noGrp="1"/>
          </p:cNvSpPr>
          <p:nvPr>
            <p:ph type="sldNum" sz="quarter" idx="12"/>
          </p:nvPr>
        </p:nvSpPr>
        <p:spPr/>
        <p:txBody>
          <a:bodyPr/>
          <a:lstStyle/>
          <a:p>
            <a:fld id="{0017DF20-810F-4467-8B19-DD29754A94D9}" type="slidenum">
              <a:rPr lang="et-EE" smtClean="0"/>
              <a:t>25</a:t>
            </a:fld>
            <a:endParaRPr lang="et-EE"/>
          </a:p>
        </p:txBody>
      </p:sp>
    </p:spTree>
    <p:extLst>
      <p:ext uri="{BB962C8B-B14F-4D97-AF65-F5344CB8AC3E}">
        <p14:creationId xmlns:p14="http://schemas.microsoft.com/office/powerpoint/2010/main" val="2142645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ADA4-A44F-4728-B716-8D8722808E9F}"/>
              </a:ext>
            </a:extLst>
          </p:cNvPr>
          <p:cNvSpPr>
            <a:spLocks noGrp="1"/>
          </p:cNvSpPr>
          <p:nvPr>
            <p:ph type="title"/>
          </p:nvPr>
        </p:nvSpPr>
        <p:spPr/>
        <p:txBody>
          <a:bodyPr/>
          <a:lstStyle/>
          <a:p>
            <a:r>
              <a:rPr lang="en-US" dirty="0"/>
              <a:t>The European Fund for Strategic Investments at a glance</a:t>
            </a:r>
            <a:r>
              <a:rPr lang="et-EE" dirty="0"/>
              <a:t>:</a:t>
            </a:r>
          </a:p>
        </p:txBody>
      </p:sp>
      <p:pic>
        <p:nvPicPr>
          <p:cNvPr id="6" name="Content Placeholder 5">
            <a:extLst>
              <a:ext uri="{FF2B5EF4-FFF2-40B4-BE49-F238E27FC236}">
                <a16:creationId xmlns:a16="http://schemas.microsoft.com/office/drawing/2014/main" id="{44207C96-DA58-44DB-BA5F-01040BA3D1CB}"/>
              </a:ext>
            </a:extLst>
          </p:cNvPr>
          <p:cNvPicPr>
            <a:picLocks noGrp="1" noChangeAspect="1"/>
          </p:cNvPicPr>
          <p:nvPr>
            <p:ph idx="1"/>
          </p:nvPr>
        </p:nvPicPr>
        <p:blipFill>
          <a:blip r:embed="rId2"/>
          <a:stretch>
            <a:fillRect/>
          </a:stretch>
        </p:blipFill>
        <p:spPr>
          <a:xfrm>
            <a:off x="2470257" y="1596179"/>
            <a:ext cx="8473967" cy="5125296"/>
          </a:xfrm>
        </p:spPr>
      </p:pic>
      <p:sp>
        <p:nvSpPr>
          <p:cNvPr id="4" name="Slide Number Placeholder 3">
            <a:extLst>
              <a:ext uri="{FF2B5EF4-FFF2-40B4-BE49-F238E27FC236}">
                <a16:creationId xmlns:a16="http://schemas.microsoft.com/office/drawing/2014/main" id="{4E349898-23B2-41D9-9D89-63444E15F7FB}"/>
              </a:ext>
            </a:extLst>
          </p:cNvPr>
          <p:cNvSpPr>
            <a:spLocks noGrp="1"/>
          </p:cNvSpPr>
          <p:nvPr>
            <p:ph type="sldNum" sz="quarter" idx="12"/>
          </p:nvPr>
        </p:nvSpPr>
        <p:spPr/>
        <p:txBody>
          <a:bodyPr/>
          <a:lstStyle/>
          <a:p>
            <a:fld id="{0017DF20-810F-4467-8B19-DD29754A94D9}" type="slidenum">
              <a:rPr lang="et-EE" smtClean="0"/>
              <a:t>26</a:t>
            </a:fld>
            <a:endParaRPr lang="et-EE"/>
          </a:p>
        </p:txBody>
      </p:sp>
    </p:spTree>
    <p:extLst>
      <p:ext uri="{BB962C8B-B14F-4D97-AF65-F5344CB8AC3E}">
        <p14:creationId xmlns:p14="http://schemas.microsoft.com/office/powerpoint/2010/main" val="3382114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3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750E04-7908-4B3F-83A5-A9F08E52B6E3}"/>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a:solidFill>
                  <a:srgbClr val="FFFFFF"/>
                </a:solidFill>
              </a:rPr>
              <a:t>Six key levers of a "European Infrastructure Investment Model" :</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E5D8381-6A92-4D3B-8D93-EEF6E12B0563}"/>
              </a:ext>
            </a:extLst>
          </p:cNvPr>
          <p:cNvPicPr>
            <a:picLocks noGrp="1" noChangeAspect="1"/>
          </p:cNvPicPr>
          <p:nvPr>
            <p:ph idx="1"/>
          </p:nvPr>
        </p:nvPicPr>
        <p:blipFill rotWithShape="1">
          <a:blip r:embed="rId2"/>
          <a:srcRect l="5996" r="1269" b="2"/>
          <a:stretch/>
        </p:blipFill>
        <p:spPr>
          <a:xfrm>
            <a:off x="976251" y="942538"/>
            <a:ext cx="7163222" cy="4808332"/>
          </a:xfrm>
          <a:prstGeom prst="rect">
            <a:avLst/>
          </a:prstGeom>
          <a:effectLst/>
        </p:spPr>
      </p:pic>
      <p:sp>
        <p:nvSpPr>
          <p:cNvPr id="4" name="Slide Number Placeholder 3">
            <a:extLst>
              <a:ext uri="{FF2B5EF4-FFF2-40B4-BE49-F238E27FC236}">
                <a16:creationId xmlns:a16="http://schemas.microsoft.com/office/drawing/2014/main" id="{40AA6792-3F7F-4E02-805D-AF1FC2D6EC0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0017DF20-810F-4467-8B19-DD29754A94D9}" type="slidenum">
              <a:rPr lang="en-US">
                <a:solidFill>
                  <a:srgbClr val="FFFFFF"/>
                </a:solidFill>
              </a:rPr>
              <a:pPr defTabSz="457200">
                <a:spcAft>
                  <a:spcPts val="600"/>
                </a:spcAft>
              </a:pPr>
              <a:t>27</a:t>
            </a:fld>
            <a:endParaRPr lang="en-US">
              <a:solidFill>
                <a:srgbClr val="FFFFFF"/>
              </a:solidFill>
            </a:endParaRPr>
          </a:p>
        </p:txBody>
      </p:sp>
    </p:spTree>
    <p:extLst>
      <p:ext uri="{BB962C8B-B14F-4D97-AF65-F5344CB8AC3E}">
        <p14:creationId xmlns:p14="http://schemas.microsoft.com/office/powerpoint/2010/main" val="2058934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82293D-3D6A-4200-9AD7-ED92C3F86F5A}"/>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a:solidFill>
                  <a:schemeClr val="bg1"/>
                </a:solidFill>
              </a:rPr>
              <a:t>Typical infrastructure investment lifecycle – Illustration :</a:t>
            </a:r>
          </a:p>
        </p:txBody>
      </p:sp>
      <p:pic>
        <p:nvPicPr>
          <p:cNvPr id="6" name="Content Placeholder 5">
            <a:extLst>
              <a:ext uri="{FF2B5EF4-FFF2-40B4-BE49-F238E27FC236}">
                <a16:creationId xmlns:a16="http://schemas.microsoft.com/office/drawing/2014/main" id="{B72BE26A-CBED-47A6-8247-C72C5922A225}"/>
              </a:ext>
            </a:extLst>
          </p:cNvPr>
          <p:cNvPicPr>
            <a:picLocks noChangeAspect="1"/>
          </p:cNvPicPr>
          <p:nvPr/>
        </p:nvPicPr>
        <p:blipFill rotWithShape="1">
          <a:blip r:embed="rId2"/>
          <a:srcRect r="3" b="524"/>
          <a:stretch/>
        </p:blipFill>
        <p:spPr>
          <a:xfrm>
            <a:off x="2460497" y="2266246"/>
            <a:ext cx="7645527" cy="4487349"/>
          </a:xfrm>
          <a:prstGeom prst="rect">
            <a:avLst/>
          </a:prstGeom>
        </p:spPr>
      </p:pic>
      <p:sp>
        <p:nvSpPr>
          <p:cNvPr id="17" name="Content Placeholder 16">
            <a:extLst>
              <a:ext uri="{FF2B5EF4-FFF2-40B4-BE49-F238E27FC236}">
                <a16:creationId xmlns:a16="http://schemas.microsoft.com/office/drawing/2014/main" id="{1A71AFCF-0B02-40BA-B353-94A043FD4C10}"/>
              </a:ext>
            </a:extLst>
          </p:cNvPr>
          <p:cNvSpPr>
            <a:spLocks noGrp="1"/>
          </p:cNvSpPr>
          <p:nvPr>
            <p:ph idx="1"/>
          </p:nvPr>
        </p:nvSpPr>
        <p:spPr>
          <a:xfrm>
            <a:off x="7546848" y="2516777"/>
            <a:ext cx="3803904" cy="3660185"/>
          </a:xfrm>
        </p:spPr>
        <p:txBody>
          <a:bodyPr anchor="ctr">
            <a:normAutofit/>
          </a:bodyPr>
          <a:lstStyle/>
          <a:p>
            <a:endParaRPr lang="en-US" sz="2200"/>
          </a:p>
        </p:txBody>
      </p:sp>
      <p:sp>
        <p:nvSpPr>
          <p:cNvPr id="4" name="Slide Number Placeholder 3">
            <a:extLst>
              <a:ext uri="{FF2B5EF4-FFF2-40B4-BE49-F238E27FC236}">
                <a16:creationId xmlns:a16="http://schemas.microsoft.com/office/drawing/2014/main" id="{3E55B217-78AB-4CC2-8AB0-6890DB08D4F8}"/>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defTabSz="457200">
              <a:spcAft>
                <a:spcPts val="600"/>
              </a:spcAft>
            </a:pPr>
            <a:fld id="{0017DF20-810F-4467-8B19-DD29754A94D9}" type="slidenum">
              <a:rPr lang="en-US"/>
              <a:pPr defTabSz="457200">
                <a:spcAft>
                  <a:spcPts val="600"/>
                </a:spcAft>
              </a:pPr>
              <a:t>28</a:t>
            </a:fld>
            <a:endParaRPr lang="en-US"/>
          </a:p>
        </p:txBody>
      </p:sp>
    </p:spTree>
    <p:extLst>
      <p:ext uri="{BB962C8B-B14F-4D97-AF65-F5344CB8AC3E}">
        <p14:creationId xmlns:p14="http://schemas.microsoft.com/office/powerpoint/2010/main" val="3305696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0724-4F92-45F6-9914-6E5AEE27FB44}"/>
              </a:ext>
            </a:extLst>
          </p:cNvPr>
          <p:cNvSpPr>
            <a:spLocks noGrp="1"/>
          </p:cNvSpPr>
          <p:nvPr>
            <p:ph type="title"/>
          </p:nvPr>
        </p:nvSpPr>
        <p:spPr/>
        <p:txBody>
          <a:bodyPr/>
          <a:lstStyle/>
          <a:p>
            <a:r>
              <a:rPr lang="et-EE" dirty="0" err="1"/>
              <a:t>Sources</a:t>
            </a:r>
            <a:r>
              <a:rPr lang="et-EE" dirty="0"/>
              <a:t>:</a:t>
            </a:r>
          </a:p>
        </p:txBody>
      </p:sp>
      <p:sp>
        <p:nvSpPr>
          <p:cNvPr id="3" name="Content Placeholder 2">
            <a:extLst>
              <a:ext uri="{FF2B5EF4-FFF2-40B4-BE49-F238E27FC236}">
                <a16:creationId xmlns:a16="http://schemas.microsoft.com/office/drawing/2014/main" id="{1B3CE479-D6CA-4BEE-8699-69FBFA8B2F9F}"/>
              </a:ext>
            </a:extLst>
          </p:cNvPr>
          <p:cNvSpPr>
            <a:spLocks noGrp="1"/>
          </p:cNvSpPr>
          <p:nvPr>
            <p:ph idx="1"/>
          </p:nvPr>
        </p:nvSpPr>
        <p:spPr/>
        <p:txBody>
          <a:bodyPr>
            <a:normAutofit fontScale="47500" lnSpcReduction="20000"/>
          </a:bodyPr>
          <a:lstStyle/>
          <a:p>
            <a:r>
              <a:rPr lang="et-EE" dirty="0"/>
              <a:t>Cost </a:t>
            </a:r>
            <a:r>
              <a:rPr lang="et-EE" dirty="0" err="1"/>
              <a:t>Recovery</a:t>
            </a:r>
            <a:r>
              <a:rPr lang="et-EE" dirty="0"/>
              <a:t> in Road and Rail Transport, 2010, </a:t>
            </a:r>
            <a:r>
              <a:rPr lang="et-EE" dirty="0" err="1"/>
              <a:t>Department</a:t>
            </a:r>
            <a:r>
              <a:rPr lang="et-EE" dirty="0"/>
              <a:t> of </a:t>
            </a:r>
            <a:r>
              <a:rPr lang="et-EE" dirty="0" err="1"/>
              <a:t>the</a:t>
            </a:r>
            <a:r>
              <a:rPr lang="et-EE" dirty="0"/>
              <a:t> </a:t>
            </a:r>
            <a:r>
              <a:rPr lang="et-EE" dirty="0" err="1"/>
              <a:t>Parliamentary</a:t>
            </a:r>
            <a:r>
              <a:rPr lang="et-EE" dirty="0"/>
              <a:t> </a:t>
            </a:r>
            <a:r>
              <a:rPr lang="et-EE" dirty="0" err="1"/>
              <a:t>Library</a:t>
            </a:r>
            <a:r>
              <a:rPr lang="et-EE" dirty="0"/>
              <a:t> </a:t>
            </a:r>
            <a:r>
              <a:rPr lang="et-EE" dirty="0" err="1"/>
              <a:t>Australia</a:t>
            </a:r>
            <a:endParaRPr lang="et-EE" dirty="0"/>
          </a:p>
          <a:p>
            <a:r>
              <a:rPr lang="et-EE" dirty="0" err="1"/>
              <a:t>Ammermann</a:t>
            </a:r>
            <a:r>
              <a:rPr lang="et-EE" dirty="0"/>
              <a:t>, H. </a:t>
            </a:r>
            <a:r>
              <a:rPr lang="et-EE" dirty="0" err="1"/>
              <a:t>Squaring</a:t>
            </a:r>
            <a:r>
              <a:rPr lang="et-EE" dirty="0"/>
              <a:t> </a:t>
            </a:r>
            <a:r>
              <a:rPr lang="et-EE" dirty="0" err="1"/>
              <a:t>the</a:t>
            </a:r>
            <a:r>
              <a:rPr lang="et-EE" dirty="0"/>
              <a:t> </a:t>
            </a:r>
            <a:r>
              <a:rPr lang="et-EE" dirty="0" err="1"/>
              <a:t>circle</a:t>
            </a:r>
            <a:r>
              <a:rPr lang="et-EE" dirty="0"/>
              <a:t>- </a:t>
            </a:r>
            <a:r>
              <a:rPr lang="et-EE" dirty="0" err="1"/>
              <a:t>Improving</a:t>
            </a:r>
            <a:r>
              <a:rPr lang="et-EE" dirty="0"/>
              <a:t> </a:t>
            </a:r>
            <a:r>
              <a:rPr lang="et-EE" dirty="0" err="1"/>
              <a:t>European</a:t>
            </a:r>
            <a:r>
              <a:rPr lang="et-EE" dirty="0"/>
              <a:t> </a:t>
            </a:r>
            <a:r>
              <a:rPr lang="et-EE" dirty="0" err="1"/>
              <a:t>infrastructure</a:t>
            </a:r>
            <a:r>
              <a:rPr lang="et-EE" dirty="0"/>
              <a:t> </a:t>
            </a:r>
            <a:r>
              <a:rPr lang="et-EE" dirty="0" err="1"/>
              <a:t>financing</a:t>
            </a:r>
            <a:r>
              <a:rPr lang="et-EE" dirty="0"/>
              <a:t>, 2015, United Europe</a:t>
            </a:r>
          </a:p>
          <a:p>
            <a:r>
              <a:rPr lang="et-EE" dirty="0"/>
              <a:t>Transport Trend and </a:t>
            </a:r>
            <a:r>
              <a:rPr lang="et-EE" dirty="0" err="1"/>
              <a:t>Economics</a:t>
            </a:r>
            <a:r>
              <a:rPr lang="et-EE" dirty="0"/>
              <a:t> 2016-2017: </a:t>
            </a:r>
            <a:r>
              <a:rPr lang="et-EE" dirty="0" err="1"/>
              <a:t>Innovatitive</a:t>
            </a:r>
            <a:r>
              <a:rPr lang="et-EE" dirty="0"/>
              <a:t> </a:t>
            </a:r>
            <a:r>
              <a:rPr lang="et-EE" dirty="0" err="1"/>
              <a:t>ways</a:t>
            </a:r>
            <a:r>
              <a:rPr lang="et-EE" dirty="0"/>
              <a:t> </a:t>
            </a:r>
            <a:r>
              <a:rPr lang="et-EE" dirty="0" err="1"/>
              <a:t>for</a:t>
            </a:r>
            <a:r>
              <a:rPr lang="et-EE" dirty="0"/>
              <a:t> </a:t>
            </a:r>
            <a:r>
              <a:rPr lang="et-EE" dirty="0" err="1"/>
              <a:t>Financing</a:t>
            </a:r>
            <a:r>
              <a:rPr lang="et-EE" dirty="0"/>
              <a:t> Transport </a:t>
            </a:r>
            <a:r>
              <a:rPr lang="et-EE" dirty="0" err="1"/>
              <a:t>Infrastructure</a:t>
            </a:r>
            <a:r>
              <a:rPr lang="et-EE" dirty="0"/>
              <a:t>, 2017, </a:t>
            </a:r>
            <a:r>
              <a:rPr lang="et-EE" dirty="0" err="1"/>
              <a:t>Economic</a:t>
            </a:r>
            <a:r>
              <a:rPr lang="et-EE" dirty="0"/>
              <a:t> </a:t>
            </a:r>
            <a:r>
              <a:rPr lang="et-EE" dirty="0" err="1"/>
              <a:t>Commision</a:t>
            </a:r>
            <a:r>
              <a:rPr lang="et-EE" dirty="0"/>
              <a:t> </a:t>
            </a:r>
            <a:r>
              <a:rPr lang="et-EE" dirty="0" err="1"/>
              <a:t>for</a:t>
            </a:r>
            <a:r>
              <a:rPr lang="et-EE" dirty="0"/>
              <a:t> Europe</a:t>
            </a:r>
          </a:p>
          <a:p>
            <a:r>
              <a:rPr lang="et-EE" dirty="0" err="1"/>
              <a:t>Roads</a:t>
            </a:r>
            <a:r>
              <a:rPr lang="et-EE" dirty="0"/>
              <a:t> </a:t>
            </a:r>
            <a:r>
              <a:rPr lang="et-EE" dirty="0" err="1"/>
              <a:t>connecting</a:t>
            </a:r>
            <a:r>
              <a:rPr lang="et-EE" dirty="0"/>
              <a:t> </a:t>
            </a:r>
            <a:r>
              <a:rPr lang="et-EE" dirty="0" err="1"/>
              <a:t>European</a:t>
            </a:r>
            <a:r>
              <a:rPr lang="et-EE" dirty="0"/>
              <a:t> </a:t>
            </a:r>
            <a:r>
              <a:rPr lang="et-EE" dirty="0" err="1"/>
              <a:t>regions</a:t>
            </a:r>
            <a:r>
              <a:rPr lang="et-EE" dirty="0"/>
              <a:t>: Audit </a:t>
            </a:r>
            <a:r>
              <a:rPr lang="et-EE" dirty="0" err="1"/>
              <a:t>preview</a:t>
            </a:r>
            <a:r>
              <a:rPr lang="et-EE" dirty="0"/>
              <a:t>, 2019, </a:t>
            </a:r>
            <a:r>
              <a:rPr lang="et-EE" dirty="0" err="1"/>
              <a:t>European</a:t>
            </a:r>
            <a:r>
              <a:rPr lang="et-EE" dirty="0"/>
              <a:t> </a:t>
            </a:r>
            <a:r>
              <a:rPr lang="et-EE" dirty="0" err="1"/>
              <a:t>Court</a:t>
            </a:r>
            <a:r>
              <a:rPr lang="et-EE" dirty="0"/>
              <a:t> of </a:t>
            </a:r>
            <a:r>
              <a:rPr lang="et-EE" dirty="0" err="1"/>
              <a:t>Auditors</a:t>
            </a:r>
            <a:endParaRPr lang="et-EE" dirty="0"/>
          </a:p>
          <a:p>
            <a:r>
              <a:rPr lang="et-EE" dirty="0" err="1"/>
              <a:t>Dijkstra</a:t>
            </a:r>
            <a:r>
              <a:rPr lang="et-EE" dirty="0"/>
              <a:t>, L.; </a:t>
            </a:r>
            <a:r>
              <a:rPr lang="et-EE" dirty="0" err="1"/>
              <a:t>Poelman</a:t>
            </a:r>
            <a:r>
              <a:rPr lang="et-EE" dirty="0"/>
              <a:t>, H.; </a:t>
            </a:r>
            <a:r>
              <a:rPr lang="et-EE" dirty="0" err="1"/>
              <a:t>Ackermans</a:t>
            </a:r>
            <a:r>
              <a:rPr lang="et-EE" dirty="0"/>
              <a:t>, L. Road Transport </a:t>
            </a:r>
            <a:r>
              <a:rPr lang="et-EE" dirty="0" err="1"/>
              <a:t>Performance</a:t>
            </a:r>
            <a:r>
              <a:rPr lang="et-EE" dirty="0"/>
              <a:t> in </a:t>
            </a:r>
            <a:r>
              <a:rPr lang="et-EE" dirty="0" err="1"/>
              <a:t>Europa</a:t>
            </a:r>
            <a:r>
              <a:rPr lang="et-EE" dirty="0"/>
              <a:t>: </a:t>
            </a:r>
            <a:r>
              <a:rPr lang="et-EE" dirty="0" err="1"/>
              <a:t>Introducing</a:t>
            </a:r>
            <a:r>
              <a:rPr lang="et-EE" dirty="0"/>
              <a:t> a </a:t>
            </a:r>
            <a:r>
              <a:rPr lang="et-EE" dirty="0" err="1"/>
              <a:t>new</a:t>
            </a:r>
            <a:r>
              <a:rPr lang="et-EE" dirty="0"/>
              <a:t> </a:t>
            </a:r>
            <a:r>
              <a:rPr lang="et-EE" dirty="0" err="1"/>
              <a:t>accessibility</a:t>
            </a:r>
            <a:r>
              <a:rPr lang="et-EE" dirty="0"/>
              <a:t> </a:t>
            </a:r>
            <a:r>
              <a:rPr lang="et-EE" dirty="0" err="1"/>
              <a:t>framework</a:t>
            </a:r>
            <a:r>
              <a:rPr lang="et-EE" dirty="0"/>
              <a:t>, 2018, </a:t>
            </a:r>
            <a:r>
              <a:rPr lang="et-EE" dirty="0" err="1"/>
              <a:t>European</a:t>
            </a:r>
            <a:r>
              <a:rPr lang="et-EE" dirty="0"/>
              <a:t> </a:t>
            </a:r>
            <a:r>
              <a:rPr lang="et-EE" dirty="0" err="1"/>
              <a:t>Commission</a:t>
            </a:r>
            <a:endParaRPr lang="et-EE" dirty="0"/>
          </a:p>
          <a:p>
            <a:r>
              <a:rPr lang="et-EE" dirty="0" err="1"/>
              <a:t>Coto-Millan</a:t>
            </a:r>
            <a:r>
              <a:rPr lang="et-EE" dirty="0"/>
              <a:t>, P.; </a:t>
            </a:r>
            <a:r>
              <a:rPr lang="et-EE" dirty="0" err="1"/>
              <a:t>Inglada</a:t>
            </a:r>
            <a:r>
              <a:rPr lang="et-EE" dirty="0"/>
              <a:t>, V. </a:t>
            </a:r>
            <a:r>
              <a:rPr lang="et-EE" dirty="0" err="1"/>
              <a:t>Essays</a:t>
            </a:r>
            <a:r>
              <a:rPr lang="et-EE" dirty="0"/>
              <a:t> on Transport </a:t>
            </a:r>
            <a:r>
              <a:rPr lang="et-EE" dirty="0" err="1"/>
              <a:t>Economics</a:t>
            </a:r>
            <a:r>
              <a:rPr lang="et-EE" dirty="0"/>
              <a:t>, 2007, </a:t>
            </a:r>
            <a:r>
              <a:rPr lang="et-EE" dirty="0" err="1"/>
              <a:t>Universidad</a:t>
            </a:r>
            <a:r>
              <a:rPr lang="et-EE" dirty="0"/>
              <a:t> de </a:t>
            </a:r>
            <a:r>
              <a:rPr lang="et-EE" dirty="0" err="1"/>
              <a:t>Cantabria</a:t>
            </a:r>
            <a:endParaRPr lang="et-EE" dirty="0"/>
          </a:p>
          <a:p>
            <a:r>
              <a:rPr lang="et-EE" dirty="0" err="1"/>
              <a:t>Dimitrakopoulos</a:t>
            </a:r>
            <a:r>
              <a:rPr lang="et-EE" dirty="0"/>
              <a:t>, G.; </a:t>
            </a:r>
            <a:r>
              <a:rPr lang="et-EE" dirty="0" err="1"/>
              <a:t>Uden</a:t>
            </a:r>
            <a:r>
              <a:rPr lang="et-EE" dirty="0"/>
              <a:t>, L.; </a:t>
            </a:r>
            <a:r>
              <a:rPr lang="et-EE" dirty="0" err="1"/>
              <a:t>Varlamis</a:t>
            </a:r>
            <a:r>
              <a:rPr lang="et-EE" dirty="0"/>
              <a:t>, I. The </a:t>
            </a:r>
            <a:r>
              <a:rPr lang="et-EE" dirty="0" err="1"/>
              <a:t>Future</a:t>
            </a:r>
            <a:r>
              <a:rPr lang="et-EE" dirty="0"/>
              <a:t> of Intelligent Transport Systems, 2020, Elsevier</a:t>
            </a:r>
          </a:p>
          <a:p>
            <a:r>
              <a:rPr lang="et-EE" dirty="0"/>
              <a:t>De </a:t>
            </a:r>
            <a:r>
              <a:rPr lang="et-EE" dirty="0" err="1"/>
              <a:t>Almedia</a:t>
            </a:r>
            <a:r>
              <a:rPr lang="et-EE" dirty="0"/>
              <a:t> </a:t>
            </a:r>
            <a:r>
              <a:rPr lang="et-EE" dirty="0" err="1"/>
              <a:t>D`Agosto</a:t>
            </a:r>
            <a:r>
              <a:rPr lang="et-EE" dirty="0"/>
              <a:t>. </a:t>
            </a:r>
            <a:r>
              <a:rPr lang="et-EE" dirty="0" err="1"/>
              <a:t>Transportation</a:t>
            </a:r>
            <a:r>
              <a:rPr lang="et-EE" dirty="0"/>
              <a:t>, Energy </a:t>
            </a:r>
            <a:r>
              <a:rPr lang="et-EE" dirty="0" err="1"/>
              <a:t>Use</a:t>
            </a:r>
            <a:r>
              <a:rPr lang="et-EE" dirty="0"/>
              <a:t> and </a:t>
            </a:r>
            <a:r>
              <a:rPr lang="et-EE" dirty="0" err="1"/>
              <a:t>Environmental</a:t>
            </a:r>
            <a:r>
              <a:rPr lang="et-EE" dirty="0"/>
              <a:t> </a:t>
            </a:r>
            <a:r>
              <a:rPr lang="et-EE" dirty="0" err="1"/>
              <a:t>Impacts</a:t>
            </a:r>
            <a:r>
              <a:rPr lang="et-EE" dirty="0"/>
              <a:t>, 2019, Elsevier</a:t>
            </a:r>
          </a:p>
          <a:p>
            <a:r>
              <a:rPr lang="et-EE" dirty="0" err="1"/>
              <a:t>Fenelon</a:t>
            </a:r>
            <a:r>
              <a:rPr lang="et-EE" dirty="0"/>
              <a:t>, K. G. The </a:t>
            </a:r>
            <a:r>
              <a:rPr lang="et-EE" dirty="0" err="1"/>
              <a:t>Economics</a:t>
            </a:r>
            <a:r>
              <a:rPr lang="et-EE" dirty="0"/>
              <a:t> of Road Transport, 2017, </a:t>
            </a:r>
            <a:r>
              <a:rPr lang="et-EE" dirty="0" err="1"/>
              <a:t>Routledge</a:t>
            </a:r>
            <a:endParaRPr lang="et-EE" dirty="0"/>
          </a:p>
          <a:p>
            <a:r>
              <a:rPr lang="et-EE" dirty="0"/>
              <a:t>Black, W. R. </a:t>
            </a:r>
            <a:r>
              <a:rPr lang="et-EE" dirty="0" err="1"/>
              <a:t>Sustainable</a:t>
            </a:r>
            <a:r>
              <a:rPr lang="et-EE" dirty="0"/>
              <a:t> </a:t>
            </a:r>
            <a:r>
              <a:rPr lang="et-EE" dirty="0" err="1"/>
              <a:t>Transportation</a:t>
            </a:r>
            <a:r>
              <a:rPr lang="et-EE" dirty="0"/>
              <a:t>: </a:t>
            </a:r>
            <a:r>
              <a:rPr lang="et-EE" dirty="0" err="1"/>
              <a:t>problems</a:t>
            </a:r>
            <a:r>
              <a:rPr lang="et-EE" dirty="0"/>
              <a:t> and </a:t>
            </a:r>
            <a:r>
              <a:rPr lang="et-EE" dirty="0" err="1"/>
              <a:t>solutions</a:t>
            </a:r>
            <a:r>
              <a:rPr lang="et-EE" dirty="0"/>
              <a:t>, 2010, The </a:t>
            </a:r>
            <a:r>
              <a:rPr lang="et-EE" dirty="0" err="1"/>
              <a:t>Guilford</a:t>
            </a:r>
            <a:r>
              <a:rPr lang="et-EE" dirty="0"/>
              <a:t> Press</a:t>
            </a:r>
          </a:p>
          <a:p>
            <a:r>
              <a:rPr lang="et-EE" dirty="0" err="1"/>
              <a:t>Bergeron</a:t>
            </a:r>
            <a:r>
              <a:rPr lang="et-EE" dirty="0"/>
              <a:t>, Y. </a:t>
            </a:r>
            <a:r>
              <a:rPr lang="et-EE" dirty="0" err="1"/>
              <a:t>Mileage</a:t>
            </a:r>
            <a:r>
              <a:rPr lang="et-EE" dirty="0"/>
              <a:t> Fees and </a:t>
            </a:r>
            <a:r>
              <a:rPr lang="et-EE" dirty="0" err="1"/>
              <a:t>the</a:t>
            </a:r>
            <a:r>
              <a:rPr lang="et-EE" dirty="0"/>
              <a:t> Highway Trust Fund, 2013, Nova</a:t>
            </a:r>
          </a:p>
          <a:p>
            <a:r>
              <a:rPr lang="et-EE" dirty="0" err="1"/>
              <a:t>Huang</a:t>
            </a:r>
            <a:r>
              <a:rPr lang="et-EE" dirty="0"/>
              <a:t>, N.; </a:t>
            </a:r>
            <a:r>
              <a:rPr lang="et-EE" dirty="0" err="1"/>
              <a:t>Lien</a:t>
            </a:r>
            <a:r>
              <a:rPr lang="et-EE" dirty="0"/>
              <a:t>, J. W.; </a:t>
            </a:r>
            <a:r>
              <a:rPr lang="et-EE" dirty="0" err="1"/>
              <a:t>Zheng</a:t>
            </a:r>
            <a:r>
              <a:rPr lang="et-EE" dirty="0"/>
              <a:t>, J. </a:t>
            </a:r>
            <a:r>
              <a:rPr lang="et-EE" dirty="0" err="1"/>
              <a:t>Publicization</a:t>
            </a:r>
            <a:r>
              <a:rPr lang="et-EE" dirty="0"/>
              <a:t> and </a:t>
            </a:r>
            <a:r>
              <a:rPr lang="et-EE" dirty="0" err="1"/>
              <a:t>Competiton</a:t>
            </a:r>
            <a:r>
              <a:rPr lang="et-EE" dirty="0"/>
              <a:t>: </a:t>
            </a:r>
            <a:r>
              <a:rPr lang="et-EE" dirty="0" err="1"/>
              <a:t>Government</a:t>
            </a:r>
            <a:r>
              <a:rPr lang="et-EE" dirty="0"/>
              <a:t> </a:t>
            </a:r>
            <a:r>
              <a:rPr lang="et-EE" dirty="0" err="1"/>
              <a:t>Intervention</a:t>
            </a:r>
            <a:r>
              <a:rPr lang="et-EE" dirty="0"/>
              <a:t> in </a:t>
            </a:r>
            <a:r>
              <a:rPr lang="et-EE" dirty="0" err="1"/>
              <a:t>the</a:t>
            </a:r>
            <a:r>
              <a:rPr lang="et-EE" dirty="0"/>
              <a:t> Market </a:t>
            </a:r>
            <a:r>
              <a:rPr lang="et-EE" dirty="0" err="1"/>
              <a:t>for</a:t>
            </a:r>
            <a:r>
              <a:rPr lang="et-EE" dirty="0"/>
              <a:t> </a:t>
            </a:r>
            <a:r>
              <a:rPr lang="et-EE" dirty="0" err="1"/>
              <a:t>Transportation</a:t>
            </a:r>
            <a:r>
              <a:rPr lang="et-EE" dirty="0"/>
              <a:t>, 2021</a:t>
            </a:r>
          </a:p>
          <a:p>
            <a:endParaRPr lang="et-EE" dirty="0"/>
          </a:p>
          <a:p>
            <a:pPr marL="0" indent="0">
              <a:buNone/>
            </a:pPr>
            <a:r>
              <a:rPr lang="et-EE" dirty="0"/>
              <a:t>LINKS:</a:t>
            </a:r>
          </a:p>
          <a:p>
            <a:r>
              <a:rPr lang="et-EE" dirty="0"/>
              <a:t>https://www.acea.auto/figure/tax-per-motor-vehicle-major-eu-markets/</a:t>
            </a:r>
          </a:p>
        </p:txBody>
      </p:sp>
      <p:sp>
        <p:nvSpPr>
          <p:cNvPr id="4" name="Slide Number Placeholder 3">
            <a:extLst>
              <a:ext uri="{FF2B5EF4-FFF2-40B4-BE49-F238E27FC236}">
                <a16:creationId xmlns:a16="http://schemas.microsoft.com/office/drawing/2014/main" id="{BC99CB08-539E-41E5-9BF6-0401523AF41C}"/>
              </a:ext>
            </a:extLst>
          </p:cNvPr>
          <p:cNvSpPr>
            <a:spLocks noGrp="1"/>
          </p:cNvSpPr>
          <p:nvPr>
            <p:ph type="sldNum" sz="quarter" idx="12"/>
          </p:nvPr>
        </p:nvSpPr>
        <p:spPr/>
        <p:txBody>
          <a:bodyPr/>
          <a:lstStyle/>
          <a:p>
            <a:fld id="{0017DF20-810F-4467-8B19-DD29754A94D9}" type="slidenum">
              <a:rPr lang="et-EE" smtClean="0"/>
              <a:t>29</a:t>
            </a:fld>
            <a:endParaRPr lang="et-EE"/>
          </a:p>
        </p:txBody>
      </p:sp>
    </p:spTree>
    <p:extLst>
      <p:ext uri="{BB962C8B-B14F-4D97-AF65-F5344CB8AC3E}">
        <p14:creationId xmlns:p14="http://schemas.microsoft.com/office/powerpoint/2010/main" val="11528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1456-0561-4FB9-BD64-3E68BD046223}"/>
              </a:ext>
            </a:extLst>
          </p:cNvPr>
          <p:cNvSpPr>
            <a:spLocks noGrp="1"/>
          </p:cNvSpPr>
          <p:nvPr>
            <p:ph type="title"/>
          </p:nvPr>
        </p:nvSpPr>
        <p:spPr/>
        <p:txBody>
          <a:bodyPr/>
          <a:lstStyle/>
          <a:p>
            <a:r>
              <a:rPr lang="et-EE" dirty="0" err="1"/>
              <a:t>Definitions</a:t>
            </a:r>
            <a:r>
              <a:rPr lang="et-EE" dirty="0"/>
              <a:t>:</a:t>
            </a:r>
          </a:p>
        </p:txBody>
      </p:sp>
      <p:sp>
        <p:nvSpPr>
          <p:cNvPr id="3" name="Content Placeholder 2">
            <a:extLst>
              <a:ext uri="{FF2B5EF4-FFF2-40B4-BE49-F238E27FC236}">
                <a16:creationId xmlns:a16="http://schemas.microsoft.com/office/drawing/2014/main" id="{B67D8335-2021-499F-B52E-B6D9ACB3822A}"/>
              </a:ext>
            </a:extLst>
          </p:cNvPr>
          <p:cNvSpPr>
            <a:spLocks noGrp="1"/>
          </p:cNvSpPr>
          <p:nvPr>
            <p:ph idx="1"/>
          </p:nvPr>
        </p:nvSpPr>
        <p:spPr/>
        <p:txBody>
          <a:bodyPr>
            <a:normAutofit fontScale="55000" lnSpcReduction="20000"/>
          </a:bodyPr>
          <a:lstStyle/>
          <a:p>
            <a:r>
              <a:rPr lang="en-US" b="1" dirty="0"/>
              <a:t>Charges</a:t>
            </a:r>
            <a:r>
              <a:rPr lang="et-EE" b="1" dirty="0"/>
              <a:t>-</a:t>
            </a:r>
            <a:r>
              <a:rPr lang="en-US" b="1" dirty="0"/>
              <a:t> </a:t>
            </a:r>
            <a:r>
              <a:rPr lang="en-US" dirty="0"/>
              <a:t>Levies</a:t>
            </a:r>
            <a:r>
              <a:rPr lang="en-US" b="1" dirty="0"/>
              <a:t> </a:t>
            </a:r>
            <a:r>
              <a:rPr lang="en-US" dirty="0"/>
              <a:t>on users of transport services to recover the cost of resources used. An access charge, for example, is a fee an operator of transport services pays for the use of infrastructure. Economic theory suggests that users should pay the full cost—private and social—of the resources used. Taxes are levied over and above charges. </a:t>
            </a:r>
            <a:endParaRPr lang="et-EE" dirty="0"/>
          </a:p>
          <a:p>
            <a:r>
              <a:rPr lang="en-US" b="1" dirty="0"/>
              <a:t>Competitive neutrality</a:t>
            </a:r>
            <a:r>
              <a:rPr lang="et-EE" b="1" dirty="0"/>
              <a:t>-</a:t>
            </a:r>
            <a:r>
              <a:rPr lang="en-US" b="1" dirty="0"/>
              <a:t> </a:t>
            </a:r>
            <a:r>
              <a:rPr lang="en-US" dirty="0"/>
              <a:t>Competitive neutrality exists when different transport modes operate under similar or consistent investment, taxation, charging and regulatory frameworks.</a:t>
            </a:r>
            <a:endParaRPr lang="et-EE" dirty="0"/>
          </a:p>
          <a:p>
            <a:r>
              <a:rPr lang="en-US" b="1" dirty="0"/>
              <a:t>Economically efficient tax</a:t>
            </a:r>
            <a:r>
              <a:rPr lang="et-EE" b="1" dirty="0"/>
              <a:t>-</a:t>
            </a:r>
            <a:r>
              <a:rPr lang="en-US" dirty="0"/>
              <a:t> A tax that is 'neutral' in its effect on decisions to work, save and invest.1 But since all taxes affect such decisions to some extent, a goal of taxation policy is to </a:t>
            </a:r>
            <a:r>
              <a:rPr lang="en-US" dirty="0" err="1"/>
              <a:t>minimise</a:t>
            </a:r>
            <a:r>
              <a:rPr lang="en-US" dirty="0"/>
              <a:t> distortions in </a:t>
            </a:r>
            <a:r>
              <a:rPr lang="en-US" dirty="0" err="1"/>
              <a:t>behaviour</a:t>
            </a:r>
            <a:r>
              <a:rPr lang="en-US" dirty="0"/>
              <a:t>. Other goals are to raise revenue, reallocate resources, and improve equity. Economically efficient prices </a:t>
            </a:r>
            <a:r>
              <a:rPr lang="en-US" dirty="0" err="1"/>
              <a:t>Prices</a:t>
            </a:r>
            <a:r>
              <a:rPr lang="en-US" dirty="0"/>
              <a:t> that reflect the full cost, private and social, of resources used. </a:t>
            </a:r>
            <a:endParaRPr lang="et-EE" dirty="0"/>
          </a:p>
          <a:p>
            <a:r>
              <a:rPr lang="en-US" b="1" dirty="0"/>
              <a:t>Externalities</a:t>
            </a:r>
            <a:r>
              <a:rPr lang="et-EE" b="1" dirty="0"/>
              <a:t>-</a:t>
            </a:r>
            <a:r>
              <a:rPr lang="en-US" dirty="0"/>
              <a:t> Externalities arise when one party imposes on others costs or benefits which are not reflected in market transactions. For example, 'negative' externalities such as noise and air pollution from trucks impose costs on residents near highways, but there is no market transaction between residents and the users of the truck services.</a:t>
            </a:r>
            <a:endParaRPr lang="et-EE" dirty="0"/>
          </a:p>
          <a:p>
            <a:r>
              <a:rPr lang="en-US" b="1" dirty="0"/>
              <a:t>Full cost</a:t>
            </a:r>
            <a:r>
              <a:rPr lang="et-EE" b="1" dirty="0"/>
              <a:t>-</a:t>
            </a:r>
            <a:r>
              <a:rPr lang="en-US" b="1" dirty="0"/>
              <a:t> </a:t>
            </a:r>
            <a:r>
              <a:rPr lang="en-US" dirty="0"/>
              <a:t>The total cost, private plus social, of providing a service. Private costs, for example, include fuel, </a:t>
            </a:r>
            <a:r>
              <a:rPr lang="en-US" dirty="0" err="1"/>
              <a:t>labour</a:t>
            </a:r>
            <a:r>
              <a:rPr lang="en-US" dirty="0"/>
              <a:t> and depreciation. Private costs are borne by the service provider and are reflected in user prices.</a:t>
            </a:r>
            <a:endParaRPr lang="et-EE" dirty="0"/>
          </a:p>
          <a:p>
            <a:r>
              <a:rPr lang="en-US" b="1" dirty="0"/>
              <a:t>Social cost </a:t>
            </a:r>
            <a:r>
              <a:rPr lang="en-US" dirty="0"/>
              <a:t>The cost to society, over and above private costs, of undertaking an activity. Examples of social costs are damage to roads and externalities. Third parties usually incur social costs. Economic theory suggests that transport users should compensate those who bear social costs.</a:t>
            </a:r>
            <a:endParaRPr lang="et-EE" dirty="0"/>
          </a:p>
          <a:p>
            <a:r>
              <a:rPr lang="et-EE" b="1" dirty="0"/>
              <a:t>ITS</a:t>
            </a:r>
            <a:r>
              <a:rPr lang="et-EE" dirty="0"/>
              <a:t>- Intelligent Transport Systems </a:t>
            </a:r>
            <a:r>
              <a:rPr lang="en-US" b="0" i="0" dirty="0">
                <a:effectLst/>
              </a:rPr>
              <a:t>is an advanced application which aims to provide innovative services relating to different </a:t>
            </a:r>
            <a:r>
              <a:rPr lang="en-US" b="0" i="0" strike="noStrike" dirty="0">
                <a:effectLst/>
              </a:rPr>
              <a:t>modes of transport</a:t>
            </a:r>
            <a:r>
              <a:rPr lang="en-US" b="0" i="0" dirty="0">
                <a:effectLst/>
              </a:rPr>
              <a:t> and </a:t>
            </a:r>
            <a:r>
              <a:rPr lang="en-US" b="0" i="0" strike="noStrike" dirty="0">
                <a:effectLst/>
              </a:rPr>
              <a:t>traffic management</a:t>
            </a:r>
            <a:r>
              <a:rPr lang="en-US" b="0" i="0" dirty="0">
                <a:effectLst/>
              </a:rPr>
              <a:t> and enable users to be better informed and make safer, more coordinated, and 'smarter' use of </a:t>
            </a:r>
            <a:r>
              <a:rPr lang="en-US" b="0" i="0" strike="noStrike" dirty="0">
                <a:effectLst/>
              </a:rPr>
              <a:t>transport networks</a:t>
            </a:r>
            <a:r>
              <a:rPr lang="en-US" b="0" i="0" dirty="0">
                <a:effectLst/>
              </a:rPr>
              <a:t>.</a:t>
            </a:r>
            <a:endParaRPr lang="et-EE" dirty="0"/>
          </a:p>
        </p:txBody>
      </p:sp>
      <p:sp>
        <p:nvSpPr>
          <p:cNvPr id="4" name="Slide Number Placeholder 3">
            <a:extLst>
              <a:ext uri="{FF2B5EF4-FFF2-40B4-BE49-F238E27FC236}">
                <a16:creationId xmlns:a16="http://schemas.microsoft.com/office/drawing/2014/main" id="{E3FFF869-3012-4FB5-A9FB-A4B4951F114D}"/>
              </a:ext>
            </a:extLst>
          </p:cNvPr>
          <p:cNvSpPr>
            <a:spLocks noGrp="1"/>
          </p:cNvSpPr>
          <p:nvPr>
            <p:ph type="sldNum" sz="quarter" idx="12"/>
          </p:nvPr>
        </p:nvSpPr>
        <p:spPr/>
        <p:txBody>
          <a:bodyPr/>
          <a:lstStyle/>
          <a:p>
            <a:fld id="{0017DF20-810F-4467-8B19-DD29754A94D9}" type="slidenum">
              <a:rPr lang="et-EE" smtClean="0"/>
              <a:t>3</a:t>
            </a:fld>
            <a:endParaRPr lang="et-EE"/>
          </a:p>
        </p:txBody>
      </p:sp>
    </p:spTree>
    <p:extLst>
      <p:ext uri="{BB962C8B-B14F-4D97-AF65-F5344CB8AC3E}">
        <p14:creationId xmlns:p14="http://schemas.microsoft.com/office/powerpoint/2010/main" val="2027689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996" y="2868449"/>
            <a:ext cx="7906007" cy="769441"/>
          </a:xfrm>
          <a:prstGeom prst="rect">
            <a:avLst/>
          </a:prstGeom>
        </p:spPr>
        <p:txBody>
          <a:bodyPr wrap="square">
            <a:spAutoFit/>
          </a:bodyPr>
          <a:lstStyle/>
          <a:p>
            <a:pPr algn="ctr"/>
            <a:r>
              <a:rPr lang="et-EE" sz="4400" b="1" dirty="0"/>
              <a:t>Thank you for your attention!</a:t>
            </a:r>
            <a:endParaRPr lang="fi-FI" sz="4400" b="1" dirty="0"/>
          </a:p>
        </p:txBody>
      </p:sp>
      <p:pic>
        <p:nvPicPr>
          <p:cNvPr id="6" name="Picture 5" descr="TTK-logo-2013-v-kakskeeln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6115630"/>
            <a:ext cx="1568450" cy="440690"/>
          </a:xfrm>
          <a:prstGeom prst="rect">
            <a:avLst/>
          </a:prstGeom>
          <a:noFill/>
          <a:ln>
            <a:noFill/>
          </a:ln>
        </p:spPr>
      </p:pic>
      <p:pic>
        <p:nvPicPr>
          <p:cNvPr id="7" name="Picture 6" descr="https://www.google.com/url?hl=et&amp;q=http://www.hamk.fi/tietoa-hamkista/viestintamateriaali/Documents/HAMK_yhdistelma_vari_72.jpg&amp;source=gmail&amp;ust=1492935625450000&amp;usg=AFQjCNEB1gIahQoLExuMZmg51jaSw_Wnf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112" y="6174686"/>
            <a:ext cx="1152128" cy="381635"/>
          </a:xfrm>
          <a:prstGeom prst="rect">
            <a:avLst/>
          </a:prstGeom>
          <a:noFill/>
          <a:ln>
            <a:noFill/>
          </a:ln>
        </p:spPr>
      </p:pic>
      <p:pic>
        <p:nvPicPr>
          <p:cNvPr id="8" name="Picture 7" descr="http://www.tsi.lv/sites/default/files/editor/images/logotsi/logo_h_eng_rgb.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71" y="6116900"/>
            <a:ext cx="1625600" cy="438150"/>
          </a:xfrm>
          <a:prstGeom prst="rect">
            <a:avLst/>
          </a:prstGeom>
          <a:noFill/>
          <a:ln>
            <a:noFill/>
          </a:ln>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4548" y="149728"/>
            <a:ext cx="1029815" cy="955909"/>
          </a:xfrm>
          <a:prstGeom prst="rect">
            <a:avLst/>
          </a:prstGeom>
        </p:spPr>
      </p:pic>
      <p:pic>
        <p:nvPicPr>
          <p:cNvPr id="1026" name="Picture 2" descr="http://centralbaltic.eu/sites/default/files/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485" y="466316"/>
            <a:ext cx="1849534" cy="41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nfrastructure development | EUROPEAN INNOVATION PARTNERSHI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2102" y="5863974"/>
            <a:ext cx="1698698" cy="94400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FA1F526-5E34-4986-8A9B-1D54518531A8}"/>
              </a:ext>
            </a:extLst>
          </p:cNvPr>
          <p:cNvSpPr txBox="1"/>
          <p:nvPr/>
        </p:nvSpPr>
        <p:spPr>
          <a:xfrm>
            <a:off x="1593130" y="5457684"/>
            <a:ext cx="9879291" cy="338554"/>
          </a:xfrm>
          <a:prstGeom prst="rect">
            <a:avLst/>
          </a:prstGeom>
          <a:noFill/>
        </p:spPr>
        <p:txBody>
          <a:bodyPr wrap="square">
            <a:spAutoFit/>
          </a:bodyPr>
          <a:lstStyle/>
          <a:p>
            <a:r>
              <a:rPr lang="en-US" sz="1600" dirty="0"/>
              <a:t>Interreg Central Baltic Project: </a:t>
            </a:r>
            <a:r>
              <a:rPr lang="en-GB" sz="1600" dirty="0"/>
              <a:t>INTELTRANS – Intelligent Transport and Traffic Management study module</a:t>
            </a:r>
            <a:r>
              <a:rPr lang="et-EE" sz="1600" dirty="0"/>
              <a:t>.</a:t>
            </a:r>
          </a:p>
        </p:txBody>
      </p:sp>
      <p:sp>
        <p:nvSpPr>
          <p:cNvPr id="2" name="Slide Number Placeholder 1">
            <a:extLst>
              <a:ext uri="{FF2B5EF4-FFF2-40B4-BE49-F238E27FC236}">
                <a16:creationId xmlns:a16="http://schemas.microsoft.com/office/drawing/2014/main" id="{BE2569CB-C3A9-4D7F-883F-AAF938A62A83}"/>
              </a:ext>
            </a:extLst>
          </p:cNvPr>
          <p:cNvSpPr>
            <a:spLocks noGrp="1"/>
          </p:cNvSpPr>
          <p:nvPr>
            <p:ph type="sldNum" sz="quarter" idx="12"/>
          </p:nvPr>
        </p:nvSpPr>
        <p:spPr/>
        <p:txBody>
          <a:bodyPr/>
          <a:lstStyle/>
          <a:p>
            <a:fld id="{0017DF20-810F-4467-8B19-DD29754A94D9}" type="slidenum">
              <a:rPr lang="et-EE" smtClean="0"/>
              <a:t>30</a:t>
            </a:fld>
            <a:endParaRPr lang="et-EE"/>
          </a:p>
        </p:txBody>
      </p:sp>
    </p:spTree>
    <p:extLst>
      <p:ext uri="{BB962C8B-B14F-4D97-AF65-F5344CB8AC3E}">
        <p14:creationId xmlns:p14="http://schemas.microsoft.com/office/powerpoint/2010/main" val="289668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D28A54-599A-4E31-B6CE-A3330F6042F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Infrastructure investments</a:t>
            </a:r>
            <a:r>
              <a:rPr lang="et-EE" sz="3200" kern="1200" dirty="0">
                <a:solidFill>
                  <a:schemeClr val="bg1"/>
                </a:solidFill>
                <a:latin typeface="+mj-lt"/>
                <a:ea typeface="+mj-ea"/>
                <a:cs typeface="+mj-cs"/>
              </a:rPr>
              <a:t> (road, euro, 2019)</a:t>
            </a:r>
            <a:r>
              <a:rPr lang="en-US" sz="3200" kern="1200" dirty="0">
                <a:solidFill>
                  <a:schemeClr val="bg1"/>
                </a:solidFill>
                <a:latin typeface="+mj-lt"/>
                <a:ea typeface="+mj-ea"/>
                <a:cs typeface="+mj-cs"/>
              </a:rPr>
              <a:t>:</a:t>
            </a:r>
          </a:p>
        </p:txBody>
      </p:sp>
      <p:pic>
        <p:nvPicPr>
          <p:cNvPr id="6" name="Content Placeholder 5">
            <a:extLst>
              <a:ext uri="{FF2B5EF4-FFF2-40B4-BE49-F238E27FC236}">
                <a16:creationId xmlns:a16="http://schemas.microsoft.com/office/drawing/2014/main" id="{3B2351B7-99DB-4F3F-9F12-37C67F531617}"/>
              </a:ext>
            </a:extLst>
          </p:cNvPr>
          <p:cNvPicPr>
            <a:picLocks noGrp="1" noChangeAspect="1"/>
          </p:cNvPicPr>
          <p:nvPr>
            <p:ph idx="1"/>
          </p:nvPr>
        </p:nvPicPr>
        <p:blipFill>
          <a:blip r:embed="rId2"/>
          <a:stretch>
            <a:fillRect/>
          </a:stretch>
        </p:blipFill>
        <p:spPr>
          <a:xfrm>
            <a:off x="1676401" y="1552037"/>
            <a:ext cx="9248774" cy="4855606"/>
          </a:xfrm>
          <a:prstGeom prst="rect">
            <a:avLst/>
          </a:prstGeom>
        </p:spPr>
      </p:pic>
      <p:sp>
        <p:nvSpPr>
          <p:cNvPr id="4" name="Slide Number Placeholder 3">
            <a:extLst>
              <a:ext uri="{FF2B5EF4-FFF2-40B4-BE49-F238E27FC236}">
                <a16:creationId xmlns:a16="http://schemas.microsoft.com/office/drawing/2014/main" id="{5DF72418-5D77-4DEB-AD58-8102E2176FD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017DF20-810F-4467-8B19-DD29754A94D9}" type="slidenum">
              <a:rPr lang="en-US" smtClean="0"/>
              <a:pPr>
                <a:spcAft>
                  <a:spcPts val="600"/>
                </a:spcAft>
              </a:pPr>
              <a:t>4</a:t>
            </a:fld>
            <a:endParaRPr lang="en-US"/>
          </a:p>
        </p:txBody>
      </p:sp>
      <p:sp>
        <p:nvSpPr>
          <p:cNvPr id="7" name="Footer Placeholder 6">
            <a:extLst>
              <a:ext uri="{FF2B5EF4-FFF2-40B4-BE49-F238E27FC236}">
                <a16:creationId xmlns:a16="http://schemas.microsoft.com/office/drawing/2014/main" id="{CF3FB71D-340F-4964-91F0-E2359C742422}"/>
              </a:ext>
            </a:extLst>
          </p:cNvPr>
          <p:cNvSpPr>
            <a:spLocks noGrp="1"/>
          </p:cNvSpPr>
          <p:nvPr>
            <p:ph type="ftr" sz="quarter" idx="11"/>
          </p:nvPr>
        </p:nvSpPr>
        <p:spPr/>
        <p:txBody>
          <a:bodyPr/>
          <a:lstStyle/>
          <a:p>
            <a:r>
              <a:rPr lang="et-EE"/>
              <a:t>https://data.oecd.org/transport/infrastructure-investment.htm</a:t>
            </a:r>
          </a:p>
        </p:txBody>
      </p:sp>
    </p:spTree>
    <p:extLst>
      <p:ext uri="{BB962C8B-B14F-4D97-AF65-F5344CB8AC3E}">
        <p14:creationId xmlns:p14="http://schemas.microsoft.com/office/powerpoint/2010/main" val="3388692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D5EF-D2AC-481A-9B01-70A99ED95D5C}"/>
              </a:ext>
            </a:extLst>
          </p:cNvPr>
          <p:cNvSpPr>
            <a:spLocks noGrp="1"/>
          </p:cNvSpPr>
          <p:nvPr>
            <p:ph type="title"/>
          </p:nvPr>
        </p:nvSpPr>
        <p:spPr/>
        <p:txBody>
          <a:bodyPr/>
          <a:lstStyle/>
          <a:p>
            <a:r>
              <a:rPr lang="en-US" dirty="0"/>
              <a:t>Sources and instruments of transport infrastructure financing</a:t>
            </a:r>
            <a:r>
              <a:rPr lang="et-EE" dirty="0"/>
              <a:t>:</a:t>
            </a:r>
          </a:p>
        </p:txBody>
      </p:sp>
      <p:sp>
        <p:nvSpPr>
          <p:cNvPr id="3" name="Content Placeholder 2">
            <a:extLst>
              <a:ext uri="{FF2B5EF4-FFF2-40B4-BE49-F238E27FC236}">
                <a16:creationId xmlns:a16="http://schemas.microsoft.com/office/drawing/2014/main" id="{52DCD169-52DA-4735-9973-5EDB1907C589}"/>
              </a:ext>
            </a:extLst>
          </p:cNvPr>
          <p:cNvSpPr>
            <a:spLocks noGrp="1"/>
          </p:cNvSpPr>
          <p:nvPr>
            <p:ph idx="1"/>
          </p:nvPr>
        </p:nvSpPr>
        <p:spPr/>
        <p:txBody>
          <a:bodyPr/>
          <a:lstStyle/>
          <a:p>
            <a:r>
              <a:rPr lang="et-EE" dirty="0" err="1"/>
              <a:t>Primary</a:t>
            </a:r>
            <a:r>
              <a:rPr lang="et-EE" dirty="0"/>
              <a:t> and </a:t>
            </a:r>
            <a:r>
              <a:rPr lang="et-EE" dirty="0" err="1"/>
              <a:t>secondary</a:t>
            </a:r>
            <a:r>
              <a:rPr lang="et-EE" dirty="0"/>
              <a:t> </a:t>
            </a:r>
            <a:r>
              <a:rPr lang="et-EE" dirty="0" err="1"/>
              <a:t>sources</a:t>
            </a:r>
            <a:endParaRPr lang="et-EE" dirty="0"/>
          </a:p>
          <a:p>
            <a:r>
              <a:rPr lang="et-EE" dirty="0" err="1"/>
              <a:t>Financing</a:t>
            </a:r>
            <a:r>
              <a:rPr lang="et-EE" dirty="0"/>
              <a:t> </a:t>
            </a:r>
            <a:r>
              <a:rPr lang="et-EE" dirty="0" err="1"/>
              <a:t>instruments</a:t>
            </a:r>
            <a:endParaRPr lang="et-EE" dirty="0"/>
          </a:p>
          <a:p>
            <a:r>
              <a:rPr lang="et-EE" dirty="0" err="1"/>
              <a:t>Taxation</a:t>
            </a:r>
            <a:endParaRPr lang="et-EE" dirty="0"/>
          </a:p>
          <a:p>
            <a:r>
              <a:rPr lang="et-EE" dirty="0" err="1"/>
              <a:t>User</a:t>
            </a:r>
            <a:r>
              <a:rPr lang="et-EE" dirty="0"/>
              <a:t> </a:t>
            </a:r>
            <a:r>
              <a:rPr lang="et-EE" dirty="0" err="1"/>
              <a:t>charges</a:t>
            </a:r>
            <a:endParaRPr lang="et-EE" dirty="0"/>
          </a:p>
          <a:p>
            <a:r>
              <a:rPr lang="et-EE" dirty="0"/>
              <a:t>Non-</a:t>
            </a:r>
            <a:r>
              <a:rPr lang="et-EE" dirty="0" err="1"/>
              <a:t>user</a:t>
            </a:r>
            <a:r>
              <a:rPr lang="et-EE" dirty="0"/>
              <a:t> </a:t>
            </a:r>
            <a:r>
              <a:rPr lang="et-EE" dirty="0" err="1"/>
              <a:t>funding</a:t>
            </a:r>
            <a:endParaRPr lang="et-EE" dirty="0"/>
          </a:p>
          <a:p>
            <a:r>
              <a:rPr lang="et-EE" dirty="0" err="1"/>
              <a:t>Borrowing</a:t>
            </a:r>
            <a:r>
              <a:rPr lang="et-EE" dirty="0"/>
              <a:t> and </a:t>
            </a:r>
            <a:r>
              <a:rPr lang="et-EE" dirty="0" err="1"/>
              <a:t>private</a:t>
            </a:r>
            <a:r>
              <a:rPr lang="et-EE" dirty="0"/>
              <a:t> </a:t>
            </a:r>
            <a:r>
              <a:rPr lang="et-EE" dirty="0" err="1"/>
              <a:t>sector</a:t>
            </a:r>
            <a:r>
              <a:rPr lang="et-EE" dirty="0"/>
              <a:t> </a:t>
            </a:r>
            <a:r>
              <a:rPr lang="et-EE" dirty="0" err="1"/>
              <a:t>involvement</a:t>
            </a:r>
            <a:endParaRPr lang="et-EE" dirty="0"/>
          </a:p>
          <a:p>
            <a:r>
              <a:rPr lang="et-EE" dirty="0" err="1"/>
              <a:t>Criteria</a:t>
            </a:r>
            <a:r>
              <a:rPr lang="et-EE" dirty="0"/>
              <a:t> </a:t>
            </a:r>
            <a:r>
              <a:rPr lang="et-EE" dirty="0" err="1"/>
              <a:t>for</a:t>
            </a:r>
            <a:r>
              <a:rPr lang="et-EE" dirty="0"/>
              <a:t> </a:t>
            </a:r>
            <a:r>
              <a:rPr lang="et-EE" dirty="0" err="1"/>
              <a:t>selecting</a:t>
            </a:r>
            <a:r>
              <a:rPr lang="et-EE" dirty="0"/>
              <a:t> and </a:t>
            </a:r>
            <a:r>
              <a:rPr lang="et-EE" dirty="0" err="1"/>
              <a:t>evaluating</a:t>
            </a:r>
            <a:r>
              <a:rPr lang="et-EE" dirty="0"/>
              <a:t> </a:t>
            </a:r>
            <a:r>
              <a:rPr lang="et-EE" dirty="0" err="1"/>
              <a:t>funding</a:t>
            </a:r>
            <a:r>
              <a:rPr lang="et-EE" dirty="0"/>
              <a:t> </a:t>
            </a:r>
            <a:r>
              <a:rPr lang="et-EE" dirty="0" err="1"/>
              <a:t>sources</a:t>
            </a:r>
            <a:endParaRPr lang="et-EE" dirty="0"/>
          </a:p>
        </p:txBody>
      </p:sp>
      <p:sp>
        <p:nvSpPr>
          <p:cNvPr id="4" name="Slide Number Placeholder 3">
            <a:extLst>
              <a:ext uri="{FF2B5EF4-FFF2-40B4-BE49-F238E27FC236}">
                <a16:creationId xmlns:a16="http://schemas.microsoft.com/office/drawing/2014/main" id="{D57BF070-4AF8-433F-83EE-E31D52D9B4EB}"/>
              </a:ext>
            </a:extLst>
          </p:cNvPr>
          <p:cNvSpPr>
            <a:spLocks noGrp="1"/>
          </p:cNvSpPr>
          <p:nvPr>
            <p:ph type="sldNum" sz="quarter" idx="12"/>
          </p:nvPr>
        </p:nvSpPr>
        <p:spPr/>
        <p:txBody>
          <a:bodyPr/>
          <a:lstStyle/>
          <a:p>
            <a:fld id="{0017DF20-810F-4467-8B19-DD29754A94D9}" type="slidenum">
              <a:rPr lang="et-EE" smtClean="0"/>
              <a:t>5</a:t>
            </a:fld>
            <a:endParaRPr lang="et-EE"/>
          </a:p>
        </p:txBody>
      </p:sp>
    </p:spTree>
    <p:extLst>
      <p:ext uri="{BB962C8B-B14F-4D97-AF65-F5344CB8AC3E}">
        <p14:creationId xmlns:p14="http://schemas.microsoft.com/office/powerpoint/2010/main" val="71723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8705-61B7-436A-AD04-AC0C70539E5A}"/>
              </a:ext>
            </a:extLst>
          </p:cNvPr>
          <p:cNvSpPr>
            <a:spLocks noGrp="1"/>
          </p:cNvSpPr>
          <p:nvPr>
            <p:ph type="title"/>
          </p:nvPr>
        </p:nvSpPr>
        <p:spPr/>
        <p:txBody>
          <a:bodyPr/>
          <a:lstStyle/>
          <a:p>
            <a:r>
              <a:rPr lang="et-EE" dirty="0" err="1"/>
              <a:t>Primary</a:t>
            </a:r>
            <a:r>
              <a:rPr lang="et-EE" dirty="0"/>
              <a:t> and </a:t>
            </a:r>
            <a:r>
              <a:rPr lang="et-EE" dirty="0" err="1"/>
              <a:t>secondary</a:t>
            </a:r>
            <a:r>
              <a:rPr lang="et-EE" dirty="0"/>
              <a:t> </a:t>
            </a:r>
            <a:r>
              <a:rPr lang="et-EE" dirty="0" err="1"/>
              <a:t>sources</a:t>
            </a:r>
            <a:r>
              <a:rPr lang="et-EE" dirty="0"/>
              <a:t> (1):</a:t>
            </a:r>
          </a:p>
        </p:txBody>
      </p:sp>
      <p:sp>
        <p:nvSpPr>
          <p:cNvPr id="3" name="Content Placeholder 2">
            <a:extLst>
              <a:ext uri="{FF2B5EF4-FFF2-40B4-BE49-F238E27FC236}">
                <a16:creationId xmlns:a16="http://schemas.microsoft.com/office/drawing/2014/main" id="{C84DD0C8-A033-4D4D-A005-74D716E52D2A}"/>
              </a:ext>
            </a:extLst>
          </p:cNvPr>
          <p:cNvSpPr>
            <a:spLocks noGrp="1"/>
          </p:cNvSpPr>
          <p:nvPr>
            <p:ph idx="1"/>
          </p:nvPr>
        </p:nvSpPr>
        <p:spPr/>
        <p:txBody>
          <a:bodyPr>
            <a:normAutofit/>
          </a:bodyPr>
          <a:lstStyle/>
          <a:p>
            <a:r>
              <a:rPr lang="en-US" dirty="0"/>
              <a:t>Concerning the resources available for transport infrastructure financing, at the most basic level, there are only two primary sources of revenue: taxpayers and transport infrastructure users. </a:t>
            </a:r>
            <a:endParaRPr lang="et-EE" dirty="0"/>
          </a:p>
          <a:p>
            <a:r>
              <a:rPr lang="en-US" dirty="0"/>
              <a:t>Other primary sources of public funding—such as tolls, vehicle registration fees, driver’s license fees, special truck license fees, and a host of miscellaneous taxes and fees—can be politically unpopular, making it difficult to derive additional funding from these mechanisms to compensate for the increased need for transport network development.</a:t>
            </a:r>
            <a:endParaRPr lang="et-EE" dirty="0"/>
          </a:p>
        </p:txBody>
      </p:sp>
      <p:sp>
        <p:nvSpPr>
          <p:cNvPr id="4" name="Slide Number Placeholder 3">
            <a:extLst>
              <a:ext uri="{FF2B5EF4-FFF2-40B4-BE49-F238E27FC236}">
                <a16:creationId xmlns:a16="http://schemas.microsoft.com/office/drawing/2014/main" id="{60F736C5-C85C-41EE-853F-8222A3970528}"/>
              </a:ext>
            </a:extLst>
          </p:cNvPr>
          <p:cNvSpPr>
            <a:spLocks noGrp="1"/>
          </p:cNvSpPr>
          <p:nvPr>
            <p:ph type="sldNum" sz="quarter" idx="12"/>
          </p:nvPr>
        </p:nvSpPr>
        <p:spPr/>
        <p:txBody>
          <a:bodyPr/>
          <a:lstStyle/>
          <a:p>
            <a:fld id="{0017DF20-810F-4467-8B19-DD29754A94D9}" type="slidenum">
              <a:rPr lang="et-EE" smtClean="0"/>
              <a:t>6</a:t>
            </a:fld>
            <a:endParaRPr lang="et-EE"/>
          </a:p>
        </p:txBody>
      </p:sp>
    </p:spTree>
    <p:extLst>
      <p:ext uri="{BB962C8B-B14F-4D97-AF65-F5344CB8AC3E}">
        <p14:creationId xmlns:p14="http://schemas.microsoft.com/office/powerpoint/2010/main" val="3271639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A25B-834A-4C67-B300-4176250BF918}"/>
              </a:ext>
            </a:extLst>
          </p:cNvPr>
          <p:cNvSpPr>
            <a:spLocks noGrp="1"/>
          </p:cNvSpPr>
          <p:nvPr>
            <p:ph type="title"/>
          </p:nvPr>
        </p:nvSpPr>
        <p:spPr/>
        <p:txBody>
          <a:bodyPr/>
          <a:lstStyle/>
          <a:p>
            <a:r>
              <a:rPr lang="et-EE" dirty="0" err="1"/>
              <a:t>Primary</a:t>
            </a:r>
            <a:r>
              <a:rPr lang="et-EE" dirty="0"/>
              <a:t> and </a:t>
            </a:r>
            <a:r>
              <a:rPr lang="et-EE" dirty="0" err="1"/>
              <a:t>secondary</a:t>
            </a:r>
            <a:r>
              <a:rPr lang="et-EE" dirty="0"/>
              <a:t> </a:t>
            </a:r>
            <a:r>
              <a:rPr lang="et-EE" dirty="0" err="1"/>
              <a:t>sources</a:t>
            </a:r>
            <a:r>
              <a:rPr lang="et-EE" dirty="0"/>
              <a:t> (2):</a:t>
            </a:r>
          </a:p>
        </p:txBody>
      </p:sp>
      <p:sp>
        <p:nvSpPr>
          <p:cNvPr id="3" name="Content Placeholder 2">
            <a:extLst>
              <a:ext uri="{FF2B5EF4-FFF2-40B4-BE49-F238E27FC236}">
                <a16:creationId xmlns:a16="http://schemas.microsoft.com/office/drawing/2014/main" id="{EF97616C-5F8B-4F5C-85B1-758DE3E0F0F1}"/>
              </a:ext>
            </a:extLst>
          </p:cNvPr>
          <p:cNvSpPr>
            <a:spLocks noGrp="1"/>
          </p:cNvSpPr>
          <p:nvPr>
            <p:ph idx="1"/>
          </p:nvPr>
        </p:nvSpPr>
        <p:spPr/>
        <p:txBody>
          <a:bodyPr/>
          <a:lstStyle/>
          <a:p>
            <a:pPr marL="0" indent="0">
              <a:buNone/>
            </a:pPr>
            <a:r>
              <a:rPr lang="en-US" dirty="0"/>
              <a:t>Secondary, or additional resources may come from:</a:t>
            </a:r>
            <a:endParaRPr lang="et-EE" dirty="0"/>
          </a:p>
          <a:p>
            <a:r>
              <a:rPr lang="et-EE" dirty="0" err="1"/>
              <a:t>Ancillary</a:t>
            </a:r>
            <a:r>
              <a:rPr lang="et-EE" dirty="0"/>
              <a:t> </a:t>
            </a:r>
            <a:r>
              <a:rPr lang="et-EE" dirty="0" err="1"/>
              <a:t>services</a:t>
            </a:r>
            <a:r>
              <a:rPr lang="et-EE" dirty="0"/>
              <a:t> (</a:t>
            </a:r>
            <a:r>
              <a:rPr lang="et-EE" dirty="0" err="1"/>
              <a:t>renting</a:t>
            </a:r>
            <a:r>
              <a:rPr lang="et-EE" dirty="0"/>
              <a:t> </a:t>
            </a:r>
            <a:r>
              <a:rPr lang="et-EE" dirty="0" err="1"/>
              <a:t>space</a:t>
            </a:r>
            <a:r>
              <a:rPr lang="et-EE" dirty="0"/>
              <a:t> </a:t>
            </a:r>
            <a:r>
              <a:rPr lang="et-EE" dirty="0" err="1"/>
              <a:t>to</a:t>
            </a:r>
            <a:r>
              <a:rPr lang="et-EE" dirty="0"/>
              <a:t> </a:t>
            </a:r>
            <a:r>
              <a:rPr lang="et-EE" dirty="0" err="1"/>
              <a:t>service</a:t>
            </a:r>
            <a:r>
              <a:rPr lang="et-EE" dirty="0"/>
              <a:t> </a:t>
            </a:r>
            <a:r>
              <a:rPr lang="et-EE" dirty="0" err="1"/>
              <a:t>providers</a:t>
            </a:r>
            <a:r>
              <a:rPr lang="et-EE" dirty="0"/>
              <a:t> </a:t>
            </a:r>
            <a:r>
              <a:rPr lang="et-EE" dirty="0" err="1"/>
              <a:t>alongside</a:t>
            </a:r>
            <a:r>
              <a:rPr lang="et-EE" dirty="0"/>
              <a:t> </a:t>
            </a:r>
            <a:r>
              <a:rPr lang="et-EE" dirty="0" err="1"/>
              <a:t>public</a:t>
            </a:r>
            <a:r>
              <a:rPr lang="et-EE" dirty="0"/>
              <a:t> transport </a:t>
            </a:r>
            <a:r>
              <a:rPr lang="et-EE" dirty="0" err="1"/>
              <a:t>networks</a:t>
            </a:r>
            <a:r>
              <a:rPr lang="et-EE" dirty="0"/>
              <a:t>)</a:t>
            </a:r>
          </a:p>
          <a:p>
            <a:r>
              <a:rPr lang="et-EE" dirty="0" err="1"/>
              <a:t>Third</a:t>
            </a:r>
            <a:r>
              <a:rPr lang="et-EE" dirty="0"/>
              <a:t> </a:t>
            </a:r>
            <a:r>
              <a:rPr lang="et-EE" dirty="0" err="1"/>
              <a:t>party</a:t>
            </a:r>
            <a:r>
              <a:rPr lang="et-EE" dirty="0"/>
              <a:t> </a:t>
            </a:r>
            <a:r>
              <a:rPr lang="et-EE" dirty="0" err="1"/>
              <a:t>contributions</a:t>
            </a:r>
            <a:r>
              <a:rPr lang="et-EE" dirty="0"/>
              <a:t> (</a:t>
            </a:r>
            <a:r>
              <a:rPr lang="et-EE" dirty="0" err="1"/>
              <a:t>land</a:t>
            </a:r>
            <a:r>
              <a:rPr lang="et-EE" dirty="0"/>
              <a:t> </a:t>
            </a:r>
            <a:r>
              <a:rPr lang="et-EE" dirty="0" err="1"/>
              <a:t>owners</a:t>
            </a:r>
            <a:r>
              <a:rPr lang="et-EE" dirty="0"/>
              <a:t> </a:t>
            </a:r>
            <a:r>
              <a:rPr lang="et-EE" dirty="0" err="1"/>
              <a:t>or</a:t>
            </a:r>
            <a:r>
              <a:rPr lang="et-EE" dirty="0"/>
              <a:t> </a:t>
            </a:r>
            <a:r>
              <a:rPr lang="et-EE" dirty="0" err="1"/>
              <a:t>commercial</a:t>
            </a:r>
            <a:r>
              <a:rPr lang="et-EE" dirty="0"/>
              <a:t> </a:t>
            </a:r>
            <a:r>
              <a:rPr lang="et-EE" dirty="0" err="1"/>
              <a:t>firms</a:t>
            </a:r>
            <a:r>
              <a:rPr lang="et-EE" dirty="0"/>
              <a:t> </a:t>
            </a:r>
            <a:r>
              <a:rPr lang="et-EE" dirty="0" err="1"/>
              <a:t>contributions</a:t>
            </a:r>
            <a:r>
              <a:rPr lang="et-EE" dirty="0"/>
              <a:t> </a:t>
            </a:r>
            <a:r>
              <a:rPr lang="et-EE" dirty="0" err="1"/>
              <a:t>to</a:t>
            </a:r>
            <a:r>
              <a:rPr lang="et-EE" dirty="0"/>
              <a:t> </a:t>
            </a:r>
            <a:r>
              <a:rPr lang="et-EE" dirty="0" err="1"/>
              <a:t>having</a:t>
            </a:r>
            <a:r>
              <a:rPr lang="et-EE" dirty="0"/>
              <a:t> </a:t>
            </a:r>
            <a:r>
              <a:rPr lang="et-EE" dirty="0" err="1"/>
              <a:t>new</a:t>
            </a:r>
            <a:r>
              <a:rPr lang="et-EE" dirty="0"/>
              <a:t> </a:t>
            </a:r>
            <a:r>
              <a:rPr lang="et-EE" dirty="0" err="1"/>
              <a:t>connecting</a:t>
            </a:r>
            <a:r>
              <a:rPr lang="et-EE" dirty="0"/>
              <a:t> transport </a:t>
            </a:r>
            <a:r>
              <a:rPr lang="et-EE" dirty="0" err="1"/>
              <a:t>infrastructure</a:t>
            </a:r>
            <a:r>
              <a:rPr lang="et-EE" dirty="0"/>
              <a:t> and </a:t>
            </a:r>
            <a:r>
              <a:rPr lang="et-EE" dirty="0" err="1"/>
              <a:t>interchanges</a:t>
            </a:r>
            <a:r>
              <a:rPr lang="et-EE" dirty="0"/>
              <a:t> </a:t>
            </a:r>
            <a:r>
              <a:rPr lang="et-EE" dirty="0" err="1"/>
              <a:t>built</a:t>
            </a:r>
            <a:r>
              <a:rPr lang="et-EE" dirty="0"/>
              <a:t>)</a:t>
            </a:r>
          </a:p>
          <a:p>
            <a:r>
              <a:rPr lang="et-EE" dirty="0"/>
              <a:t>The sale of </a:t>
            </a:r>
            <a:r>
              <a:rPr lang="et-EE" dirty="0" err="1"/>
              <a:t>public</a:t>
            </a:r>
            <a:r>
              <a:rPr lang="et-EE" dirty="0"/>
              <a:t> </a:t>
            </a:r>
            <a:r>
              <a:rPr lang="et-EE" dirty="0" err="1"/>
              <a:t>land</a:t>
            </a:r>
            <a:r>
              <a:rPr lang="et-EE" dirty="0"/>
              <a:t> </a:t>
            </a:r>
            <a:r>
              <a:rPr lang="et-EE" dirty="0" err="1"/>
              <a:t>adjacent</a:t>
            </a:r>
            <a:r>
              <a:rPr lang="et-EE" dirty="0"/>
              <a:t> </a:t>
            </a:r>
            <a:r>
              <a:rPr lang="et-EE" dirty="0" err="1"/>
              <a:t>to</a:t>
            </a:r>
            <a:r>
              <a:rPr lang="et-EE" dirty="0"/>
              <a:t> </a:t>
            </a:r>
            <a:r>
              <a:rPr lang="et-EE" dirty="0" err="1"/>
              <a:t>the</a:t>
            </a:r>
            <a:r>
              <a:rPr lang="et-EE" dirty="0"/>
              <a:t> </a:t>
            </a:r>
            <a:r>
              <a:rPr lang="et-EE" dirty="0" err="1"/>
              <a:t>new</a:t>
            </a:r>
            <a:r>
              <a:rPr lang="et-EE" dirty="0"/>
              <a:t> transport </a:t>
            </a:r>
            <a:r>
              <a:rPr lang="et-EE" dirty="0" err="1"/>
              <a:t>infrastructure</a:t>
            </a:r>
            <a:r>
              <a:rPr lang="et-EE" dirty="0"/>
              <a:t> </a:t>
            </a:r>
            <a:r>
              <a:rPr lang="et-EE" dirty="0" err="1"/>
              <a:t>development</a:t>
            </a:r>
            <a:endParaRPr lang="et-EE" dirty="0"/>
          </a:p>
        </p:txBody>
      </p:sp>
      <p:sp>
        <p:nvSpPr>
          <p:cNvPr id="4" name="Slide Number Placeholder 3">
            <a:extLst>
              <a:ext uri="{FF2B5EF4-FFF2-40B4-BE49-F238E27FC236}">
                <a16:creationId xmlns:a16="http://schemas.microsoft.com/office/drawing/2014/main" id="{1173B148-AD03-476D-B18F-2203C5443039}"/>
              </a:ext>
            </a:extLst>
          </p:cNvPr>
          <p:cNvSpPr>
            <a:spLocks noGrp="1"/>
          </p:cNvSpPr>
          <p:nvPr>
            <p:ph type="sldNum" sz="quarter" idx="12"/>
          </p:nvPr>
        </p:nvSpPr>
        <p:spPr/>
        <p:txBody>
          <a:bodyPr/>
          <a:lstStyle/>
          <a:p>
            <a:fld id="{0017DF20-810F-4467-8B19-DD29754A94D9}" type="slidenum">
              <a:rPr lang="et-EE" smtClean="0"/>
              <a:t>7</a:t>
            </a:fld>
            <a:endParaRPr lang="et-EE"/>
          </a:p>
        </p:txBody>
      </p:sp>
    </p:spTree>
    <p:extLst>
      <p:ext uri="{BB962C8B-B14F-4D97-AF65-F5344CB8AC3E}">
        <p14:creationId xmlns:p14="http://schemas.microsoft.com/office/powerpoint/2010/main" val="342569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535A7-067A-4206-8471-75F530E05EE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Financing instruments:</a:t>
            </a:r>
          </a:p>
        </p:txBody>
      </p:sp>
      <p:pic>
        <p:nvPicPr>
          <p:cNvPr id="6" name="Content Placeholder 5">
            <a:extLst>
              <a:ext uri="{FF2B5EF4-FFF2-40B4-BE49-F238E27FC236}">
                <a16:creationId xmlns:a16="http://schemas.microsoft.com/office/drawing/2014/main" id="{8263099A-E4FD-403F-93B9-4545BDB50D3D}"/>
              </a:ext>
            </a:extLst>
          </p:cNvPr>
          <p:cNvPicPr>
            <a:picLocks noGrp="1" noChangeAspect="1"/>
          </p:cNvPicPr>
          <p:nvPr>
            <p:ph idx="1"/>
          </p:nvPr>
        </p:nvPicPr>
        <p:blipFill>
          <a:blip r:embed="rId2"/>
          <a:stretch>
            <a:fillRect/>
          </a:stretch>
        </p:blipFill>
        <p:spPr>
          <a:xfrm>
            <a:off x="5905500" y="117875"/>
            <a:ext cx="4886325" cy="6858001"/>
          </a:xfrm>
          <a:prstGeom prst="rect">
            <a:avLst/>
          </a:prstGeom>
        </p:spPr>
      </p:pic>
      <p:sp>
        <p:nvSpPr>
          <p:cNvPr id="4" name="Slide Number Placeholder 3">
            <a:extLst>
              <a:ext uri="{FF2B5EF4-FFF2-40B4-BE49-F238E27FC236}">
                <a16:creationId xmlns:a16="http://schemas.microsoft.com/office/drawing/2014/main" id="{9584D422-6958-4B61-BDF9-0CEE2D449B9E}"/>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0017DF20-810F-4467-8B19-DD29754A94D9}" type="slidenum">
              <a:rPr lang="en-US">
                <a:solidFill>
                  <a:schemeClr val="tx1">
                    <a:alpha val="80000"/>
                  </a:schemeClr>
                </a:solidFill>
              </a:rPr>
              <a:pPr>
                <a:spcAft>
                  <a:spcPts val="600"/>
                </a:spcAft>
              </a:pPr>
              <a:t>8</a:t>
            </a:fld>
            <a:endParaRPr lang="en-US">
              <a:solidFill>
                <a:schemeClr val="tx1">
                  <a:alpha val="80000"/>
                </a:schemeClr>
              </a:solidFill>
            </a:endParaRPr>
          </a:p>
        </p:txBody>
      </p:sp>
    </p:spTree>
    <p:extLst>
      <p:ext uri="{BB962C8B-B14F-4D97-AF65-F5344CB8AC3E}">
        <p14:creationId xmlns:p14="http://schemas.microsoft.com/office/powerpoint/2010/main" val="268694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31BA-2FD5-4CCC-A3EF-6838792CC0BF}"/>
              </a:ext>
            </a:extLst>
          </p:cNvPr>
          <p:cNvSpPr>
            <a:spLocks noGrp="1"/>
          </p:cNvSpPr>
          <p:nvPr>
            <p:ph type="title"/>
          </p:nvPr>
        </p:nvSpPr>
        <p:spPr/>
        <p:txBody>
          <a:bodyPr/>
          <a:lstStyle/>
          <a:p>
            <a:r>
              <a:rPr lang="et-EE" dirty="0" err="1"/>
              <a:t>Taxation</a:t>
            </a:r>
            <a:r>
              <a:rPr lang="et-EE" dirty="0"/>
              <a:t>:</a:t>
            </a:r>
          </a:p>
        </p:txBody>
      </p:sp>
      <p:sp>
        <p:nvSpPr>
          <p:cNvPr id="3" name="Content Placeholder 2">
            <a:extLst>
              <a:ext uri="{FF2B5EF4-FFF2-40B4-BE49-F238E27FC236}">
                <a16:creationId xmlns:a16="http://schemas.microsoft.com/office/drawing/2014/main" id="{A09DB0E7-1297-4F49-9CDC-16DB720FC983}"/>
              </a:ext>
            </a:extLst>
          </p:cNvPr>
          <p:cNvSpPr>
            <a:spLocks noGrp="1"/>
          </p:cNvSpPr>
          <p:nvPr>
            <p:ph idx="1"/>
          </p:nvPr>
        </p:nvSpPr>
        <p:spPr/>
        <p:txBody>
          <a:bodyPr>
            <a:normAutofit fontScale="70000" lnSpcReduction="20000"/>
          </a:bodyPr>
          <a:lstStyle/>
          <a:p>
            <a:r>
              <a:rPr lang="en-US" dirty="0"/>
              <a:t>The most common financing instrument for transport infrastructure is the government budget, sourced from tax revenues and eventual public borrowing. </a:t>
            </a:r>
            <a:endParaRPr lang="et-EE" dirty="0"/>
          </a:p>
          <a:p>
            <a:r>
              <a:rPr lang="en-US" dirty="0"/>
              <a:t>Policy decisions establish the extent of public funding to provision of transport infrastructure and transport services as opposed to other priorities. </a:t>
            </a:r>
            <a:endParaRPr lang="et-EE" dirty="0"/>
          </a:p>
          <a:p>
            <a:r>
              <a:rPr lang="en-US" dirty="0"/>
              <a:t>This is based on consideration of taxpayers’ priorities, often formulated in platforms established by politicians during the electoral process and finalized during discussions at the government level. </a:t>
            </a:r>
            <a:endParaRPr lang="et-EE" dirty="0"/>
          </a:p>
          <a:p>
            <a:r>
              <a:rPr lang="en-US" dirty="0"/>
              <a:t>Direct public financing may also be subject to negotiation between different levels of government. For example, in a federal system (like Germany), some taxes may be collected by the central government, although responsibility for transport infrastructure development, maintenance and operation may be at the state, or regional level. In these instances, central governments distribute appropriate tax revenues to the states (Länder), or regions. In some cases, allocations are earmarked for specific purposes, and the states may lobby and negotiate for more funds. </a:t>
            </a:r>
            <a:endParaRPr lang="et-EE" dirty="0"/>
          </a:p>
          <a:p>
            <a:r>
              <a:rPr lang="en-US" dirty="0"/>
              <a:t>A similar dynamic may exist between local (municipal) governments and regional, state or central governments, or even between national governments of EU member States and the European Commission.</a:t>
            </a:r>
            <a:endParaRPr lang="et-EE" dirty="0"/>
          </a:p>
        </p:txBody>
      </p:sp>
      <p:sp>
        <p:nvSpPr>
          <p:cNvPr id="4" name="Slide Number Placeholder 3">
            <a:extLst>
              <a:ext uri="{FF2B5EF4-FFF2-40B4-BE49-F238E27FC236}">
                <a16:creationId xmlns:a16="http://schemas.microsoft.com/office/drawing/2014/main" id="{905BA4E8-A7E3-41EF-8E2B-9B2C529741D5}"/>
              </a:ext>
            </a:extLst>
          </p:cNvPr>
          <p:cNvSpPr>
            <a:spLocks noGrp="1"/>
          </p:cNvSpPr>
          <p:nvPr>
            <p:ph type="sldNum" sz="quarter" idx="12"/>
          </p:nvPr>
        </p:nvSpPr>
        <p:spPr/>
        <p:txBody>
          <a:bodyPr/>
          <a:lstStyle/>
          <a:p>
            <a:fld id="{0017DF20-810F-4467-8B19-DD29754A94D9}" type="slidenum">
              <a:rPr lang="et-EE" smtClean="0"/>
              <a:t>9</a:t>
            </a:fld>
            <a:endParaRPr lang="et-EE"/>
          </a:p>
        </p:txBody>
      </p:sp>
    </p:spTree>
    <p:extLst>
      <p:ext uri="{BB962C8B-B14F-4D97-AF65-F5344CB8AC3E}">
        <p14:creationId xmlns:p14="http://schemas.microsoft.com/office/powerpoint/2010/main" val="86671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3803</TotalTime>
  <Words>2639</Words>
  <Application>Microsoft Office PowerPoint</Application>
  <PresentationFormat>Widescreen</PresentationFormat>
  <Paragraphs>159</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Wingdings</vt:lpstr>
      <vt:lpstr>Office Theme</vt:lpstr>
      <vt:lpstr>Infrastructure and transport financing and cost recovery options</vt:lpstr>
      <vt:lpstr>Headline </vt:lpstr>
      <vt:lpstr>Definitions:</vt:lpstr>
      <vt:lpstr>Infrastructure investments (road, euro, 2019):</vt:lpstr>
      <vt:lpstr>Sources and instruments of transport infrastructure financing:</vt:lpstr>
      <vt:lpstr>Primary and secondary sources (1):</vt:lpstr>
      <vt:lpstr>Primary and secondary sources (2):</vt:lpstr>
      <vt:lpstr>Financing instruments:</vt:lpstr>
      <vt:lpstr>Taxation:</vt:lpstr>
      <vt:lpstr>PowerPoint Presentation</vt:lpstr>
      <vt:lpstr>Non-user funding:</vt:lpstr>
      <vt:lpstr>Borrowing and private sector involvement:</vt:lpstr>
      <vt:lpstr>ITS investments planning:</vt:lpstr>
      <vt:lpstr>ITS investment plan (1):</vt:lpstr>
      <vt:lpstr>ITS investment plan (2):</vt:lpstr>
      <vt:lpstr>Exemple: Tallinn- the City where the future is now</vt:lpstr>
      <vt:lpstr>Example: Research and innovation in road management</vt:lpstr>
      <vt:lpstr>EU funding for the road network, example TEN-T policy:</vt:lpstr>
      <vt:lpstr>European Regional Development Fund and Cohesion Fund:</vt:lpstr>
      <vt:lpstr>History of Eu funding allocated to road project (in million euros)</vt:lpstr>
      <vt:lpstr>Improving European infrastructure financing:</vt:lpstr>
      <vt:lpstr>Finding useful investment avenues for surplus capital and liquidity</vt:lpstr>
      <vt:lpstr>The European Fund for Strategic Investments: A good start … </vt:lpstr>
      <vt:lpstr>Indicative profiles of potential infrastructure investors:</vt:lpstr>
      <vt:lpstr>The European Fund for Strategic Investments at a glance:</vt:lpstr>
      <vt:lpstr>The European Fund for Strategic Investments at a glance:</vt:lpstr>
      <vt:lpstr>Six key levers of a "European Infrastructure Investment Model" :</vt:lpstr>
      <vt:lpstr>Typical infrastructure investment lifecycle – Illustration :</vt:lpstr>
      <vt:lpstr>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IntelTrans</dc:title>
  <dc:creator>Oliver Kallas</dc:creator>
  <cp:lastModifiedBy>Kati Nõuakas</cp:lastModifiedBy>
  <cp:revision>157</cp:revision>
  <dcterms:created xsi:type="dcterms:W3CDTF">2020-03-31T12:58:35Z</dcterms:created>
  <dcterms:modified xsi:type="dcterms:W3CDTF">2022-01-16T12:45:53Z</dcterms:modified>
</cp:coreProperties>
</file>