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05" r:id="rId3"/>
    <p:sldId id="264" r:id="rId4"/>
    <p:sldId id="269" r:id="rId5"/>
    <p:sldId id="266" r:id="rId6"/>
    <p:sldId id="271" r:id="rId7"/>
    <p:sldId id="272" r:id="rId8"/>
    <p:sldId id="273" r:id="rId9"/>
    <p:sldId id="277" r:id="rId10"/>
    <p:sldId id="276" r:id="rId11"/>
    <p:sldId id="304" r:id="rId12"/>
    <p:sldId id="280" r:id="rId13"/>
    <p:sldId id="279" r:id="rId14"/>
    <p:sldId id="284" r:id="rId15"/>
    <p:sldId id="285" r:id="rId16"/>
    <p:sldId id="282" r:id="rId17"/>
    <p:sldId id="283" r:id="rId18"/>
    <p:sldId id="286" r:id="rId19"/>
    <p:sldId id="287" r:id="rId20"/>
    <p:sldId id="289" r:id="rId21"/>
    <p:sldId id="28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23756-F116-4ED7-A2BB-E9A387BE74A1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BA201-040B-4088-A612-C38FA699C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7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altLang="et-EE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D0573-49C6-4516-A21A-658A8BF6D5C0}" type="slidenum">
              <a:rPr lang="et-EE" altLang="et-EE" smtClean="0"/>
              <a:pPr>
                <a:spcBef>
                  <a:spcPct val="0"/>
                </a:spcBef>
              </a:pPr>
              <a:t>5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646142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5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3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0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2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5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4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9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6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6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8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BFB59-0033-46D1-B8B6-0F88054F58C5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D2981-3FAE-4122-AF3D-0BA3F072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0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35790" y="2055222"/>
            <a:ext cx="545694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t-EE" sz="3800" dirty="0">
                <a:latin typeface="Bookman Old Style" panose="02050604050505020204" pitchFamily="18" charset="0"/>
              </a:rPr>
              <a:t>KULUDE JAOTAMINE</a:t>
            </a:r>
            <a:endParaRPr lang="en-US" sz="38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91282" y="3536237"/>
            <a:ext cx="346921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t-EE" sz="3800" dirty="0">
                <a:latin typeface="Bookman Old Style" panose="02050604050505020204" pitchFamily="18" charset="0"/>
              </a:rPr>
              <a:t>KULUKÄITUR</a:t>
            </a:r>
            <a:endParaRPr lang="en-US" sz="3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709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1"/>
          <p:cNvSpPr>
            <a:spLocks noChangeArrowheads="1"/>
          </p:cNvSpPr>
          <p:nvPr/>
        </p:nvSpPr>
        <p:spPr bwMode="auto">
          <a:xfrm>
            <a:off x="2405334" y="676118"/>
            <a:ext cx="6081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2800" b="1" dirty="0">
                <a:latin typeface="Bookman Old Style" panose="02050604050505020204" pitchFamily="18" charset="0"/>
              </a:rPr>
              <a:t>Kulukäitureid võib liigitada nii: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35495" y="1758650"/>
            <a:ext cx="11093485" cy="26776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t-EE" altLang="et-EE" sz="2800" dirty="0">
                <a:latin typeface="Bookman Old Style" panose="02050604050505020204" pitchFamily="18" charset="0"/>
              </a:rPr>
              <a:t>Mahupõhised kulukäiturid (</a:t>
            </a:r>
            <a:r>
              <a:rPr lang="et-EE" altLang="et-EE" sz="2800" i="1" dirty="0" err="1">
                <a:latin typeface="Bookman Old Style" panose="02050604050505020204" pitchFamily="18" charset="0"/>
              </a:rPr>
              <a:t>volume</a:t>
            </a:r>
            <a:r>
              <a:rPr lang="et-EE" altLang="et-EE" sz="2800" i="1" dirty="0">
                <a:latin typeface="Bookman Old Style" panose="02050604050505020204" pitchFamily="18" charset="0"/>
              </a:rPr>
              <a:t> </a:t>
            </a:r>
            <a:r>
              <a:rPr lang="et-EE" altLang="et-EE" sz="2800" i="1" dirty="0" err="1">
                <a:latin typeface="Bookman Old Style" panose="02050604050505020204" pitchFamily="18" charset="0"/>
              </a:rPr>
              <a:t>based</a:t>
            </a:r>
            <a:r>
              <a:rPr lang="et-EE" altLang="et-EE" sz="2800" i="1" dirty="0">
                <a:latin typeface="Bookman Old Style" panose="02050604050505020204" pitchFamily="18" charset="0"/>
              </a:rPr>
              <a:t>)</a:t>
            </a:r>
          </a:p>
          <a:p>
            <a:pPr algn="just">
              <a:spcBef>
                <a:spcPct val="0"/>
              </a:spcBef>
              <a:buNone/>
              <a:defRPr/>
            </a:pPr>
            <a:endParaRPr lang="et-EE" altLang="et-EE" sz="2800" i="1" dirty="0">
              <a:latin typeface="Bookman Old Style" panose="02050604050505020204" pitchFamily="18" charset="0"/>
            </a:endParaRP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t-EE" altLang="et-EE" sz="2800" dirty="0">
                <a:latin typeface="Bookman Old Style" panose="02050604050505020204" pitchFamily="18" charset="0"/>
              </a:rPr>
              <a:t>Toimingupõhised (</a:t>
            </a:r>
            <a:r>
              <a:rPr lang="et-EE" altLang="et-EE" sz="2800" i="1" dirty="0" err="1">
                <a:latin typeface="Bookman Old Style" panose="02050604050505020204" pitchFamily="18" charset="0"/>
              </a:rPr>
              <a:t>acivity-based</a:t>
            </a:r>
            <a:r>
              <a:rPr lang="et-EE" altLang="et-EE" sz="2800" i="1" dirty="0">
                <a:latin typeface="Bookman Old Style" panose="02050604050505020204" pitchFamily="18" charset="0"/>
              </a:rPr>
              <a:t>)</a:t>
            </a: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et-EE" altLang="et-EE" sz="2800" i="1" dirty="0">
              <a:latin typeface="Bookman Old Style" panose="02050604050505020204" pitchFamily="18" charset="0"/>
            </a:endParaRPr>
          </a:p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t-EE" altLang="et-EE" sz="2800" dirty="0">
                <a:latin typeface="Bookman Old Style" panose="02050604050505020204" pitchFamily="18" charset="0"/>
              </a:rPr>
              <a:t>Struktuursed kulukäiturid</a:t>
            </a:r>
          </a:p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t-EE" altLang="et-EE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300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85306" y="2122708"/>
            <a:ext cx="10021388" cy="26776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et-EE" altLang="et-EE" sz="2800" i="1" dirty="0">
                <a:latin typeface="Bookman Old Style" panose="02050604050505020204" pitchFamily="18" charset="0"/>
              </a:rPr>
              <a:t>Tööjõutunnid</a:t>
            </a:r>
          </a:p>
          <a:p>
            <a:pPr algn="just">
              <a:spcBef>
                <a:spcPct val="0"/>
              </a:spcBef>
              <a:buNone/>
              <a:defRPr/>
            </a:pPr>
            <a:r>
              <a:rPr lang="et-EE" altLang="et-EE" sz="2800" i="1" dirty="0">
                <a:latin typeface="Bookman Old Style" panose="02050604050505020204" pitchFamily="18" charset="0"/>
              </a:rPr>
              <a:t>Masintunnid</a:t>
            </a:r>
          </a:p>
          <a:p>
            <a:pPr algn="just">
              <a:spcBef>
                <a:spcPct val="0"/>
              </a:spcBef>
              <a:buNone/>
              <a:defRPr/>
            </a:pPr>
            <a:r>
              <a:rPr lang="et-EE" altLang="et-EE" sz="2800" i="1" dirty="0">
                <a:latin typeface="Bookman Old Style" panose="02050604050505020204" pitchFamily="18" charset="0"/>
              </a:rPr>
              <a:t>Otsesed kulud</a:t>
            </a:r>
          </a:p>
          <a:p>
            <a:pPr algn="just">
              <a:spcBef>
                <a:spcPct val="0"/>
              </a:spcBef>
              <a:buNone/>
              <a:defRPr/>
            </a:pPr>
            <a:r>
              <a:rPr lang="et-EE" altLang="et-EE" sz="2800" i="1" dirty="0">
                <a:latin typeface="Bookman Old Style" panose="02050604050505020204" pitchFamily="18" charset="0"/>
              </a:rPr>
              <a:t>Materjalikulu</a:t>
            </a:r>
          </a:p>
          <a:p>
            <a:pPr algn="just">
              <a:spcBef>
                <a:spcPct val="0"/>
              </a:spcBef>
              <a:buNone/>
              <a:defRPr/>
            </a:pPr>
            <a:r>
              <a:rPr lang="et-EE" altLang="et-EE" sz="2800" i="1" dirty="0">
                <a:latin typeface="Bookman Old Style" panose="02050604050505020204" pitchFamily="18" charset="0"/>
              </a:rPr>
              <a:t>Otsene tööjõukulu</a:t>
            </a:r>
          </a:p>
          <a:p>
            <a:pPr algn="just">
              <a:spcBef>
                <a:spcPct val="0"/>
              </a:spcBef>
              <a:buNone/>
              <a:defRPr/>
            </a:pPr>
            <a:r>
              <a:rPr lang="et-EE" altLang="et-EE" sz="2800" i="1" dirty="0">
                <a:latin typeface="Bookman Old Style" panose="02050604050505020204" pitchFamily="18" charset="0"/>
              </a:rPr>
              <a:t>Pindala </a:t>
            </a:r>
            <a:endParaRPr lang="et-EE" altLang="et-EE" sz="2800" dirty="0"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5358" y="640471"/>
            <a:ext cx="1054327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0"/>
              </a:spcBef>
              <a:buNone/>
              <a:defRPr/>
            </a:pPr>
            <a:r>
              <a:rPr lang="et-EE" altLang="et-EE" sz="3800" dirty="0">
                <a:latin typeface="Bookman Old Style" panose="02050604050505020204" pitchFamily="18" charset="0"/>
              </a:rPr>
              <a:t>Mahupõhisteks </a:t>
            </a:r>
            <a:r>
              <a:rPr lang="et-EE" altLang="et-EE" sz="3800" dirty="0" err="1">
                <a:latin typeface="Bookman Old Style" panose="02050604050505020204" pitchFamily="18" charset="0"/>
              </a:rPr>
              <a:t>kulukäituriteks</a:t>
            </a:r>
            <a:r>
              <a:rPr lang="et-EE" altLang="et-EE" sz="3800" dirty="0">
                <a:latin typeface="Bookman Old Style" panose="02050604050505020204" pitchFamily="18" charset="0"/>
              </a:rPr>
              <a:t> võivad olla</a:t>
            </a:r>
            <a:r>
              <a:rPr lang="et-EE" altLang="et-EE" sz="3800" i="1" dirty="0">
                <a:latin typeface="Bookman Old Style" panose="020506040505050202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86283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1"/>
          <p:cNvSpPr>
            <a:spLocks noChangeArrowheads="1"/>
          </p:cNvSpPr>
          <p:nvPr/>
        </p:nvSpPr>
        <p:spPr bwMode="auto">
          <a:xfrm>
            <a:off x="2892098" y="407247"/>
            <a:ext cx="5727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2800" b="1" dirty="0">
                <a:latin typeface="Bookman Old Style" panose="02050604050505020204" pitchFamily="18" charset="0"/>
              </a:rPr>
              <a:t>Tegevuspõhised kulukäiturid: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1386" y="1411216"/>
            <a:ext cx="11877403" cy="138499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t-EE" altLang="et-EE" sz="2800" dirty="0">
                <a:latin typeface="Bookman Old Style" panose="02050604050505020204" pitchFamily="18" charset="0"/>
              </a:rPr>
              <a:t>Kulukäiturid, mille abil mõõdetakse, kui palju tegevusi tehakse seoses  kuluobjektiga (toote valmistamisega, teenuse osutamisega) ja mille alusel jaotatakse tegevuste kulud kuluobjektidele.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1386" y="3630902"/>
            <a:ext cx="11789228" cy="181588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t-EE" altLang="et-EE" sz="2800" dirty="0">
                <a:latin typeface="Bookman Old Style" panose="02050604050505020204" pitchFamily="18" charset="0"/>
              </a:rPr>
              <a:t>Tegevuse kulukäiturid tehakse kindlaks protsesside ja tegevuste analüüsimise käigus. Kaardistatakse protsessid, tegevused ja operatsioonid ning koostatakse detailsed kirjeldused. Selgitatakse, kuidas muutuvad kulud tegevuse käigus. </a:t>
            </a:r>
          </a:p>
        </p:txBody>
      </p:sp>
    </p:spTree>
    <p:extLst>
      <p:ext uri="{BB962C8B-B14F-4D97-AF65-F5344CB8AC3E}">
        <p14:creationId xmlns:p14="http://schemas.microsoft.com/office/powerpoint/2010/main" val="2293593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1"/>
          <p:cNvSpPr>
            <a:spLocks noChangeArrowheads="1"/>
          </p:cNvSpPr>
          <p:nvPr/>
        </p:nvSpPr>
        <p:spPr bwMode="auto">
          <a:xfrm>
            <a:off x="6957783" y="46805"/>
            <a:ext cx="51122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2800" b="1" dirty="0">
                <a:latin typeface="Bookman Old Style" panose="02050604050505020204" pitchFamily="18" charset="0"/>
              </a:rPr>
              <a:t>Struktuursed kulukäiturid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1865" y="541716"/>
            <a:ext cx="11345091" cy="43088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t-EE" altLang="et-EE" sz="2200" dirty="0">
                <a:latin typeface="Bookman Old Style" panose="02050604050505020204" pitchFamily="18" charset="0"/>
              </a:rPr>
              <a:t>Strateegilised kulukäiturid, mis hõlmavad pikaajalise mõjuga plaane ja otsuseid.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31865" y="1186536"/>
            <a:ext cx="6578237" cy="43088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t-EE" altLang="et-EE" sz="2200" dirty="0">
                <a:latin typeface="Bookman Old Style" panose="02050604050505020204" pitchFamily="18" charset="0"/>
              </a:rPr>
              <a:t>Struktuurseid kulukäitureid võib liigitada:</a:t>
            </a:r>
          </a:p>
        </p:txBody>
      </p:sp>
      <p:sp>
        <p:nvSpPr>
          <p:cNvPr id="2" name="Rectangle 1"/>
          <p:cNvSpPr/>
          <p:nvPr/>
        </p:nvSpPr>
        <p:spPr>
          <a:xfrm>
            <a:off x="231865" y="1871253"/>
            <a:ext cx="3660866" cy="15936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b="1" dirty="0">
                <a:latin typeface="Bookman Old Style" panose="02050604050505020204" pitchFamily="18" charset="0"/>
              </a:rPr>
              <a:t>SKAALA:</a:t>
            </a:r>
          </a:p>
          <a:p>
            <a:pPr algn="ctr"/>
            <a:r>
              <a:rPr lang="et-EE" sz="2000" dirty="0">
                <a:latin typeface="Bookman Old Style" panose="02050604050505020204" pitchFamily="18" charset="0"/>
              </a:rPr>
              <a:t>Kui palju peaks investeerima?</a:t>
            </a:r>
          </a:p>
          <a:p>
            <a:pPr algn="ctr"/>
            <a:r>
              <a:rPr lang="et-EE" sz="2000" dirty="0">
                <a:latin typeface="Bookman Old Style" panose="02050604050505020204" pitchFamily="18" charset="0"/>
              </a:rPr>
              <a:t>Kui suureks peab kasvama?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34894" y="1617423"/>
            <a:ext cx="3935186" cy="47311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b="1" dirty="0">
                <a:latin typeface="Bookman Old Style" panose="02050604050505020204" pitchFamily="18" charset="0"/>
              </a:rPr>
              <a:t>KOGEMUS:</a:t>
            </a:r>
          </a:p>
          <a:p>
            <a:pPr algn="ctr"/>
            <a:r>
              <a:rPr lang="et-EE" sz="2000" dirty="0">
                <a:latin typeface="Bookman Old Style" panose="02050604050505020204" pitchFamily="18" charset="0"/>
              </a:rPr>
              <a:t>Kui suures on organisatsiooni eelnevad kogemused seoses pakutavate toodete/teenustega? </a:t>
            </a:r>
          </a:p>
          <a:p>
            <a:pPr algn="ctr"/>
            <a:endParaRPr lang="et-EE" sz="2000" dirty="0">
              <a:latin typeface="Bookman Old Style" panose="02050604050505020204" pitchFamily="18" charset="0"/>
            </a:endParaRPr>
          </a:p>
          <a:p>
            <a:pPr algn="ctr"/>
            <a:r>
              <a:rPr lang="et-EE" sz="2000" dirty="0">
                <a:latin typeface="Bookman Old Style" panose="02050604050505020204" pitchFamily="18" charset="0"/>
              </a:rPr>
              <a:t>Mida suuremad on kogused, seda väiksemad on arendus-, tootmis- ja jaotuskulud.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5684" y="3718753"/>
            <a:ext cx="3707676" cy="28213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b="1" dirty="0">
                <a:latin typeface="Bookman Old Style" panose="02050604050505020204" pitchFamily="18" charset="0"/>
              </a:rPr>
              <a:t>TEHNOLOGIA:</a:t>
            </a:r>
          </a:p>
          <a:p>
            <a:pPr algn="ctr"/>
            <a:r>
              <a:rPr lang="et-EE" sz="2000" dirty="0">
                <a:latin typeface="Bookman Old Style" panose="02050604050505020204" pitchFamily="18" charset="0"/>
              </a:rPr>
              <a:t>Uued tehnoloogiad võivad tunduvalt vähendada disainimis-, arendus-, tootmis- ja jaotamiskulusid. 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25289" y="2211977"/>
            <a:ext cx="3707676" cy="28213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t-EE" sz="2000" b="1" dirty="0">
                <a:latin typeface="Bookman Old Style" panose="02050604050505020204" pitchFamily="18" charset="0"/>
              </a:rPr>
              <a:t>KOMPLEKTSUS:</a:t>
            </a:r>
          </a:p>
          <a:p>
            <a:pPr algn="ctr"/>
            <a:r>
              <a:rPr lang="et-EE" sz="2000" dirty="0">
                <a:latin typeface="Bookman Old Style" panose="02050604050505020204" pitchFamily="18" charset="0"/>
              </a:rPr>
              <a:t>Kuivõrd on omavahel seostatud teenused/tooted ja protsessid? </a:t>
            </a:r>
          </a:p>
          <a:p>
            <a:pPr algn="ctr"/>
            <a:endParaRPr lang="et-EE" sz="2000" dirty="0">
              <a:latin typeface="Bookman Old Style" panose="02050604050505020204" pitchFamily="18" charset="0"/>
            </a:endParaRPr>
          </a:p>
          <a:p>
            <a:pPr algn="ctr"/>
            <a:r>
              <a:rPr lang="et-EE" sz="2000" dirty="0">
                <a:latin typeface="Bookman Old Style" panose="02050604050505020204" pitchFamily="18" charset="0"/>
              </a:rPr>
              <a:t>Kui palju on erinevaid tooteid/teenuseid?</a:t>
            </a:r>
          </a:p>
          <a:p>
            <a:pPr algn="ctr"/>
            <a:endParaRPr lang="en-US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751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2102224" y="67236"/>
            <a:ext cx="91694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t-EE" altLang="en-US" sz="28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Kaudkulude (üldkulude) jaotamise kriteeriumid: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335" y="670048"/>
            <a:ext cx="1142564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R"/>
            </a:pPr>
            <a:r>
              <a:rPr lang="et-EE" sz="2200" b="1" dirty="0">
                <a:latin typeface="Bookman Old Style" panose="02050604050505020204" pitchFamily="18" charset="0"/>
              </a:rPr>
              <a:t>Põhjus - tagajärg seosed</a:t>
            </a:r>
          </a:p>
          <a:p>
            <a:pPr marL="457200" indent="-457200" algn="just">
              <a:buAutoNum type="arabicParenR"/>
            </a:pPr>
            <a:endParaRPr lang="et-EE" sz="2200" b="1" dirty="0">
              <a:latin typeface="Bookman Old Style" panose="02050604050505020204" pitchFamily="18" charset="0"/>
            </a:endParaRPr>
          </a:p>
          <a:p>
            <a:pPr algn="just"/>
            <a:r>
              <a:rPr lang="et-EE" sz="2200" dirty="0">
                <a:latin typeface="Bookman Old Style" panose="02050604050505020204" pitchFamily="18" charset="0"/>
              </a:rPr>
              <a:t>Selle kriteeriumi rakendamine eeldab ressursside tarbimise mõjurite kindlakstegemist. Näiteks võidakse toodete kontrollimiseks kulunud aega kasutada kontrolli teostava allüksuse kulude jaotusbaasina. </a:t>
            </a:r>
          </a:p>
          <a:p>
            <a:pPr algn="just"/>
            <a:endParaRPr lang="et-EE" sz="2200" dirty="0">
              <a:latin typeface="Bookman Old Style" panose="02050604050505020204" pitchFamily="18" charset="0"/>
            </a:endParaRPr>
          </a:p>
          <a:p>
            <a:pPr algn="just"/>
            <a:r>
              <a:rPr lang="et-EE" sz="2400" b="1" dirty="0">
                <a:latin typeface="Bookman Old Style" panose="02050604050505020204" pitchFamily="18" charset="0"/>
              </a:rPr>
              <a:t>2) Saadav kasu kui otsustamiskriteerium</a:t>
            </a:r>
          </a:p>
          <a:p>
            <a:pPr algn="just"/>
            <a:endParaRPr lang="et-EE" sz="2200" dirty="0">
              <a:latin typeface="Bookman Old Style" panose="02050604050505020204" pitchFamily="18" charset="0"/>
            </a:endParaRPr>
          </a:p>
          <a:p>
            <a:pPr algn="just"/>
            <a:r>
              <a:rPr lang="et-EE" sz="2200" dirty="0">
                <a:latin typeface="Bookman Old Style" panose="02050604050505020204" pitchFamily="18" charset="0"/>
              </a:rPr>
              <a:t>Määratakse, kes kui palju (millistes proportsioonides) saab kuluobjektist kasu. Kuluobjekti kulud jaotatakse kasusaajate vahel vastavat kasu saamise proportsioonidele.</a:t>
            </a:r>
          </a:p>
          <a:p>
            <a:pPr algn="just"/>
            <a:endParaRPr lang="et-EE" sz="2200" dirty="0">
              <a:latin typeface="Bookman Old Style" panose="02050604050505020204" pitchFamily="18" charset="0"/>
            </a:endParaRPr>
          </a:p>
          <a:p>
            <a:pPr algn="just"/>
            <a:r>
              <a:rPr lang="et-EE" sz="2400" dirty="0">
                <a:latin typeface="Bookman Old Style" panose="02050604050505020204" pitchFamily="18" charset="0"/>
              </a:rPr>
              <a:t>3) </a:t>
            </a:r>
            <a:r>
              <a:rPr lang="et-EE" sz="2400" b="1" dirty="0">
                <a:latin typeface="Bookman Old Style" panose="02050604050505020204" pitchFamily="18" charset="0"/>
              </a:rPr>
              <a:t>Kulude kandevõime</a:t>
            </a:r>
          </a:p>
          <a:p>
            <a:pPr algn="just"/>
            <a:endParaRPr lang="et-EE" sz="2200" b="1" dirty="0">
              <a:latin typeface="Bookman Old Style" panose="02050604050505020204" pitchFamily="18" charset="0"/>
            </a:endParaRPr>
          </a:p>
          <a:p>
            <a:pPr algn="just"/>
            <a:r>
              <a:rPr lang="et-EE" sz="2200" dirty="0">
                <a:latin typeface="Bookman Old Style" panose="02050604050505020204" pitchFamily="18" charset="0"/>
              </a:rPr>
              <a:t>Eeldatakse, et suurema kasumiga allüksused on võimelised „neelama“ suuremal määral </a:t>
            </a:r>
            <a:r>
              <a:rPr lang="et-EE" sz="2200" dirty="0" err="1">
                <a:latin typeface="Bookman Old Style" panose="02050604050505020204" pitchFamily="18" charset="0"/>
              </a:rPr>
              <a:t>üldkulusid</a:t>
            </a:r>
            <a:r>
              <a:rPr lang="et-EE" sz="2200" dirty="0">
                <a:latin typeface="Bookman Old Style" panose="02050604050505020204" pitchFamily="18" charset="0"/>
              </a:rPr>
              <a:t>. Näiteks ettevõtte tippjuhtkonna palgakulu jaotatakse proportsionaalselt kasumiüksuse (kasumikeskuste) poolt teenitud ärikasumile. </a:t>
            </a:r>
            <a:endParaRPr lang="en-US" sz="2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90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571001" y="345910"/>
            <a:ext cx="101216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t-EE" altLang="en-US" sz="28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Kulukeskuste moodustamine. Põhi- ja tugiallüksused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7038" y="1462528"/>
            <a:ext cx="1142564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R"/>
            </a:pPr>
            <a:r>
              <a:rPr lang="et-EE" sz="2800" b="1" dirty="0">
                <a:latin typeface="Bookman Old Style" panose="02050604050505020204" pitchFamily="18" charset="0"/>
              </a:rPr>
              <a:t>Põhitegevusega seotud allüksused </a:t>
            </a:r>
            <a:r>
              <a:rPr lang="et-EE" sz="2800" dirty="0">
                <a:latin typeface="Bookman Old Style" panose="02050604050505020204" pitchFamily="18" charset="0"/>
              </a:rPr>
              <a:t>on otseelt seotud tootmise või teenuse osutamisega.</a:t>
            </a:r>
            <a:endParaRPr lang="et-EE" sz="2800" b="1" dirty="0">
              <a:latin typeface="Bookman Old Style" panose="02050604050505020204" pitchFamily="18" charset="0"/>
            </a:endParaRPr>
          </a:p>
          <a:p>
            <a:pPr algn="just"/>
            <a:endParaRPr lang="et-EE" sz="2800" b="1" dirty="0">
              <a:latin typeface="Bookman Old Style" panose="02050604050505020204" pitchFamily="18" charset="0"/>
            </a:endParaRPr>
          </a:p>
          <a:p>
            <a:pPr algn="just"/>
            <a:r>
              <a:rPr lang="et-EE" sz="2800" dirty="0">
                <a:latin typeface="Bookman Old Style" panose="02050604050505020204" pitchFamily="18" charset="0"/>
              </a:rPr>
              <a:t>Tootmisettevõttes – mehaanikatsehh, koostetsehh, viimistlustsehh, puidutsehh, metallitsehh.</a:t>
            </a:r>
          </a:p>
          <a:p>
            <a:pPr algn="just"/>
            <a:endParaRPr lang="et-EE" sz="2800" dirty="0">
              <a:latin typeface="Bookman Old Style" panose="02050604050505020204" pitchFamily="18" charset="0"/>
            </a:endParaRPr>
          </a:p>
          <a:p>
            <a:pPr algn="just"/>
            <a:r>
              <a:rPr lang="et-EE" sz="2800" b="1" dirty="0">
                <a:latin typeface="Bookman Old Style" panose="02050604050505020204" pitchFamily="18" charset="0"/>
              </a:rPr>
              <a:t>2) Teenindavad ehk tugiallüksused </a:t>
            </a:r>
            <a:r>
              <a:rPr lang="et-EE" sz="2800" dirty="0">
                <a:latin typeface="Bookman Old Style" panose="02050604050505020204" pitchFamily="18" charset="0"/>
              </a:rPr>
              <a:t>ei ole otseselt kaasatud tootmisse või teenuste osutamisse, kuid nad teevad tootmisprotsessi või teenuse pakkumise võimalikuks (planeerimisosakond, hooldusosakond)</a:t>
            </a:r>
          </a:p>
          <a:p>
            <a:pPr algn="just"/>
            <a:endParaRPr lang="et-EE" sz="2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975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36335" y="158933"/>
            <a:ext cx="108670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t-EE" altLang="en-US" sz="28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Üldkulu määr (</a:t>
            </a:r>
            <a:r>
              <a:rPr lang="et-EE" altLang="en-US" sz="2800" b="1" i="1" dirty="0" err="1">
                <a:solidFill>
                  <a:srgbClr val="00B050"/>
                </a:solidFill>
                <a:latin typeface="Bookman Old Style" panose="02050604050505020204" pitchFamily="18" charset="0"/>
              </a:rPr>
              <a:t>absorbtion</a:t>
            </a:r>
            <a:r>
              <a:rPr lang="et-EE" altLang="en-US" sz="2800" b="1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 </a:t>
            </a:r>
            <a:r>
              <a:rPr lang="et-EE" altLang="en-US" sz="2800" b="1" i="1" dirty="0" err="1">
                <a:solidFill>
                  <a:srgbClr val="00B050"/>
                </a:solidFill>
                <a:latin typeface="Bookman Old Style" panose="02050604050505020204" pitchFamily="18" charset="0"/>
              </a:rPr>
              <a:t>rate</a:t>
            </a:r>
            <a:r>
              <a:rPr lang="et-EE" altLang="en-US" sz="2800" b="1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, </a:t>
            </a:r>
            <a:r>
              <a:rPr lang="et-EE" altLang="en-US" sz="2800" b="1" i="1" dirty="0" err="1">
                <a:solidFill>
                  <a:srgbClr val="00B050"/>
                </a:solidFill>
                <a:latin typeface="Bookman Old Style" panose="02050604050505020204" pitchFamily="18" charset="0"/>
              </a:rPr>
              <a:t>overhead</a:t>
            </a:r>
            <a:r>
              <a:rPr lang="et-EE" altLang="en-US" sz="2800" b="1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 </a:t>
            </a:r>
            <a:r>
              <a:rPr lang="et-EE" altLang="en-US" sz="2800" b="1" i="1" dirty="0" err="1">
                <a:solidFill>
                  <a:srgbClr val="00B050"/>
                </a:solidFill>
                <a:latin typeface="Bookman Old Style" panose="02050604050505020204" pitchFamily="18" charset="0"/>
              </a:rPr>
              <a:t>absorbtion</a:t>
            </a:r>
            <a:r>
              <a:rPr lang="et-EE" altLang="en-US" sz="2800" b="1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 </a:t>
            </a:r>
            <a:r>
              <a:rPr lang="et-EE" altLang="en-US" sz="2800" b="1" i="1" dirty="0" err="1">
                <a:solidFill>
                  <a:srgbClr val="00B050"/>
                </a:solidFill>
                <a:latin typeface="Bookman Old Style" panose="02050604050505020204" pitchFamily="18" charset="0"/>
              </a:rPr>
              <a:t>rate</a:t>
            </a:r>
            <a:r>
              <a:rPr lang="et-EE" altLang="en-US" sz="2800" b="1" i="1" dirty="0">
                <a:solidFill>
                  <a:srgbClr val="00B050"/>
                </a:solidFill>
                <a:latin typeface="Bookman Old Style" panose="02050604050505020204" pitchFamily="18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050" y="884459"/>
            <a:ext cx="114256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t-EE" sz="2200" dirty="0">
                <a:latin typeface="Bookman Old Style" panose="02050604050505020204" pitchFamily="18" charset="0"/>
              </a:rPr>
              <a:t>Üldkulud ehk kaudkulud ei ole otseselt kuluobjektiga seotud, seega neid tuleb jaotada, kasutades mingit loogikat, valides välja sobiv kulukäitur ning kasutades valemit:</a:t>
            </a:r>
            <a:endParaRPr lang="en-US" sz="22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45967" y="2194762"/>
                <a:ext cx="4443781" cy="642933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200" b="0" i="1" smtClean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et-EE" sz="2200" b="0" i="1" smtClean="0">
                          <a:latin typeface="Cambria Math" panose="02040503050406030204" pitchFamily="18" charset="0"/>
                        </a:rPr>
                        <m:t>𝑙𝑑𝑘𝑢𝑙𝑢</m:t>
                      </m:r>
                      <m:r>
                        <a:rPr lang="et-EE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sz="2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t-EE" sz="2200" b="0" i="1" smtClean="0">
                          <a:latin typeface="Cambria Math" panose="02040503050406030204" pitchFamily="18" charset="0"/>
                        </a:rPr>
                        <m:t>ää</m:t>
                      </m:r>
                      <m:r>
                        <a:rPr lang="et-EE" sz="2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t-EE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t-EE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t-EE" sz="2200" b="0" i="1" smtClean="0">
                              <a:latin typeface="Cambria Math" panose="02040503050406030204" pitchFamily="18" charset="0"/>
                            </a:rPr>
                            <m:t>ü</m:t>
                          </m:r>
                          <m:r>
                            <a:rPr lang="et-EE" sz="2200" b="0" i="1" smtClean="0">
                              <a:latin typeface="Cambria Math" panose="02040503050406030204" pitchFamily="18" charset="0"/>
                            </a:rPr>
                            <m:t>𝑙𝑑𝑘𝑢𝑙𝑢</m:t>
                          </m:r>
                        </m:num>
                        <m:den>
                          <m:r>
                            <a:rPr lang="et-EE" sz="2200" b="0" i="1" smtClean="0">
                              <a:latin typeface="Cambria Math" panose="02040503050406030204" pitchFamily="18" charset="0"/>
                            </a:rPr>
                            <m:t>𝑘𝑢𝑙𝑢𝑘</m:t>
                          </m:r>
                          <m:r>
                            <a:rPr lang="et-EE" sz="2200" b="0" i="1" smtClean="0">
                              <a:latin typeface="Cambria Math" panose="02040503050406030204" pitchFamily="18" charset="0"/>
                            </a:rPr>
                            <m:t>ä</m:t>
                          </m:r>
                          <m:r>
                            <a:rPr lang="et-EE" sz="2200" b="0" i="1" smtClean="0">
                              <a:latin typeface="Cambria Math" panose="02040503050406030204" pitchFamily="18" charset="0"/>
                            </a:rPr>
                            <m:t>𝑖𝑡𝑢𝑟𝑖𝑡𝑒</m:t>
                          </m:r>
                          <m:r>
                            <a:rPr lang="et-EE" sz="2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t-EE" sz="2200" b="0" i="1" smtClean="0">
                              <a:latin typeface="Cambria Math" panose="02040503050406030204" pitchFamily="18" charset="0"/>
                            </a:rPr>
                            <m:t>𝑎𝑟𝑣</m:t>
                          </m:r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967" y="2194762"/>
                <a:ext cx="4443781" cy="6429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7747" y="3379694"/>
            <a:ext cx="116685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200" dirty="0">
                <a:latin typeface="Bookman Old Style" panose="02050604050505020204" pitchFamily="18" charset="0"/>
              </a:rPr>
              <a:t>Teades üldkulu määra ja  konkreetse kuluobjekti (toote/teenuse ) valmistamiseks </a:t>
            </a:r>
          </a:p>
          <a:p>
            <a:r>
              <a:rPr lang="et-EE" sz="2200" dirty="0">
                <a:latin typeface="Bookman Old Style" panose="02050604050505020204" pitchFamily="18" charset="0"/>
              </a:rPr>
              <a:t>kasutatud kulukäiturite arvu, leitakse kuluobjekti üldkulud alljärgnevalt:</a:t>
            </a:r>
            <a:endParaRPr lang="en-US" sz="22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36335" y="4808027"/>
                <a:ext cx="10702225" cy="3693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𝐾𝑢𝑙𝑢𝑜𝑏𝑗𝑒𝑘𝑡𝑖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 ü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𝑙𝑑𝑘𝑢𝑙𝑢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=ü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𝑙𝑑𝑘𝑢𝑙𝑢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ää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𝑘𝑎𝑠𝑢𝑡𝑎𝑡𝑢𝑑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𝑘𝑢𝑙𝑢𝑘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ä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𝑖𝑡𝑢𝑟𝑖𝑡𝑒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𝑎𝑟𝑣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35" y="4808027"/>
                <a:ext cx="10702225" cy="369332"/>
              </a:xfrm>
              <a:prstGeom prst="rect">
                <a:avLst/>
              </a:prstGeom>
              <a:blipFill>
                <a:blip r:embed="rId3"/>
                <a:stretch>
                  <a:fillRect b="-3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22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565" y="15417"/>
            <a:ext cx="12226565" cy="993988"/>
          </a:xfrm>
        </p:spPr>
        <p:txBody>
          <a:bodyPr>
            <a:normAutofit/>
          </a:bodyPr>
          <a:lstStyle/>
          <a:p>
            <a:pPr algn="ctr"/>
            <a:r>
              <a:rPr lang="et-EE" sz="3200" dirty="0">
                <a:latin typeface="Bookman Old Style" panose="02050604050505020204" pitchFamily="18" charset="0"/>
              </a:rPr>
              <a:t>Üldkulude määrad - tootmise kaudkulude (üldkulude, lisakulude) jaotusbaasid</a:t>
            </a:r>
            <a:endParaRPr lang="en-US" sz="32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60894" y="1520383"/>
                <a:ext cx="5056094" cy="52604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𝑙𝑑𝑘𝑢𝑙𝑢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ää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t-E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𝑡𝑜𝑜𝑡𝑚𝑖𝑠𝑒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𝑙𝑖𝑠𝑎𝑘𝑢𝑙𝑢𝑑</m:t>
                          </m:r>
                        </m:num>
                        <m:den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𝑡𝑜𝑜𝑡𝑒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ü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h𝑖𝑘𝑢𝑡𝑒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𝑎𝑟𝑣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894" y="1520383"/>
                <a:ext cx="5056094" cy="5260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entagon 10"/>
          <p:cNvSpPr/>
          <p:nvPr/>
        </p:nvSpPr>
        <p:spPr>
          <a:xfrm>
            <a:off x="346677" y="1462809"/>
            <a:ext cx="4712364" cy="69381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000">
                <a:latin typeface="Bookman Old Style" panose="02050604050505020204" pitchFamily="18" charset="0"/>
              </a:rPr>
              <a:t>Tootmismaht (tooteühikute arv)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46677" y="2476557"/>
            <a:ext cx="4744507" cy="6564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000" dirty="0">
                <a:latin typeface="Bookman Old Style" panose="02050604050505020204" pitchFamily="18" charset="0"/>
              </a:rPr>
              <a:t>Põhimaterjalide maksumus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60894" y="2531441"/>
                <a:ext cx="5056094" cy="57259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𝑙𝑑𝑘𝑢𝑙𝑢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ää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t-E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𝑡𝑜𝑜𝑡𝑚𝑖𝑠𝑒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𝑙𝑖𝑠𝑎𝑘𝑢𝑙𝑢𝑑</m:t>
                          </m:r>
                        </m:num>
                        <m:den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õ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h𝑖𝑚𝑎𝑡𝑒𝑟𝑗𝑎𝑙𝑖𝑑𝑒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𝑘𝑢𝑙𝑢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894" y="2531441"/>
                <a:ext cx="5056094" cy="5725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Pentagon 13"/>
          <p:cNvSpPr/>
          <p:nvPr/>
        </p:nvSpPr>
        <p:spPr>
          <a:xfrm>
            <a:off x="346678" y="3429000"/>
            <a:ext cx="4697383" cy="72096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000" dirty="0">
                <a:latin typeface="Bookman Old Style" panose="02050604050505020204" pitchFamily="18" charset="0"/>
              </a:rPr>
              <a:t>Põhitööliste tasu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60894" y="3429000"/>
                <a:ext cx="5056094" cy="57259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𝑙𝑑𝑘𝑢𝑙𝑢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ää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t-E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𝑡𝑜𝑜𝑡𝑚𝑖𝑠𝑒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𝑙𝑖𝑠𝑎𝑘𝑢𝑙𝑢𝑑</m:t>
                          </m:r>
                        </m:num>
                        <m:den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õ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h𝑖𝑡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öö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𝑙𝑖𝑠𝑡𝑒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öö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𝑡𝑎𝑠𝑢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894" y="3429000"/>
                <a:ext cx="5056094" cy="5725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Pentagon 17"/>
          <p:cNvSpPr/>
          <p:nvPr/>
        </p:nvSpPr>
        <p:spPr>
          <a:xfrm>
            <a:off x="346678" y="4496506"/>
            <a:ext cx="4712363" cy="65647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000" dirty="0">
                <a:latin typeface="Bookman Old Style" panose="02050604050505020204" pitchFamily="18" charset="0"/>
              </a:rPr>
              <a:t>Põhitööliste tööaeg (tööjõutunnid)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314532" y="5564013"/>
            <a:ext cx="4776653" cy="74957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t-EE" sz="2000" dirty="0">
                <a:latin typeface="Bookman Old Style" panose="02050604050505020204" pitchFamily="18" charset="0"/>
              </a:rPr>
              <a:t>Masintunnid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60894" y="4537201"/>
                <a:ext cx="5056094" cy="57259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𝑙𝑑𝑘𝑢𝑙𝑢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ää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t-E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𝑡𝑜𝑜𝑡𝑚𝑖𝑠𝑒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𝑙𝑖𝑠𝑎𝑘𝑢𝑙𝑢𝑑</m:t>
                          </m:r>
                        </m:num>
                        <m:den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õ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h𝑖𝑡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öö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𝑙𝑖𝑠𝑡𝑒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öö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𝑎𝑗𝑎𝑘𝑢𝑙𝑢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894" y="4537201"/>
                <a:ext cx="5056094" cy="5725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60894" y="5696372"/>
                <a:ext cx="5056094" cy="52411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Ü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𝑙𝑑𝑘𝑢𝑙𝑢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ää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t-E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t-E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𝑡𝑜𝑜𝑡𝑚𝑖𝑠𝑒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𝑙𝑖𝑠𝑎𝑘𝑢𝑙𝑢𝑑</m:t>
                          </m:r>
                        </m:num>
                        <m:den>
                          <m:r>
                            <a:rPr lang="et-EE" b="0" i="1" smtClean="0">
                              <a:latin typeface="Cambria Math" panose="02040503050406030204" pitchFamily="18" charset="0"/>
                            </a:rPr>
                            <m:t>𝑚𝑎𝑠𝑖𝑛𝑡𝑢𝑛𝑛𝑖𝑑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894" y="5696372"/>
                <a:ext cx="5056094" cy="5241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6765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74" y="304164"/>
            <a:ext cx="6807926" cy="584109"/>
          </a:xfrm>
        </p:spPr>
        <p:txBody>
          <a:bodyPr>
            <a:normAutofit/>
          </a:bodyPr>
          <a:lstStyle/>
          <a:p>
            <a:r>
              <a:rPr lang="et-EE" sz="3200" dirty="0">
                <a:latin typeface="Bookman Old Style" panose="02050604050505020204" pitchFamily="18" charset="0"/>
              </a:rPr>
              <a:t>Üldkulude jaotamise meetodid</a:t>
            </a:r>
            <a:endParaRPr lang="en-US" sz="32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9476" y="1114695"/>
            <a:ext cx="334070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2400" dirty="0">
                <a:latin typeface="Bookman Old Style" panose="02050604050505020204" pitchFamily="18" charset="0"/>
              </a:rPr>
              <a:t>OTSENE JAOTAMINE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76997" y="1114695"/>
            <a:ext cx="321915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t-EE" sz="2400" dirty="0">
                <a:latin typeface="Bookman Old Style" panose="02050604050505020204" pitchFamily="18" charset="0"/>
              </a:rPr>
              <a:t>TRADITSIOONILINE</a:t>
            </a:r>
          </a:p>
          <a:p>
            <a:r>
              <a:rPr lang="et-EE" sz="2400" dirty="0">
                <a:latin typeface="Bookman Old Style" panose="02050604050505020204" pitchFamily="18" charset="0"/>
              </a:rPr>
              <a:t>MEETOD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48106" y="1114695"/>
            <a:ext cx="296106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t-EE" sz="2400" dirty="0">
                <a:latin typeface="Bookman Old Style" panose="02050604050505020204" pitchFamily="18" charset="0"/>
              </a:rPr>
              <a:t>TEGEVUSPÕHINE</a:t>
            </a:r>
          </a:p>
          <a:p>
            <a:r>
              <a:rPr lang="et-EE" sz="2400" dirty="0">
                <a:latin typeface="Bookman Old Style" panose="02050604050505020204" pitchFamily="18" charset="0"/>
              </a:rPr>
              <a:t>MEETOD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8812" y="5630090"/>
            <a:ext cx="212750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t-EE" sz="2400" dirty="0">
                <a:latin typeface="Bookman Old Style" panose="02050604050505020204" pitchFamily="18" charset="0"/>
              </a:rPr>
              <a:t>Kuluobjektid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76997" y="5630090"/>
            <a:ext cx="212750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t-EE" sz="2400" dirty="0">
                <a:latin typeface="Bookman Old Style" panose="02050604050505020204" pitchFamily="18" charset="0"/>
              </a:rPr>
              <a:t>Kuluobjektid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09809" y="5630090"/>
            <a:ext cx="2127505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t-EE" sz="2400" dirty="0">
                <a:latin typeface="Bookman Old Style" panose="02050604050505020204" pitchFamily="18" charset="0"/>
              </a:rPr>
              <a:t>Kuluobjektid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786950" y="2168434"/>
            <a:ext cx="0" cy="2847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8812" y="451104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i="1" dirty="0">
                <a:latin typeface="Bookman Old Style" panose="02050604050505020204" pitchFamily="18" charset="0"/>
              </a:rPr>
              <a:t>I samm</a:t>
            </a:r>
            <a:endParaRPr lang="en-US" i="1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65932" y="2268583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i="1" dirty="0">
                <a:latin typeface="Bookman Old Style" panose="02050604050505020204" pitchFamily="18" charset="0"/>
              </a:rPr>
              <a:t>I samm</a:t>
            </a:r>
            <a:endParaRPr lang="en-US" i="1" dirty="0">
              <a:latin typeface="Bookman Old Style" panose="0205060405050502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11237" y="3143017"/>
            <a:ext cx="3754728" cy="11927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t-EE" sz="2400" dirty="0">
                <a:latin typeface="Bookman Old Style" panose="02050604050505020204" pitchFamily="18" charset="0"/>
              </a:rPr>
              <a:t>Põhitegevuste ja tugiteenuste </a:t>
            </a:r>
          </a:p>
          <a:p>
            <a:pPr algn="ctr"/>
            <a:r>
              <a:rPr lang="et-EE" sz="2400" dirty="0">
                <a:latin typeface="Bookman Old Style" panose="02050604050505020204" pitchFamily="18" charset="0"/>
              </a:rPr>
              <a:t>kulukohad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704000" y="2268583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i="1" dirty="0">
                <a:latin typeface="Bookman Old Style" panose="02050604050505020204" pitchFamily="18" charset="0"/>
              </a:rPr>
              <a:t>I samm</a:t>
            </a:r>
            <a:endParaRPr lang="en-US" i="1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11237" y="4511040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i="1" dirty="0">
                <a:latin typeface="Bookman Old Style" panose="02050604050505020204" pitchFamily="18" charset="0"/>
              </a:rPr>
              <a:t>II samm</a:t>
            </a:r>
            <a:endParaRPr lang="en-US" i="1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478882" y="4335756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i="1" dirty="0">
                <a:latin typeface="Bookman Old Style" panose="02050604050505020204" pitchFamily="18" charset="0"/>
              </a:rPr>
              <a:t>II samm</a:t>
            </a:r>
            <a:endParaRPr lang="en-US" i="1" dirty="0"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95706" y="3143016"/>
            <a:ext cx="375472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t-EE" sz="2400" dirty="0">
                <a:latin typeface="Bookman Old Style" panose="02050604050505020204" pitchFamily="18" charset="0"/>
              </a:rPr>
              <a:t>Tegevused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886572" y="2168434"/>
            <a:ext cx="0" cy="809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9728639" y="2090056"/>
            <a:ext cx="0" cy="809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886572" y="4611188"/>
            <a:ext cx="0" cy="809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9728639" y="4206239"/>
            <a:ext cx="0" cy="809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575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399" y="71714"/>
            <a:ext cx="9612086" cy="706030"/>
          </a:xfrm>
        </p:spPr>
        <p:txBody>
          <a:bodyPr>
            <a:normAutofit fontScale="90000"/>
          </a:bodyPr>
          <a:lstStyle/>
          <a:p>
            <a:r>
              <a:rPr lang="et-EE" sz="2800" dirty="0">
                <a:latin typeface="Bookman Old Style" panose="02050604050505020204" pitchFamily="18" charset="0"/>
              </a:rPr>
              <a:t>Otsemeetodi puhul tuleb sooritada järgmised toimingud: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015727"/>
            <a:ext cx="11713028" cy="534153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Määratakse kindlaks sobiv jaotusbaas, mis peegeldab iga tugiallüksuse teenuste tarbimist.</a:t>
            </a:r>
          </a:p>
          <a:p>
            <a:pPr marL="514350" indent="-514350">
              <a:buAutoNum type="arabicPeriod"/>
            </a:pPr>
            <a:endParaRPr lang="et-EE" dirty="0">
              <a:latin typeface="Bookman Old Style" panose="02050604050505020204" pitchFamily="18" charset="0"/>
            </a:endParaRP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Tehakse kindlaks teenuse kogumaht (lähtudes eelnevalt valitud jaotusbaasist), mis tuleb jaotada põhitegevuse (tootmise) allüksuste vahel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endParaRPr lang="et-EE" dirty="0">
              <a:latin typeface="Bookman Old Style" panose="02050604050505020204" pitchFamily="18" charset="0"/>
            </a:endParaRP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Tehakse kindlaks iga põhiallüksuse osalus teenuse tarbimises.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endParaRPr lang="et-EE" dirty="0">
              <a:latin typeface="Bookman Old Style" panose="02050604050505020204" pitchFamily="18" charset="0"/>
            </a:endParaRP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Jaotatakse tugiallüksuse kulud põhiallüksustele proportsionaalselt viimaste osalusele teenuse tarbimises. 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2153" y="774999"/>
            <a:ext cx="1068769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3800" dirty="0">
                <a:latin typeface="Bookman Old Style" panose="02050604050505020204" pitchFamily="18" charset="0"/>
              </a:rPr>
              <a:t>KULUDE JAOTAMINE  TÄHENDAB SEDA, KUIDAS KULUD </a:t>
            </a:r>
          </a:p>
          <a:p>
            <a:pPr algn="ctr"/>
            <a:r>
              <a:rPr lang="et-EE" sz="3800" dirty="0">
                <a:latin typeface="Bookman Old Style" panose="02050604050505020204" pitchFamily="18" charset="0"/>
              </a:rPr>
              <a:t>JAOTATAKSE KULUOBJEKTIDELE - TOODETELE, TELLIMUSTELE, ALLÜKSUSTELE, PROJEKTIDELE</a:t>
            </a:r>
            <a:endParaRPr lang="en-US" sz="38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3517" y="4372484"/>
            <a:ext cx="112057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3800" dirty="0">
                <a:latin typeface="Bookman Old Style" panose="02050604050505020204" pitchFamily="18" charset="0"/>
              </a:rPr>
              <a:t>Kulude jaotamine tähendab ka toodete </a:t>
            </a:r>
          </a:p>
          <a:p>
            <a:pPr algn="ctr"/>
            <a:r>
              <a:rPr lang="et-EE" sz="3800" dirty="0">
                <a:latin typeface="Bookman Old Style" panose="02050604050505020204" pitchFamily="18" charset="0"/>
              </a:rPr>
              <a:t>omahinna arvutust</a:t>
            </a:r>
            <a:endParaRPr lang="en-US" sz="3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233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37" y="95160"/>
            <a:ext cx="9612086" cy="706030"/>
          </a:xfrm>
        </p:spPr>
        <p:txBody>
          <a:bodyPr>
            <a:normAutofit fontScale="90000"/>
          </a:bodyPr>
          <a:lstStyle/>
          <a:p>
            <a:r>
              <a:rPr lang="et-EE" sz="2800" dirty="0">
                <a:latin typeface="Bookman Old Style" panose="02050604050505020204" pitchFamily="18" charset="0"/>
              </a:rPr>
              <a:t>Näide. Üldkulude jaotamine otsemeetodil kulukäituri abil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345" y="1041853"/>
            <a:ext cx="1179679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t-EE" dirty="0">
                <a:latin typeface="Bookman Old Style" panose="02050604050505020204" pitchFamily="18" charset="0"/>
              </a:rPr>
              <a:t>Osutatakse kahte teenust.  Üldkulud kokku on 3000 eurot. Kulukäituriks on valitud töötundide arv. Teenuse A osutamiseks tehti 10 töötundi ja teenuse B osutamiseks tehti 5 töötundi.</a:t>
            </a:r>
          </a:p>
          <a:p>
            <a:pPr marL="0" indent="0">
              <a:buNone/>
            </a:pPr>
            <a:endParaRPr lang="et-EE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t-EE" dirty="0">
                <a:latin typeface="Bookman Old Style" panose="02050604050505020204" pitchFamily="18" charset="0"/>
              </a:rPr>
              <a:t>Leida:</a:t>
            </a:r>
          </a:p>
          <a:p>
            <a:pPr marL="514350" indent="-514350"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Kulukäiturite ühikute arv  </a:t>
            </a:r>
          </a:p>
          <a:p>
            <a:pPr marL="514350" indent="-514350"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Üldkulude määr</a:t>
            </a:r>
          </a:p>
          <a:p>
            <a:pPr marL="514350" indent="-514350"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Üldkulud teenusele A</a:t>
            </a:r>
          </a:p>
          <a:p>
            <a:pPr marL="514350" indent="-514350"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Üldkulu teenusele B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71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37" y="95160"/>
            <a:ext cx="9612086" cy="706030"/>
          </a:xfrm>
        </p:spPr>
        <p:txBody>
          <a:bodyPr>
            <a:normAutofit fontScale="90000"/>
          </a:bodyPr>
          <a:lstStyle/>
          <a:p>
            <a:r>
              <a:rPr lang="et-EE" sz="2800" dirty="0">
                <a:latin typeface="Bookman Old Style" panose="02050604050505020204" pitchFamily="18" charset="0"/>
              </a:rPr>
              <a:t>Näide. Üldkulude jaotamine otsemeetodil kulukäituri abil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772" y="1024436"/>
            <a:ext cx="11625830" cy="50935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t-EE" dirty="0">
                <a:latin typeface="Bookman Old Style" panose="02050604050505020204" pitchFamily="18" charset="0"/>
              </a:rPr>
              <a:t>Osutatakse kahte teenust.  Üldkulud kokku on 3000 eurot. Kulukäituriks on valitud töötundide arv. Teenuse A osutamiseks tehti 10 töötundi ja teenuse B osutamiseks tehti 5 töötundi.</a:t>
            </a:r>
          </a:p>
          <a:p>
            <a:pPr marL="0" indent="0">
              <a:buNone/>
            </a:pPr>
            <a:endParaRPr lang="et-EE" b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et-EE" b="1" dirty="0">
                <a:latin typeface="Bookman Old Style" panose="02050604050505020204" pitchFamily="18" charset="0"/>
              </a:rPr>
              <a:t>Lahendused:</a:t>
            </a:r>
          </a:p>
          <a:p>
            <a:pPr marL="514350" indent="-514350"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kulukäiturite arv:     		10 + 5 = 15 töötundi.</a:t>
            </a:r>
          </a:p>
          <a:p>
            <a:pPr marL="514350" indent="-514350"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üldkulu määr:			3000/15 = 200 eurot töötunni kohta.</a:t>
            </a:r>
          </a:p>
          <a:p>
            <a:pPr marL="514350" indent="-514350"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Üldkulu teenusele A:		10 töötundi * 200 = 2000 eurot</a:t>
            </a:r>
          </a:p>
          <a:p>
            <a:pPr marL="514350" indent="-514350">
              <a:buAutoNum type="arabicPeriod"/>
            </a:pPr>
            <a:r>
              <a:rPr lang="et-EE" dirty="0">
                <a:latin typeface="Bookman Old Style" panose="02050604050505020204" pitchFamily="18" charset="0"/>
              </a:rPr>
              <a:t>Üldkulu teenusele B:  	5 töötundi   * 200 = 1000 eurot 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86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1850254" y="127001"/>
            <a:ext cx="8153400" cy="1020762"/>
          </a:xfrm>
        </p:spPr>
        <p:txBody>
          <a:bodyPr/>
          <a:lstStyle/>
          <a:p>
            <a:r>
              <a:rPr lang="et-EE" altLang="en-US" sz="3200" dirty="0">
                <a:latin typeface="Bookman Old Style" panose="02050604050505020204" pitchFamily="18" charset="0"/>
              </a:rPr>
              <a:t>Kulude jaotamine kuluobjektile</a:t>
            </a:r>
            <a:endParaRPr lang="en-US" altLang="en-US" sz="3200" dirty="0">
              <a:latin typeface="Bookman Old Style" panose="0205060405050502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9513" y="1301750"/>
            <a:ext cx="2743200" cy="8096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600" dirty="0">
                <a:latin typeface="Bookman Old Style" panose="02050604050505020204" pitchFamily="18" charset="0"/>
              </a:rPr>
              <a:t>otsekulud</a:t>
            </a:r>
            <a:endParaRPr lang="en-US" sz="2600" dirty="0">
              <a:latin typeface="Bookman Old Style" panose="0205060405050502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0619" y="2667000"/>
            <a:ext cx="2670099" cy="2667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600" dirty="0">
                <a:latin typeface="Bookman Old Style" panose="02050604050505020204" pitchFamily="18" charset="0"/>
              </a:rPr>
              <a:t>kaudkulud</a:t>
            </a:r>
            <a:endParaRPr lang="en-US" sz="2600" dirty="0">
              <a:latin typeface="Bookman Old Style" panose="0205060405050502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1814" y="5721350"/>
            <a:ext cx="2668587" cy="723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600" dirty="0">
                <a:latin typeface="Bookman Old Style" panose="02050604050505020204" pitchFamily="18" charset="0"/>
              </a:rPr>
              <a:t>kulukäitur</a:t>
            </a:r>
            <a:endParaRPr lang="en-US" sz="2600" dirty="0">
              <a:latin typeface="Bookman Old Style" panose="02050604050505020204" pitchFamily="18" charset="0"/>
            </a:endParaRPr>
          </a:p>
        </p:txBody>
      </p:sp>
      <p:sp>
        <p:nvSpPr>
          <p:cNvPr id="7" name="Notched Right Arrow 6"/>
          <p:cNvSpPr/>
          <p:nvPr/>
        </p:nvSpPr>
        <p:spPr>
          <a:xfrm>
            <a:off x="4721225" y="1425575"/>
            <a:ext cx="2509839" cy="685800"/>
          </a:xfrm>
          <a:prstGeom prst="notched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entagon 7"/>
          <p:cNvSpPr/>
          <p:nvPr/>
        </p:nvSpPr>
        <p:spPr>
          <a:xfrm>
            <a:off x="4726709" y="2667000"/>
            <a:ext cx="3009900" cy="1295400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400" dirty="0">
                <a:latin typeface="Bookman Old Style" panose="02050604050505020204" pitchFamily="18" charset="0"/>
              </a:rPr>
              <a:t>Traditsiooniline kuluarvestus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4726710" y="4020705"/>
            <a:ext cx="3121891" cy="1313295"/>
          </a:xfrm>
          <a:prstGeom prst="homePlat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t-EE" sz="2600" dirty="0">
                <a:latin typeface="Bookman Old Style" panose="02050604050505020204" pitchFamily="18" charset="0"/>
              </a:rPr>
              <a:t>Tegevuspõhine kuluarvestus</a:t>
            </a:r>
            <a:endParaRPr lang="en-US" sz="2600" dirty="0">
              <a:latin typeface="Bookman Old Style" panose="0205060405050502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48601" y="1363664"/>
            <a:ext cx="3751217" cy="45567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600" dirty="0">
                <a:latin typeface="Bookman Old Style" panose="02050604050505020204" pitchFamily="18" charset="0"/>
              </a:rPr>
              <a:t>Kulukandja</a:t>
            </a:r>
          </a:p>
          <a:p>
            <a:pPr algn="ctr">
              <a:defRPr/>
            </a:pPr>
            <a:endParaRPr lang="et-EE" sz="2600" dirty="0">
              <a:latin typeface="Bookman Old Style" panose="02050604050505020204" pitchFamily="18" charset="0"/>
            </a:endParaRPr>
          </a:p>
          <a:p>
            <a:pPr algn="ctr">
              <a:defRPr/>
            </a:pPr>
            <a:r>
              <a:rPr lang="et-EE" sz="2600" dirty="0">
                <a:latin typeface="Bookman Old Style" panose="02050604050505020204" pitchFamily="18" charset="0"/>
              </a:rPr>
              <a:t>(toode, objekt, projekt, tellimus)</a:t>
            </a:r>
            <a:endParaRPr lang="en-US" sz="2600" dirty="0">
              <a:latin typeface="Bookman Old Style" panose="020506040505050202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922713" y="4114800"/>
            <a:ext cx="4191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341813" y="3314700"/>
            <a:ext cx="0" cy="15621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0" idx="1"/>
          </p:cNvCxnSpPr>
          <p:nvPr/>
        </p:nvCxnSpPr>
        <p:spPr>
          <a:xfrm>
            <a:off x="4341814" y="3314700"/>
            <a:ext cx="38417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335463" y="4876800"/>
            <a:ext cx="38576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4527550" y="3505200"/>
            <a:ext cx="12700" cy="221615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527551" y="3505200"/>
            <a:ext cx="22701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0" idx="1"/>
          </p:cNvCxnSpPr>
          <p:nvPr/>
        </p:nvCxnSpPr>
        <p:spPr>
          <a:xfrm>
            <a:off x="4533900" y="4668839"/>
            <a:ext cx="192088" cy="79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55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isu kohatäide 2"/>
          <p:cNvSpPr>
            <a:spLocks noGrp="1"/>
          </p:cNvSpPr>
          <p:nvPr>
            <p:ph idx="1"/>
          </p:nvPr>
        </p:nvSpPr>
        <p:spPr>
          <a:xfrm>
            <a:off x="261257" y="381000"/>
            <a:ext cx="11739154" cy="57110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et-EE" altLang="en-US" dirty="0">
                <a:latin typeface="Bookman Old Style" panose="02050604050505020204" pitchFamily="18" charset="0"/>
              </a:rPr>
              <a:t>Omahinna arvutus algab otsekulude jaotamisest.</a:t>
            </a:r>
          </a:p>
        </p:txBody>
      </p:sp>
      <p:sp>
        <p:nvSpPr>
          <p:cNvPr id="51203" name="Rectangle 1"/>
          <p:cNvSpPr>
            <a:spLocks noChangeArrowheads="1"/>
          </p:cNvSpPr>
          <p:nvPr/>
        </p:nvSpPr>
        <p:spPr bwMode="auto">
          <a:xfrm>
            <a:off x="223574" y="2982724"/>
            <a:ext cx="11814515" cy="89255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t-EE" altLang="en-US" sz="2600" dirty="0">
                <a:latin typeface="Bookman Old Style" panose="02050604050505020204" pitchFamily="18" charset="0"/>
              </a:rPr>
              <a:t>Kaudkulud jaotatakse toodetele kaudseid arvutusi kasutades lähtuvalt jaotuspõhimõtetest: traditsioonilisest või toimingupõhisest. </a:t>
            </a:r>
          </a:p>
        </p:txBody>
      </p:sp>
      <p:sp>
        <p:nvSpPr>
          <p:cNvPr id="51204" name="Rectangle 3"/>
          <p:cNvSpPr>
            <a:spLocks noChangeArrowheads="1"/>
          </p:cNvSpPr>
          <p:nvPr/>
        </p:nvSpPr>
        <p:spPr bwMode="auto">
          <a:xfrm>
            <a:off x="261257" y="4439250"/>
            <a:ext cx="11663650" cy="129266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t-EE" altLang="en-US" sz="2600" dirty="0">
                <a:latin typeface="Bookman Old Style" panose="02050604050505020204" pitchFamily="18" charset="0"/>
              </a:rPr>
              <a:t>On oluline täpselt jälgida põhjus-tagajärg seost, mis tähendab seda, et kulujaotusbaasiks ehk kulukäituriks on see tegur, mis tõesti kulusid põhjustab. See aga on üks keerulisemaid ülesandeid kuluarvestuses. </a:t>
            </a:r>
            <a:endParaRPr lang="et-EE" altLang="en-US" sz="2600" dirty="0"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689E44-E706-4F59-BE08-6A0F3DC40041}"/>
              </a:ext>
            </a:extLst>
          </p:cNvPr>
          <p:cNvSpPr/>
          <p:nvPr/>
        </p:nvSpPr>
        <p:spPr>
          <a:xfrm>
            <a:off x="261256" y="1195293"/>
            <a:ext cx="11739153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et-EE" altLang="en-US" sz="2800" dirty="0">
                <a:latin typeface="Bookman Old Style" panose="02050604050505020204" pitchFamily="18" charset="0"/>
              </a:rPr>
              <a:t>Otsekulude puhul teame täpselt, kui palju ühe toote tootmisele mingit ressurssi kulus. Näiteks, mitme eurot kulub puitmaterjali ühe kummuti tootmiseks.</a:t>
            </a:r>
          </a:p>
        </p:txBody>
      </p:sp>
    </p:spTree>
    <p:extLst>
      <p:ext uri="{BB962C8B-B14F-4D97-AF65-F5344CB8AC3E}">
        <p14:creationId xmlns:p14="http://schemas.microsoft.com/office/powerpoint/2010/main" val="182536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1524000" y="-47625"/>
            <a:ext cx="1841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br>
              <a:rPr lang="et-EE" altLang="et-EE" sz="1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t-EE" altLang="et-EE" sz="18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107" name="TextBox 6"/>
          <p:cNvSpPr txBox="1">
            <a:spLocks noChangeArrowheads="1"/>
          </p:cNvSpPr>
          <p:nvPr/>
        </p:nvSpPr>
        <p:spPr bwMode="auto">
          <a:xfrm>
            <a:off x="828431" y="220655"/>
            <a:ext cx="9687169" cy="954088"/>
          </a:xfrm>
          <a:prstGeom prst="rect">
            <a:avLst/>
          </a:prstGeom>
          <a:noFill/>
          <a:ln w="9525" cmpd="dbl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2800" b="1">
                <a:solidFill>
                  <a:srgbClr val="00B050"/>
                </a:solidFill>
                <a:latin typeface="Bookman Old Style" panose="02050604050505020204" pitchFamily="18" charset="0"/>
              </a:rPr>
              <a:t>Traditsiooniline e mahupõhine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2800" b="1">
                <a:solidFill>
                  <a:srgbClr val="00B050"/>
                </a:solidFill>
                <a:latin typeface="Bookman Old Style" panose="02050604050505020204" pitchFamily="18" charset="0"/>
              </a:rPr>
              <a:t>kuluarvestus</a:t>
            </a:r>
            <a:endParaRPr lang="et-EE" altLang="et-EE" sz="280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67154" y="2110154"/>
            <a:ext cx="5033912" cy="30939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800" dirty="0">
                <a:latin typeface="Bookman Old Style" panose="02050604050505020204" pitchFamily="18" charset="0"/>
              </a:rPr>
              <a:t>Jaotab kulud otse- ja kaudkuludeks, tootmislikeks, mittetootmislikeks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00799" y="2110154"/>
            <a:ext cx="5033913" cy="31877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t-EE" sz="2800" dirty="0">
                <a:latin typeface="Bookman Old Style" panose="02050604050505020204" pitchFamily="18" charset="0"/>
              </a:rPr>
              <a:t>Jaotab kõik kulud gruppidesse, milliste  käitumine ja maht  on määratud ühe ja sama kulukäituri mõju kaudu</a:t>
            </a:r>
          </a:p>
        </p:txBody>
      </p:sp>
    </p:spTree>
    <p:extLst>
      <p:ext uri="{BB962C8B-B14F-4D97-AF65-F5344CB8AC3E}">
        <p14:creationId xmlns:p14="http://schemas.microsoft.com/office/powerpoint/2010/main" val="248887703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269" y="86450"/>
            <a:ext cx="4195354" cy="967287"/>
          </a:xfrm>
        </p:spPr>
        <p:txBody>
          <a:bodyPr>
            <a:normAutofit/>
          </a:bodyPr>
          <a:lstStyle/>
          <a:p>
            <a:r>
              <a:rPr lang="et-EE" sz="3200" dirty="0">
                <a:latin typeface="Bookman Old Style" panose="02050604050505020204" pitchFamily="18" charset="0"/>
              </a:rPr>
              <a:t>Kuluobjektide valik</a:t>
            </a:r>
            <a:endParaRPr lang="en-US" sz="320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463" y="909138"/>
            <a:ext cx="12026537" cy="1105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>
                <a:latin typeface="Bookman Old Style" panose="02050604050505020204" pitchFamily="18" charset="0"/>
              </a:rPr>
              <a:t>On oluline keskenduda ettevõtte väljunditele ehk toodetavatele toodetele või pakutavatele teenustele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64949" y="2171461"/>
            <a:ext cx="3138351" cy="2137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Tooted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Teenused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Projektid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Kaubad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Info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0" y="2302090"/>
            <a:ext cx="3791494" cy="18759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Klient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Kliendigrupp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Müügipiirkond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568427" y="2714233"/>
            <a:ext cx="1001485" cy="7228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1108" y="5107532"/>
            <a:ext cx="116605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t-EE" altLang="et-EE" sz="2400" b="1" dirty="0">
                <a:latin typeface="Bookman Old Style" panose="02050604050505020204" pitchFamily="18" charset="0"/>
              </a:rPr>
              <a:t>KULUKOHT, KULUOBJEKT, KULUKANDJA (</a:t>
            </a:r>
            <a:r>
              <a:rPr lang="en-US" altLang="et-EE" sz="2400" b="1" i="1" dirty="0">
                <a:latin typeface="Bookman Old Style" panose="02050604050505020204" pitchFamily="18" charset="0"/>
              </a:rPr>
              <a:t>cost object)</a:t>
            </a:r>
            <a:r>
              <a:rPr lang="et-EE" altLang="et-EE" sz="2400" b="1" i="1" dirty="0">
                <a:latin typeface="Bookman Old Style" panose="02050604050505020204" pitchFamily="18" charset="0"/>
              </a:rPr>
              <a:t>  </a:t>
            </a:r>
            <a:r>
              <a:rPr lang="en-US" altLang="et-EE" sz="2400" i="1" dirty="0">
                <a:latin typeface="Bookman Old Style" panose="02050604050505020204" pitchFamily="18" charset="0"/>
              </a:rPr>
              <a:t>–</a:t>
            </a:r>
            <a:r>
              <a:rPr lang="et-EE" altLang="et-EE" sz="2400" i="1" dirty="0">
                <a:latin typeface="Bookman Old Style" panose="02050604050505020204" pitchFamily="18" charset="0"/>
              </a:rPr>
              <a:t> </a:t>
            </a:r>
            <a:r>
              <a:rPr lang="en-US" altLang="et-EE" sz="2400" i="1" dirty="0">
                <a:latin typeface="Bookman Old Style" panose="02050604050505020204" pitchFamily="18" charset="0"/>
              </a:rPr>
              <a:t>  </a:t>
            </a:r>
            <a:r>
              <a:rPr lang="et-EE" altLang="et-EE" sz="2400" dirty="0">
                <a:latin typeface="Bookman Old Style" panose="02050604050505020204" pitchFamily="18" charset="0"/>
              </a:rPr>
              <a:t>igasugune toode, teenus, tegevus, protsess, allüksus, milleks kulu on tehtud (arvestatud) ja mille kulu soovime eraldi mõõta (näiteks ehitusobjekt, reklaamikampaania, jaotuskanal,  tootmisliin, seade,  kauplus, osakond töötaja.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03300" y="4692876"/>
            <a:ext cx="2549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i="1" dirty="0">
                <a:latin typeface="Book Antiqua" panose="02040602050305030304" pitchFamily="18" charset="0"/>
              </a:rPr>
              <a:t>TULETAME MEELDE!</a:t>
            </a:r>
            <a:endParaRPr lang="en-US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24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908" y="251913"/>
            <a:ext cx="7879081" cy="740864"/>
          </a:xfrm>
        </p:spPr>
        <p:txBody>
          <a:bodyPr>
            <a:noAutofit/>
          </a:bodyPr>
          <a:lstStyle/>
          <a:p>
            <a:r>
              <a:rPr lang="et-EE" sz="3200" dirty="0">
                <a:latin typeface="Bookman Old Style" panose="02050604050505020204" pitchFamily="18" charset="0"/>
              </a:rPr>
              <a:t>Veel võimalikke kuluobjektide loomise põhjusi…. </a:t>
            </a:r>
            <a:endParaRPr lang="en-US" sz="3200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666" y="1288165"/>
            <a:ext cx="11341826" cy="40756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Organisatsiooni strateegiliste eesmärkide saavutamiseks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Strateegiate väljatöötamiseks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Kasumlikkuse suurendamiseks (kulude vähendamine) strateegiate väljatöötamiseks ja juurutamiseks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t-EE" dirty="0">
              <a:latin typeface="Bookman Old Style" panose="0205060405050502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Planeerimiseks, kontrolliks ja tulemlikkuse hindamiseks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t-EE" dirty="0">
              <a:latin typeface="Bookman Old Style" panose="0205060405050502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Kulukäiturite ja kulu-tulemus seoste kindlakstegemiseks</a:t>
            </a:r>
          </a:p>
          <a:p>
            <a:pPr marL="0" indent="0" algn="just">
              <a:buNone/>
            </a:pP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875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874" y="217079"/>
            <a:ext cx="7539446" cy="706029"/>
          </a:xfrm>
        </p:spPr>
        <p:txBody>
          <a:bodyPr>
            <a:normAutofit/>
          </a:bodyPr>
          <a:lstStyle/>
          <a:p>
            <a:r>
              <a:rPr lang="et-EE" sz="2800" dirty="0">
                <a:latin typeface="Bookman Old Style" panose="02050604050505020204" pitchFamily="18" charset="0"/>
              </a:rPr>
              <a:t>Näide: Uksetehas ASi kuluobjektid</a:t>
            </a:r>
            <a:endParaRPr lang="en-US" sz="2800" dirty="0">
              <a:latin typeface="Bookman Old Style" panose="02050604050505020204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6665" y="1288165"/>
            <a:ext cx="11655335" cy="52519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Toode:     Männipuidust </a:t>
            </a:r>
            <a:r>
              <a:rPr lang="et-EE" dirty="0" err="1">
                <a:latin typeface="Bookman Old Style" panose="02050604050505020204" pitchFamily="18" charset="0"/>
              </a:rPr>
              <a:t>siseuks</a:t>
            </a:r>
            <a:r>
              <a:rPr lang="et-EE" dirty="0">
                <a:latin typeface="Bookman Old Style" panose="02050604050505020204" pitchFamily="18" charset="0"/>
              </a:rPr>
              <a:t> „Delta“ 	standardmõõtudega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Tootegrupp:   Männipuidust </a:t>
            </a:r>
            <a:r>
              <a:rPr lang="et-EE" dirty="0" err="1">
                <a:latin typeface="Bookman Old Style" panose="02050604050505020204" pitchFamily="18" charset="0"/>
              </a:rPr>
              <a:t>siseuksed</a:t>
            </a:r>
            <a:r>
              <a:rPr lang="et-EE" dirty="0">
                <a:latin typeface="Bookman Old Style" panose="020506040505050202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Kliendigrupp: (üksik klient, edasimüüja, esinduskauplus)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Allüksus:       (Puidutsehh, turundusosakond, müügiosakond, administreerimise ja juhtimisüksus, jaotuskanal)</a:t>
            </a:r>
          </a:p>
          <a:p>
            <a:pPr>
              <a:buFont typeface="Wingdings" panose="05000000000000000000" pitchFamily="2" charset="2"/>
              <a:buChar char="Ø"/>
            </a:pPr>
            <a:endParaRPr lang="et-EE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latin typeface="Bookman Old Style" panose="02050604050505020204" pitchFamily="18" charset="0"/>
              </a:rPr>
              <a:t>Turunduse kuluobjektid (reklaamikampaania, e-turundus, Facebooki kampaaniad, kodulehe haldus)</a:t>
            </a:r>
          </a:p>
          <a:p>
            <a:pPr>
              <a:buFont typeface="Wingdings" panose="05000000000000000000" pitchFamily="2" charset="2"/>
              <a:buChar char="Ø"/>
            </a:pPr>
            <a:endParaRPr lang="et-EE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t-EE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t-EE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t-EE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t-EE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t-EE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t-EE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t-EE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t-EE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937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936" y="2711845"/>
            <a:ext cx="11456127" cy="303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t-EE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Kulukäiturid on kulude põhjuslikud faktorid. Kulukäituri kindakstegemine on kuluhindamise protsessi ja toodete omahinna arvestuse kõige olulisim samm.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t-EE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t-EE" sz="28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Olulisi kulukäitureid võib olla mitu ja nende kindakstegemiseks on vaja täiendav väärtusahela, protsesside ja tegevuste analüüs. </a:t>
            </a:r>
            <a:endParaRPr lang="en-US" sz="28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44284" y="727332"/>
            <a:ext cx="11456127" cy="1384995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2800" b="1" dirty="0">
                <a:latin typeface="Bookman Old Style" panose="02050604050505020204" pitchFamily="18" charset="0"/>
              </a:rPr>
              <a:t>KULUKÄITUR</a:t>
            </a:r>
            <a:r>
              <a:rPr lang="et-EE" altLang="et-EE" sz="2800" dirty="0">
                <a:latin typeface="Bookman Old Style" panose="02050604050505020204" pitchFamily="18" charset="0"/>
              </a:rPr>
              <a:t> </a:t>
            </a:r>
            <a:r>
              <a:rPr lang="et-EE" altLang="et-EE" sz="2800" i="1" dirty="0">
                <a:latin typeface="Bookman Old Style" panose="02050604050505020204" pitchFamily="18" charset="0"/>
              </a:rPr>
              <a:t>(</a:t>
            </a:r>
            <a:r>
              <a:rPr lang="en-US" altLang="et-EE" sz="2800" i="1" dirty="0">
                <a:latin typeface="Bookman Old Style" panose="02050604050505020204" pitchFamily="18" charset="0"/>
              </a:rPr>
              <a:t>cost driver, allocation bas</a:t>
            </a:r>
            <a:r>
              <a:rPr lang="et-EE" altLang="et-EE" sz="2800" i="1" dirty="0">
                <a:latin typeface="Bookman Old Style" panose="02050604050505020204" pitchFamily="18" charset="0"/>
              </a:rPr>
              <a:t>e) </a:t>
            </a:r>
            <a:r>
              <a:rPr lang="et-EE" altLang="et-EE" sz="2800" dirty="0">
                <a:latin typeface="Bookman Old Style" panose="02050604050505020204" pitchFamily="18" charset="0"/>
              </a:rPr>
              <a:t>– sündmus või toiming, mille tulemusena tekib kulu ja mis kutsub esile kulude kasvu või vähenemist. </a:t>
            </a:r>
          </a:p>
        </p:txBody>
      </p:sp>
    </p:spTree>
    <p:extLst>
      <p:ext uri="{BB962C8B-B14F-4D97-AF65-F5344CB8AC3E}">
        <p14:creationId xmlns:p14="http://schemas.microsoft.com/office/powerpoint/2010/main" val="3183067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1077</Words>
  <Application>Microsoft Office PowerPoint</Application>
  <PresentationFormat>Widescreen</PresentationFormat>
  <Paragraphs>172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Book Antiqua</vt:lpstr>
      <vt:lpstr>Bookman Old Style</vt:lpstr>
      <vt:lpstr>Calibri</vt:lpstr>
      <vt:lpstr>Calibri Light</vt:lpstr>
      <vt:lpstr>Cambria Math</vt:lpstr>
      <vt:lpstr>Times New Roman</vt:lpstr>
      <vt:lpstr>Wingdings</vt:lpstr>
      <vt:lpstr>Office Theme</vt:lpstr>
      <vt:lpstr>PowerPoint Presentation</vt:lpstr>
      <vt:lpstr>PowerPoint Presentation</vt:lpstr>
      <vt:lpstr>Kulude jaotamine kuluobjektile</vt:lpstr>
      <vt:lpstr>PowerPoint Presentation</vt:lpstr>
      <vt:lpstr>PowerPoint Presentation</vt:lpstr>
      <vt:lpstr>Kuluobjektide valik</vt:lpstr>
      <vt:lpstr>Veel võimalikke kuluobjektide loomise põhjusi…. </vt:lpstr>
      <vt:lpstr>Näide: Uksetehas ASi kuluobjektid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Üldkulude määrad - tootmise kaudkulude (üldkulude, lisakulude) jaotusbaasid</vt:lpstr>
      <vt:lpstr>Üldkulude jaotamise meetodid</vt:lpstr>
      <vt:lpstr>Otsemeetodi puhul tuleb sooritada järgmised toimingud:</vt:lpstr>
      <vt:lpstr>Näide. Üldkulude jaotamine otsemeetodil kulukäituri abil</vt:lpstr>
      <vt:lpstr>Näide. Üldkulude jaotamine otsemeetodil kulukäituri abil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Inga Stelmak</dc:creator>
  <cp:lastModifiedBy>Inga Stelmak</cp:lastModifiedBy>
  <cp:revision>63</cp:revision>
  <dcterms:created xsi:type="dcterms:W3CDTF">2019-02-04T11:48:35Z</dcterms:created>
  <dcterms:modified xsi:type="dcterms:W3CDTF">2022-02-17T07:21:06Z</dcterms:modified>
</cp:coreProperties>
</file>