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31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  <p:sldId id="309" r:id="rId15"/>
    <p:sldId id="267" r:id="rId16"/>
    <p:sldId id="268" r:id="rId17"/>
    <p:sldId id="269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310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8" r:id="rId44"/>
    <p:sldId id="300" r:id="rId45"/>
    <p:sldId id="301" r:id="rId46"/>
    <p:sldId id="302" r:id="rId47"/>
    <p:sldId id="303" r:id="rId48"/>
    <p:sldId id="304" r:id="rId49"/>
    <p:sldId id="305" r:id="rId50"/>
    <p:sldId id="311" r:id="rId51"/>
    <p:sldId id="312" r:id="rId52"/>
    <p:sldId id="306" r:id="rId53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226E5C-C722-46A8-97CA-37004585D1AE}" type="datetimeFigureOut">
              <a:rPr lang="et-EE" smtClean="0"/>
              <a:pPr/>
              <a:t>20.03.2025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87824-23E2-478B-B7CA-645EC615524F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6911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287824-23E2-478B-B7CA-645EC615524F}" type="slidenum">
              <a:rPr lang="et-EE" smtClean="0"/>
              <a:pPr/>
              <a:t>42</a:t>
            </a:fld>
            <a:endParaRPr lang="et-E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2"/>
          <a:srcRect l="12408"/>
          <a:stretch>
            <a:fillRect/>
          </a:stretch>
        </p:blipFill>
        <p:spPr bwMode="auto">
          <a:xfrm>
            <a:off x="0" y="1192213"/>
            <a:ext cx="9144000" cy="566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962400"/>
            <a:ext cx="394335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69F394-6D24-4B15-B6FA-1F69070466B7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19574-84ED-4DEE-B26D-3CA1CFAF21E4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ED42F3-F636-4174-8BE9-31E00DD05E20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15BB39-AD25-4608-8C9B-48AB2B5D6D95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F52EBE-85E0-4B14-A773-FF9BF2FE1C5D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2E9D83-5D9D-4F0E-BB13-711456787D1A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14"/>
          <a:srcRect l="12408"/>
          <a:stretch>
            <a:fillRect/>
          </a:stretch>
        </p:blipFill>
        <p:spPr bwMode="auto">
          <a:xfrm>
            <a:off x="2057400" y="2466975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9196C-F1E9-4A0D-B507-C4F926C217BD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D8E95-42CE-4F5B-BDE1-3CDAFA9AF393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BDB64-2626-8C59-F288-C219CF78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A3EF5-4585-1595-03FA-E5F74EF1B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 dirty="0"/>
              <a:t>VÕLAD ja ETTEMAKSED</a:t>
            </a:r>
          </a:p>
          <a:p>
            <a:pPr lvl="3"/>
            <a:r>
              <a:rPr lang="et-EE" dirty="0"/>
              <a:t>Lugeda RUP 2022 /7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576C7-29C9-C090-9C3D-F1FAC3FD3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D9358-0E9C-AA01-164F-27053ECC1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170910-CD4E-5E41-A67D-0A5BA14F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3151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Sissekontrolli seisukohalt koostab algdokumendi ja arvutab  töötasu  tootmisjuht, personalijuht või keegi kolmas määratud isik ning  töötasu arvestab (finantsraamatupidamisest lähtudes) raamatupidaja.</a:t>
            </a:r>
          </a:p>
          <a:p>
            <a:endParaRPr lang="et-EE" dirty="0"/>
          </a:p>
          <a:p>
            <a:r>
              <a:rPr lang="et-EE" dirty="0"/>
              <a:t>Määratud dokumendikäibega sise-eeskirjas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20F73-62BD-4329-BCA1-67435656BA12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2071673"/>
          <a:ext cx="7772400" cy="285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6254"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Deebet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Kreedit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r>
                        <a:rPr lang="et-EE" dirty="0"/>
                        <a:t>Kinnipidamised töötasust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Arvestatud töötasu, lisatasud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r>
                        <a:rPr lang="et-EE" dirty="0"/>
                        <a:t>Töötasu ülekandmine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r>
                        <a:rPr lang="et-EE" dirty="0"/>
                        <a:t>DK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KK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54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219C9-C1F9-417C-BE89-0C6458373CEF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11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Analüütilist arvestust iga töövõtjaga peetakse isikukaartidel, millel on isiku andmed ning arvestatud tasud, kinnipidamised, väljamaksed ja tasuga kaasnevad tööandja kulud.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F6089-19C8-47A5-97F4-5ACB5295EA36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410604" cy="4787914"/>
          </a:xfrm>
        </p:spPr>
        <p:txBody>
          <a:bodyPr/>
          <a:lstStyle/>
          <a:p>
            <a:r>
              <a:rPr lang="et-EE" dirty="0"/>
              <a:t>Palgaleht</a:t>
            </a:r>
          </a:p>
          <a:p>
            <a:pPr>
              <a:buNone/>
            </a:pPr>
            <a:endParaRPr lang="et-EE" dirty="0"/>
          </a:p>
          <a:p>
            <a:pPr>
              <a:buNone/>
            </a:pPr>
            <a:endParaRPr lang="et-EE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3" y="2214554"/>
          <a:ext cx="8358246" cy="3269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336325"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Nimi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Tasu</a:t>
                      </a:r>
                    </a:p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(veerud</a:t>
                      </a:r>
                      <a:r>
                        <a:rPr lang="et-EE" baseline="0" dirty="0">
                          <a:solidFill>
                            <a:srgbClr val="002060"/>
                          </a:solidFill>
                        </a:rPr>
                        <a:t> tasu liikide järgi)</a:t>
                      </a:r>
                      <a:endParaRPr lang="et-EE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noProof="0" dirty="0" err="1">
                          <a:solidFill>
                            <a:srgbClr val="002060"/>
                          </a:solidFill>
                        </a:rPr>
                        <a:t>Kinni-peetudTKM</a:t>
                      </a:r>
                      <a:endParaRPr lang="et-EE" noProof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Kinni-peetud     TM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Kinni-peetud  KPK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Kokku kinni-pidamine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Maksmisele kuulub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SM kulu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TKM kulu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316"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316"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Mati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2316">
                <a:tc>
                  <a:txBody>
                    <a:bodyPr/>
                    <a:lstStyle/>
                    <a:p>
                      <a:r>
                        <a:rPr lang="et-EE" dirty="0">
                          <a:solidFill>
                            <a:srgbClr val="002060"/>
                          </a:solidFill>
                        </a:rPr>
                        <a:t>Kokku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B0548-B546-42AF-87E0-313262B18A88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16632"/>
            <a:ext cx="7772400" cy="648072"/>
          </a:xfrm>
        </p:spPr>
        <p:txBody>
          <a:bodyPr/>
          <a:lstStyle/>
          <a:p>
            <a:r>
              <a:rPr lang="et-EE" dirty="0"/>
              <a:t>Maksuvaba tulu arvestamine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371656" cy="5091906"/>
          </a:xfrm>
        </p:spPr>
        <p:txBody>
          <a:bodyPr/>
          <a:lstStyle/>
          <a:p>
            <a:pPr marL="0" indent="0"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11930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285860"/>
            <a:ext cx="8124852" cy="4930790"/>
          </a:xfrm>
        </p:spPr>
        <p:txBody>
          <a:bodyPr/>
          <a:lstStyle/>
          <a:p>
            <a:pPr>
              <a:buNone/>
            </a:pPr>
            <a:r>
              <a:rPr lang="et-EE" sz="2800" dirty="0"/>
              <a:t>Märtsi kuu eest  arvestati töövõtjale</a:t>
            </a:r>
          </a:p>
          <a:p>
            <a:pPr>
              <a:buNone/>
            </a:pPr>
            <a:r>
              <a:rPr lang="et-EE" sz="2800" dirty="0"/>
              <a:t>tasu töö eest 1102,48€</a:t>
            </a:r>
          </a:p>
          <a:p>
            <a:pPr lvl="1"/>
            <a:r>
              <a:rPr lang="et-EE" sz="2400" dirty="0"/>
              <a:t>Deebet: Palgakulu (või muu  konto)	1102,48€	</a:t>
            </a:r>
          </a:p>
          <a:p>
            <a:pPr lvl="1"/>
            <a:r>
              <a:rPr lang="et-EE" sz="2400" dirty="0"/>
              <a:t>Kreedit: Võlad töövõtjatele  		1102,48€	</a:t>
            </a:r>
          </a:p>
          <a:p>
            <a:pPr>
              <a:buNone/>
            </a:pPr>
            <a:r>
              <a:rPr lang="et-EE" sz="2800" dirty="0"/>
              <a:t>Arvestatakse sotsiaalmaksu töötasult</a:t>
            </a:r>
          </a:p>
          <a:p>
            <a:pPr lvl="1"/>
            <a:r>
              <a:rPr lang="et-EE" sz="2400" dirty="0"/>
              <a:t>Deebet: Sotsiaalmaksukulu (või muu konto) 363,82</a:t>
            </a:r>
          </a:p>
          <a:p>
            <a:pPr lvl="1"/>
            <a:r>
              <a:rPr lang="et-EE" sz="2400" dirty="0"/>
              <a:t>Kreedit Sotsiaalmaksu võlg			  363,82</a:t>
            </a:r>
          </a:p>
          <a:p>
            <a:pPr marL="571500" lvl="1" indent="0">
              <a:buNone/>
            </a:pPr>
            <a:r>
              <a:rPr lang="et-EE" sz="2800" dirty="0"/>
              <a:t>Arvestatakse töötuskindlustusmakset töötasult </a:t>
            </a:r>
          </a:p>
          <a:p>
            <a:pPr lvl="1"/>
            <a:r>
              <a:rPr lang="et-EE" sz="2400" dirty="0"/>
              <a:t>Deebet: Sotsiaalmaksukulu (või muu  konto) 8,82</a:t>
            </a:r>
          </a:p>
          <a:p>
            <a:pPr lvl="1"/>
            <a:r>
              <a:rPr lang="et-EE" sz="2400" dirty="0"/>
              <a:t>Kreedit: Töötuskindlustusmakse võlg	  8,82 </a:t>
            </a:r>
            <a:r>
              <a:rPr lang="et-EE" sz="2800" dirty="0"/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D7E2-1A90-4C0D-994E-27E281506536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85818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000108"/>
            <a:ext cx="8267728" cy="5216542"/>
          </a:xfrm>
        </p:spPr>
        <p:txBody>
          <a:bodyPr/>
          <a:lstStyle/>
          <a:p>
            <a:pPr>
              <a:buNone/>
            </a:pPr>
            <a:r>
              <a:rPr lang="et-EE" dirty="0"/>
              <a:t>Töötasu väljamaksmisel peetakse kinni</a:t>
            </a:r>
          </a:p>
          <a:p>
            <a:pPr>
              <a:buNone/>
            </a:pPr>
            <a:r>
              <a:rPr lang="et-EE" dirty="0"/>
              <a:t>üksikisiku tulumaks, töötuskindlustusmakse ning</a:t>
            </a:r>
          </a:p>
          <a:p>
            <a:pPr>
              <a:buNone/>
            </a:pPr>
            <a:r>
              <a:rPr lang="et-EE" dirty="0"/>
              <a:t>kohustuslik pensionikindlustusmakse. </a:t>
            </a:r>
          </a:p>
          <a:p>
            <a:pPr lvl="1"/>
            <a:r>
              <a:rPr lang="et-EE" dirty="0"/>
              <a:t>Deebet: Võlad töövõtjatele		1102,48</a:t>
            </a:r>
          </a:p>
          <a:p>
            <a:pPr lvl="1"/>
            <a:r>
              <a:rPr lang="et-EE" dirty="0"/>
              <a:t>Kreedit: Töötuskindlustusmakse võlg	   17,64 </a:t>
            </a:r>
          </a:p>
          <a:p>
            <a:pPr lvl="1"/>
            <a:r>
              <a:rPr lang="et-EE" dirty="0"/>
              <a:t>Kreedit  Kohustuslik PK võlg		     22,05    </a:t>
            </a:r>
          </a:p>
          <a:p>
            <a:pPr lvl="1"/>
            <a:r>
              <a:rPr lang="et-EE" dirty="0"/>
              <a:t>Kreedit: Üksikisiku tulumaksuvõlg 	    89,93 </a:t>
            </a:r>
          </a:p>
          <a:p>
            <a:pPr lvl="1"/>
            <a:r>
              <a:rPr lang="et-EE" dirty="0"/>
              <a:t>Kreedit: Kassa või Pangakonto 	   972,86</a:t>
            </a:r>
          </a:p>
          <a:p>
            <a:r>
              <a:rPr lang="et-EE" dirty="0"/>
              <a:t>Koostame palgalehe 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AF783-99FF-4660-80B4-2585CF44D76A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33422"/>
          </a:xfrm>
        </p:spPr>
        <p:txBody>
          <a:bodyPr/>
          <a:lstStyle/>
          <a:p>
            <a:r>
              <a:rPr lang="et-EE" dirty="0"/>
              <a:t>Konto Võlad töövõtjatele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Tööandja maksab töötajale töötasu üks kord kuus, kui tasu maksmiseks ei ole kokku lepitud lühemat tähtaega (TLS §33).</a:t>
            </a:r>
          </a:p>
          <a:p>
            <a:endParaRPr lang="et-EE" dirty="0"/>
          </a:p>
          <a:p>
            <a:r>
              <a:rPr lang="et-EE" dirty="0"/>
              <a:t>Tööandja on kohustatud andma töötaja nõudmisel andmeid temale arvutatud ja makstud või maksmisele kuuluva töötasu kohta ning muid töötajat või töösuhet iseloomustavaid teatisi (TLS §28).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E8EFE-D8DB-4673-862F-93C2CAC94BE8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br>
              <a:rPr lang="et-EE" dirty="0"/>
            </a:br>
            <a:r>
              <a:rPr lang="et-EE" b="1" dirty="0"/>
              <a:t> </a:t>
            </a:r>
            <a:r>
              <a:rPr lang="et-EE" dirty="0"/>
              <a:t>Konto Puhkusekohustis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142984"/>
            <a:ext cx="8124852" cy="5073666"/>
          </a:xfrm>
        </p:spPr>
        <p:txBody>
          <a:bodyPr/>
          <a:lstStyle/>
          <a:p>
            <a:r>
              <a:rPr lang="et-EE" sz="2800" dirty="0"/>
              <a:t>arvestatakse aruandeaastal väljateenitud ja kuluks kantud kuid välja maksmata puhkusekohustist</a:t>
            </a:r>
          </a:p>
          <a:p>
            <a:pPr>
              <a:buNone/>
            </a:pPr>
            <a:r>
              <a:rPr lang="et-EE" sz="2800" dirty="0"/>
              <a:t> </a:t>
            </a:r>
          </a:p>
          <a:p>
            <a:r>
              <a:rPr lang="et-EE" sz="2800" dirty="0"/>
              <a:t>majandusaasta lõpus tekib olukord, kus töötajatel on puhkus osaliselt või täielikult välja teenitud, kuid seda kasutatakse järgmisel majandusaastal</a:t>
            </a:r>
          </a:p>
          <a:p>
            <a:pPr>
              <a:buNone/>
            </a:pPr>
            <a:endParaRPr lang="et-EE" sz="2800" dirty="0"/>
          </a:p>
          <a:p>
            <a:r>
              <a:rPr lang="et-EE" sz="2800" dirty="0"/>
              <a:t> vastavalt raamatupidamisseadusele on kohustuslik aastaaruande koostamisel inventeerida nii varad kui ka kohustised</a:t>
            </a:r>
            <a:r>
              <a:rPr lang="et-EE" dirty="0"/>
              <a:t>. </a:t>
            </a:r>
          </a:p>
          <a:p>
            <a:pPr>
              <a:buNone/>
            </a:pPr>
            <a:r>
              <a:rPr lang="et-EE" b="1" dirty="0"/>
              <a:t> 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B23B-8DD8-4658-B1AB-B0512EF05E51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76400"/>
            <a:ext cx="8482042" cy="4540250"/>
          </a:xfrm>
        </p:spPr>
        <p:txBody>
          <a:bodyPr/>
          <a:lstStyle/>
          <a:p>
            <a:r>
              <a:rPr lang="et-EE" dirty="0"/>
              <a:t>lähtudes tulude ja kulude vastandamise põhimõttest tuleb puhkusekohustis arvestada kuluks tekkepõhiselt, mitte aga perioodil, kui toimub puhkusetasu tegelik väljamaksmine.</a:t>
            </a:r>
          </a:p>
          <a:p>
            <a:endParaRPr lang="et-EE" dirty="0"/>
          </a:p>
          <a:p>
            <a:r>
              <a:rPr lang="et-EE" dirty="0"/>
              <a:t>väljateenitud puhkusekohustis tuleb kajastada aruandeperioodi kuluna ning samas tekib  puhkusekohustis.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A8264-C646-45CA-A394-048E11E389DF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19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857256"/>
          </a:xfrm>
        </p:spPr>
        <p:txBody>
          <a:bodyPr/>
          <a:lstStyle/>
          <a:p>
            <a:r>
              <a:rPr lang="et-EE" dirty="0"/>
              <a:t>Võlad ja ettemaksed </a:t>
            </a:r>
            <a:r>
              <a:rPr lang="et-EE" sz="2400" dirty="0"/>
              <a:t>va Võlad tarnijatele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00" y="1142984"/>
            <a:ext cx="8001056" cy="5073666"/>
          </a:xfrm>
        </p:spPr>
        <p:txBody>
          <a:bodyPr/>
          <a:lstStyle/>
          <a:p>
            <a:pPr>
              <a:buNone/>
            </a:pPr>
            <a:r>
              <a:rPr lang="et-EE" dirty="0"/>
              <a:t>Sisaldab teemasid:</a:t>
            </a:r>
          </a:p>
          <a:p>
            <a:pPr lvl="1"/>
            <a:r>
              <a:rPr lang="et-EE" dirty="0"/>
              <a:t>Võlad töövõtjatele</a:t>
            </a:r>
          </a:p>
          <a:p>
            <a:pPr lvl="1"/>
            <a:r>
              <a:rPr lang="et-EE" dirty="0"/>
              <a:t>Puhkusekohustis</a:t>
            </a:r>
          </a:p>
          <a:p>
            <a:pPr lvl="1"/>
            <a:r>
              <a:rPr lang="et-EE" dirty="0"/>
              <a:t>Dividendivõlad</a:t>
            </a:r>
          </a:p>
          <a:p>
            <a:pPr lvl="1"/>
            <a:r>
              <a:rPr lang="et-EE" dirty="0"/>
              <a:t>Intressivõlad</a:t>
            </a:r>
          </a:p>
          <a:p>
            <a:pPr lvl="1"/>
            <a:r>
              <a:rPr lang="et-EE" dirty="0"/>
              <a:t>Elatisevõlg</a:t>
            </a:r>
          </a:p>
          <a:p>
            <a:pPr lvl="1"/>
            <a:r>
              <a:rPr lang="et-EE" dirty="0"/>
              <a:t>A/Ü võlg</a:t>
            </a:r>
          </a:p>
          <a:p>
            <a:pPr lvl="1"/>
            <a:r>
              <a:rPr lang="et-EE" dirty="0"/>
              <a:t>Arveldused aruandvate isikutega</a:t>
            </a:r>
          </a:p>
          <a:p>
            <a:pPr lvl="1"/>
            <a:r>
              <a:rPr lang="et-EE" dirty="0"/>
              <a:t>Maksuvõlad</a:t>
            </a:r>
          </a:p>
          <a:p>
            <a:pPr lvl="1"/>
            <a:r>
              <a:rPr lang="et-EE" dirty="0"/>
              <a:t>Saadud ettemaksed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F9BFA-761B-4A77-9240-4284744E78F1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pic>
        <p:nvPicPr>
          <p:cNvPr id="2050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214422"/>
            <a:ext cx="2371724" cy="2243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8053414" cy="857256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500174"/>
            <a:ext cx="8124852" cy="4787914"/>
          </a:xfrm>
        </p:spPr>
        <p:txBody>
          <a:bodyPr/>
          <a:lstStyle/>
          <a:p>
            <a:r>
              <a:rPr lang="et-EE" dirty="0"/>
              <a:t>Kasutamata puhkuse kindlakstegemise valem: </a:t>
            </a:r>
          </a:p>
          <a:p>
            <a:pPr>
              <a:buNone/>
            </a:pPr>
            <a:endParaRPr lang="et-EE" dirty="0"/>
          </a:p>
          <a:p>
            <a:pPr>
              <a:buNone/>
            </a:pPr>
            <a:r>
              <a:rPr lang="et-EE" dirty="0"/>
              <a:t>1 töötatud päev annab puhkust 	28:365 = 0,076712328 päeva</a:t>
            </a:r>
          </a:p>
          <a:p>
            <a:pPr>
              <a:buNone/>
            </a:pPr>
            <a:r>
              <a:rPr lang="et-EE" dirty="0"/>
              <a:t> 							30:365 =</a:t>
            </a:r>
          </a:p>
          <a:p>
            <a:pPr>
              <a:buNone/>
            </a:pPr>
            <a:r>
              <a:rPr lang="et-EE" dirty="0"/>
              <a:t>							35:365 =</a:t>
            </a:r>
          </a:p>
          <a:p>
            <a:pPr>
              <a:buNone/>
            </a:pPr>
            <a:r>
              <a:rPr lang="et-EE" dirty="0"/>
              <a:t>							56:365 =</a:t>
            </a:r>
          </a:p>
          <a:p>
            <a:pPr>
              <a:buNone/>
            </a:pP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69D41-E580-43DE-BC49-2FCBCADDE177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4422"/>
            <a:ext cx="7772400" cy="5002228"/>
          </a:xfrm>
        </p:spPr>
        <p:txBody>
          <a:bodyPr/>
          <a:lstStyle/>
          <a:p>
            <a:r>
              <a:rPr lang="et-EE" dirty="0"/>
              <a:t>Päevatasu x Kasutamata puhkusepäevad = </a:t>
            </a:r>
          </a:p>
          <a:p>
            <a:pPr>
              <a:buNone/>
            </a:pPr>
            <a:r>
              <a:rPr lang="et-EE" dirty="0"/>
              <a:t>Puhkusekohustis</a:t>
            </a:r>
          </a:p>
          <a:p>
            <a:pPr>
              <a:buNone/>
            </a:pPr>
            <a:endParaRPr lang="et-EE" dirty="0"/>
          </a:p>
          <a:p>
            <a:r>
              <a:rPr lang="et-EE" dirty="0"/>
              <a:t>Puhkusekohist suurendatakse sotsiaalmaksu määra ja töötuskindlustusmakse määra võrra</a:t>
            </a:r>
          </a:p>
          <a:p>
            <a:endParaRPr lang="et-EE" dirty="0"/>
          </a:p>
          <a:p>
            <a:r>
              <a:rPr lang="et-EE" dirty="0"/>
              <a:t>Puhkuskohustis koos maksudega suurendab kulusid ja kohustust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D084A-EB8B-4B7B-AB0E-B474578E24EC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85818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357298"/>
            <a:ext cx="8124852" cy="4930790"/>
          </a:xfrm>
        </p:spPr>
        <p:txBody>
          <a:bodyPr/>
          <a:lstStyle/>
          <a:p>
            <a:pPr>
              <a:buNone/>
            </a:pPr>
            <a:r>
              <a:rPr lang="et-EE" dirty="0"/>
              <a:t>Deebet: Palgakulud            			</a:t>
            </a:r>
          </a:p>
          <a:p>
            <a:pPr>
              <a:buNone/>
            </a:pPr>
            <a:r>
              <a:rPr lang="et-EE" dirty="0"/>
              <a:t>Kreedit: Puhkusekohustis         	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pPr>
              <a:buNone/>
            </a:pPr>
            <a:r>
              <a:rPr lang="et-EE" dirty="0"/>
              <a:t>Deebet: Sotsiaalmaksukulu </a:t>
            </a:r>
          </a:p>
          <a:p>
            <a:pPr>
              <a:buNone/>
            </a:pPr>
            <a:r>
              <a:rPr lang="et-EE" dirty="0"/>
              <a:t>Kreedit: Puhkusekohustis		</a:t>
            </a:r>
          </a:p>
          <a:p>
            <a:pPr>
              <a:buNone/>
            </a:pPr>
            <a:r>
              <a:rPr lang="et-EE" dirty="0"/>
              <a:t>  </a:t>
            </a:r>
          </a:p>
          <a:p>
            <a:pPr>
              <a:buNone/>
            </a:pPr>
            <a:r>
              <a:rPr lang="et-EE" dirty="0"/>
              <a:t>Deebet: Töötuskindlustusmaksekulu	</a:t>
            </a:r>
          </a:p>
          <a:p>
            <a:pPr>
              <a:buNone/>
            </a:pPr>
            <a:r>
              <a:rPr lang="et-EE" dirty="0"/>
              <a:t>Kreedit: Puhkusekohustis			</a:t>
            </a:r>
          </a:p>
          <a:p>
            <a:pPr>
              <a:buNone/>
            </a:pPr>
            <a:r>
              <a:rPr lang="et-EE" dirty="0"/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57D47-D78E-4A21-AF94-5C0B0E9F6DDF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928670"/>
            <a:ext cx="8124852" cy="5357850"/>
          </a:xfrm>
        </p:spPr>
        <p:txBody>
          <a:bodyPr/>
          <a:lstStyle/>
          <a:p>
            <a:r>
              <a:rPr lang="et-EE" dirty="0"/>
              <a:t>Kasumiaruandes näidatakse väljateenitud puhkusekohustis Tööjõukulude koosseisus ning bilansis Võlad ja ettemaksed koosseisus.</a:t>
            </a:r>
          </a:p>
          <a:p>
            <a:endParaRPr lang="et-EE" sz="2400" dirty="0"/>
          </a:p>
          <a:p>
            <a:pPr>
              <a:buNone/>
            </a:pPr>
            <a:r>
              <a:rPr lang="et-EE" dirty="0"/>
              <a:t>Lisa Võlad töövõtjatele         </a:t>
            </a:r>
          </a:p>
          <a:p>
            <a:pPr lvl="1">
              <a:buNone/>
            </a:pPr>
            <a:r>
              <a:rPr lang="et-EE" dirty="0"/>
              <a:t>Töötasude kohustis </a:t>
            </a:r>
          </a:p>
          <a:p>
            <a:pPr lvl="1">
              <a:buNone/>
            </a:pPr>
            <a:r>
              <a:rPr lang="et-EE" dirty="0"/>
              <a:t>Puhkusetasude kohustis </a:t>
            </a:r>
          </a:p>
          <a:p>
            <a:pPr lvl="1">
              <a:buNone/>
            </a:pPr>
            <a:r>
              <a:rPr lang="et-EE" dirty="0"/>
              <a:t>Kokku Võlad töövõtjatele  </a:t>
            </a:r>
          </a:p>
          <a:p>
            <a:pPr>
              <a:buNone/>
            </a:pPr>
            <a:r>
              <a:rPr lang="et-EE" dirty="0"/>
              <a:t> </a:t>
            </a:r>
            <a:r>
              <a:rPr lang="et-EE" sz="2800" dirty="0"/>
              <a:t>Lisainformatsioon   </a:t>
            </a:r>
            <a:r>
              <a:rPr lang="et-EE" dirty="0"/>
              <a:t> 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4768-7477-466B-8CA1-FC827528D5BD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85818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000108"/>
            <a:ext cx="8267728" cy="5216542"/>
          </a:xfrm>
        </p:spPr>
        <p:txBody>
          <a:bodyPr/>
          <a:lstStyle/>
          <a:p>
            <a:r>
              <a:rPr lang="et-EE" dirty="0"/>
              <a:t>Puhkustasu arvestamisel töötajale:</a:t>
            </a:r>
          </a:p>
          <a:p>
            <a:pPr>
              <a:buNone/>
            </a:pPr>
            <a:r>
              <a:rPr lang="et-EE" dirty="0"/>
              <a:t>1. Võimalus	Deebet: Palgakulu</a:t>
            </a:r>
          </a:p>
          <a:p>
            <a:pPr>
              <a:buNone/>
            </a:pPr>
            <a:r>
              <a:rPr lang="et-EE" dirty="0"/>
              <a:t>				Kreedit: Võlad töövõtjatele</a:t>
            </a:r>
          </a:p>
          <a:p>
            <a:pPr>
              <a:buNone/>
            </a:pPr>
            <a:r>
              <a:rPr lang="et-EE" dirty="0"/>
              <a:t>				Kreedit: SM kohustis</a:t>
            </a:r>
          </a:p>
          <a:p>
            <a:pPr>
              <a:buNone/>
            </a:pPr>
            <a:r>
              <a:rPr lang="et-EE" dirty="0"/>
              <a:t>				Kreedit: TKM kohustis</a:t>
            </a:r>
          </a:p>
          <a:p>
            <a:pPr>
              <a:buNone/>
            </a:pPr>
            <a:endParaRPr lang="et-EE" dirty="0"/>
          </a:p>
          <a:p>
            <a:pPr>
              <a:buNone/>
            </a:pPr>
            <a:r>
              <a:rPr lang="et-EE" dirty="0"/>
              <a:t>2. Võimalus 	Deebet: Puhkusekohustis</a:t>
            </a:r>
          </a:p>
          <a:p>
            <a:pPr>
              <a:buNone/>
            </a:pPr>
            <a:r>
              <a:rPr lang="et-EE" dirty="0"/>
              <a:t>				Kreedit: Võlad töövõtjatele</a:t>
            </a:r>
          </a:p>
          <a:p>
            <a:pPr>
              <a:buNone/>
            </a:pPr>
            <a:r>
              <a:rPr lang="et-EE" dirty="0"/>
              <a:t>				Kreedit: SM kohustis</a:t>
            </a:r>
          </a:p>
          <a:p>
            <a:pPr>
              <a:buNone/>
            </a:pPr>
            <a:r>
              <a:rPr lang="et-EE" dirty="0"/>
              <a:t>				Kreedit: TKM kohustis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DA663-14D2-4336-9BEB-A6A968AA0D35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t-EE" dirty="0"/>
              <a:t>ii</a:t>
            </a:r>
            <a:fld id="{988D8E95-42CE-4F5B-BDE1-3CDAFA9AF393}" type="slidenum">
              <a:rPr lang="et-EE" smtClean="0"/>
              <a:pPr/>
              <a:t>24</a:t>
            </a:fld>
            <a:endParaRPr lang="et-E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flipH="1">
            <a:off x="2339752" y="6216650"/>
            <a:ext cx="792088" cy="236686"/>
          </a:xfrm>
        </p:spPr>
        <p:txBody>
          <a:bodyPr/>
          <a:lstStyle/>
          <a:p>
            <a:r>
              <a:rPr lang="et-EE" dirty="0"/>
              <a:t>Siiri Luts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85818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142984"/>
            <a:ext cx="8196290" cy="5073666"/>
          </a:xfrm>
        </p:spPr>
        <p:txBody>
          <a:bodyPr/>
          <a:lstStyle/>
          <a:p>
            <a:r>
              <a:rPr lang="et-EE" dirty="0"/>
              <a:t>Aruandepäeva seisuga inventeeritakse töötajate poolt väljateenitud puhkusepäevad ja korrigeeritakse Puhkusekohustist kas täiendamise või vähendamise kandega, kanne vormistatakse raamatupidamisõiendil:</a:t>
            </a:r>
          </a:p>
          <a:p>
            <a:r>
              <a:rPr lang="et-EE" dirty="0"/>
              <a:t>Täiendamisel: </a:t>
            </a:r>
          </a:p>
          <a:p>
            <a:pPr>
              <a:buNone/>
            </a:pPr>
            <a:r>
              <a:rPr lang="et-EE" dirty="0"/>
              <a:t>		Deebet: Palgakulud</a:t>
            </a:r>
          </a:p>
          <a:p>
            <a:pPr>
              <a:buNone/>
            </a:pPr>
            <a:r>
              <a:rPr lang="et-EE" dirty="0"/>
              <a:t>		Deebet: Sotsiaalmaksukulu</a:t>
            </a:r>
          </a:p>
          <a:p>
            <a:pPr>
              <a:buNone/>
            </a:pPr>
            <a:r>
              <a:rPr lang="et-EE" dirty="0"/>
              <a:t>		Deebet: Töötuskindlustusmaksekulu</a:t>
            </a:r>
          </a:p>
          <a:p>
            <a:pPr>
              <a:buNone/>
            </a:pPr>
            <a:r>
              <a:rPr lang="et-EE" dirty="0"/>
              <a:t>		Kreedit: Puhkusekohustis</a:t>
            </a:r>
          </a:p>
          <a:p>
            <a:r>
              <a:rPr lang="et-EE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4392B-72E5-4987-BD09-6E126F6F9531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00174"/>
            <a:ext cx="7772400" cy="4716476"/>
          </a:xfrm>
        </p:spPr>
        <p:txBody>
          <a:bodyPr/>
          <a:lstStyle/>
          <a:p>
            <a:r>
              <a:rPr lang="et-EE" dirty="0"/>
              <a:t>Kohustuse vähenemisel kirjendatakse:</a:t>
            </a:r>
          </a:p>
          <a:p>
            <a:pPr>
              <a:buNone/>
            </a:pPr>
            <a:r>
              <a:rPr lang="et-EE" dirty="0"/>
              <a:t>		Deebet: Puhkusekohustis</a:t>
            </a:r>
          </a:p>
          <a:p>
            <a:pPr>
              <a:buNone/>
            </a:pPr>
            <a:r>
              <a:rPr lang="et-EE" dirty="0"/>
              <a:t>		Kreedit: Palgakulu</a:t>
            </a:r>
          </a:p>
          <a:p>
            <a:pPr>
              <a:buNone/>
            </a:pPr>
            <a:r>
              <a:rPr lang="et-EE" dirty="0"/>
              <a:t>		Kreedit: Sotsiaalmaksukulu</a:t>
            </a:r>
          </a:p>
          <a:p>
            <a:pPr>
              <a:buNone/>
            </a:pPr>
            <a:r>
              <a:rPr lang="et-EE" dirty="0"/>
              <a:t>		Kreedit: Töötuskindlustusmaksekulu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r>
              <a:rPr lang="et-EE" dirty="0"/>
              <a:t>Sellega on tagatud kulude ja tulude vastavuse printsiip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8007D-C332-49F8-B40E-9C24B1048806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214422"/>
            <a:ext cx="8053414" cy="5002228"/>
          </a:xfrm>
        </p:spPr>
        <p:txBody>
          <a:bodyPr/>
          <a:lstStyle/>
          <a:p>
            <a:r>
              <a:rPr lang="et-EE" dirty="0"/>
              <a:t>Praktikas on võimalik rakendatakse puhkusekohustise arvestamisel ka nn reserveerimismeetodit. </a:t>
            </a:r>
          </a:p>
          <a:p>
            <a:endParaRPr lang="et-EE" dirty="0"/>
          </a:p>
          <a:p>
            <a:r>
              <a:rPr lang="et-EE" dirty="0"/>
              <a:t>Selleks tuleb kehtestada puhkusekohustise määr, mis arvutatakse eelmise perioodi tegeliku puhkustasu (koos SM ja TKM-</a:t>
            </a:r>
            <a:r>
              <a:rPr lang="et-EE" dirty="0" err="1"/>
              <a:t>ga</a:t>
            </a:r>
            <a:r>
              <a:rPr lang="et-EE" dirty="0"/>
              <a:t>) ja tegeliku töötasu (koos SM ja TKM-</a:t>
            </a:r>
            <a:r>
              <a:rPr lang="et-EE" dirty="0" err="1"/>
              <a:t>ga</a:t>
            </a:r>
            <a:r>
              <a:rPr lang="et-EE" dirty="0"/>
              <a:t>) suhtena.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DA653-36DA-41A3-8C22-159F2617636E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339166" cy="5143536"/>
          </a:xfrm>
        </p:spPr>
        <p:txBody>
          <a:bodyPr/>
          <a:lstStyle/>
          <a:p>
            <a:r>
              <a:rPr lang="et-EE" dirty="0"/>
              <a:t>Näiteks oli töötaja tegelik töötasu eelmisel</a:t>
            </a:r>
          </a:p>
          <a:p>
            <a:pPr>
              <a:buNone/>
            </a:pPr>
            <a:r>
              <a:rPr lang="et-EE" dirty="0"/>
              <a:t>perioodil koos maksudega 17770€ ja tegelik</a:t>
            </a:r>
          </a:p>
          <a:p>
            <a:pPr>
              <a:buNone/>
            </a:pPr>
            <a:r>
              <a:rPr lang="et-EE" dirty="0"/>
              <a:t>puhkusetasu koos maksudega 2100€. </a:t>
            </a:r>
          </a:p>
          <a:p>
            <a:r>
              <a:rPr lang="et-EE" dirty="0"/>
              <a:t>Sel juhul on puhkusekohustise määr</a:t>
            </a:r>
          </a:p>
          <a:p>
            <a:pPr>
              <a:buNone/>
            </a:pPr>
            <a:r>
              <a:rPr lang="et-EE" dirty="0"/>
              <a:t>17770/2100=8,5%. </a:t>
            </a:r>
          </a:p>
          <a:p>
            <a:r>
              <a:rPr lang="et-EE" dirty="0"/>
              <a:t>Igakuisel töötasu arvestamisel arvutatakse ka</a:t>
            </a:r>
          </a:p>
          <a:p>
            <a:pPr>
              <a:buNone/>
            </a:pPr>
            <a:r>
              <a:rPr lang="et-EE" dirty="0"/>
              <a:t>tekkepõhine puhkusekohustise summa, mis</a:t>
            </a:r>
          </a:p>
          <a:p>
            <a:pPr>
              <a:buNone/>
            </a:pPr>
            <a:r>
              <a:rPr lang="et-EE" dirty="0"/>
              <a:t>kantakse vastava kulukonto deebetisse ja</a:t>
            </a:r>
          </a:p>
          <a:p>
            <a:pPr>
              <a:buNone/>
            </a:pPr>
            <a:r>
              <a:rPr lang="et-EE" dirty="0"/>
              <a:t>puhkusekohustise konto kreeditisse.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1F9EF-E635-4760-BBE4-049A845FF889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Konto Puhkusekohustis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000108"/>
            <a:ext cx="8267728" cy="5216542"/>
          </a:xfrm>
        </p:spPr>
        <p:txBody>
          <a:bodyPr/>
          <a:lstStyle/>
          <a:p>
            <a:r>
              <a:rPr lang="et-EE" b="1" dirty="0"/>
              <a:t>Ülesanne: </a:t>
            </a:r>
            <a:endParaRPr lang="et-EE" dirty="0"/>
          </a:p>
          <a:p>
            <a:pPr>
              <a:buNone/>
            </a:pPr>
            <a:r>
              <a:rPr lang="et-EE" dirty="0"/>
              <a:t>Arvutada puhkusekohustise määr, kui on</a:t>
            </a:r>
          </a:p>
          <a:p>
            <a:pPr>
              <a:buNone/>
            </a:pPr>
            <a:r>
              <a:rPr lang="et-EE" dirty="0"/>
              <a:t>teada, et tootmistöölise eelmise perioodi</a:t>
            </a:r>
          </a:p>
          <a:p>
            <a:pPr>
              <a:buNone/>
            </a:pPr>
            <a:r>
              <a:rPr lang="et-EE" dirty="0"/>
              <a:t>brutotasu oli 10780€ ja puhkustasu oli 990€.</a:t>
            </a:r>
          </a:p>
          <a:p>
            <a:pPr>
              <a:buNone/>
            </a:pPr>
            <a:r>
              <a:rPr lang="et-EE" dirty="0"/>
              <a:t>Tootmistöölise  jaanuarikuu brutotasu on</a:t>
            </a:r>
          </a:p>
          <a:p>
            <a:pPr>
              <a:buNone/>
            </a:pPr>
            <a:r>
              <a:rPr lang="et-EE" dirty="0"/>
              <a:t>1002€. Arvutada töötaja poolt väljateenitud</a:t>
            </a:r>
          </a:p>
          <a:p>
            <a:pPr>
              <a:buNone/>
            </a:pPr>
            <a:r>
              <a:rPr lang="et-EE" dirty="0"/>
              <a:t>puhkusekohustis jaanuarikuu eest. </a:t>
            </a:r>
          </a:p>
          <a:p>
            <a:pPr>
              <a:buNone/>
            </a:pPr>
            <a:r>
              <a:rPr lang="et-EE"/>
              <a:t>Kirjendada puhkusekohustisega </a:t>
            </a:r>
            <a:r>
              <a:rPr lang="et-EE" dirty="0"/>
              <a:t>seotud tehingud.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87C4-254A-4B9E-A31C-58366087BA70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29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6525"/>
            <a:ext cx="7772400" cy="628179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6712"/>
            <a:ext cx="7772400" cy="5379938"/>
          </a:xfrm>
        </p:spPr>
        <p:txBody>
          <a:bodyPr/>
          <a:lstStyle/>
          <a:p>
            <a:r>
              <a:rPr lang="et-EE" b="1" dirty="0"/>
              <a:t>Lühiajalised kohustused</a:t>
            </a:r>
            <a:r>
              <a:rPr lang="et-EE" dirty="0"/>
              <a:t>, mis tuleb hüvitada lähema 12 kuu jooksul – raamatupidamise sise-eeskiri, maksuseadused ja leping määrab täpsemad tasumise tähtaja (teadaolevad kohustused – tulenevad majandustehingutest) – kreditoorne võlg; kreeditor. </a:t>
            </a:r>
          </a:p>
          <a:p>
            <a:r>
              <a:rPr lang="et-EE" b="1" dirty="0"/>
              <a:t> Pikaajalised kohustised </a:t>
            </a:r>
            <a:r>
              <a:rPr lang="et-EE" dirty="0"/>
              <a:t>– kuuluvad tagasimaksmisele hiljem kui 12 kuu pärast, seotud lepingute ja maksegraafikutega, intressikulu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CE9C4-7C12-4024-BB70-178425360E27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14380"/>
          </a:xfrm>
        </p:spPr>
        <p:txBody>
          <a:bodyPr/>
          <a:lstStyle/>
          <a:p>
            <a:r>
              <a:rPr lang="et-EE" dirty="0"/>
              <a:t>Konto Dividendivõlad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142984"/>
            <a:ext cx="8124852" cy="5073666"/>
          </a:xfrm>
        </p:spPr>
        <p:txBody>
          <a:bodyPr/>
          <a:lstStyle/>
          <a:p>
            <a:r>
              <a:rPr lang="et-EE" sz="2800" dirty="0"/>
              <a:t>Dividende saab välja kuulutada lõppenud majandusaasta aruande kinnitamisel kinnitatud kasumijaotamise otsusega</a:t>
            </a:r>
          </a:p>
          <a:p>
            <a:r>
              <a:rPr lang="et-EE" sz="2800" dirty="0"/>
              <a:t>Dividendid kajastatakse selle majandusaasta kohustusena, millal võeti vastu dividendide väljamaksmise otsus</a:t>
            </a:r>
          </a:p>
          <a:p>
            <a:r>
              <a:rPr lang="et-EE" sz="2800" dirty="0"/>
              <a:t>Seega saab dividende välja kuulutada ainult eelmiste perioodide kasumist</a:t>
            </a:r>
          </a:p>
          <a:p>
            <a:r>
              <a:rPr lang="et-EE" sz="2800" dirty="0"/>
              <a:t> Aastaaruande lisades tuleb omakapitali liikumise aruandes näidatud aruandeaasta jooksul väljakuulutatud ja väljamakstud dividendid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F3B38-AD77-43DD-9ACD-33BC76FF49F1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Konto Dividendivõlad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000108"/>
            <a:ext cx="7981976" cy="5216542"/>
          </a:xfrm>
        </p:spPr>
        <p:txBody>
          <a:bodyPr/>
          <a:lstStyle/>
          <a:p>
            <a:r>
              <a:rPr lang="et-EE" sz="2800" dirty="0"/>
              <a:t>Dividendide väljakuulutamisega kaasnevat ettevõtte tulumaksu kajastatakse kohustuse ja kuluna dividendide väljakuulutamise hetkel</a:t>
            </a:r>
          </a:p>
          <a:p>
            <a:pPr>
              <a:buNone/>
            </a:pPr>
            <a:r>
              <a:rPr lang="et-EE" sz="2800" dirty="0"/>
              <a:t> </a:t>
            </a:r>
          </a:p>
          <a:p>
            <a:r>
              <a:rPr lang="et-EE" sz="2800" dirty="0"/>
              <a:t>Dividendide tulumaksu kajastatakse tulumaksukuluna kasumiaruandes samal perioodil, kui dividendid välja kuulutatakse</a:t>
            </a:r>
          </a:p>
          <a:p>
            <a:pPr>
              <a:buNone/>
            </a:pPr>
            <a:r>
              <a:rPr lang="et-EE" sz="2800" dirty="0"/>
              <a:t> </a:t>
            </a:r>
          </a:p>
          <a:p>
            <a:r>
              <a:rPr lang="et-EE" sz="2800" dirty="0"/>
              <a:t>Dividende saab välja maksta ainult sel juhul, kui ettevõttel on selleks raha. </a:t>
            </a:r>
          </a:p>
          <a:p>
            <a:pPr>
              <a:buNone/>
            </a:pPr>
            <a:r>
              <a:rPr lang="et-EE" sz="2800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7314-5ADC-4E7C-BC25-FAD22D562217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31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36F92-854C-4D70-9C1F-7DD1EABD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15752"/>
          </a:xfrm>
        </p:spPr>
        <p:txBody>
          <a:bodyPr/>
          <a:lstStyle/>
          <a:p>
            <a:r>
              <a:rPr lang="et-EE" dirty="0"/>
              <a:t>Dividendide maksustamine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4D01E-39A0-466D-971A-AD0456992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12776"/>
            <a:ext cx="7772400" cy="4803874"/>
          </a:xfrm>
        </p:spPr>
        <p:txBody>
          <a:bodyPr/>
          <a:lstStyle/>
          <a:p>
            <a:r>
              <a:rPr lang="et-EE" dirty="0"/>
              <a:t>Maksunduse õppeaine ….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2A1C5-E7B4-47EA-A09C-722F5BBA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4A581-73F6-46A5-AC0D-518A5E040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0662-5A83-469C-8DE5-69B2002D4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36280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381000"/>
            <a:ext cx="7910538" cy="619108"/>
          </a:xfrm>
        </p:spPr>
        <p:txBody>
          <a:bodyPr/>
          <a:lstStyle/>
          <a:p>
            <a:br>
              <a:rPr lang="et-EE" dirty="0"/>
            </a:br>
            <a:r>
              <a:rPr lang="et-EE" b="1" dirty="0"/>
              <a:t> </a:t>
            </a:r>
            <a:r>
              <a:rPr lang="et-EE" dirty="0"/>
              <a:t>Konto Intressivõlad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2976" y="1071546"/>
            <a:ext cx="7696224" cy="5145104"/>
          </a:xfrm>
        </p:spPr>
        <p:txBody>
          <a:bodyPr/>
          <a:lstStyle/>
          <a:p>
            <a:r>
              <a:rPr lang="et-EE" sz="2800" dirty="0"/>
              <a:t>Kaasnevad laenukohustustega, mida võib vaadelda kui hinda, mida laenusaajad tasuvad laenuandjale raha kasutamise eest.</a:t>
            </a:r>
          </a:p>
          <a:p>
            <a:pPr>
              <a:buNone/>
            </a:pPr>
            <a:r>
              <a:rPr lang="et-EE" sz="2800" dirty="0"/>
              <a:t> </a:t>
            </a:r>
          </a:p>
          <a:p>
            <a:r>
              <a:rPr lang="et-EE" sz="2800" dirty="0"/>
              <a:t>Intressi arvestatakse vastavalt lepingutingimustele.</a:t>
            </a:r>
          </a:p>
          <a:p>
            <a:pPr>
              <a:buNone/>
            </a:pPr>
            <a:r>
              <a:rPr lang="et-EE" sz="2800" dirty="0"/>
              <a:t> </a:t>
            </a:r>
          </a:p>
          <a:p>
            <a:r>
              <a:rPr lang="et-EE" sz="2800" dirty="0"/>
              <a:t>Üldjuhul arvestatakse intress kuluks kassapõhiselt: </a:t>
            </a:r>
          </a:p>
          <a:p>
            <a:pPr>
              <a:buNone/>
            </a:pPr>
            <a:r>
              <a:rPr lang="et-EE" sz="2800" dirty="0"/>
              <a:t>		D intressikulu</a:t>
            </a:r>
          </a:p>
          <a:p>
            <a:pPr>
              <a:buNone/>
            </a:pPr>
            <a:r>
              <a:rPr lang="et-EE" sz="2800" dirty="0"/>
              <a:t>		K raha 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0F62A-8FF3-47B1-AE9C-F5466B3E6FF8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Konto Intressivõlad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85860"/>
            <a:ext cx="7772400" cy="4930790"/>
          </a:xfrm>
        </p:spPr>
        <p:txBody>
          <a:bodyPr/>
          <a:lstStyle/>
          <a:p>
            <a:r>
              <a:rPr lang="et-EE" sz="2800" dirty="0"/>
              <a:t>Majandusaasta lõpuks tasumata intressisumma tuleb lähtudes tekkepõhisest arvestusest ja tulude-kulude vastavuse printsiibist üles võtta. </a:t>
            </a:r>
          </a:p>
          <a:p>
            <a:pPr>
              <a:buNone/>
            </a:pPr>
            <a:r>
              <a:rPr lang="et-EE" sz="2800" dirty="0"/>
              <a:t>		D intressikulu</a:t>
            </a:r>
          </a:p>
          <a:p>
            <a:pPr>
              <a:buNone/>
            </a:pPr>
            <a:r>
              <a:rPr lang="et-EE" sz="2800" dirty="0"/>
              <a:t>		K intressivõlg</a:t>
            </a:r>
          </a:p>
          <a:p>
            <a:pPr>
              <a:buNone/>
            </a:pPr>
            <a:endParaRPr lang="et-EE" sz="2800" dirty="0"/>
          </a:p>
          <a:p>
            <a:r>
              <a:rPr lang="et-EE" sz="2800" dirty="0"/>
              <a:t>Kui järgmisel perioodil võlg tasutakse, kirjendatakse</a:t>
            </a:r>
          </a:p>
          <a:p>
            <a:pPr>
              <a:buNone/>
            </a:pPr>
            <a:r>
              <a:rPr lang="et-EE" sz="2800" dirty="0"/>
              <a:t>		D intressivõlg</a:t>
            </a:r>
          </a:p>
          <a:p>
            <a:pPr>
              <a:buNone/>
            </a:pPr>
            <a:r>
              <a:rPr lang="et-EE" sz="2800" dirty="0"/>
              <a:t>		K raha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EE840-947B-4F79-B2EA-FA1CF89842CE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Konto Intressivõlad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071546"/>
            <a:ext cx="7910538" cy="5145104"/>
          </a:xfrm>
        </p:spPr>
        <p:txBody>
          <a:bodyPr/>
          <a:lstStyle/>
          <a:p>
            <a:r>
              <a:rPr lang="et-EE" sz="2800" dirty="0"/>
              <a:t>Praktikas näiteks saadakse lühiajalist laenu 5 000€, intressikohustusega 500 €.</a:t>
            </a:r>
          </a:p>
          <a:p>
            <a:pPr>
              <a:buNone/>
            </a:pPr>
            <a:r>
              <a:rPr lang="et-EE" sz="2800" dirty="0"/>
              <a:t>		Deebet: Arvelduskonto		5 000</a:t>
            </a:r>
          </a:p>
          <a:p>
            <a:pPr>
              <a:buNone/>
            </a:pPr>
            <a:r>
              <a:rPr lang="et-EE" sz="2800" dirty="0"/>
              <a:t>		Kreedit: Lühiajalised laenud 	5 000</a:t>
            </a:r>
          </a:p>
          <a:p>
            <a:r>
              <a:rPr lang="et-EE" sz="2800" dirty="0"/>
              <a:t> Võetakse arvele intressikohustus.</a:t>
            </a:r>
          </a:p>
          <a:p>
            <a:pPr>
              <a:buNone/>
            </a:pPr>
            <a:r>
              <a:rPr lang="et-EE" sz="2800" dirty="0"/>
              <a:t>		Deebet: Intressikulud		   500</a:t>
            </a:r>
          </a:p>
          <a:p>
            <a:pPr>
              <a:buNone/>
            </a:pPr>
            <a:r>
              <a:rPr lang="et-EE" sz="2800" dirty="0"/>
              <a:t>		Kreedit: Intressivõlad		   500</a:t>
            </a:r>
          </a:p>
          <a:p>
            <a:r>
              <a:rPr lang="et-EE" sz="2800" dirty="0"/>
              <a:t> Tasutakse laen koos intressidega</a:t>
            </a:r>
          </a:p>
          <a:p>
            <a:pPr>
              <a:buNone/>
            </a:pPr>
            <a:r>
              <a:rPr lang="et-EE" sz="2800" dirty="0"/>
              <a:t>		Deebet: Lühiajalised laenud 	5 000</a:t>
            </a:r>
          </a:p>
          <a:p>
            <a:pPr>
              <a:buNone/>
            </a:pPr>
            <a:r>
              <a:rPr lang="et-EE" sz="2800" dirty="0"/>
              <a:t>		Deebet: Intressivõlad		   500</a:t>
            </a:r>
          </a:p>
          <a:p>
            <a:pPr>
              <a:buNone/>
            </a:pPr>
            <a:r>
              <a:rPr lang="et-EE" sz="2800" dirty="0"/>
              <a:t>		Kreedit: Arvelduskonto		   500</a:t>
            </a:r>
          </a:p>
          <a:p>
            <a:r>
              <a:rPr lang="et-EE" sz="2800" dirty="0"/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261D-ABD0-4BCB-BC89-B80B71B036FD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Konto Intressivõlad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Majandusaasta lõpuks arvestatud, kuid tasumata intress kajastatakse bilansis kohustusena lähtudes tekkepõhisusest	D intressikulu</a:t>
            </a:r>
          </a:p>
          <a:p>
            <a:pPr>
              <a:buNone/>
            </a:pPr>
            <a:r>
              <a:rPr lang="et-EE" dirty="0"/>
              <a:t>		K intressivõlg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r>
              <a:rPr lang="et-EE" dirty="0"/>
              <a:t>Aastaaruande lisades avalikustatakse pikaajalise kohustuse intressimäärad.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1EE5-DB05-49BD-8892-0EDD924536CF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14380"/>
          </a:xfrm>
        </p:spPr>
        <p:txBody>
          <a:bodyPr/>
          <a:lstStyle/>
          <a:p>
            <a:r>
              <a:rPr lang="et-EE" dirty="0"/>
              <a:t>Konto Elatise võlg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71546"/>
            <a:ext cx="7772400" cy="5145104"/>
          </a:xfrm>
        </p:spPr>
        <p:txBody>
          <a:bodyPr/>
          <a:lstStyle/>
          <a:p>
            <a:r>
              <a:rPr lang="et-EE" sz="2800" dirty="0"/>
              <a:t>selle konto kreeditisse  kantakse summa, mis on elatise maksjalt kinni peetud ja  konto deebetisse summa, mis on üle kantud elatise saajale.</a:t>
            </a:r>
          </a:p>
          <a:p>
            <a:pPr>
              <a:buNone/>
            </a:pPr>
            <a:r>
              <a:rPr lang="et-EE" sz="2800" dirty="0"/>
              <a:t>Elatisraha arvestamisel 	</a:t>
            </a:r>
          </a:p>
          <a:p>
            <a:pPr>
              <a:buNone/>
            </a:pPr>
            <a:r>
              <a:rPr lang="et-EE" sz="2800" dirty="0"/>
              <a:t>		D Võlad töövõtjatele/Jüri		150€</a:t>
            </a:r>
          </a:p>
          <a:p>
            <a:pPr>
              <a:buNone/>
            </a:pPr>
            <a:r>
              <a:rPr lang="et-EE" sz="2800" dirty="0"/>
              <a:t>		K Elatisraha/Mari			150€</a:t>
            </a:r>
          </a:p>
          <a:p>
            <a:r>
              <a:rPr lang="et-EE" sz="2800" dirty="0"/>
              <a:t>Elatisraha ülekandmine: 	</a:t>
            </a:r>
          </a:p>
          <a:p>
            <a:pPr>
              <a:buNone/>
            </a:pPr>
            <a:r>
              <a:rPr lang="et-EE" sz="2800" dirty="0"/>
              <a:t>		D Elatisraha/Mari		150€	</a:t>
            </a:r>
          </a:p>
          <a:p>
            <a:pPr>
              <a:buNone/>
            </a:pPr>
            <a:r>
              <a:rPr lang="et-EE" sz="2800" dirty="0"/>
              <a:t>		K Raha pangas		150€</a:t>
            </a:r>
          </a:p>
          <a:p>
            <a:r>
              <a:rPr lang="et-EE" sz="2800" dirty="0"/>
              <a:t> NB! Tähelepanu deklareerimisel!	</a:t>
            </a:r>
          </a:p>
          <a:p>
            <a:pPr>
              <a:buNone/>
            </a:pPr>
            <a:r>
              <a:rPr lang="et-EE" sz="2800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BA8C6-70AB-42F9-967A-EBB14AA9D000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Konto A/Ü liikmemaks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85860"/>
            <a:ext cx="7772400" cy="4930790"/>
          </a:xfrm>
        </p:spPr>
        <p:txBody>
          <a:bodyPr/>
          <a:lstStyle/>
          <a:p>
            <a:r>
              <a:rPr lang="et-EE" b="1" dirty="0"/>
              <a:t>A/Ü liikmemaks</a:t>
            </a:r>
            <a:r>
              <a:rPr lang="et-EE" dirty="0"/>
              <a:t> – on vabatahtlik maks ning selle ja ka analoogsete maksude kinnipidamise kohta esitab töövõtja raamatupidajale kirjaliku avalduse! </a:t>
            </a:r>
          </a:p>
          <a:p>
            <a:pPr>
              <a:buNone/>
            </a:pPr>
            <a:endParaRPr lang="et-EE" dirty="0"/>
          </a:p>
          <a:p>
            <a:r>
              <a:rPr lang="et-EE" dirty="0"/>
              <a:t>Tüüplausendid:</a:t>
            </a:r>
          </a:p>
          <a:p>
            <a:pPr lvl="1"/>
            <a:r>
              <a:rPr lang="et-EE" dirty="0"/>
              <a:t>D				D</a:t>
            </a:r>
          </a:p>
          <a:p>
            <a:pPr lvl="1"/>
            <a:r>
              <a:rPr lang="et-EE" dirty="0"/>
              <a:t>K				K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FED2-6210-4FEC-8D1A-72C325415970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381000"/>
            <a:ext cx="8267728" cy="761984"/>
          </a:xfrm>
        </p:spPr>
        <p:txBody>
          <a:bodyPr/>
          <a:lstStyle/>
          <a:p>
            <a:r>
              <a:rPr lang="et-EE" sz="4000" dirty="0"/>
              <a:t>Konto Arveldused aruandvate isikutega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285860"/>
            <a:ext cx="8072494" cy="4930790"/>
          </a:xfrm>
        </p:spPr>
        <p:txBody>
          <a:bodyPr/>
          <a:lstStyle/>
          <a:p>
            <a:r>
              <a:rPr lang="et-EE" dirty="0"/>
              <a:t>Peetakse arvestust ettevõtte töötajatega lähetus- ja majanduskulude võlgade ja nende tasumise kohta</a:t>
            </a:r>
          </a:p>
          <a:p>
            <a:r>
              <a:rPr lang="et-EE" dirty="0"/>
              <a:t>Algdokument: lähetus- või majanduskulude aruanne koos kulusid tõendavate algdokumentidega</a:t>
            </a:r>
          </a:p>
          <a:p>
            <a:pPr>
              <a:buNone/>
            </a:pPr>
            <a:r>
              <a:rPr lang="et-EE" dirty="0"/>
              <a:t>D kulukonto				D AAI</a:t>
            </a:r>
          </a:p>
          <a:p>
            <a:pPr>
              <a:buNone/>
            </a:pPr>
            <a:r>
              <a:rPr lang="et-EE" dirty="0"/>
              <a:t>D KM					K Raha</a:t>
            </a:r>
          </a:p>
          <a:p>
            <a:pPr>
              <a:buNone/>
            </a:pPr>
            <a:r>
              <a:rPr lang="et-EE" dirty="0"/>
              <a:t>K Arveldused aruandvate isikutega (AAI)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97DF2-B02F-4B43-8FA4-2289D86BCA92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39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14380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214422"/>
            <a:ext cx="8267728" cy="5214974"/>
          </a:xfrm>
        </p:spPr>
        <p:txBody>
          <a:bodyPr/>
          <a:lstStyle/>
          <a:p>
            <a:r>
              <a:rPr lang="et-EE" b="1" dirty="0"/>
              <a:t>RTJ 2 LISA 1 </a:t>
            </a:r>
            <a:r>
              <a:rPr lang="et-EE" dirty="0"/>
              <a:t>järgi esitatakse bilansikirjel Võlad ja ettemaksed</a:t>
            </a:r>
            <a:r>
              <a:rPr lang="et-EE" b="1" dirty="0"/>
              <a:t>  </a:t>
            </a:r>
            <a:r>
              <a:rPr lang="et-EE" dirty="0"/>
              <a:t>lühiajalised võlad ja saadud ettemaksed. Põhilised grupid (ka RAA lisas):</a:t>
            </a:r>
          </a:p>
          <a:p>
            <a:pPr lvl="1"/>
            <a:r>
              <a:rPr lang="et-EE" dirty="0"/>
              <a:t>võlad tarnijatele </a:t>
            </a:r>
          </a:p>
          <a:p>
            <a:pPr lvl="1"/>
            <a:r>
              <a:rPr lang="et-EE" dirty="0"/>
              <a:t>võlad töövõtjatele </a:t>
            </a:r>
          </a:p>
          <a:p>
            <a:pPr lvl="1"/>
            <a:r>
              <a:rPr lang="et-EE" dirty="0"/>
              <a:t>maksuvõlad</a:t>
            </a:r>
          </a:p>
          <a:p>
            <a:pPr lvl="1"/>
            <a:r>
              <a:rPr lang="et-EE" dirty="0"/>
              <a:t>muud võlad </a:t>
            </a:r>
          </a:p>
          <a:p>
            <a:pPr lvl="1"/>
            <a:r>
              <a:rPr lang="et-EE" dirty="0"/>
              <a:t>saadud ettemaksed </a:t>
            </a:r>
          </a:p>
          <a:p>
            <a:pPr>
              <a:buNone/>
            </a:pPr>
            <a:r>
              <a:rPr lang="et-EE" dirty="0"/>
              <a:t>Esitatakse korrigeeritud   soetusmaksumuses.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E7E6-478E-4CC6-8C71-B6EB384C40AC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839100" cy="642942"/>
          </a:xfrm>
        </p:spPr>
        <p:txBody>
          <a:bodyPr/>
          <a:lstStyle/>
          <a:p>
            <a:r>
              <a:rPr lang="et-EE" sz="4000" dirty="0"/>
              <a:t>Maksuvõlad – </a:t>
            </a:r>
            <a:r>
              <a:rPr lang="et-EE" sz="2400" dirty="0"/>
              <a:t>TKM, KPK, ÜTM, SM, ETM, KM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928670"/>
            <a:ext cx="7910538" cy="5380650"/>
          </a:xfrm>
        </p:spPr>
        <p:txBody>
          <a:bodyPr/>
          <a:lstStyle/>
          <a:p>
            <a:r>
              <a:rPr lang="et-EE" sz="4000" i="1" dirty="0"/>
              <a:t>Eeldusained:</a:t>
            </a:r>
            <a:r>
              <a:rPr lang="et-EE" sz="4000" dirty="0"/>
              <a:t> töö-ja töötasu arvestus, maksundus</a:t>
            </a:r>
            <a:r>
              <a:rPr lang="et-EE" dirty="0"/>
              <a:t>.</a:t>
            </a:r>
          </a:p>
          <a:p>
            <a:pPr>
              <a:buNone/>
            </a:pPr>
            <a:r>
              <a:rPr lang="et-EE" dirty="0"/>
              <a:t> </a:t>
            </a:r>
          </a:p>
          <a:p>
            <a:r>
              <a:rPr lang="et-EE" dirty="0"/>
              <a:t>Maksuvõlgade kontod on tüüpilised passiva kontod, mille kreeditis arvestatakse võla suurenemist ja deebetis võla vähenemist.</a:t>
            </a:r>
          </a:p>
          <a:p>
            <a:r>
              <a:rPr lang="et-EE" dirty="0"/>
              <a:t>Kuna maksud tuleb deklareerida ja RAA lisades esitada maksuliikide lõikes, siis raamatupidamiskontod avatakse samuti maksuliikide ja määrade lõikes.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BE324-E194-4219-8F85-C753BD469B2B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40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14380"/>
          </a:xfrm>
        </p:spPr>
        <p:txBody>
          <a:bodyPr/>
          <a:lstStyle/>
          <a:p>
            <a:r>
              <a:rPr lang="et-EE" sz="4000" dirty="0"/>
              <a:t>Töötuskindlustusmakse  TKM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928670"/>
            <a:ext cx="8267728" cy="5287980"/>
          </a:xfrm>
        </p:spPr>
        <p:txBody>
          <a:bodyPr/>
          <a:lstStyle/>
          <a:p>
            <a:r>
              <a:rPr lang="et-EE" dirty="0"/>
              <a:t>Arvestatakse töötaja makstavalt brutopalgalt 0,8%, mis kantakse tööandja kuludesse</a:t>
            </a:r>
          </a:p>
          <a:p>
            <a:pPr lvl="2">
              <a:buNone/>
            </a:pPr>
            <a:r>
              <a:rPr lang="et-EE" dirty="0"/>
              <a:t>D Tööjõukulu/ TKM kulu</a:t>
            </a:r>
          </a:p>
          <a:p>
            <a:pPr lvl="2">
              <a:buNone/>
            </a:pPr>
            <a:r>
              <a:rPr lang="et-EE" dirty="0"/>
              <a:t>K TKM võlg</a:t>
            </a:r>
          </a:p>
          <a:p>
            <a:r>
              <a:rPr lang="et-EE" dirty="0"/>
              <a:t>Peetakse kinni töötaja brutopalgast 1,6%.</a:t>
            </a:r>
          </a:p>
          <a:p>
            <a:pPr lvl="2">
              <a:buNone/>
            </a:pPr>
            <a:r>
              <a:rPr lang="et-EE" dirty="0"/>
              <a:t>D Võlad töövõtjatele/Kalle</a:t>
            </a:r>
          </a:p>
          <a:p>
            <a:pPr lvl="2">
              <a:buNone/>
            </a:pPr>
            <a:r>
              <a:rPr lang="et-EE" dirty="0"/>
              <a:t>K TKM võlg</a:t>
            </a:r>
          </a:p>
          <a:p>
            <a:r>
              <a:rPr lang="et-EE" dirty="0"/>
              <a:t>Maksuvõla tasumisel ja võla kustutamisel</a:t>
            </a:r>
          </a:p>
          <a:p>
            <a:pPr lvl="2">
              <a:buNone/>
            </a:pPr>
            <a:r>
              <a:rPr lang="et-EE" dirty="0"/>
              <a:t>D Maksude ettemaksed	D TKM võlg</a:t>
            </a:r>
          </a:p>
          <a:p>
            <a:pPr lvl="2">
              <a:buNone/>
            </a:pPr>
            <a:r>
              <a:rPr lang="et-EE" dirty="0"/>
              <a:t>K Raha			K Maksude ettemaksed</a:t>
            </a:r>
          </a:p>
          <a:p>
            <a:pPr lvl="2"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41</a:t>
            </a:fld>
            <a:endParaRPr lang="et-EE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10604" cy="642942"/>
          </a:xfrm>
        </p:spPr>
        <p:txBody>
          <a:bodyPr/>
          <a:lstStyle/>
          <a:p>
            <a:r>
              <a:rPr lang="et-EE" sz="3800" dirty="0"/>
              <a:t>Kohustuslik kogumispensioni makse KPK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928670"/>
            <a:ext cx="8339166" cy="5429288"/>
          </a:xfrm>
        </p:spPr>
        <p:txBody>
          <a:bodyPr/>
          <a:lstStyle/>
          <a:p>
            <a:r>
              <a:rPr lang="et-EE" dirty="0"/>
              <a:t>Peetakse kinni töötasu ja sellega võrdsustatud summalt 2% .</a:t>
            </a:r>
          </a:p>
          <a:p>
            <a:r>
              <a:rPr lang="et-EE" dirty="0"/>
              <a:t>1. Isik on sündinud aastal 1983 või hiljem</a:t>
            </a:r>
          </a:p>
          <a:p>
            <a:pPr lvl="1"/>
            <a:r>
              <a:rPr lang="et-EE" dirty="0"/>
              <a:t>2. Isik on saanud 18-aastaseks</a:t>
            </a:r>
          </a:p>
          <a:p>
            <a:pPr lvl="1"/>
            <a:r>
              <a:rPr lang="et-EE" dirty="0"/>
              <a:t>3.Isik, kes on sündinud enne 1983 aastat, kuid on vabatahtlikult liitunud</a:t>
            </a:r>
          </a:p>
          <a:p>
            <a:pPr lvl="1">
              <a:buNone/>
            </a:pPr>
            <a:endParaRPr lang="et-EE" dirty="0"/>
          </a:p>
          <a:p>
            <a:pPr lvl="1">
              <a:buNone/>
            </a:pPr>
            <a:r>
              <a:rPr lang="et-EE" dirty="0"/>
              <a:t>Deebet: Võlad töövõtjatele			</a:t>
            </a:r>
          </a:p>
          <a:p>
            <a:pPr lvl="1">
              <a:buNone/>
            </a:pPr>
            <a:r>
              <a:rPr lang="et-EE" dirty="0"/>
              <a:t>Kreedit: Kogumispensioni võlg</a:t>
            </a:r>
          </a:p>
          <a:p>
            <a:pPr>
              <a:buNone/>
            </a:pPr>
            <a:r>
              <a:rPr lang="et-EE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42</a:t>
            </a:fld>
            <a:endParaRPr lang="et-E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04860"/>
          </a:xfrm>
        </p:spPr>
        <p:txBody>
          <a:bodyPr/>
          <a:lstStyle/>
          <a:p>
            <a:r>
              <a:rPr lang="et-EE" dirty="0"/>
              <a:t>KPK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57298"/>
            <a:ext cx="7772400" cy="4859352"/>
          </a:xfrm>
        </p:spPr>
        <p:txBody>
          <a:bodyPr/>
          <a:lstStyle/>
          <a:p>
            <a:r>
              <a:rPr lang="et-EE" dirty="0"/>
              <a:t>Võla kustutamine</a:t>
            </a:r>
          </a:p>
          <a:p>
            <a:pPr lvl="2"/>
            <a:r>
              <a:rPr lang="et-EE" dirty="0"/>
              <a:t>D Maksude ettemaks	D Kogumispensioni 					võlg</a:t>
            </a:r>
          </a:p>
          <a:p>
            <a:pPr lvl="2"/>
            <a:r>
              <a:rPr lang="et-EE" dirty="0"/>
              <a:t>K Raha			K Maksude ettemaks</a:t>
            </a:r>
          </a:p>
          <a:p>
            <a:pPr lvl="2"/>
            <a:endParaRPr lang="et-EE" dirty="0"/>
          </a:p>
          <a:p>
            <a:r>
              <a:rPr lang="et-EE" dirty="0"/>
              <a:t>VÕI 	</a:t>
            </a:r>
          </a:p>
          <a:p>
            <a:pPr lvl="1"/>
            <a:r>
              <a:rPr lang="et-EE" dirty="0"/>
              <a:t>D KPK võlg</a:t>
            </a:r>
          </a:p>
          <a:p>
            <a:pPr lvl="1">
              <a:buNone/>
            </a:pPr>
            <a:r>
              <a:rPr lang="et-EE" dirty="0"/>
              <a:t>	 K Raha</a:t>
            </a:r>
          </a:p>
          <a:p>
            <a:r>
              <a:rPr lang="et-EE" dirty="0"/>
              <a:t>Deklaratsioon - TSD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43</a:t>
            </a:fld>
            <a:endParaRPr lang="et-EE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8053414" cy="785818"/>
          </a:xfrm>
        </p:spPr>
        <p:txBody>
          <a:bodyPr/>
          <a:lstStyle/>
          <a:p>
            <a:r>
              <a:rPr lang="et-EE" sz="4000" dirty="0"/>
              <a:t>Üksikisiku tulumaks ÜTM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073666"/>
          </a:xfrm>
        </p:spPr>
        <p:txBody>
          <a:bodyPr/>
          <a:lstStyle/>
          <a:p>
            <a:r>
              <a:rPr lang="et-EE" dirty="0"/>
              <a:t>Maksustatakse kõik rahalised tasud, mida makstakse töötajale</a:t>
            </a:r>
          </a:p>
          <a:p>
            <a:r>
              <a:rPr lang="et-EE" dirty="0"/>
              <a:t>Ei maksustata </a:t>
            </a:r>
          </a:p>
          <a:p>
            <a:pPr lvl="1"/>
            <a:r>
              <a:rPr lang="et-EE" dirty="0"/>
              <a:t>avalduse alusel maksuvaba tulu</a:t>
            </a:r>
          </a:p>
          <a:p>
            <a:pPr lvl="1"/>
            <a:r>
              <a:rPr lang="et-EE" dirty="0"/>
              <a:t>kinnipeetud TKM</a:t>
            </a:r>
          </a:p>
          <a:p>
            <a:pPr lvl="1"/>
            <a:r>
              <a:rPr lang="et-EE" dirty="0"/>
              <a:t>kinnipeetud KPK</a:t>
            </a:r>
          </a:p>
          <a:p>
            <a:pPr lvl="1"/>
            <a:endParaRPr lang="et-EE" dirty="0"/>
          </a:p>
          <a:p>
            <a:pPr>
              <a:buNone/>
            </a:pPr>
            <a:r>
              <a:rPr lang="et-EE" sz="2400" dirty="0"/>
              <a:t>D võlad töövõtjatele	D Maksude ettemaks	 	D ÜTM võlg</a:t>
            </a:r>
          </a:p>
          <a:p>
            <a:pPr>
              <a:buNone/>
            </a:pPr>
            <a:r>
              <a:rPr lang="et-EE" sz="2400" dirty="0"/>
              <a:t>K ÜTM võlg		K Raha			K M ettemaks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44</a:t>
            </a:fld>
            <a:endParaRPr lang="et-EE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19108"/>
          </a:xfrm>
        </p:spPr>
        <p:txBody>
          <a:bodyPr/>
          <a:lstStyle/>
          <a:p>
            <a:r>
              <a:rPr lang="et-EE" sz="4000" dirty="0"/>
              <a:t>Sotsiaalmaks 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2984"/>
            <a:ext cx="7772400" cy="5073666"/>
          </a:xfrm>
        </p:spPr>
        <p:txBody>
          <a:bodyPr/>
          <a:lstStyle/>
          <a:p>
            <a:r>
              <a:rPr lang="et-EE" dirty="0"/>
              <a:t>Maksustatakse töötajale arvestatud tasud</a:t>
            </a:r>
          </a:p>
          <a:p>
            <a:pPr lvl="1"/>
            <a:r>
              <a:rPr lang="et-EE" dirty="0"/>
              <a:t>D Tööjõukulu/SM kulu</a:t>
            </a:r>
          </a:p>
          <a:p>
            <a:pPr lvl="1"/>
            <a:r>
              <a:rPr lang="et-EE" dirty="0"/>
              <a:t>K SM võlg</a:t>
            </a:r>
          </a:p>
          <a:p>
            <a:r>
              <a:rPr lang="et-EE" dirty="0"/>
              <a:t>Maksustatakse erisoodustused (TM seadus)</a:t>
            </a:r>
          </a:p>
          <a:p>
            <a:pPr lvl="1"/>
            <a:r>
              <a:rPr lang="et-EE" dirty="0"/>
              <a:t>D Erisoodustuse SM kulu</a:t>
            </a:r>
          </a:p>
          <a:p>
            <a:pPr lvl="1"/>
            <a:r>
              <a:rPr lang="et-EE" dirty="0"/>
              <a:t>D Erisoodustuse TM kulu</a:t>
            </a:r>
          </a:p>
          <a:p>
            <a:pPr lvl="1"/>
            <a:r>
              <a:rPr lang="et-EE" dirty="0"/>
              <a:t>K Erisoodustuse SM võlg</a:t>
            </a:r>
          </a:p>
          <a:p>
            <a:pPr lvl="1"/>
            <a:r>
              <a:rPr lang="et-EE" dirty="0"/>
              <a:t>K Erisoodustuse TM võlg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45</a:t>
            </a:fld>
            <a:endParaRPr lang="et-EE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8053414" cy="642942"/>
          </a:xfrm>
        </p:spPr>
        <p:txBody>
          <a:bodyPr/>
          <a:lstStyle/>
          <a:p>
            <a:r>
              <a:rPr lang="et-EE" sz="4000" dirty="0"/>
              <a:t>Ettevõtte tulumaks ETM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857232"/>
            <a:ext cx="8053414" cy="5359418"/>
          </a:xfrm>
        </p:spPr>
        <p:txBody>
          <a:bodyPr/>
          <a:lstStyle/>
          <a:p>
            <a:r>
              <a:rPr lang="et-EE" dirty="0"/>
              <a:t>Maksustatakse</a:t>
            </a:r>
          </a:p>
          <a:p>
            <a:pPr lvl="1"/>
            <a:r>
              <a:rPr lang="et-EE" dirty="0"/>
              <a:t>Erisoodustused vt kanne SM juures</a:t>
            </a:r>
          </a:p>
          <a:p>
            <a:pPr lvl="1"/>
            <a:r>
              <a:rPr lang="et-EE" dirty="0"/>
              <a:t>Juriidilisele isikule tehtud kingitused</a:t>
            </a:r>
          </a:p>
          <a:p>
            <a:pPr lvl="1"/>
            <a:r>
              <a:rPr lang="et-EE" dirty="0"/>
              <a:t>Annetused, vastuvõtukulud</a:t>
            </a:r>
          </a:p>
          <a:p>
            <a:pPr lvl="1"/>
            <a:r>
              <a:rPr lang="et-EE" dirty="0"/>
              <a:t>Ettevõtlusega mitteseotud kulud</a:t>
            </a:r>
          </a:p>
          <a:p>
            <a:pPr lvl="2"/>
            <a:r>
              <a:rPr lang="et-EE" dirty="0"/>
              <a:t>D Mitmesugused tegevuskulud/üldhalduskulud</a:t>
            </a:r>
          </a:p>
          <a:p>
            <a:pPr lvl="2"/>
            <a:r>
              <a:rPr lang="et-EE" dirty="0"/>
              <a:t>K ETM võlg</a:t>
            </a:r>
          </a:p>
          <a:p>
            <a:pPr lvl="1"/>
            <a:r>
              <a:rPr lang="et-EE" dirty="0"/>
              <a:t>Dividendid</a:t>
            </a:r>
          </a:p>
          <a:p>
            <a:pPr lvl="2"/>
            <a:r>
              <a:rPr lang="et-EE" dirty="0"/>
              <a:t>D TM kulu</a:t>
            </a:r>
          </a:p>
          <a:p>
            <a:pPr lvl="2"/>
            <a:r>
              <a:rPr lang="et-EE" dirty="0"/>
              <a:t>K ETM võlg</a:t>
            </a:r>
          </a:p>
          <a:p>
            <a:pPr lvl="1"/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46</a:t>
            </a:fld>
            <a:endParaRPr lang="et-EE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7910538" cy="571504"/>
          </a:xfrm>
        </p:spPr>
        <p:txBody>
          <a:bodyPr/>
          <a:lstStyle/>
          <a:p>
            <a:r>
              <a:rPr lang="et-EE" sz="4000" dirty="0"/>
              <a:t>Käibemaks KM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642918"/>
            <a:ext cx="8501122" cy="5715040"/>
          </a:xfrm>
        </p:spPr>
        <p:txBody>
          <a:bodyPr/>
          <a:lstStyle/>
          <a:p>
            <a:r>
              <a:rPr lang="et-EE" dirty="0"/>
              <a:t>KM kohustuslane avab KM võla kontod eraldi iga määraga toimunud käibemaksusummade arvestamiseks. Algdokument – ARVE!!! </a:t>
            </a:r>
          </a:p>
          <a:p>
            <a:r>
              <a:rPr lang="et-EE" dirty="0"/>
              <a:t>Üldreegel – Ostetakse käibemaksuga kaupu</a:t>
            </a:r>
          </a:p>
          <a:p>
            <a:pPr lvl="1"/>
            <a:r>
              <a:rPr lang="et-EE" dirty="0"/>
              <a:t>D kaup</a:t>
            </a:r>
          </a:p>
          <a:p>
            <a:pPr lvl="1"/>
            <a:r>
              <a:rPr lang="et-EE" dirty="0"/>
              <a:t>D KM</a:t>
            </a:r>
          </a:p>
          <a:p>
            <a:pPr lvl="1"/>
            <a:r>
              <a:rPr lang="et-EE" dirty="0"/>
              <a:t>K võlg tarnijale</a:t>
            </a:r>
          </a:p>
          <a:p>
            <a:r>
              <a:rPr lang="et-EE" sz="3600" dirty="0"/>
              <a:t>Müüakse kaupu</a:t>
            </a:r>
            <a:r>
              <a:rPr lang="et-EE" dirty="0"/>
              <a:t>		D Raha või Nõue</a:t>
            </a:r>
          </a:p>
          <a:p>
            <a:pPr lvl="1">
              <a:buNone/>
            </a:pPr>
            <a:r>
              <a:rPr lang="et-EE" dirty="0"/>
              <a:t>					K KM võlg</a:t>
            </a:r>
          </a:p>
          <a:p>
            <a:pPr lvl="1">
              <a:buNone/>
            </a:pPr>
            <a:r>
              <a:rPr lang="et-EE" dirty="0"/>
              <a:t>					K Müügitulu</a:t>
            </a:r>
          </a:p>
          <a:p>
            <a:pPr>
              <a:buNone/>
            </a:pPr>
            <a:r>
              <a:rPr lang="et-EE" sz="2400" dirty="0"/>
              <a:t>Kui kontole jääb deebetsaldo, on tegemist  käibemaksu ettemaksuga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47</a:t>
            </a:fld>
            <a:endParaRPr lang="et-EE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642942"/>
          </a:xfrm>
        </p:spPr>
        <p:txBody>
          <a:bodyPr/>
          <a:lstStyle/>
          <a:p>
            <a:r>
              <a:rPr lang="et-EE" dirty="0"/>
              <a:t>Saadud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857232"/>
            <a:ext cx="8410604" cy="5359418"/>
          </a:xfrm>
        </p:spPr>
        <p:txBody>
          <a:bodyPr/>
          <a:lstStyle/>
          <a:p>
            <a:r>
              <a:rPr lang="et-EE" dirty="0"/>
              <a:t>Tekivad juhul, kui firma saab raha enne, kui kaup on lähetatud või teenus osutatud.</a:t>
            </a:r>
          </a:p>
          <a:p>
            <a:r>
              <a:rPr lang="et-EE" dirty="0"/>
              <a:t>Ostjatelt/klientidelt saadud ettemakseid kajastatakse raamatupidamiskohustuslase kohustusena, kes arvestab ja maksab antud summadelt käibemaksu.</a:t>
            </a:r>
          </a:p>
          <a:p>
            <a:r>
              <a:rPr lang="et-EE" dirty="0"/>
              <a:t>Näiteks ettemaksu summa 1256,67€ laekumisel</a:t>
            </a:r>
          </a:p>
          <a:p>
            <a:pPr lvl="1"/>
            <a:r>
              <a:rPr lang="et-EE" dirty="0"/>
              <a:t>D Raha pangas		1256,67	</a:t>
            </a:r>
          </a:p>
          <a:p>
            <a:pPr lvl="1"/>
            <a:r>
              <a:rPr lang="et-EE" dirty="0"/>
              <a:t>K Saadud ettemaks	</a:t>
            </a:r>
          </a:p>
          <a:p>
            <a:pPr lvl="1"/>
            <a:r>
              <a:rPr lang="et-EE" dirty="0"/>
              <a:t>K KM võlg 	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48</a:t>
            </a:fld>
            <a:endParaRPr lang="et-EE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8124852" cy="642942"/>
          </a:xfrm>
        </p:spPr>
        <p:txBody>
          <a:bodyPr/>
          <a:lstStyle/>
          <a:p>
            <a:r>
              <a:rPr lang="et-EE" dirty="0"/>
              <a:t>Saadud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857232"/>
            <a:ext cx="8124852" cy="5359418"/>
          </a:xfrm>
        </p:spPr>
        <p:txBody>
          <a:bodyPr/>
          <a:lstStyle/>
          <a:p>
            <a:r>
              <a:rPr lang="et-EE" dirty="0"/>
              <a:t>Kaupa anti müümisel üle summas  1500€</a:t>
            </a:r>
          </a:p>
          <a:p>
            <a:pPr lvl="1"/>
            <a:r>
              <a:rPr lang="et-EE" dirty="0"/>
              <a:t>D Saadud ettemaks</a:t>
            </a:r>
          </a:p>
          <a:p>
            <a:pPr lvl="1"/>
            <a:r>
              <a:rPr lang="et-EE" dirty="0"/>
              <a:t>D Nõue ostjate vastu</a:t>
            </a:r>
          </a:p>
          <a:p>
            <a:pPr lvl="1"/>
            <a:r>
              <a:rPr lang="et-EE" dirty="0"/>
              <a:t>K Müügitulu</a:t>
            </a:r>
          </a:p>
          <a:p>
            <a:pPr lvl="1"/>
            <a:r>
              <a:rPr lang="et-EE" dirty="0"/>
              <a:t>K KM võlg</a:t>
            </a:r>
          </a:p>
          <a:p>
            <a:r>
              <a:rPr lang="et-EE" dirty="0"/>
              <a:t>Kui kaupa ei müüda/võõrandata, võib müüja teha käibemaksu tagasiarvestuse</a:t>
            </a:r>
          </a:p>
          <a:p>
            <a:pPr>
              <a:buNone/>
            </a:pPr>
            <a:endParaRPr lang="et-EE" dirty="0"/>
          </a:p>
          <a:p>
            <a:r>
              <a:rPr lang="et-EE" dirty="0"/>
              <a:t>Saadud ettemaksena kajastatakse ka kliendikaardi müük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49</a:t>
            </a:fld>
            <a:endParaRPr lang="et-E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19108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0108"/>
            <a:ext cx="7772400" cy="5216542"/>
          </a:xfrm>
        </p:spPr>
        <p:txBody>
          <a:bodyPr/>
          <a:lstStyle/>
          <a:p>
            <a:r>
              <a:rPr lang="et-EE" dirty="0"/>
              <a:t>Kontod avatakse lähtudes ettevõtte sisemistest vajadusest tulenevalt. </a:t>
            </a:r>
          </a:p>
          <a:p>
            <a:pPr lvl="1"/>
            <a:r>
              <a:rPr lang="et-EE" dirty="0"/>
              <a:t>Võlad tarnijatele</a:t>
            </a:r>
          </a:p>
          <a:p>
            <a:pPr lvl="1"/>
            <a:r>
              <a:rPr lang="en-AU" dirty="0" err="1"/>
              <a:t>Võlad</a:t>
            </a:r>
            <a:r>
              <a:rPr lang="en-AU" dirty="0"/>
              <a:t> </a:t>
            </a:r>
            <a:r>
              <a:rPr lang="en-AU" dirty="0" err="1"/>
              <a:t>töövõtjatele</a:t>
            </a:r>
            <a:endParaRPr lang="et-EE" dirty="0"/>
          </a:p>
          <a:p>
            <a:pPr lvl="1"/>
            <a:r>
              <a:rPr lang="et-EE" dirty="0"/>
              <a:t>Maksuvõlad – nimeliselt</a:t>
            </a:r>
          </a:p>
          <a:p>
            <a:pPr lvl="1"/>
            <a:r>
              <a:rPr lang="et-EE" dirty="0"/>
              <a:t>Puhkusekohustus</a:t>
            </a:r>
          </a:p>
          <a:p>
            <a:pPr lvl="1"/>
            <a:r>
              <a:rPr lang="et-EE" dirty="0"/>
              <a:t>Dividendivõlg</a:t>
            </a:r>
          </a:p>
          <a:p>
            <a:pPr lvl="1"/>
            <a:r>
              <a:rPr lang="et-EE" dirty="0"/>
              <a:t>Intressivõlg</a:t>
            </a:r>
          </a:p>
          <a:p>
            <a:pPr lvl="1"/>
            <a:r>
              <a:rPr lang="et-EE" dirty="0"/>
              <a:t>Elatisraha võlg</a:t>
            </a:r>
          </a:p>
          <a:p>
            <a:pPr lvl="1"/>
            <a:r>
              <a:rPr lang="et-EE" dirty="0"/>
              <a:t>Võlg a/ü-le jt. kontod vastavalt vajadusele</a:t>
            </a:r>
          </a:p>
          <a:p>
            <a:pPr lvl="1"/>
            <a:r>
              <a:rPr lang="et-EE" dirty="0"/>
              <a:t>Saadud ettemaksed jt.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2FA5-12BD-4AE6-AB22-B146E464E39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97CC7-2304-4744-ADD1-B797F3058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43744"/>
          </a:xfrm>
        </p:spPr>
        <p:txBody>
          <a:bodyPr/>
          <a:lstStyle/>
          <a:p>
            <a:r>
              <a:rPr lang="et-EE" dirty="0"/>
              <a:t>Lahendamiseks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976DD-EFD6-4E29-B07E-DB28380B3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1052736"/>
            <a:ext cx="8011616" cy="5163914"/>
          </a:xfrm>
        </p:spPr>
        <p:txBody>
          <a:bodyPr/>
          <a:lstStyle/>
          <a:p>
            <a:r>
              <a:rPr lang="et-EE" dirty="0"/>
              <a:t>Jaanuari kuu eest arvestati Kallele tasu 1200€ ja preemiat 350€. Kalle on põhikohaga töötaja ja on esitanud avalduse TM vaba miinimumi arvestamiseks ja tasu ülekandmiseks pangakontole Kalle  on liitunud KPK.</a:t>
            </a:r>
          </a:p>
          <a:p>
            <a:r>
              <a:rPr lang="et-EE" dirty="0"/>
              <a:t> Koostada palgaleht, vormistada ka maksude ja maksete kinnipidamine ning kirjendada kõik kaasnevad tehingud.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765DD-B35E-4795-A620-A9B434B2C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57CB43-D4BF-4D5F-8594-AB619476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5E568-2652-4946-B48C-9785FCA03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50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044642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B2E59-520D-4035-965B-6A8D60366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599728"/>
          </a:xfrm>
        </p:spPr>
        <p:txBody>
          <a:bodyPr/>
          <a:lstStyle/>
          <a:p>
            <a:r>
              <a:rPr lang="et-EE" dirty="0"/>
              <a:t>Lahendamiseks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3C43A-8AD5-466C-841C-53F80E3A4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80728"/>
            <a:ext cx="7939608" cy="5235922"/>
          </a:xfrm>
        </p:spPr>
        <p:txBody>
          <a:bodyPr/>
          <a:lstStyle/>
          <a:p>
            <a:r>
              <a:rPr lang="et-EE" dirty="0"/>
              <a:t>15.02 laekus ettevõttele tarnijalt ettemaks teenuse eest 1456.34€ koos KM- </a:t>
            </a:r>
            <a:r>
              <a:rPr lang="et-EE" dirty="0" err="1"/>
              <a:t>ga</a:t>
            </a:r>
            <a:endParaRPr lang="et-EE" dirty="0"/>
          </a:p>
          <a:p>
            <a:r>
              <a:rPr lang="et-EE" dirty="0"/>
              <a:t>22.02 anti tarnijale teenus üle ja esitati arve summas 1500.- koos Km- </a:t>
            </a:r>
            <a:r>
              <a:rPr lang="et-EE" dirty="0" err="1"/>
              <a:t>ga</a:t>
            </a:r>
            <a:r>
              <a:rPr lang="et-EE" dirty="0"/>
              <a:t>.</a:t>
            </a:r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30C66-7852-4E2C-9531-65E1A175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172D9-BC01-4E71-B860-1B838346F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03C5A-4C49-4321-970C-D3D0439F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51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232320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404794"/>
          </a:xfrm>
        </p:spPr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00108"/>
            <a:ext cx="7772400" cy="5216542"/>
          </a:xfrm>
        </p:spPr>
        <p:txBody>
          <a:bodyPr/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 dirty="0"/>
              <a:t>Jõudu tööle!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5044-E2A5-4D9B-8B1C-48C84422DEF3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52</a:t>
            </a:fld>
            <a:endParaRPr lang="et-EE"/>
          </a:p>
        </p:txBody>
      </p:sp>
      <p:pic>
        <p:nvPicPr>
          <p:cNvPr id="1026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714356"/>
            <a:ext cx="2514600" cy="2171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410604" cy="5216542"/>
          </a:xfrm>
        </p:spPr>
        <p:txBody>
          <a:bodyPr/>
          <a:lstStyle/>
          <a:p>
            <a:r>
              <a:rPr lang="et-EE" dirty="0"/>
              <a:t>Nimetatud võlad on aruandeperioodil arvestatud ja  kuludesse kantud või kinni peetud ning järgmisel perioodil väljamaksmisele kuuluvad kohustused.  </a:t>
            </a:r>
          </a:p>
          <a:p>
            <a:r>
              <a:rPr lang="et-EE" dirty="0"/>
              <a:t>Kontod, millel arvestatakse kohustusi on passivakontod, algsaldo, suurenemine ja lõppsaldo näidatakse konto kreeditis, vähenemine konto deebetis.</a:t>
            </a:r>
            <a:r>
              <a:rPr lang="en-AU" dirty="0"/>
              <a:t> </a:t>
            </a:r>
            <a:endParaRPr lang="et-EE" dirty="0"/>
          </a:p>
          <a:p>
            <a:r>
              <a:rPr lang="en-AU" dirty="0"/>
              <a:t>RS - </a:t>
            </a:r>
            <a:r>
              <a:rPr lang="en-AU" dirty="0" err="1"/>
              <a:t>kohustus</a:t>
            </a:r>
            <a:r>
              <a:rPr lang="en-AU" dirty="0"/>
              <a:t> </a:t>
            </a:r>
            <a:r>
              <a:rPr lang="et-EE" dirty="0"/>
              <a:t>on</a:t>
            </a:r>
            <a:r>
              <a:rPr lang="en-AU" dirty="0"/>
              <a:t> </a:t>
            </a:r>
            <a:r>
              <a:rPr lang="en-AU" dirty="0" err="1"/>
              <a:t>raamatupidamiskohustuslasel</a:t>
            </a:r>
            <a:r>
              <a:rPr lang="en-AU" dirty="0"/>
              <a:t> </a:t>
            </a:r>
            <a:r>
              <a:rPr lang="en-AU" dirty="0" err="1"/>
              <a:t>lasuv</a:t>
            </a:r>
            <a:r>
              <a:rPr lang="en-AU" dirty="0"/>
              <a:t> </a:t>
            </a:r>
            <a:r>
              <a:rPr lang="en-AU" dirty="0" err="1"/>
              <a:t>rahaliselt</a:t>
            </a:r>
            <a:r>
              <a:rPr lang="en-AU" dirty="0"/>
              <a:t> </a:t>
            </a:r>
            <a:r>
              <a:rPr lang="en-AU" dirty="0" err="1"/>
              <a:t>hinnatav</a:t>
            </a:r>
            <a:r>
              <a:rPr lang="en-AU" dirty="0"/>
              <a:t> </a:t>
            </a:r>
            <a:r>
              <a:rPr lang="en-AU" dirty="0" err="1"/>
              <a:t>võlg</a:t>
            </a:r>
            <a:r>
              <a:rPr lang="en-AU" dirty="0"/>
              <a:t>.</a:t>
            </a:r>
            <a:endParaRPr lang="et-EE" dirty="0"/>
          </a:p>
          <a:p>
            <a:pPr>
              <a:buNone/>
            </a:pPr>
            <a:r>
              <a:rPr lang="en-AU" dirty="0"/>
              <a:t> 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D6EC7-E28A-4DAD-8F6F-BF605F27D1B0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857256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14422"/>
            <a:ext cx="8410604" cy="5002228"/>
          </a:xfrm>
        </p:spPr>
        <p:txBody>
          <a:bodyPr/>
          <a:lstStyle/>
          <a:p>
            <a:r>
              <a:rPr lang="en-AU" dirty="0"/>
              <a:t>So </a:t>
            </a:r>
            <a:r>
              <a:rPr lang="en-AU" dirty="0" err="1"/>
              <a:t>kohustus</a:t>
            </a:r>
            <a:r>
              <a:rPr lang="et-EE" dirty="0"/>
              <a:t> (kohustis)</a:t>
            </a:r>
            <a:r>
              <a:rPr lang="en-AU" dirty="0"/>
              <a:t>, </a:t>
            </a:r>
            <a:r>
              <a:rPr lang="en-AU" dirty="0" err="1"/>
              <a:t>mis</a:t>
            </a:r>
            <a:r>
              <a:rPr lang="en-AU" dirty="0"/>
              <a:t> on </a:t>
            </a:r>
            <a:r>
              <a:rPr lang="en-AU" dirty="0" err="1"/>
              <a:t>tekkinud</a:t>
            </a:r>
            <a:r>
              <a:rPr lang="en-AU" dirty="0"/>
              <a:t> </a:t>
            </a:r>
            <a:r>
              <a:rPr lang="en-AU" dirty="0" err="1"/>
              <a:t>möödunud</a:t>
            </a:r>
            <a:r>
              <a:rPr lang="en-AU" dirty="0"/>
              <a:t> </a:t>
            </a:r>
            <a:r>
              <a:rPr lang="en-AU" dirty="0" err="1"/>
              <a:t>sündmustest</a:t>
            </a:r>
            <a:r>
              <a:rPr lang="en-AU" dirty="0"/>
              <a:t> ja </a:t>
            </a:r>
            <a:r>
              <a:rPr lang="en-AU" dirty="0" err="1"/>
              <a:t>selle</a:t>
            </a:r>
            <a:r>
              <a:rPr lang="en-AU" dirty="0"/>
              <a:t> </a:t>
            </a:r>
            <a:r>
              <a:rPr lang="en-AU" dirty="0" err="1"/>
              <a:t>hüvitamisega</a:t>
            </a:r>
            <a:r>
              <a:rPr lang="en-AU" dirty="0"/>
              <a:t> </a:t>
            </a:r>
            <a:r>
              <a:rPr lang="en-AU" dirty="0" err="1"/>
              <a:t>arvatakse</a:t>
            </a:r>
            <a:r>
              <a:rPr lang="en-AU" dirty="0"/>
              <a:t> </a:t>
            </a:r>
            <a:r>
              <a:rPr lang="en-AU" dirty="0" err="1"/>
              <a:t>tulevikus</a:t>
            </a:r>
            <a:r>
              <a:rPr lang="en-AU" dirty="0"/>
              <a:t> </a:t>
            </a:r>
            <a:r>
              <a:rPr lang="en-AU" dirty="0" err="1"/>
              <a:t>kaasnevat</a:t>
            </a:r>
            <a:r>
              <a:rPr lang="en-AU" dirty="0"/>
              <a:t> </a:t>
            </a:r>
            <a:r>
              <a:rPr lang="en-AU" dirty="0" err="1"/>
              <a:t>ettevõttele</a:t>
            </a:r>
            <a:r>
              <a:rPr lang="en-AU" dirty="0"/>
              <a:t> </a:t>
            </a:r>
            <a:r>
              <a:rPr lang="en-AU" dirty="0" err="1"/>
              <a:t>majanduslikult</a:t>
            </a:r>
            <a:r>
              <a:rPr lang="en-AU" dirty="0"/>
              <a:t> </a:t>
            </a:r>
            <a:r>
              <a:rPr lang="en-AU" dirty="0" err="1"/>
              <a:t>kasulike</a:t>
            </a:r>
            <a:r>
              <a:rPr lang="en-AU" dirty="0"/>
              <a:t> </a:t>
            </a:r>
            <a:r>
              <a:rPr lang="en-AU" dirty="0" err="1"/>
              <a:t>ressursside</a:t>
            </a:r>
            <a:r>
              <a:rPr lang="en-AU" dirty="0"/>
              <a:t> </a:t>
            </a:r>
            <a:r>
              <a:rPr lang="en-AU" dirty="0" err="1"/>
              <a:t>väljaminek</a:t>
            </a:r>
            <a:r>
              <a:rPr lang="en-AU" dirty="0"/>
              <a:t>.</a:t>
            </a:r>
            <a:endParaRPr lang="et-EE" dirty="0"/>
          </a:p>
          <a:p>
            <a:r>
              <a:rPr lang="en-AU" dirty="0" err="1"/>
              <a:t>Lühiajaline</a:t>
            </a:r>
            <a:r>
              <a:rPr lang="en-AU" dirty="0"/>
              <a:t> </a:t>
            </a:r>
            <a:r>
              <a:rPr lang="en-AU" dirty="0" err="1"/>
              <a:t>kohustus</a:t>
            </a:r>
            <a:r>
              <a:rPr lang="en-AU" dirty="0"/>
              <a:t> </a:t>
            </a:r>
            <a:r>
              <a:rPr lang="en-AU" dirty="0" err="1"/>
              <a:t>hüvita</a:t>
            </a:r>
            <a:r>
              <a:rPr lang="et-EE" dirty="0"/>
              <a:t>takse</a:t>
            </a:r>
            <a:r>
              <a:rPr lang="en-AU" dirty="0"/>
              <a:t> </a:t>
            </a:r>
            <a:r>
              <a:rPr lang="en-AU" dirty="0" err="1"/>
              <a:t>üldjuhul</a:t>
            </a:r>
            <a:r>
              <a:rPr lang="en-AU" dirty="0"/>
              <a:t> </a:t>
            </a:r>
            <a:r>
              <a:rPr lang="en-AU" dirty="0" err="1"/>
              <a:t>lähema</a:t>
            </a:r>
            <a:r>
              <a:rPr lang="en-AU" dirty="0"/>
              <a:t> 12 </a:t>
            </a:r>
            <a:r>
              <a:rPr lang="en-AU" dirty="0" err="1"/>
              <a:t>kuu</a:t>
            </a:r>
            <a:r>
              <a:rPr lang="en-AU" dirty="0"/>
              <a:t> </a:t>
            </a:r>
            <a:r>
              <a:rPr lang="en-AU" dirty="0" err="1"/>
              <a:t>jooksul</a:t>
            </a:r>
            <a:r>
              <a:rPr lang="en-AU" dirty="0"/>
              <a:t>. </a:t>
            </a:r>
            <a:endParaRPr lang="et-EE" dirty="0"/>
          </a:p>
          <a:p>
            <a:r>
              <a:rPr lang="et-EE" dirty="0"/>
              <a:t>Pikaajaline kohustus hüvitatakse hiljem kui 12 kuud.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66EE-2418-4CC0-8DEC-ABBC62BC8FCF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7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857256"/>
          </a:xfrm>
        </p:spPr>
        <p:txBody>
          <a:bodyPr/>
          <a:lstStyle/>
          <a:p>
            <a:r>
              <a:rPr lang="et-EE" dirty="0"/>
              <a:t>Võlad ja ettemaksed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339166" cy="5143536"/>
          </a:xfrm>
        </p:spPr>
        <p:txBody>
          <a:bodyPr/>
          <a:lstStyle/>
          <a:p>
            <a:r>
              <a:rPr lang="en-AU" dirty="0" err="1"/>
              <a:t>Raken</a:t>
            </a:r>
            <a:r>
              <a:rPr lang="et-EE" dirty="0" err="1"/>
              <a:t>dus</a:t>
            </a:r>
            <a:r>
              <a:rPr lang="en-AU" dirty="0"/>
              <a:t>:	</a:t>
            </a:r>
            <a:endParaRPr lang="et-EE" dirty="0"/>
          </a:p>
          <a:p>
            <a:pPr lvl="1"/>
            <a:r>
              <a:rPr lang="en-AU" dirty="0" err="1"/>
              <a:t>Tekkepõhine</a:t>
            </a:r>
            <a:r>
              <a:rPr lang="en-AU" dirty="0"/>
              <a:t> </a:t>
            </a:r>
            <a:r>
              <a:rPr lang="en-AU" dirty="0" err="1"/>
              <a:t>arvestu</a:t>
            </a:r>
            <a:r>
              <a:rPr lang="et-EE" dirty="0"/>
              <a:t>s</a:t>
            </a:r>
          </a:p>
          <a:p>
            <a:pPr lvl="1"/>
            <a:r>
              <a:rPr lang="en-AU" dirty="0" err="1"/>
              <a:t>Kulude</a:t>
            </a:r>
            <a:r>
              <a:rPr lang="et-EE" dirty="0"/>
              <a:t> ja </a:t>
            </a:r>
            <a:r>
              <a:rPr lang="en-AU" dirty="0" err="1"/>
              <a:t>tulude</a:t>
            </a:r>
            <a:r>
              <a:rPr lang="en-AU" dirty="0"/>
              <a:t> </a:t>
            </a:r>
            <a:r>
              <a:rPr lang="en-AU" dirty="0" err="1"/>
              <a:t>vastavuse</a:t>
            </a:r>
            <a:r>
              <a:rPr lang="en-AU" dirty="0"/>
              <a:t> </a:t>
            </a:r>
            <a:r>
              <a:rPr lang="en-AU" dirty="0" err="1"/>
              <a:t>printsiip</a:t>
            </a:r>
            <a:endParaRPr lang="et-EE" dirty="0"/>
          </a:p>
          <a:p>
            <a:pPr lvl="1"/>
            <a:r>
              <a:rPr lang="en-AU" dirty="0" err="1"/>
              <a:t>Olulisuse</a:t>
            </a:r>
            <a:r>
              <a:rPr lang="en-AU" dirty="0"/>
              <a:t> ja </a:t>
            </a:r>
            <a:r>
              <a:rPr lang="en-AU" dirty="0" err="1"/>
              <a:t>konservatiivsuse</a:t>
            </a:r>
            <a:r>
              <a:rPr lang="en-AU" dirty="0"/>
              <a:t> </a:t>
            </a:r>
            <a:r>
              <a:rPr lang="et-EE" dirty="0"/>
              <a:t>printsiip</a:t>
            </a:r>
            <a:r>
              <a:rPr lang="en-AU" dirty="0"/>
              <a:t> </a:t>
            </a:r>
            <a:endParaRPr lang="et-EE" dirty="0"/>
          </a:p>
          <a:p>
            <a:r>
              <a:rPr lang="et-EE" dirty="0"/>
              <a:t>Finantskohustus võetakse algselt arvele nende soetusmaksumuses, milleks on antud finantskohustuse eest makstud õiglane väärtus Kui tasumine toimub pikema ajaperioodi möödudes, loetakse soetusmaksumuseks maksmisele kuuluva tasu nüüdisväärtust.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4B53B-04CE-490D-AD01-1045B7798534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164" y="476672"/>
            <a:ext cx="8515672" cy="928694"/>
          </a:xfrm>
        </p:spPr>
        <p:txBody>
          <a:bodyPr/>
          <a:lstStyle/>
          <a:p>
            <a:r>
              <a:rPr lang="et-EE" sz="4000" dirty="0"/>
              <a:t>Konto Võlad töövõtjatele </a:t>
            </a:r>
            <a:r>
              <a:rPr lang="et-EE" sz="2800" dirty="0"/>
              <a:t>töö ja töötasu arvestuse õppeaine!!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405366"/>
            <a:ext cx="8339166" cy="4811284"/>
          </a:xfrm>
        </p:spPr>
        <p:txBody>
          <a:bodyPr/>
          <a:lstStyle/>
          <a:p>
            <a:r>
              <a:rPr lang="et-EE" sz="2800" dirty="0"/>
              <a:t> Arvestatakse võlgu töövõtjatele tehtud töö eest (töötasu, lisatasu, preemia, puhkustasu ) ning töötasust  kinni peetud makse, maksed, töötasu väljamakseid.  </a:t>
            </a:r>
          </a:p>
          <a:p>
            <a:r>
              <a:rPr lang="et-EE" sz="2800" dirty="0"/>
              <a:t>Töötasu arvestamise algdokument sätestatakse raamatupidamise sise-eeskirjaga: </a:t>
            </a:r>
          </a:p>
          <a:p>
            <a:pPr lvl="1"/>
            <a:r>
              <a:rPr lang="et-EE" dirty="0"/>
              <a:t>Tööaja arvestamise tabel</a:t>
            </a:r>
          </a:p>
          <a:p>
            <a:pPr lvl="1"/>
            <a:r>
              <a:rPr lang="et-EE" dirty="0"/>
              <a:t>Töökäsk</a:t>
            </a:r>
          </a:p>
          <a:p>
            <a:pPr lvl="1"/>
            <a:r>
              <a:rPr lang="et-EE" dirty="0"/>
              <a:t>Otsus</a:t>
            </a:r>
          </a:p>
          <a:p>
            <a:pPr lvl="1"/>
            <a:r>
              <a:rPr lang="et-EE" dirty="0"/>
              <a:t>Käskkiri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AED59-CC44-4815-A3B8-3CC62F547F0B}" type="datetime1">
              <a:rPr lang="et-EE" smtClean="0"/>
              <a:pPr/>
              <a:t>20.03.2025</a:t>
            </a:fld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D8E95-42CE-4F5B-BDE1-3CDAFA9AF393}" type="slidenum">
              <a:rPr lang="et-EE" smtClean="0"/>
              <a:pPr/>
              <a:t>9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808000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6C6C00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449</TotalTime>
  <Words>2382</Words>
  <Application>Microsoft Office PowerPoint</Application>
  <PresentationFormat>On-screen Show (4:3)</PresentationFormat>
  <Paragraphs>535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6" baseType="lpstr">
      <vt:lpstr>Calibri</vt:lpstr>
      <vt:lpstr>Times New Roman</vt:lpstr>
      <vt:lpstr>Wingdings</vt:lpstr>
      <vt:lpstr>Theme1</vt:lpstr>
      <vt:lpstr>PowerPoint Presentation</vt:lpstr>
      <vt:lpstr>Võlad ja ettemaksed va Võlad tarnijatele</vt:lpstr>
      <vt:lpstr>Võlad ja ettemaksed</vt:lpstr>
      <vt:lpstr>Võlad ja ettemaksed</vt:lpstr>
      <vt:lpstr>Võlad ja ettemaksed</vt:lpstr>
      <vt:lpstr>Võlad ja ettemaksed</vt:lpstr>
      <vt:lpstr>Võlad ja ettemaksed</vt:lpstr>
      <vt:lpstr>Võlad ja ettemaksed</vt:lpstr>
      <vt:lpstr>Konto Võlad töövõtjatele töö ja töötasu arvestuse õppeaine!!</vt:lpstr>
      <vt:lpstr>Konto Võlad töövõtjatele</vt:lpstr>
      <vt:lpstr>Konto Võlad töövõtjatele</vt:lpstr>
      <vt:lpstr>Konto Võlad töövõtjatele</vt:lpstr>
      <vt:lpstr>Konto Võlad töövõtjatele</vt:lpstr>
      <vt:lpstr>Maksuvaba tulu arvestamine</vt:lpstr>
      <vt:lpstr>Konto Võlad töövõtjatele</vt:lpstr>
      <vt:lpstr>Konto Võlad töövõtjatele</vt:lpstr>
      <vt:lpstr>Konto Võlad töövõtjatele</vt:lpstr>
      <vt:lpstr>  Konto Puhkusekohustis 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Puhkusekohustis</vt:lpstr>
      <vt:lpstr>Konto Dividendivõlad </vt:lpstr>
      <vt:lpstr>Konto Dividendivõlad </vt:lpstr>
      <vt:lpstr>Dividendide maksustamine</vt:lpstr>
      <vt:lpstr>  Konto Intressivõlad </vt:lpstr>
      <vt:lpstr>Konto Intressivõlad</vt:lpstr>
      <vt:lpstr>Konto Intressivõlad</vt:lpstr>
      <vt:lpstr>Konto Intressivõlad</vt:lpstr>
      <vt:lpstr>Konto Elatise võlg</vt:lpstr>
      <vt:lpstr>Konto A/Ü liikmemaks</vt:lpstr>
      <vt:lpstr>Konto Arveldused aruandvate isikutega</vt:lpstr>
      <vt:lpstr>Maksuvõlad – TKM, KPK, ÜTM, SM, ETM, KM</vt:lpstr>
      <vt:lpstr>Töötuskindlustusmakse  TKM</vt:lpstr>
      <vt:lpstr>Kohustuslik kogumispensioni makse KPK</vt:lpstr>
      <vt:lpstr>KPK</vt:lpstr>
      <vt:lpstr>Üksikisiku tulumaks ÜTM</vt:lpstr>
      <vt:lpstr>Sotsiaalmaks SM</vt:lpstr>
      <vt:lpstr>Ettevõtte tulumaks ETM</vt:lpstr>
      <vt:lpstr>Käibemaks KM</vt:lpstr>
      <vt:lpstr>Saadud ettemaksed</vt:lpstr>
      <vt:lpstr>Saadud ettemaksed</vt:lpstr>
      <vt:lpstr>Lahendamiseks</vt:lpstr>
      <vt:lpstr>Lahendamiseks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Võlad ja ettemaksed va Võlad tarnijatele</dc:title>
  <dc:creator>siiriluts</dc:creator>
  <cp:lastModifiedBy>Siiri Luts</cp:lastModifiedBy>
  <cp:revision>208</cp:revision>
  <dcterms:created xsi:type="dcterms:W3CDTF">2012-10-31T10:58:07Z</dcterms:created>
  <dcterms:modified xsi:type="dcterms:W3CDTF">2025-03-20T09:27:36Z</dcterms:modified>
</cp:coreProperties>
</file>