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59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89EA1-4092-4E4A-B5ED-9B3C692E072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A4DC9-CA6D-4A13-BE13-9638CA49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t-EE" altLang="et-E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77A4DC-1122-4AF1-B53C-19A429B186E8}" type="slidenum">
              <a:rPr lang="et-EE" altLang="et-EE" smtClean="0">
                <a:latin typeface="Calibri" panose="020F0502020204030204" pitchFamily="34" charset="0"/>
              </a:rPr>
              <a:pPr/>
              <a:t>2</a:t>
            </a:fld>
            <a:endParaRPr lang="et-EE" altLang="et-EE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3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9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2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4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4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3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F6E2-25F5-488B-9630-049D02A8CBD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DDC0-DFB3-4C4C-B04D-1E0B4EF6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3527" y="1676400"/>
            <a:ext cx="8229600" cy="1143000"/>
          </a:xfrm>
        </p:spPr>
        <p:txBody>
          <a:bodyPr/>
          <a:lstStyle/>
          <a:p>
            <a:r>
              <a:rPr lang="et-EE" altLang="en-US" sz="3200" dirty="0">
                <a:latin typeface="Bookman Old Style" panose="02050604050505020204" pitchFamily="18" charset="0"/>
              </a:rPr>
              <a:t>Rahavooaruande analüüsimisest</a:t>
            </a:r>
            <a:endParaRPr lang="en-US" altLang="en-US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0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istkülik 4"/>
          <p:cNvSpPr>
            <a:spLocks noChangeArrowheads="1"/>
          </p:cNvSpPr>
          <p:nvPr/>
        </p:nvSpPr>
        <p:spPr bwMode="auto">
          <a:xfrm>
            <a:off x="1981200" y="609601"/>
            <a:ext cx="7848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dirty="0">
                <a:latin typeface="Bookman Old Style" panose="02050604050505020204" pitchFamily="18" charset="0"/>
              </a:rPr>
              <a:t>    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 b="1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93817" y="991704"/>
            <a:ext cx="5966691" cy="989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t-EE" altLang="et-EE" sz="2000" b="1" dirty="0">
                <a:latin typeface="Bookman Old Style" panose="02050604050505020204" pitchFamily="18" charset="0"/>
              </a:rPr>
              <a:t>RAHAVOOD ÄRI- EHK PÕHITEGEVUSEST</a:t>
            </a:r>
          </a:p>
          <a:p>
            <a:pPr algn="ctr"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Sissetulekud (+) ja väljaminekud (-)ettevõtte põhitegevusest</a:t>
            </a:r>
            <a:endParaRPr lang="et-EE" sz="2000" dirty="0"/>
          </a:p>
        </p:txBody>
      </p:sp>
      <p:sp>
        <p:nvSpPr>
          <p:cNvPr id="5" name="Rectangle 4"/>
          <p:cNvSpPr/>
          <p:nvPr/>
        </p:nvSpPr>
        <p:spPr>
          <a:xfrm>
            <a:off x="2493818" y="2363302"/>
            <a:ext cx="5966691" cy="1164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t-EE" altLang="et-EE" sz="2000" b="1" dirty="0">
                <a:latin typeface="Bookman Old Style" panose="02050604050505020204" pitchFamily="18" charset="0"/>
              </a:rPr>
              <a:t>RAHAVOOD </a:t>
            </a:r>
            <a:r>
              <a:rPr lang="et-EE" altLang="et-EE" sz="2000" b="1" dirty="0" smtClean="0">
                <a:latin typeface="Bookman Old Style" panose="02050604050505020204" pitchFamily="18" charset="0"/>
              </a:rPr>
              <a:t>INVESTEERINGUTEST </a:t>
            </a:r>
            <a:endParaRPr lang="et-EE" altLang="et-EE" sz="2000" b="1" dirty="0">
              <a:latin typeface="Bookman Old Style" panose="02050604050505020204" pitchFamily="18" charset="0"/>
            </a:endParaRPr>
          </a:p>
          <a:p>
            <a:pPr eaLnBrk="1" hangingPunct="1">
              <a:defRPr/>
            </a:pPr>
            <a:r>
              <a:rPr lang="et-EE" altLang="et-EE" sz="2000" dirty="0">
                <a:latin typeface="Bookman Old Style" panose="02050604050505020204" pitchFamily="18" charset="0"/>
              </a:rPr>
              <a:t>Kõik sissetulekud (+) ja väljaminekud (-), mis on seotud ettevõtte invetseerimistegevusega.</a:t>
            </a:r>
            <a:endParaRPr lang="et-EE" sz="2000" dirty="0"/>
          </a:p>
        </p:txBody>
      </p:sp>
      <p:sp>
        <p:nvSpPr>
          <p:cNvPr id="6" name="Rectangle 5"/>
          <p:cNvSpPr/>
          <p:nvPr/>
        </p:nvSpPr>
        <p:spPr>
          <a:xfrm>
            <a:off x="2493817" y="4008419"/>
            <a:ext cx="5966691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t-EE" altLang="et-EE" sz="2000" b="1" dirty="0">
                <a:latin typeface="Bookman Old Style" panose="02050604050505020204" pitchFamily="18" charset="0"/>
              </a:rPr>
              <a:t>RAHAVOOD </a:t>
            </a:r>
            <a:r>
              <a:rPr lang="et-EE" altLang="et-EE" sz="2000" b="1" dirty="0" smtClean="0">
                <a:latin typeface="Bookman Old Style" panose="02050604050505020204" pitchFamily="18" charset="0"/>
              </a:rPr>
              <a:t>FINANTSEERIMISTEGEVUSEST</a:t>
            </a:r>
            <a:endParaRPr lang="et-EE" altLang="et-EE" sz="2000" b="1" dirty="0">
              <a:latin typeface="Bookman Old Style" panose="02050604050505020204" pitchFamily="18" charset="0"/>
            </a:endParaRPr>
          </a:p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Raha sissetulekud ja väljaminekud, mis on seotud finantseerimistegevusega. Need muudavad omakapitali struktuuri ja suurust ning saadud laene.</a:t>
            </a:r>
            <a:endParaRPr lang="et-EE" sz="2000" dirty="0"/>
          </a:p>
        </p:txBody>
      </p:sp>
      <p:sp>
        <p:nvSpPr>
          <p:cNvPr id="3" name="Rectangle 2"/>
          <p:cNvSpPr/>
          <p:nvPr/>
        </p:nvSpPr>
        <p:spPr>
          <a:xfrm>
            <a:off x="1283855" y="188410"/>
            <a:ext cx="9578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t-EE" altLang="et-EE" sz="2400" dirty="0">
                <a:latin typeface="Bookman Old Style" panose="02050604050505020204" pitchFamily="18" charset="0"/>
              </a:rPr>
              <a:t>Rahavood jagunevad vastavalt nende liikumise eesmärkidele: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048001" y="304800"/>
            <a:ext cx="1565275" cy="3698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t-EE" altLang="et-EE" dirty="0">
                <a:latin typeface="Bookman Old Style" panose="02050604050505020204" pitchFamily="18" charset="0"/>
              </a:rPr>
              <a:t>RAHAVOOD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321" y="1038093"/>
            <a:ext cx="28194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Laekumine müügist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4" y="2113243"/>
            <a:ext cx="3048000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Põhivara müük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Väärtpaberite müük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Välja antud laenude tagasimaksed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" y="4495800"/>
            <a:ext cx="3048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Aktsite (osade) emiteerimine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Laenude saamine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6945" y="789804"/>
            <a:ext cx="185809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Rahavood äritegevusest</a:t>
            </a:r>
            <a:endParaRPr lang="az-Cyrl-AZ" sz="2000" dirty="0">
              <a:latin typeface="Bookman Old Style" panose="02050604050505020204" pitchFamily="18" charset="0"/>
            </a:endParaRPr>
          </a:p>
          <a:p>
            <a:pPr eaLnBrk="1" hangingPunct="1">
              <a:defRPr/>
            </a:pPr>
            <a:endParaRPr lang="et-EE" sz="20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6945" y="2438400"/>
            <a:ext cx="2045855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Rahavood investeerimis-</a:t>
            </a:r>
          </a:p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tegevusest</a:t>
            </a:r>
            <a:endParaRPr lang="az-Cyrl-AZ" sz="2000" dirty="0">
              <a:latin typeface="Bookman Old Style" panose="02050604050505020204" pitchFamily="18" charset="0"/>
            </a:endParaRPr>
          </a:p>
          <a:p>
            <a:pPr eaLnBrk="1" hangingPunct="1">
              <a:defRPr/>
            </a:pPr>
            <a:endParaRPr lang="et-EE" sz="2000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0617" y="4650125"/>
            <a:ext cx="223281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Rahavood</a:t>
            </a:r>
          </a:p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Finensteerimis-</a:t>
            </a:r>
          </a:p>
          <a:p>
            <a:pPr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tegevusest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37488" y="267855"/>
            <a:ext cx="28194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Palgate maksmine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Varude soetamine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Muud tegevuse väljaminelud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Maksude maksmine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7488" y="2381827"/>
            <a:ext cx="28194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Põhivarade soetud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Väärpaberite ost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Pikajaliste laenude andmine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37488" y="4493490"/>
            <a:ext cx="28194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Aktsite tagasiost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Laenude tasumine</a:t>
            </a: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t-EE" sz="2000" dirty="0">
                <a:latin typeface="Bookman Old Style" panose="02050604050505020204" pitchFamily="18" charset="0"/>
              </a:rPr>
              <a:t>Dividendide väljamaksd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28294" y="4773685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17" name="Right Arrow 16"/>
          <p:cNvSpPr/>
          <p:nvPr/>
        </p:nvSpPr>
        <p:spPr>
          <a:xfrm>
            <a:off x="4202545" y="2493962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18" name="Right Arrow 17"/>
          <p:cNvSpPr/>
          <p:nvPr/>
        </p:nvSpPr>
        <p:spPr>
          <a:xfrm>
            <a:off x="4146767" y="1038093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19" name="Right Arrow 18"/>
          <p:cNvSpPr/>
          <p:nvPr/>
        </p:nvSpPr>
        <p:spPr>
          <a:xfrm>
            <a:off x="7086600" y="1143000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21" name="Right Arrow 20"/>
          <p:cNvSpPr/>
          <p:nvPr/>
        </p:nvSpPr>
        <p:spPr>
          <a:xfrm>
            <a:off x="7162800" y="2590800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  <p:sp>
        <p:nvSpPr>
          <p:cNvPr id="22" name="Right Arrow 21"/>
          <p:cNvSpPr/>
          <p:nvPr/>
        </p:nvSpPr>
        <p:spPr>
          <a:xfrm>
            <a:off x="7152372" y="4774119"/>
            <a:ext cx="609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15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altLang="en-US" sz="2800" dirty="0">
                <a:latin typeface="Bookman Old Style" panose="02050604050505020204" pitchFamily="18" charset="0"/>
              </a:rPr>
              <a:t>Rahavooaruande analüüsimisest</a:t>
            </a:r>
            <a:endParaRPr lang="en-US" alt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514601"/>
            <a:ext cx="3105150" cy="1184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Rahavood põhitegevusest</a:t>
            </a:r>
            <a:endParaRPr lang="en-US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00" y="2451371"/>
            <a:ext cx="3352800" cy="1355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Kassapõhine kasum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48133" name="TextBox 9"/>
          <p:cNvSpPr txBox="1">
            <a:spLocks noChangeArrowheads="1"/>
          </p:cNvSpPr>
          <p:nvPr/>
        </p:nvSpPr>
        <p:spPr bwMode="auto">
          <a:xfrm>
            <a:off x="5829300" y="2900363"/>
            <a:ext cx="533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n-US" sz="2600">
                <a:latin typeface="Bookman Old Style" panose="02050604050505020204" pitchFamily="18" charset="0"/>
              </a:rPr>
              <a:t>=</a:t>
            </a:r>
            <a:endParaRPr lang="en-US" altLang="en-US" sz="26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44945" y="1766888"/>
            <a:ext cx="11471564" cy="81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None/>
            </a:pPr>
            <a:r>
              <a:rPr lang="et-EE" altLang="en-US" sz="2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Kasumi kvaliteedi kordaja kajastab tekkepõhise ärikasumi ja kassapõhise kasumi erinevust</a:t>
            </a:r>
            <a:endParaRPr lang="en-US" altLang="en-US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2600" y="2984456"/>
            <a:ext cx="8077200" cy="6184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2200">
                <a:noFill/>
              </a:rPr>
              <a:t> </a:t>
            </a:r>
          </a:p>
        </p:txBody>
      </p:sp>
      <p:sp>
        <p:nvSpPr>
          <p:cNvPr id="50180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4530436" cy="949036"/>
          </a:xfrm>
        </p:spPr>
        <p:txBody>
          <a:bodyPr/>
          <a:lstStyle/>
          <a:p>
            <a:r>
              <a:rPr lang="et-EE" altLang="en-US" sz="2600" dirty="0" smtClean="0">
                <a:latin typeface="Bookman Old Style" panose="02050604050505020204" pitchFamily="18" charset="0"/>
              </a:rPr>
              <a:t>Kasumi kvaliteedi näitaja </a:t>
            </a:r>
            <a:endParaRPr lang="en-US" altLang="en-US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14399" y="40177"/>
            <a:ext cx="4193309" cy="1287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Rahavood investeerimis-tegevusest</a:t>
            </a:r>
            <a:endParaRPr lang="en-US" sz="22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40175"/>
            <a:ext cx="4987636" cy="1705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Materiaalse põhivara soetamine</a:t>
            </a:r>
          </a:p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Viitab laienemisele.</a:t>
            </a:r>
          </a:p>
          <a:p>
            <a:pPr algn="ctr">
              <a:defRPr/>
            </a:pPr>
            <a:endParaRPr lang="et-EE" sz="2000" dirty="0" smtClean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000" dirty="0" smtClean="0">
                <a:latin typeface="Bookman Old Style" panose="02050604050505020204" pitchFamily="18" charset="0"/>
              </a:rPr>
              <a:t>Millist </a:t>
            </a:r>
            <a:r>
              <a:rPr lang="et-EE" sz="2000" dirty="0">
                <a:latin typeface="Bookman Old Style" panose="02050604050505020204" pitchFamily="18" charset="0"/>
              </a:rPr>
              <a:t>põhivara soetati? </a:t>
            </a:r>
            <a:endParaRPr lang="et-EE" sz="2000" dirty="0" smtClean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000" dirty="0" smtClean="0">
                <a:latin typeface="Bookman Old Style" panose="02050604050505020204" pitchFamily="18" charset="0"/>
              </a:rPr>
              <a:t>Kas </a:t>
            </a:r>
            <a:r>
              <a:rPr lang="et-EE" sz="2000" dirty="0">
                <a:latin typeface="Bookman Old Style" panose="02050604050505020204" pitchFamily="18" charset="0"/>
              </a:rPr>
              <a:t>see lisab väärtust tulevikus?  </a:t>
            </a:r>
            <a:endParaRPr lang="en-US" sz="20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2345" y="2011905"/>
            <a:ext cx="5189638" cy="1829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Materiaalse põhivara müük</a:t>
            </a:r>
          </a:p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Võib viidata äritegemise vähendamisele.</a:t>
            </a:r>
          </a:p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Miks müüdi? Milliseid järeldusi saame teha?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1891832"/>
            <a:ext cx="4088049" cy="2325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Immateriaalse põhivara soetamine võib viidata tulu või suurenemisele tulevikus.</a:t>
            </a:r>
          </a:p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Millist põhivara soetati? </a:t>
            </a:r>
            <a:endParaRPr lang="et-EE" sz="2000" dirty="0" smtClean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000" dirty="0" smtClean="0">
                <a:latin typeface="Bookman Old Style" panose="02050604050505020204" pitchFamily="18" charset="0"/>
              </a:rPr>
              <a:t>Kas </a:t>
            </a:r>
            <a:r>
              <a:rPr lang="et-EE" sz="2000" dirty="0">
                <a:latin typeface="Bookman Old Style" panose="02050604050505020204" pitchFamily="18" charset="0"/>
              </a:rPr>
              <a:t>see lisab väärtust tulevikus?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1" y="4896903"/>
            <a:ext cx="4193308" cy="1609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Teiste firmade väärtpaberite soetamine tähendab riski hajutamist</a:t>
            </a:r>
            <a:endParaRPr lang="en-US" sz="20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971800" y="1400897"/>
            <a:ext cx="381000" cy="417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766303" y="4290204"/>
            <a:ext cx="410994" cy="477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202745" y="635736"/>
            <a:ext cx="609600" cy="290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477000" y="3988382"/>
            <a:ext cx="3048000" cy="25574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Investeeringute vähenemine näitab juhtkonna pessimismi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81200" y="533401"/>
            <a:ext cx="2895600" cy="1668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Rahavood finantseerimis-tegevusest</a:t>
            </a:r>
            <a:endParaRPr lang="en-US" sz="22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9920" y="648495"/>
            <a:ext cx="3813243" cy="1718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 smtClean="0">
                <a:latin typeface="Bookman Old Style" panose="02050604050505020204" pitchFamily="18" charset="0"/>
              </a:rPr>
              <a:t>Finantseerimine lihtaktsiate </a:t>
            </a:r>
            <a:r>
              <a:rPr lang="et-EE" sz="2000" dirty="0">
                <a:latin typeface="Bookman Old Style" panose="02050604050505020204" pitchFamily="18" charset="0"/>
              </a:rPr>
              <a:t>(osade) emiteerimise abil viitab investorite optimismile </a:t>
            </a:r>
            <a:endParaRPr lang="en-US" sz="20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9975" y="2795589"/>
            <a:ext cx="4873625" cy="1647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Pikaajaliste kohustuste vähenemine räägib laenuandjale vähenenud riskist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3254375" y="2366964"/>
            <a:ext cx="304800" cy="346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334000" y="1219201"/>
            <a:ext cx="609600" cy="290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91000" y="4800600"/>
            <a:ext cx="44196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Kuivõrd on ettevõte võimeline maksma dividende?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Rahavooaruande analüüsimisest</vt:lpstr>
      <vt:lpstr>PowerPoint Presentation</vt:lpstr>
      <vt:lpstr>PowerPoint Presentation</vt:lpstr>
      <vt:lpstr>Rahavooaruande analüüsimisest</vt:lpstr>
      <vt:lpstr>Kasumi kvaliteedi näitaja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Rahavooaruande analüüsimisest</dc:title>
  <dc:creator>Inga Stelmak</dc:creator>
  <cp:lastModifiedBy>Inga Stelmak</cp:lastModifiedBy>
  <cp:revision>5</cp:revision>
  <dcterms:created xsi:type="dcterms:W3CDTF">2018-12-07T10:33:01Z</dcterms:created>
  <dcterms:modified xsi:type="dcterms:W3CDTF">2019-11-05T10:22:21Z</dcterms:modified>
</cp:coreProperties>
</file>