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63" r:id="rId4"/>
    <p:sldId id="259" r:id="rId5"/>
    <p:sldId id="261" r:id="rId6"/>
    <p:sldId id="257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989EA1-4092-4E4A-B5ED-9B3C692E0720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A4DC9-CA6D-4A13-BE13-9638CA499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817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t-EE" altLang="et-EE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077A4DC-1122-4AF1-B53C-19A429B186E8}" type="slidenum">
              <a:rPr lang="et-EE" altLang="et-EE" smtClean="0">
                <a:latin typeface="Calibri" panose="020F0502020204030204" pitchFamily="34" charset="0"/>
              </a:rPr>
              <a:pPr/>
              <a:t>2</a:t>
            </a:fld>
            <a:endParaRPr lang="et-EE" altLang="et-EE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437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F6E2-25F5-488B-9630-049D02A8CBDE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4DDC0-DFB3-4C4C-B04D-1E0B4EF69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398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F6E2-25F5-488B-9630-049D02A8CBDE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4DDC0-DFB3-4C4C-B04D-1E0B4EF69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026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F6E2-25F5-488B-9630-049D02A8CBDE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4DDC0-DFB3-4C4C-B04D-1E0B4EF69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657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F6E2-25F5-488B-9630-049D02A8CBDE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4DDC0-DFB3-4C4C-B04D-1E0B4EF69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567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F6E2-25F5-488B-9630-049D02A8CBDE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4DDC0-DFB3-4C4C-B04D-1E0B4EF69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156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F6E2-25F5-488B-9630-049D02A8CBDE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4DDC0-DFB3-4C4C-B04D-1E0B4EF69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701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F6E2-25F5-488B-9630-049D02A8CBDE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4DDC0-DFB3-4C4C-B04D-1E0B4EF69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58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F6E2-25F5-488B-9630-049D02A8CBDE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4DDC0-DFB3-4C4C-B04D-1E0B4EF69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846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F6E2-25F5-488B-9630-049D02A8CBDE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4DDC0-DFB3-4C4C-B04D-1E0B4EF69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46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F6E2-25F5-488B-9630-049D02A8CBDE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4DDC0-DFB3-4C4C-B04D-1E0B4EF69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3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F6E2-25F5-488B-9630-049D02A8CBDE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4DDC0-DFB3-4C4C-B04D-1E0B4EF69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77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1F6E2-25F5-488B-9630-049D02A8CBDE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4DDC0-DFB3-4C4C-B04D-1E0B4EF69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615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013527" y="1676400"/>
            <a:ext cx="8229600" cy="1143000"/>
          </a:xfrm>
        </p:spPr>
        <p:txBody>
          <a:bodyPr/>
          <a:lstStyle/>
          <a:p>
            <a:r>
              <a:rPr lang="et-EE" altLang="en-US" sz="3200" dirty="0">
                <a:latin typeface="Bookman Old Style" panose="02050604050505020204" pitchFamily="18" charset="0"/>
              </a:rPr>
              <a:t>Rahavooaruande analüüsimisest</a:t>
            </a:r>
            <a:endParaRPr lang="en-US" altLang="en-US" sz="32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100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istkülik 4"/>
          <p:cNvSpPr>
            <a:spLocks noChangeArrowheads="1"/>
          </p:cNvSpPr>
          <p:nvPr/>
        </p:nvSpPr>
        <p:spPr bwMode="auto">
          <a:xfrm>
            <a:off x="1981200" y="609601"/>
            <a:ext cx="78486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t-EE" altLang="et-EE" sz="1800" dirty="0"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t-EE" altLang="et-EE" sz="1800" dirty="0"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t-EE" altLang="et-EE" sz="1800" dirty="0"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t-EE" altLang="et-EE" sz="1800" dirty="0"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t-EE" altLang="et-EE" sz="1800" dirty="0"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t-EE" altLang="et-EE" sz="1800" dirty="0">
                <a:latin typeface="Bookman Old Style" panose="02050604050505020204" pitchFamily="18" charset="0"/>
              </a:rPr>
              <a:t>     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t-EE" altLang="et-EE" sz="1800" b="1" dirty="0"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t-EE" altLang="et-EE" sz="1800" b="1" dirty="0"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t-EE" altLang="et-EE" sz="1800" b="1" dirty="0"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t-EE" altLang="et-EE" sz="1800" b="1" dirty="0"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t-EE" altLang="et-EE" sz="1800" b="1" dirty="0"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t-EE" altLang="et-EE" sz="1800" b="1" dirty="0"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t-EE" altLang="et-EE" sz="1800" b="1" dirty="0"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t-EE" altLang="et-EE" sz="1800" b="1" dirty="0">
              <a:latin typeface="Bookman Old Style" panose="020506040505050202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93817" y="991704"/>
            <a:ext cx="5966691" cy="989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t-EE" altLang="et-EE" sz="2000" b="1" dirty="0">
                <a:latin typeface="Bookman Old Style" panose="02050604050505020204" pitchFamily="18" charset="0"/>
              </a:rPr>
              <a:t>RAHAVOOD ÄRI- EHK PÕHITEGEVUSEST</a:t>
            </a:r>
          </a:p>
          <a:p>
            <a:pPr algn="ctr" eaLnBrk="1" hangingPunct="1">
              <a:defRPr/>
            </a:pPr>
            <a:r>
              <a:rPr lang="et-EE" sz="2000" dirty="0">
                <a:latin typeface="Bookman Old Style" panose="02050604050505020204" pitchFamily="18" charset="0"/>
              </a:rPr>
              <a:t>Sissetulekud (+) ja väljaminekud (-)ettevõtte põhitegevusest</a:t>
            </a:r>
            <a:endParaRPr lang="et-EE" sz="2000" dirty="0"/>
          </a:p>
        </p:txBody>
      </p:sp>
      <p:sp>
        <p:nvSpPr>
          <p:cNvPr id="5" name="Rectangle 4"/>
          <p:cNvSpPr/>
          <p:nvPr/>
        </p:nvSpPr>
        <p:spPr>
          <a:xfrm>
            <a:off x="2493818" y="2363302"/>
            <a:ext cx="5966691" cy="11649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t-EE" altLang="et-EE" sz="2000" b="1" dirty="0">
                <a:latin typeface="Bookman Old Style" panose="02050604050505020204" pitchFamily="18" charset="0"/>
              </a:rPr>
              <a:t>RAHAVOOD </a:t>
            </a:r>
            <a:r>
              <a:rPr lang="et-EE" altLang="et-EE" sz="2000" b="1" dirty="0" smtClean="0">
                <a:latin typeface="Bookman Old Style" panose="02050604050505020204" pitchFamily="18" charset="0"/>
              </a:rPr>
              <a:t>INVESTEERINGUTEST </a:t>
            </a:r>
            <a:endParaRPr lang="et-EE" altLang="et-EE" sz="2000" b="1" dirty="0">
              <a:latin typeface="Bookman Old Style" panose="02050604050505020204" pitchFamily="18" charset="0"/>
            </a:endParaRPr>
          </a:p>
          <a:p>
            <a:pPr eaLnBrk="1" hangingPunct="1">
              <a:defRPr/>
            </a:pPr>
            <a:r>
              <a:rPr lang="et-EE" altLang="et-EE" sz="2000" dirty="0">
                <a:latin typeface="Bookman Old Style" panose="02050604050505020204" pitchFamily="18" charset="0"/>
              </a:rPr>
              <a:t>Kõik sissetulekud (+) ja väljaminekud (-), mis on seotud ettevõtte invetseerimistegevusega.</a:t>
            </a:r>
            <a:endParaRPr lang="et-EE" sz="2000" dirty="0"/>
          </a:p>
        </p:txBody>
      </p:sp>
      <p:sp>
        <p:nvSpPr>
          <p:cNvPr id="6" name="Rectangle 5"/>
          <p:cNvSpPr/>
          <p:nvPr/>
        </p:nvSpPr>
        <p:spPr>
          <a:xfrm>
            <a:off x="2493817" y="4008419"/>
            <a:ext cx="5966691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t-EE" altLang="et-EE" sz="2000" b="1" dirty="0">
                <a:latin typeface="Bookman Old Style" panose="02050604050505020204" pitchFamily="18" charset="0"/>
              </a:rPr>
              <a:t>RAHAVOOD </a:t>
            </a:r>
            <a:r>
              <a:rPr lang="et-EE" altLang="et-EE" sz="2000" b="1" dirty="0" smtClean="0">
                <a:latin typeface="Bookman Old Style" panose="02050604050505020204" pitchFamily="18" charset="0"/>
              </a:rPr>
              <a:t>FINANTSEERIMISTEGEVUSEST</a:t>
            </a:r>
            <a:endParaRPr lang="et-EE" altLang="et-EE" sz="2000" b="1" dirty="0">
              <a:latin typeface="Bookman Old Style" panose="02050604050505020204" pitchFamily="18" charset="0"/>
            </a:endParaRPr>
          </a:p>
          <a:p>
            <a:pPr eaLnBrk="1" hangingPunct="1">
              <a:defRPr/>
            </a:pPr>
            <a:r>
              <a:rPr lang="et-EE" sz="2000" dirty="0">
                <a:latin typeface="Bookman Old Style" panose="02050604050505020204" pitchFamily="18" charset="0"/>
              </a:rPr>
              <a:t>Raha sissetulekud ja väljaminekud, mis on seotud finantseerimistegevusega. Need muudavad omakapitali struktuuri ja suurust ning saadud laene.</a:t>
            </a:r>
            <a:endParaRPr lang="et-EE" sz="2000" dirty="0"/>
          </a:p>
        </p:txBody>
      </p:sp>
      <p:sp>
        <p:nvSpPr>
          <p:cNvPr id="3" name="Rectangle 2"/>
          <p:cNvSpPr/>
          <p:nvPr/>
        </p:nvSpPr>
        <p:spPr>
          <a:xfrm>
            <a:off x="1283855" y="188410"/>
            <a:ext cx="95781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t-EE" altLang="et-EE" sz="2400" dirty="0">
                <a:latin typeface="Bookman Old Style" panose="02050604050505020204" pitchFamily="18" charset="0"/>
              </a:rPr>
              <a:t>Rahavood jagunevad vastavalt nende liikumise eesmärkidele:</a:t>
            </a:r>
            <a:endParaRPr lang="et-EE" altLang="et-EE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0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3048001" y="304800"/>
            <a:ext cx="1565275" cy="369888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t-EE" altLang="et-EE" dirty="0">
                <a:latin typeface="Bookman Old Style" panose="02050604050505020204" pitchFamily="18" charset="0"/>
              </a:rPr>
              <a:t>RAHAVOOD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8321" y="1038093"/>
            <a:ext cx="2819400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t-EE" sz="2000" dirty="0">
                <a:latin typeface="Bookman Old Style" panose="02050604050505020204" pitchFamily="18" charset="0"/>
              </a:rPr>
              <a:t>Laekumine müügist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0094" y="2113243"/>
            <a:ext cx="3048000" cy="16312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t-EE" sz="2000" dirty="0">
                <a:latin typeface="Bookman Old Style" panose="02050604050505020204" pitchFamily="18" charset="0"/>
              </a:rPr>
              <a:t>Põhivara müük</a:t>
            </a:r>
            <a:endParaRPr lang="ru-RU" sz="2000" dirty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t-EE" sz="2000" dirty="0">
                <a:latin typeface="Bookman Old Style" panose="02050604050505020204" pitchFamily="18" charset="0"/>
              </a:rPr>
              <a:t>Väärtpaberite müük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ru-RU" sz="2000" dirty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t-EE" sz="2000" dirty="0">
                <a:latin typeface="Bookman Old Style" panose="02050604050505020204" pitchFamily="18" charset="0"/>
              </a:rPr>
              <a:t>Välja antud laenude tagasimaksed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0100" y="4495800"/>
            <a:ext cx="3048000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t-EE" sz="2000" dirty="0">
                <a:latin typeface="Bookman Old Style" panose="02050604050505020204" pitchFamily="18" charset="0"/>
              </a:rPr>
              <a:t>Aktsite (osade) emiteerimine</a:t>
            </a:r>
            <a:endParaRPr lang="ru-RU" sz="2000" dirty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ru-RU" sz="2000" dirty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t-EE" sz="2000" dirty="0">
                <a:latin typeface="Bookman Old Style" panose="02050604050505020204" pitchFamily="18" charset="0"/>
              </a:rPr>
              <a:t>Laenude saamine</a:t>
            </a:r>
            <a:endParaRPr lang="ru-RU" sz="2000" dirty="0">
              <a:latin typeface="Bookman Old Style" panose="0205060405050502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16945" y="789804"/>
            <a:ext cx="1858098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t-EE" sz="2000" dirty="0">
                <a:latin typeface="Bookman Old Style" panose="02050604050505020204" pitchFamily="18" charset="0"/>
              </a:rPr>
              <a:t>Rahavood äritegevusest</a:t>
            </a:r>
            <a:endParaRPr lang="az-Cyrl-AZ" sz="2000" dirty="0">
              <a:latin typeface="Bookman Old Style" panose="02050604050505020204" pitchFamily="18" charset="0"/>
            </a:endParaRPr>
          </a:p>
          <a:p>
            <a:pPr eaLnBrk="1" hangingPunct="1">
              <a:defRPr/>
            </a:pPr>
            <a:endParaRPr lang="et-EE" sz="2000" dirty="0">
              <a:latin typeface="Bookman Old Style" panose="020506040505050202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16945" y="2438400"/>
            <a:ext cx="2045855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t-EE" sz="2000" dirty="0">
                <a:latin typeface="Bookman Old Style" panose="02050604050505020204" pitchFamily="18" charset="0"/>
              </a:rPr>
              <a:t>Rahavood investeerimis-</a:t>
            </a:r>
          </a:p>
          <a:p>
            <a:pPr eaLnBrk="1" hangingPunct="1">
              <a:defRPr/>
            </a:pPr>
            <a:r>
              <a:rPr lang="et-EE" sz="2000" dirty="0">
                <a:latin typeface="Bookman Old Style" panose="02050604050505020204" pitchFamily="18" charset="0"/>
              </a:rPr>
              <a:t>tegevusest</a:t>
            </a:r>
            <a:endParaRPr lang="az-Cyrl-AZ" sz="2000" dirty="0">
              <a:latin typeface="Bookman Old Style" panose="02050604050505020204" pitchFamily="18" charset="0"/>
            </a:endParaRPr>
          </a:p>
          <a:p>
            <a:pPr eaLnBrk="1" hangingPunct="1">
              <a:defRPr/>
            </a:pPr>
            <a:endParaRPr lang="et-EE" sz="2000" dirty="0">
              <a:latin typeface="Bookman Old Style" panose="0205060405050502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30617" y="4650125"/>
            <a:ext cx="2232818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t-EE" sz="2000" dirty="0">
                <a:latin typeface="Bookman Old Style" panose="02050604050505020204" pitchFamily="18" charset="0"/>
              </a:rPr>
              <a:t>Rahavood</a:t>
            </a:r>
          </a:p>
          <a:p>
            <a:pPr eaLnBrk="1" hangingPunct="1">
              <a:defRPr/>
            </a:pPr>
            <a:r>
              <a:rPr lang="et-EE" sz="2000" dirty="0">
                <a:latin typeface="Bookman Old Style" panose="02050604050505020204" pitchFamily="18" charset="0"/>
              </a:rPr>
              <a:t>Finensteerimis-</a:t>
            </a:r>
          </a:p>
          <a:p>
            <a:pPr eaLnBrk="1" hangingPunct="1">
              <a:defRPr/>
            </a:pPr>
            <a:r>
              <a:rPr lang="et-EE" sz="2000" dirty="0">
                <a:latin typeface="Bookman Old Style" panose="02050604050505020204" pitchFamily="18" charset="0"/>
              </a:rPr>
              <a:t>tegevusest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37488" y="267855"/>
            <a:ext cx="2819400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t-EE" sz="2000" dirty="0">
                <a:latin typeface="Bookman Old Style" panose="02050604050505020204" pitchFamily="18" charset="0"/>
              </a:rPr>
              <a:t>Palgate maksmine</a:t>
            </a:r>
            <a:endParaRPr lang="ru-RU" sz="2000" dirty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t-EE" sz="2000" dirty="0">
                <a:latin typeface="Bookman Old Style" panose="02050604050505020204" pitchFamily="18" charset="0"/>
              </a:rPr>
              <a:t>Varude soetamine</a:t>
            </a:r>
            <a:endParaRPr lang="ru-RU" sz="2000" dirty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t-EE" sz="2000" dirty="0">
                <a:latin typeface="Bookman Old Style" panose="02050604050505020204" pitchFamily="18" charset="0"/>
              </a:rPr>
              <a:t>Muud tegevuse väljaminelud</a:t>
            </a:r>
            <a:endParaRPr lang="ru-RU" sz="2000" dirty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t-EE" sz="2000" dirty="0">
                <a:latin typeface="Bookman Old Style" panose="02050604050505020204" pitchFamily="18" charset="0"/>
              </a:rPr>
              <a:t>Maksude maksmine</a:t>
            </a:r>
            <a:endParaRPr lang="ru-RU" sz="2000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837488" y="2381827"/>
            <a:ext cx="2819400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t-EE" sz="2000" dirty="0">
                <a:latin typeface="Bookman Old Style" panose="02050604050505020204" pitchFamily="18" charset="0"/>
              </a:rPr>
              <a:t>Põhivarade soetud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ru-RU" sz="2000" dirty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t-EE" sz="2000" dirty="0">
                <a:latin typeface="Bookman Old Style" panose="02050604050505020204" pitchFamily="18" charset="0"/>
              </a:rPr>
              <a:t>Väärpaberite ost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ru-RU" sz="2000" dirty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t-EE" sz="2000" dirty="0">
                <a:latin typeface="Bookman Old Style" panose="02050604050505020204" pitchFamily="18" charset="0"/>
              </a:rPr>
              <a:t>Pikajaliste laenude andmine</a:t>
            </a:r>
            <a:endParaRPr lang="ru-RU" sz="2000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37488" y="4493490"/>
            <a:ext cx="2819400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t-EE" sz="2000" dirty="0">
                <a:latin typeface="Bookman Old Style" panose="02050604050505020204" pitchFamily="18" charset="0"/>
              </a:rPr>
              <a:t>Aktsite tagasiost</a:t>
            </a:r>
            <a:endParaRPr lang="ru-RU" sz="2000" dirty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ru-RU" sz="2000" dirty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t-EE" sz="2000" dirty="0">
                <a:latin typeface="Bookman Old Style" panose="02050604050505020204" pitchFamily="18" charset="0"/>
              </a:rPr>
              <a:t>Laenude tasumine</a:t>
            </a:r>
            <a:endParaRPr lang="ru-RU" sz="2000" dirty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ru-RU" sz="2000" dirty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t-EE" sz="2000" dirty="0">
                <a:latin typeface="Bookman Old Style" panose="02050604050505020204" pitchFamily="18" charset="0"/>
              </a:rPr>
              <a:t>Dividendide väljamaksd</a:t>
            </a:r>
            <a:endParaRPr lang="ru-RU" sz="2000" dirty="0">
              <a:latin typeface="Bookman Old Style" panose="02050604050505020204" pitchFamily="18" charset="0"/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4128294" y="4773685"/>
            <a:ext cx="6096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t-EE"/>
          </a:p>
        </p:txBody>
      </p:sp>
      <p:sp>
        <p:nvSpPr>
          <p:cNvPr id="17" name="Right Arrow 16"/>
          <p:cNvSpPr/>
          <p:nvPr/>
        </p:nvSpPr>
        <p:spPr>
          <a:xfrm>
            <a:off x="4202545" y="2493962"/>
            <a:ext cx="6096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t-EE"/>
          </a:p>
        </p:txBody>
      </p:sp>
      <p:sp>
        <p:nvSpPr>
          <p:cNvPr id="18" name="Right Arrow 17"/>
          <p:cNvSpPr/>
          <p:nvPr/>
        </p:nvSpPr>
        <p:spPr>
          <a:xfrm>
            <a:off x="4146767" y="1038093"/>
            <a:ext cx="6096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t-EE"/>
          </a:p>
        </p:txBody>
      </p:sp>
      <p:sp>
        <p:nvSpPr>
          <p:cNvPr id="19" name="Right Arrow 18"/>
          <p:cNvSpPr/>
          <p:nvPr/>
        </p:nvSpPr>
        <p:spPr>
          <a:xfrm>
            <a:off x="7086600" y="1143000"/>
            <a:ext cx="6096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t-EE"/>
          </a:p>
        </p:txBody>
      </p:sp>
      <p:sp>
        <p:nvSpPr>
          <p:cNvPr id="21" name="Right Arrow 20"/>
          <p:cNvSpPr/>
          <p:nvPr/>
        </p:nvSpPr>
        <p:spPr>
          <a:xfrm>
            <a:off x="7162800" y="2590800"/>
            <a:ext cx="6096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t-EE"/>
          </a:p>
        </p:txBody>
      </p:sp>
      <p:sp>
        <p:nvSpPr>
          <p:cNvPr id="22" name="Right Arrow 21"/>
          <p:cNvSpPr/>
          <p:nvPr/>
        </p:nvSpPr>
        <p:spPr>
          <a:xfrm>
            <a:off x="7152372" y="4774119"/>
            <a:ext cx="6096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2156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altLang="en-US" sz="2800" dirty="0">
                <a:latin typeface="Bookman Old Style" panose="02050604050505020204" pitchFamily="18" charset="0"/>
              </a:rPr>
              <a:t>Rahavooaruande analüüsimisest</a:t>
            </a:r>
            <a:endParaRPr lang="en-US" altLang="en-US" sz="2800" dirty="0">
              <a:latin typeface="Bookman Old Style" panose="020506040505050202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33600" y="2514601"/>
            <a:ext cx="3105150" cy="1184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Rahavood põhitegevusest</a:t>
            </a:r>
            <a:endParaRPr lang="en-US" sz="2400" dirty="0">
              <a:latin typeface="Bookman Old Style" panose="02050604050505020204" pitchFamily="18" charset="0"/>
            </a:endParaRPr>
          </a:p>
          <a:p>
            <a:pPr algn="ctr">
              <a:defRPr/>
            </a:pPr>
            <a:endParaRPr lang="en-US" sz="2400" dirty="0">
              <a:latin typeface="Bookman Old Style" panose="020506040505050202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705600" y="2451371"/>
            <a:ext cx="3352800" cy="13559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Kassapõhine kasum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sp>
        <p:nvSpPr>
          <p:cNvPr id="48133" name="TextBox 9"/>
          <p:cNvSpPr txBox="1">
            <a:spLocks noChangeArrowheads="1"/>
          </p:cNvSpPr>
          <p:nvPr/>
        </p:nvSpPr>
        <p:spPr bwMode="auto">
          <a:xfrm>
            <a:off x="5829300" y="2900363"/>
            <a:ext cx="53340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t-EE" altLang="en-US" sz="2600">
                <a:latin typeface="Bookman Old Style" panose="02050604050505020204" pitchFamily="18" charset="0"/>
              </a:rPr>
              <a:t>=</a:t>
            </a:r>
            <a:endParaRPr lang="en-US" altLang="en-US" sz="260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74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544945" y="1766888"/>
            <a:ext cx="11471564" cy="816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None/>
            </a:pPr>
            <a:r>
              <a:rPr lang="et-EE" altLang="en-US" sz="2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Kasumi kvaliteedi kordaja kajastab tekkepõhise ärikasumi ja kassapõhise kasumi erinevust</a:t>
            </a:r>
            <a:endParaRPr lang="en-US" altLang="en-US" sz="2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752600" y="2984456"/>
            <a:ext cx="8077200" cy="618439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 sz="2200">
                <a:noFill/>
              </a:rPr>
              <a:t> </a:t>
            </a:r>
          </a:p>
        </p:txBody>
      </p:sp>
      <p:sp>
        <p:nvSpPr>
          <p:cNvPr id="50180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4530436" cy="949036"/>
          </a:xfrm>
        </p:spPr>
        <p:txBody>
          <a:bodyPr/>
          <a:lstStyle/>
          <a:p>
            <a:r>
              <a:rPr lang="et-EE" altLang="en-US" sz="2600" dirty="0" smtClean="0">
                <a:latin typeface="Bookman Old Style" panose="02050604050505020204" pitchFamily="18" charset="0"/>
              </a:rPr>
              <a:t>Kasumi kvaliteedi näitaja </a:t>
            </a:r>
            <a:endParaRPr lang="en-US" altLang="en-US" sz="2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72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914399" y="40177"/>
            <a:ext cx="4193309" cy="12874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200" dirty="0">
                <a:latin typeface="Bookman Old Style" panose="02050604050505020204" pitchFamily="18" charset="0"/>
              </a:rPr>
              <a:t>Rahavood investeerimis-tegevusest</a:t>
            </a:r>
            <a:endParaRPr lang="en-US" sz="2200" dirty="0">
              <a:latin typeface="Bookman Old Style" panose="02050604050505020204" pitchFamily="18" charset="0"/>
            </a:endParaRPr>
          </a:p>
          <a:p>
            <a:pPr algn="ctr">
              <a:defRPr/>
            </a:pPr>
            <a:endParaRPr lang="en-US" sz="2200" dirty="0">
              <a:latin typeface="Bookman Old Style" panose="020506040505050202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96000" y="40175"/>
            <a:ext cx="4987636" cy="1705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000" dirty="0">
                <a:solidFill>
                  <a:srgbClr val="FF0000"/>
                </a:solidFill>
                <a:latin typeface="Bookman Old Style" panose="02050604050505020204" pitchFamily="18" charset="0"/>
              </a:rPr>
              <a:t>Materiaalse põhivara soetamine</a:t>
            </a:r>
          </a:p>
          <a:p>
            <a:pPr algn="ctr">
              <a:defRPr/>
            </a:pPr>
            <a:r>
              <a:rPr lang="et-EE" sz="2000" dirty="0">
                <a:latin typeface="Bookman Old Style" panose="02050604050505020204" pitchFamily="18" charset="0"/>
              </a:rPr>
              <a:t>Viitab laienemisele.</a:t>
            </a:r>
          </a:p>
          <a:p>
            <a:pPr algn="ctr">
              <a:defRPr/>
            </a:pPr>
            <a:endParaRPr lang="et-EE" sz="2000" dirty="0" smtClean="0">
              <a:latin typeface="Bookman Old Style" panose="02050604050505020204" pitchFamily="18" charset="0"/>
            </a:endParaRPr>
          </a:p>
          <a:p>
            <a:pPr algn="ctr">
              <a:defRPr/>
            </a:pPr>
            <a:r>
              <a:rPr lang="et-EE" sz="2000" dirty="0" smtClean="0">
                <a:latin typeface="Bookman Old Style" panose="02050604050505020204" pitchFamily="18" charset="0"/>
              </a:rPr>
              <a:t>Millist </a:t>
            </a:r>
            <a:r>
              <a:rPr lang="et-EE" sz="2000" dirty="0">
                <a:latin typeface="Bookman Old Style" panose="02050604050505020204" pitchFamily="18" charset="0"/>
              </a:rPr>
              <a:t>põhivara soetati? </a:t>
            </a:r>
            <a:endParaRPr lang="et-EE" sz="2000" dirty="0" smtClean="0">
              <a:latin typeface="Bookman Old Style" panose="02050604050505020204" pitchFamily="18" charset="0"/>
            </a:endParaRPr>
          </a:p>
          <a:p>
            <a:pPr algn="ctr">
              <a:defRPr/>
            </a:pPr>
            <a:r>
              <a:rPr lang="et-EE" sz="2000" dirty="0" smtClean="0">
                <a:latin typeface="Bookman Old Style" panose="02050604050505020204" pitchFamily="18" charset="0"/>
              </a:rPr>
              <a:t>Kas </a:t>
            </a:r>
            <a:r>
              <a:rPr lang="et-EE" sz="2000" dirty="0">
                <a:latin typeface="Bookman Old Style" panose="02050604050505020204" pitchFamily="18" charset="0"/>
              </a:rPr>
              <a:t>see lisab väärtust tulevikus?  </a:t>
            </a:r>
            <a:endParaRPr lang="en-US" sz="2000" dirty="0">
              <a:latin typeface="Bookman Old Style" panose="02050604050505020204" pitchFamily="18" charset="0"/>
            </a:endParaRPr>
          </a:p>
          <a:p>
            <a:pPr algn="ctr">
              <a:defRPr/>
            </a:pPr>
            <a:endParaRPr lang="en-US" sz="2000" dirty="0">
              <a:latin typeface="Bookman Old Style" panose="020506040505050202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12345" y="2011905"/>
            <a:ext cx="5189638" cy="18294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000" dirty="0">
                <a:solidFill>
                  <a:srgbClr val="FF0000"/>
                </a:solidFill>
                <a:latin typeface="Bookman Old Style" panose="02050604050505020204" pitchFamily="18" charset="0"/>
              </a:rPr>
              <a:t>Materiaalse põhivara müük</a:t>
            </a:r>
          </a:p>
          <a:p>
            <a:pPr algn="ctr">
              <a:defRPr/>
            </a:pPr>
            <a:r>
              <a:rPr lang="et-EE" sz="2000" dirty="0">
                <a:latin typeface="Bookman Old Style" panose="02050604050505020204" pitchFamily="18" charset="0"/>
              </a:rPr>
              <a:t>Võib viidata äritegemise vähendamisele.</a:t>
            </a:r>
          </a:p>
          <a:p>
            <a:pPr algn="ctr">
              <a:defRPr/>
            </a:pPr>
            <a:r>
              <a:rPr lang="et-EE" sz="2000" dirty="0">
                <a:latin typeface="Bookman Old Style" panose="02050604050505020204" pitchFamily="18" charset="0"/>
              </a:rPr>
              <a:t>Miks müüdi? Milliseid järeldusi saame teha?</a:t>
            </a:r>
            <a:endParaRPr lang="en-US" sz="2000" dirty="0">
              <a:latin typeface="Bookman Old Style" panose="020506040505050202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14400" y="1891832"/>
            <a:ext cx="4088049" cy="23251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000" dirty="0">
                <a:latin typeface="Bookman Old Style" panose="02050604050505020204" pitchFamily="18" charset="0"/>
              </a:rPr>
              <a:t>Immateriaalse põhivara soetamine võib viidata tulu või suurenemisele tulevikus.</a:t>
            </a:r>
          </a:p>
          <a:p>
            <a:pPr algn="ctr">
              <a:defRPr/>
            </a:pPr>
            <a:r>
              <a:rPr lang="et-EE" sz="2000" dirty="0">
                <a:latin typeface="Bookman Old Style" panose="02050604050505020204" pitchFamily="18" charset="0"/>
              </a:rPr>
              <a:t>Millist põhivara soetati? </a:t>
            </a:r>
            <a:endParaRPr lang="et-EE" sz="2000" dirty="0" smtClean="0">
              <a:latin typeface="Bookman Old Style" panose="02050604050505020204" pitchFamily="18" charset="0"/>
            </a:endParaRPr>
          </a:p>
          <a:p>
            <a:pPr algn="ctr">
              <a:defRPr/>
            </a:pPr>
            <a:r>
              <a:rPr lang="et-EE" sz="2000" dirty="0" smtClean="0">
                <a:latin typeface="Bookman Old Style" panose="02050604050505020204" pitchFamily="18" charset="0"/>
              </a:rPr>
              <a:t>Kas </a:t>
            </a:r>
            <a:r>
              <a:rPr lang="et-EE" sz="2000" dirty="0">
                <a:latin typeface="Bookman Old Style" panose="02050604050505020204" pitchFamily="18" charset="0"/>
              </a:rPr>
              <a:t>see lisab väärtust tulevikus?</a:t>
            </a:r>
            <a:endParaRPr lang="en-US" sz="2000" dirty="0">
              <a:latin typeface="Bookman Old Style" panose="020506040505050202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14401" y="4896903"/>
            <a:ext cx="4193308" cy="16097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000" dirty="0">
                <a:latin typeface="Bookman Old Style" panose="02050604050505020204" pitchFamily="18" charset="0"/>
              </a:rPr>
              <a:t>Teiste firmade väärtpaberite soetamine tähendab riski hajutamist</a:t>
            </a:r>
            <a:endParaRPr lang="en-US" sz="2000" dirty="0">
              <a:latin typeface="Bookman Old Style" panose="02050604050505020204" pitchFamily="18" charset="0"/>
            </a:endParaRPr>
          </a:p>
          <a:p>
            <a:pPr algn="ctr">
              <a:defRPr/>
            </a:pPr>
            <a:endParaRPr lang="en-US" sz="2000" dirty="0">
              <a:latin typeface="Bookman Old Style" panose="02050604050505020204" pitchFamily="18" charset="0"/>
            </a:endParaRPr>
          </a:p>
        </p:txBody>
      </p:sp>
      <p:sp>
        <p:nvSpPr>
          <p:cNvPr id="22" name="Down Arrow 21"/>
          <p:cNvSpPr/>
          <p:nvPr/>
        </p:nvSpPr>
        <p:spPr>
          <a:xfrm>
            <a:off x="2971800" y="1400897"/>
            <a:ext cx="381000" cy="4176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Down Arrow 22"/>
          <p:cNvSpPr/>
          <p:nvPr/>
        </p:nvSpPr>
        <p:spPr>
          <a:xfrm>
            <a:off x="2766303" y="4290204"/>
            <a:ext cx="410994" cy="4778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5202745" y="635736"/>
            <a:ext cx="609600" cy="2905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477000" y="3988382"/>
            <a:ext cx="3048000" cy="255744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t-EE" sz="2000" dirty="0">
                <a:latin typeface="Bookman Old Style" panose="02050604050505020204" pitchFamily="18" charset="0"/>
              </a:rPr>
              <a:t>Investeeringute vähenemine näitab juhtkonna pessimismi</a:t>
            </a:r>
            <a:endParaRPr lang="en-US" sz="20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44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981200" y="533401"/>
            <a:ext cx="2895600" cy="16684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200" dirty="0">
                <a:latin typeface="Bookman Old Style" panose="02050604050505020204" pitchFamily="18" charset="0"/>
              </a:rPr>
              <a:t>Rahavood finantseerimis-tegevusest</a:t>
            </a:r>
            <a:endParaRPr lang="en-US" sz="2200" dirty="0">
              <a:latin typeface="Bookman Old Style" panose="02050604050505020204" pitchFamily="18" charset="0"/>
            </a:endParaRPr>
          </a:p>
          <a:p>
            <a:pPr algn="ctr">
              <a:defRPr/>
            </a:pPr>
            <a:endParaRPr lang="en-US" sz="2200" dirty="0">
              <a:latin typeface="Bookman Old Style" panose="020506040505050202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489920" y="648495"/>
            <a:ext cx="3813243" cy="17184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t-EE" sz="2000" dirty="0" smtClean="0">
                <a:latin typeface="Bookman Old Style" panose="02050604050505020204" pitchFamily="18" charset="0"/>
              </a:rPr>
              <a:t>Finantseerimine lihtaktsiate </a:t>
            </a:r>
            <a:r>
              <a:rPr lang="et-EE" sz="2000" dirty="0">
                <a:latin typeface="Bookman Old Style" panose="02050604050505020204" pitchFamily="18" charset="0"/>
              </a:rPr>
              <a:t>(osade) emiteerimise abil viitab investorite optimismile </a:t>
            </a:r>
            <a:endParaRPr lang="en-US" sz="2000" dirty="0">
              <a:latin typeface="Bookman Old Style" panose="02050604050505020204" pitchFamily="18" charset="0"/>
            </a:endParaRPr>
          </a:p>
          <a:p>
            <a:pPr algn="ctr">
              <a:defRPr/>
            </a:pPr>
            <a:endParaRPr lang="en-US" sz="2000" dirty="0">
              <a:latin typeface="Bookman Old Style" panose="020506040505050202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69975" y="2795589"/>
            <a:ext cx="4873625" cy="16478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200" dirty="0">
                <a:latin typeface="Bookman Old Style" panose="02050604050505020204" pitchFamily="18" charset="0"/>
              </a:rPr>
              <a:t>Pikaajaliste kohustuste vähenemine räägib laenuandjale vähenenud riskist</a:t>
            </a:r>
            <a:endParaRPr lang="en-US" sz="2200" dirty="0">
              <a:latin typeface="Bookman Old Style" panose="02050604050505020204" pitchFamily="18" charset="0"/>
            </a:endParaRPr>
          </a:p>
        </p:txBody>
      </p:sp>
      <p:sp>
        <p:nvSpPr>
          <p:cNvPr id="22" name="Down Arrow 21"/>
          <p:cNvSpPr/>
          <p:nvPr/>
        </p:nvSpPr>
        <p:spPr>
          <a:xfrm>
            <a:off x="3254375" y="2366964"/>
            <a:ext cx="304800" cy="3460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5334000" y="1219201"/>
            <a:ext cx="609600" cy="2905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191000" y="4800600"/>
            <a:ext cx="4419600" cy="18288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t-EE" sz="2000" dirty="0">
                <a:latin typeface="Bookman Old Style" panose="02050604050505020204" pitchFamily="18" charset="0"/>
              </a:rPr>
              <a:t>Kuivõrd on ettevõte võimeline maksma dividende? </a:t>
            </a:r>
            <a:endParaRPr lang="en-US" sz="20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87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217</Words>
  <Application>Microsoft Office PowerPoint</Application>
  <PresentationFormat>Widescreen</PresentationFormat>
  <Paragraphs>75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Bookman Old Style</vt:lpstr>
      <vt:lpstr>Calibri</vt:lpstr>
      <vt:lpstr>Calibri Light</vt:lpstr>
      <vt:lpstr>Times New Roman</vt:lpstr>
      <vt:lpstr>Wingdings</vt:lpstr>
      <vt:lpstr>Office Theme</vt:lpstr>
      <vt:lpstr>Rahavooaruande analüüsimisest</vt:lpstr>
      <vt:lpstr>PowerPoint Presentation</vt:lpstr>
      <vt:lpstr>PowerPoint Presentation</vt:lpstr>
      <vt:lpstr>Rahavooaruande analüüsimisest</vt:lpstr>
      <vt:lpstr>Kasumi kvaliteedi näitaja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Rahavooaruande analüüsimisest</dc:title>
  <dc:creator>Inga Stelmak</dc:creator>
  <cp:lastModifiedBy>Inga Stelmak</cp:lastModifiedBy>
  <cp:revision>5</cp:revision>
  <dcterms:created xsi:type="dcterms:W3CDTF">2018-12-07T10:33:01Z</dcterms:created>
  <dcterms:modified xsi:type="dcterms:W3CDTF">2019-11-05T10:22:21Z</dcterms:modified>
</cp:coreProperties>
</file>