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1" r:id="rId4"/>
    <p:sldId id="294" r:id="rId5"/>
    <p:sldId id="266" r:id="rId6"/>
    <p:sldId id="290" r:id="rId7"/>
    <p:sldId id="289" r:id="rId8"/>
    <p:sldId id="267" r:id="rId9"/>
    <p:sldId id="299" r:id="rId10"/>
    <p:sldId id="292" r:id="rId11"/>
    <p:sldId id="260" r:id="rId12"/>
    <p:sldId id="293" r:id="rId13"/>
    <p:sldId id="287" r:id="rId14"/>
    <p:sldId id="288" r:id="rId15"/>
    <p:sldId id="296" r:id="rId16"/>
    <p:sldId id="271" r:id="rId17"/>
    <p:sldId id="262" r:id="rId18"/>
    <p:sldId id="297" r:id="rId19"/>
    <p:sldId id="298" r:id="rId20"/>
    <p:sldId id="286" r:id="rId2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4" autoAdjust="0"/>
    <p:restoredTop sz="95345" autoAdjust="0"/>
  </p:normalViewPr>
  <p:slideViewPr>
    <p:cSldViewPr snapToGrid="0">
      <p:cViewPr varScale="1">
        <p:scale>
          <a:sx n="197" d="100"/>
          <a:sy n="197" d="100"/>
        </p:scale>
        <p:origin x="4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4D32D-C9D0-4D87-920F-FBDDF3918DDD}" type="datetimeFigureOut">
              <a:rPr lang="et-EE" smtClean="0"/>
              <a:t>14.01.22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E58E-7B40-4F5E-ACBC-38E9942A3949}" type="slidenum">
              <a:rPr lang="et-EE" smtClean="0"/>
              <a:t>‹#›</a:t>
            </a:fld>
            <a:endParaRPr lang="et-EE"/>
          </a:p>
        </p:txBody>
      </p:sp>
    </p:spTree>
    <p:extLst>
      <p:ext uri="{BB962C8B-B14F-4D97-AF65-F5344CB8AC3E}">
        <p14:creationId xmlns:p14="http://schemas.microsoft.com/office/powerpoint/2010/main" val="427757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1B9E58E-7B40-4F5E-ACBC-38E9942A3949}" type="slidenum">
              <a:rPr lang="et-EE" smtClean="0"/>
              <a:t>1</a:t>
            </a:fld>
            <a:endParaRPr lang="et-EE"/>
          </a:p>
        </p:txBody>
      </p:sp>
    </p:spTree>
    <p:extLst>
      <p:ext uri="{BB962C8B-B14F-4D97-AF65-F5344CB8AC3E}">
        <p14:creationId xmlns:p14="http://schemas.microsoft.com/office/powerpoint/2010/main" val="82833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9E58E-7B40-4F5E-ACBC-38E9942A3949}" type="slidenum">
              <a:rPr lang="et-EE" smtClean="0"/>
              <a:t>14</a:t>
            </a:fld>
            <a:endParaRPr lang="et-EE"/>
          </a:p>
        </p:txBody>
      </p:sp>
    </p:spTree>
    <p:extLst>
      <p:ext uri="{BB962C8B-B14F-4D97-AF65-F5344CB8AC3E}">
        <p14:creationId xmlns:p14="http://schemas.microsoft.com/office/powerpoint/2010/main" val="255571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14.01.22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948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14.01.22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6323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14.01.22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569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93D0-2907-4B65-BC10-F4BD9B622E1A}"/>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398471D3-6DE3-40F9-91C2-83F57BBFFEB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0E92876E-9C0F-43B1-BAA8-F3F4F76B1D87}"/>
              </a:ext>
            </a:extLst>
          </p:cNvPr>
          <p:cNvSpPr txBox="1">
            <a:spLocks noGrp="1"/>
          </p:cNvSpPr>
          <p:nvPr>
            <p:ph type="dt" sz="half" idx="7"/>
          </p:nvPr>
        </p:nvSpPr>
        <p:spPr/>
        <p:txBody>
          <a:bodyPr/>
          <a:lstStyle>
            <a:lvl1pPr>
              <a:defRPr/>
            </a:lvl1pPr>
          </a:lstStyle>
          <a:p>
            <a:pPr lvl="0"/>
            <a:fld id="{D9D921CF-EE55-4B47-8F1E-3C0CD01DBA97}" type="datetime1">
              <a:rPr lang="en-US"/>
              <a:pPr lvl="0"/>
              <a:t>1/14/22</a:t>
            </a:fld>
            <a:endParaRPr lang="en-US"/>
          </a:p>
        </p:txBody>
      </p:sp>
      <p:sp>
        <p:nvSpPr>
          <p:cNvPr id="5" name="Footer Placeholder 4">
            <a:extLst>
              <a:ext uri="{FF2B5EF4-FFF2-40B4-BE49-F238E27FC236}">
                <a16:creationId xmlns:a16="http://schemas.microsoft.com/office/drawing/2014/main" id="{95B5DA94-78B6-436C-BA2D-820B8606015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E1CAB13-8EBD-4722-A86A-62643E0E91C3}"/>
              </a:ext>
            </a:extLst>
          </p:cNvPr>
          <p:cNvSpPr txBox="1">
            <a:spLocks noGrp="1"/>
          </p:cNvSpPr>
          <p:nvPr>
            <p:ph type="sldNum" sz="quarter" idx="8"/>
          </p:nvPr>
        </p:nvSpPr>
        <p:spPr/>
        <p:txBody>
          <a:bodyPr/>
          <a:lstStyle>
            <a:lvl1pPr>
              <a:defRPr/>
            </a:lvl1pPr>
          </a:lstStyle>
          <a:p>
            <a:pPr lvl="0"/>
            <a:fld id="{E6176E65-8314-45F5-B998-961C9E6A9353}" type="slidenum">
              <a:t>‹#›</a:t>
            </a:fld>
            <a:endParaRPr lang="en-US"/>
          </a:p>
        </p:txBody>
      </p:sp>
    </p:spTree>
    <p:extLst>
      <p:ext uri="{BB962C8B-B14F-4D97-AF65-F5344CB8AC3E}">
        <p14:creationId xmlns:p14="http://schemas.microsoft.com/office/powerpoint/2010/main" val="23971178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A9A9-8799-4AD1-B4D7-A430493CF1CD}"/>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F0274F2-BB0D-452C-B5A6-A06A93C4303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30599-F2DB-4DD0-8B1C-B7F02CC789AD}"/>
              </a:ext>
            </a:extLst>
          </p:cNvPr>
          <p:cNvSpPr txBox="1">
            <a:spLocks noGrp="1"/>
          </p:cNvSpPr>
          <p:nvPr>
            <p:ph type="dt" sz="half" idx="7"/>
          </p:nvPr>
        </p:nvSpPr>
        <p:spPr/>
        <p:txBody>
          <a:bodyPr/>
          <a:lstStyle>
            <a:lvl1pPr>
              <a:defRPr/>
            </a:lvl1pPr>
          </a:lstStyle>
          <a:p>
            <a:pPr lvl="0"/>
            <a:fld id="{BF02AA27-85E7-4FB8-B67E-5890F42E1F90}" type="datetime1">
              <a:rPr lang="en-US"/>
              <a:pPr lvl="0"/>
              <a:t>1/14/22</a:t>
            </a:fld>
            <a:endParaRPr lang="en-US"/>
          </a:p>
        </p:txBody>
      </p:sp>
      <p:sp>
        <p:nvSpPr>
          <p:cNvPr id="5" name="Footer Placeholder 4">
            <a:extLst>
              <a:ext uri="{FF2B5EF4-FFF2-40B4-BE49-F238E27FC236}">
                <a16:creationId xmlns:a16="http://schemas.microsoft.com/office/drawing/2014/main" id="{FC4D80B7-D37F-417F-8099-A2548EB8D35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2CBEA777-4FDE-4B96-AAB5-872DA3D1B931}"/>
              </a:ext>
            </a:extLst>
          </p:cNvPr>
          <p:cNvSpPr txBox="1">
            <a:spLocks noGrp="1"/>
          </p:cNvSpPr>
          <p:nvPr>
            <p:ph type="sldNum" sz="quarter" idx="8"/>
          </p:nvPr>
        </p:nvSpPr>
        <p:spPr/>
        <p:txBody>
          <a:bodyPr/>
          <a:lstStyle>
            <a:lvl1pPr>
              <a:defRPr/>
            </a:lvl1pPr>
          </a:lstStyle>
          <a:p>
            <a:pPr lvl="0"/>
            <a:fld id="{F38D7121-45A4-45B0-B3FC-B9E4656F399B}" type="slidenum">
              <a:t>‹#›</a:t>
            </a:fld>
            <a:endParaRPr lang="en-US"/>
          </a:p>
        </p:txBody>
      </p:sp>
    </p:spTree>
    <p:extLst>
      <p:ext uri="{BB962C8B-B14F-4D97-AF65-F5344CB8AC3E}">
        <p14:creationId xmlns:p14="http://schemas.microsoft.com/office/powerpoint/2010/main" val="10897994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506B3-2D0F-4636-80F6-FE327487B3E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6A647ADA-2BAD-4D59-A457-644CE2D6DC3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8E778DBF-2D12-4410-A84D-102895DF82E3}"/>
              </a:ext>
            </a:extLst>
          </p:cNvPr>
          <p:cNvSpPr txBox="1">
            <a:spLocks noGrp="1"/>
          </p:cNvSpPr>
          <p:nvPr>
            <p:ph type="dt" sz="half" idx="7"/>
          </p:nvPr>
        </p:nvSpPr>
        <p:spPr/>
        <p:txBody>
          <a:bodyPr/>
          <a:lstStyle>
            <a:lvl1pPr>
              <a:defRPr/>
            </a:lvl1pPr>
          </a:lstStyle>
          <a:p>
            <a:pPr lvl="0"/>
            <a:fld id="{1BB5762A-4C8F-4552-835C-1AA5F67B4C43}" type="datetime1">
              <a:rPr lang="en-US"/>
              <a:pPr lvl="0"/>
              <a:t>1/14/22</a:t>
            </a:fld>
            <a:endParaRPr lang="en-US"/>
          </a:p>
        </p:txBody>
      </p:sp>
      <p:sp>
        <p:nvSpPr>
          <p:cNvPr id="5" name="Footer Placeholder 4">
            <a:extLst>
              <a:ext uri="{FF2B5EF4-FFF2-40B4-BE49-F238E27FC236}">
                <a16:creationId xmlns:a16="http://schemas.microsoft.com/office/drawing/2014/main" id="{AABB0467-A5AB-44D8-963E-90F3A6F36F9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8E1A1AD-6A5B-4EA1-81BA-2BF51215028A}"/>
              </a:ext>
            </a:extLst>
          </p:cNvPr>
          <p:cNvSpPr txBox="1">
            <a:spLocks noGrp="1"/>
          </p:cNvSpPr>
          <p:nvPr>
            <p:ph type="sldNum" sz="quarter" idx="8"/>
          </p:nvPr>
        </p:nvSpPr>
        <p:spPr/>
        <p:txBody>
          <a:bodyPr/>
          <a:lstStyle>
            <a:lvl1pPr>
              <a:defRPr/>
            </a:lvl1pPr>
          </a:lstStyle>
          <a:p>
            <a:pPr lvl="0"/>
            <a:fld id="{89468C04-136D-4EA3-941C-88667153CAF0}" type="slidenum">
              <a:t>‹#›</a:t>
            </a:fld>
            <a:endParaRPr lang="en-US"/>
          </a:p>
        </p:txBody>
      </p:sp>
    </p:spTree>
    <p:extLst>
      <p:ext uri="{BB962C8B-B14F-4D97-AF65-F5344CB8AC3E}">
        <p14:creationId xmlns:p14="http://schemas.microsoft.com/office/powerpoint/2010/main" val="213235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8CBC7-4B72-4BC3-8492-3273F2C4C98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44A593F-6CE7-4AC9-8408-C85A50F6389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4AA0A-46AC-4A44-B10B-99B8BB6C8A6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FAB65-67A0-474F-9AFE-6535F0A4AA3E}"/>
              </a:ext>
            </a:extLst>
          </p:cNvPr>
          <p:cNvSpPr txBox="1">
            <a:spLocks noGrp="1"/>
          </p:cNvSpPr>
          <p:nvPr>
            <p:ph type="dt" sz="half" idx="7"/>
          </p:nvPr>
        </p:nvSpPr>
        <p:spPr/>
        <p:txBody>
          <a:bodyPr/>
          <a:lstStyle>
            <a:lvl1pPr>
              <a:defRPr/>
            </a:lvl1pPr>
          </a:lstStyle>
          <a:p>
            <a:pPr lvl="0"/>
            <a:fld id="{BABB8C2A-A1D4-4DE6-8009-D3408E227CEF}" type="datetime1">
              <a:rPr lang="en-US"/>
              <a:pPr lvl="0"/>
              <a:t>1/14/22</a:t>
            </a:fld>
            <a:endParaRPr lang="en-US"/>
          </a:p>
        </p:txBody>
      </p:sp>
      <p:sp>
        <p:nvSpPr>
          <p:cNvPr id="6" name="Footer Placeholder 5">
            <a:extLst>
              <a:ext uri="{FF2B5EF4-FFF2-40B4-BE49-F238E27FC236}">
                <a16:creationId xmlns:a16="http://schemas.microsoft.com/office/drawing/2014/main" id="{ECC6FDD5-07D6-4499-80B5-502C507800DE}"/>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D1FFAA69-CE1C-4E25-8470-0BFB1ACF12E8}"/>
              </a:ext>
            </a:extLst>
          </p:cNvPr>
          <p:cNvSpPr txBox="1">
            <a:spLocks noGrp="1"/>
          </p:cNvSpPr>
          <p:nvPr>
            <p:ph type="sldNum" sz="quarter" idx="8"/>
          </p:nvPr>
        </p:nvSpPr>
        <p:spPr/>
        <p:txBody>
          <a:bodyPr/>
          <a:lstStyle>
            <a:lvl1pPr>
              <a:defRPr/>
            </a:lvl1pPr>
          </a:lstStyle>
          <a:p>
            <a:pPr lvl="0"/>
            <a:fld id="{5C0E5201-1F17-4101-BFC2-F7213AD0E749}" type="slidenum">
              <a:t>‹#›</a:t>
            </a:fld>
            <a:endParaRPr lang="en-US"/>
          </a:p>
        </p:txBody>
      </p:sp>
    </p:spTree>
    <p:extLst>
      <p:ext uri="{BB962C8B-B14F-4D97-AF65-F5344CB8AC3E}">
        <p14:creationId xmlns:p14="http://schemas.microsoft.com/office/powerpoint/2010/main" val="2734292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EB05-DBBA-4939-82A6-560FDCEFDC1B}"/>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0F52C315-C663-4242-A211-8B59F036A4E8}"/>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AAD05368-77ED-4468-A985-C157DFC0A2E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E6485B-EE99-4CD9-8987-7A6E6068B39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C159BE9E-68A2-4844-B263-4185B58AC7E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1B7B8-70C4-49E0-B610-AE977AF493CA}"/>
              </a:ext>
            </a:extLst>
          </p:cNvPr>
          <p:cNvSpPr txBox="1">
            <a:spLocks noGrp="1"/>
          </p:cNvSpPr>
          <p:nvPr>
            <p:ph type="dt" sz="half" idx="7"/>
          </p:nvPr>
        </p:nvSpPr>
        <p:spPr/>
        <p:txBody>
          <a:bodyPr/>
          <a:lstStyle>
            <a:lvl1pPr>
              <a:defRPr/>
            </a:lvl1pPr>
          </a:lstStyle>
          <a:p>
            <a:pPr lvl="0"/>
            <a:fld id="{5C86D1DE-7531-4598-93FF-91A69A31AC6C}" type="datetime1">
              <a:rPr lang="en-US"/>
              <a:pPr lvl="0"/>
              <a:t>1/14/22</a:t>
            </a:fld>
            <a:endParaRPr lang="en-US"/>
          </a:p>
        </p:txBody>
      </p:sp>
      <p:sp>
        <p:nvSpPr>
          <p:cNvPr id="8" name="Footer Placeholder 7">
            <a:extLst>
              <a:ext uri="{FF2B5EF4-FFF2-40B4-BE49-F238E27FC236}">
                <a16:creationId xmlns:a16="http://schemas.microsoft.com/office/drawing/2014/main" id="{92F031F0-6289-4058-8581-D62D0B1D9EB9}"/>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820C829C-C539-409F-AC39-C040C5125E73}"/>
              </a:ext>
            </a:extLst>
          </p:cNvPr>
          <p:cNvSpPr txBox="1">
            <a:spLocks noGrp="1"/>
          </p:cNvSpPr>
          <p:nvPr>
            <p:ph type="sldNum" sz="quarter" idx="8"/>
          </p:nvPr>
        </p:nvSpPr>
        <p:spPr/>
        <p:txBody>
          <a:bodyPr/>
          <a:lstStyle>
            <a:lvl1pPr>
              <a:defRPr/>
            </a:lvl1pPr>
          </a:lstStyle>
          <a:p>
            <a:pPr lvl="0"/>
            <a:fld id="{66AD4AF6-35EC-48A8-ACC1-6A61B35DCFC6}" type="slidenum">
              <a:t>‹#›</a:t>
            </a:fld>
            <a:endParaRPr lang="en-US"/>
          </a:p>
        </p:txBody>
      </p:sp>
    </p:spTree>
    <p:extLst>
      <p:ext uri="{BB962C8B-B14F-4D97-AF65-F5344CB8AC3E}">
        <p14:creationId xmlns:p14="http://schemas.microsoft.com/office/powerpoint/2010/main" val="2780415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12C2-CA92-4E7F-97AF-C0B554FE1024}"/>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B010A900-652A-4ED8-909D-7BC003CFD83D}"/>
              </a:ext>
            </a:extLst>
          </p:cNvPr>
          <p:cNvSpPr txBox="1">
            <a:spLocks noGrp="1"/>
          </p:cNvSpPr>
          <p:nvPr>
            <p:ph type="dt" sz="half" idx="7"/>
          </p:nvPr>
        </p:nvSpPr>
        <p:spPr/>
        <p:txBody>
          <a:bodyPr/>
          <a:lstStyle>
            <a:lvl1pPr>
              <a:defRPr/>
            </a:lvl1pPr>
          </a:lstStyle>
          <a:p>
            <a:pPr lvl="0"/>
            <a:fld id="{E3EC94F5-3273-443C-BEE8-33EFF7CA2D6A}" type="datetime1">
              <a:rPr lang="en-US"/>
              <a:pPr lvl="0"/>
              <a:t>1/14/22</a:t>
            </a:fld>
            <a:endParaRPr lang="en-US"/>
          </a:p>
        </p:txBody>
      </p:sp>
      <p:sp>
        <p:nvSpPr>
          <p:cNvPr id="4" name="Footer Placeholder 3">
            <a:extLst>
              <a:ext uri="{FF2B5EF4-FFF2-40B4-BE49-F238E27FC236}">
                <a16:creationId xmlns:a16="http://schemas.microsoft.com/office/drawing/2014/main" id="{D309B926-F540-4149-9CE9-D4A2C66DCA0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ED2A66B-19A5-42A9-98ED-D64AF52612C9}"/>
              </a:ext>
            </a:extLst>
          </p:cNvPr>
          <p:cNvSpPr txBox="1">
            <a:spLocks noGrp="1"/>
          </p:cNvSpPr>
          <p:nvPr>
            <p:ph type="sldNum" sz="quarter" idx="8"/>
          </p:nvPr>
        </p:nvSpPr>
        <p:spPr/>
        <p:txBody>
          <a:bodyPr/>
          <a:lstStyle>
            <a:lvl1pPr>
              <a:defRPr/>
            </a:lvl1pPr>
          </a:lstStyle>
          <a:p>
            <a:pPr lvl="0"/>
            <a:fld id="{952A9D06-864B-46CE-91E3-3A751771807D}" type="slidenum">
              <a:t>‹#›</a:t>
            </a:fld>
            <a:endParaRPr lang="en-US"/>
          </a:p>
        </p:txBody>
      </p:sp>
    </p:spTree>
    <p:extLst>
      <p:ext uri="{BB962C8B-B14F-4D97-AF65-F5344CB8AC3E}">
        <p14:creationId xmlns:p14="http://schemas.microsoft.com/office/powerpoint/2010/main" val="286109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0819A-8BD7-4429-AE66-BF520F24AF3C}"/>
              </a:ext>
            </a:extLst>
          </p:cNvPr>
          <p:cNvSpPr txBox="1">
            <a:spLocks noGrp="1"/>
          </p:cNvSpPr>
          <p:nvPr>
            <p:ph type="dt" sz="half" idx="7"/>
          </p:nvPr>
        </p:nvSpPr>
        <p:spPr/>
        <p:txBody>
          <a:bodyPr/>
          <a:lstStyle>
            <a:lvl1pPr>
              <a:defRPr/>
            </a:lvl1pPr>
          </a:lstStyle>
          <a:p>
            <a:pPr lvl="0"/>
            <a:fld id="{99A43729-B966-497E-9EC2-C69B722AA1D1}" type="datetime1">
              <a:rPr lang="en-US"/>
              <a:pPr lvl="0"/>
              <a:t>1/14/22</a:t>
            </a:fld>
            <a:endParaRPr lang="en-US"/>
          </a:p>
        </p:txBody>
      </p:sp>
      <p:sp>
        <p:nvSpPr>
          <p:cNvPr id="3" name="Footer Placeholder 2">
            <a:extLst>
              <a:ext uri="{FF2B5EF4-FFF2-40B4-BE49-F238E27FC236}">
                <a16:creationId xmlns:a16="http://schemas.microsoft.com/office/drawing/2014/main" id="{F08A51B7-44BD-45CF-B15E-79ADBD82AE36}"/>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98B031E0-8FBC-4E55-AEB5-5E431DEBA957}"/>
              </a:ext>
            </a:extLst>
          </p:cNvPr>
          <p:cNvSpPr txBox="1">
            <a:spLocks noGrp="1"/>
          </p:cNvSpPr>
          <p:nvPr>
            <p:ph type="sldNum" sz="quarter" idx="8"/>
          </p:nvPr>
        </p:nvSpPr>
        <p:spPr/>
        <p:txBody>
          <a:bodyPr/>
          <a:lstStyle>
            <a:lvl1pPr>
              <a:defRPr/>
            </a:lvl1pPr>
          </a:lstStyle>
          <a:p>
            <a:pPr lvl="0"/>
            <a:fld id="{9C1B6642-F469-4B65-9C87-8D14032D3E6D}" type="slidenum">
              <a:t>‹#›</a:t>
            </a:fld>
            <a:endParaRPr lang="en-US"/>
          </a:p>
        </p:txBody>
      </p:sp>
    </p:spTree>
    <p:extLst>
      <p:ext uri="{BB962C8B-B14F-4D97-AF65-F5344CB8AC3E}">
        <p14:creationId xmlns:p14="http://schemas.microsoft.com/office/powerpoint/2010/main" val="164005713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D18-F309-4008-BAA1-D85D1896162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8EEF6F01-A484-412A-9B01-CD6A94BF756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D7A354-BFF5-4095-881C-C151AE44532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9930EEC9-77DC-49C3-9BDC-4CB48D3432C4}"/>
              </a:ext>
            </a:extLst>
          </p:cNvPr>
          <p:cNvSpPr txBox="1">
            <a:spLocks noGrp="1"/>
          </p:cNvSpPr>
          <p:nvPr>
            <p:ph type="dt" sz="half" idx="7"/>
          </p:nvPr>
        </p:nvSpPr>
        <p:spPr/>
        <p:txBody>
          <a:bodyPr/>
          <a:lstStyle>
            <a:lvl1pPr>
              <a:defRPr/>
            </a:lvl1pPr>
          </a:lstStyle>
          <a:p>
            <a:pPr lvl="0"/>
            <a:fld id="{66935296-1282-4D58-9CC1-C9E2885227E3}" type="datetime1">
              <a:rPr lang="en-US"/>
              <a:pPr lvl="0"/>
              <a:t>1/14/22</a:t>
            </a:fld>
            <a:endParaRPr lang="en-US"/>
          </a:p>
        </p:txBody>
      </p:sp>
      <p:sp>
        <p:nvSpPr>
          <p:cNvPr id="6" name="Footer Placeholder 5">
            <a:extLst>
              <a:ext uri="{FF2B5EF4-FFF2-40B4-BE49-F238E27FC236}">
                <a16:creationId xmlns:a16="http://schemas.microsoft.com/office/drawing/2014/main" id="{1C585DAD-57F0-4CF4-AB4C-EE156D27E8D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B88494C6-6998-4DDE-9B5E-3147F3BA8B1A}"/>
              </a:ext>
            </a:extLst>
          </p:cNvPr>
          <p:cNvSpPr txBox="1">
            <a:spLocks noGrp="1"/>
          </p:cNvSpPr>
          <p:nvPr>
            <p:ph type="sldNum" sz="quarter" idx="8"/>
          </p:nvPr>
        </p:nvSpPr>
        <p:spPr/>
        <p:txBody>
          <a:bodyPr/>
          <a:lstStyle>
            <a:lvl1pPr>
              <a:defRPr/>
            </a:lvl1pPr>
          </a:lstStyle>
          <a:p>
            <a:pPr lvl="0"/>
            <a:fld id="{56496B6A-98CD-4F6D-9C4E-D11A4C339E22}" type="slidenum">
              <a:t>‹#›</a:t>
            </a:fld>
            <a:endParaRPr lang="en-US"/>
          </a:p>
        </p:txBody>
      </p:sp>
    </p:spTree>
    <p:extLst>
      <p:ext uri="{BB962C8B-B14F-4D97-AF65-F5344CB8AC3E}">
        <p14:creationId xmlns:p14="http://schemas.microsoft.com/office/powerpoint/2010/main" val="244920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515C814E-B0AC-4D52-B9C8-D8289B81A443}" type="datetimeFigureOut">
              <a:rPr lang="et-EE" smtClean="0"/>
              <a:t>14.01.22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260337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8577-F9EB-4E85-9235-FDC0CB620470}"/>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5AA3F3C3-AF5B-4CD3-A534-52369B304762}"/>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146D375A-1068-4E19-BD63-C855F62E3FF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0D5E303-E2A5-4791-9AD0-B2E456472E7C}"/>
              </a:ext>
            </a:extLst>
          </p:cNvPr>
          <p:cNvSpPr txBox="1">
            <a:spLocks noGrp="1"/>
          </p:cNvSpPr>
          <p:nvPr>
            <p:ph type="dt" sz="half" idx="7"/>
          </p:nvPr>
        </p:nvSpPr>
        <p:spPr/>
        <p:txBody>
          <a:bodyPr/>
          <a:lstStyle>
            <a:lvl1pPr>
              <a:defRPr/>
            </a:lvl1pPr>
          </a:lstStyle>
          <a:p>
            <a:pPr lvl="0"/>
            <a:fld id="{291A0589-1B39-480A-A981-D453DE051149}" type="datetime1">
              <a:rPr lang="en-US"/>
              <a:pPr lvl="0"/>
              <a:t>1/14/22</a:t>
            </a:fld>
            <a:endParaRPr lang="en-US"/>
          </a:p>
        </p:txBody>
      </p:sp>
      <p:sp>
        <p:nvSpPr>
          <p:cNvPr id="6" name="Footer Placeholder 5">
            <a:extLst>
              <a:ext uri="{FF2B5EF4-FFF2-40B4-BE49-F238E27FC236}">
                <a16:creationId xmlns:a16="http://schemas.microsoft.com/office/drawing/2014/main" id="{11D3B30F-F500-4086-928B-0D03B045078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7FA2B8B-434E-446A-A25E-065165B446FE}"/>
              </a:ext>
            </a:extLst>
          </p:cNvPr>
          <p:cNvSpPr txBox="1">
            <a:spLocks noGrp="1"/>
          </p:cNvSpPr>
          <p:nvPr>
            <p:ph type="sldNum" sz="quarter" idx="8"/>
          </p:nvPr>
        </p:nvSpPr>
        <p:spPr/>
        <p:txBody>
          <a:bodyPr/>
          <a:lstStyle>
            <a:lvl1pPr>
              <a:defRPr/>
            </a:lvl1pPr>
          </a:lstStyle>
          <a:p>
            <a:pPr lvl="0"/>
            <a:fld id="{C0347ABD-F2CF-4157-8B56-F7B325024786}" type="slidenum">
              <a:t>‹#›</a:t>
            </a:fld>
            <a:endParaRPr lang="en-US"/>
          </a:p>
        </p:txBody>
      </p:sp>
    </p:spTree>
    <p:extLst>
      <p:ext uri="{BB962C8B-B14F-4D97-AF65-F5344CB8AC3E}">
        <p14:creationId xmlns:p14="http://schemas.microsoft.com/office/powerpoint/2010/main" val="1868582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C3A0-24BA-45EF-86D2-3C982D8B52A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C887A70-D225-480C-B173-6A722258492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D0302-AF74-4DE3-AD45-831A03E5C65C}"/>
              </a:ext>
            </a:extLst>
          </p:cNvPr>
          <p:cNvSpPr txBox="1">
            <a:spLocks noGrp="1"/>
          </p:cNvSpPr>
          <p:nvPr>
            <p:ph type="dt" sz="half" idx="7"/>
          </p:nvPr>
        </p:nvSpPr>
        <p:spPr/>
        <p:txBody>
          <a:bodyPr/>
          <a:lstStyle>
            <a:lvl1pPr>
              <a:defRPr/>
            </a:lvl1pPr>
          </a:lstStyle>
          <a:p>
            <a:pPr lvl="0"/>
            <a:fld id="{0C3BF3F6-F5F9-46B5-9549-CC7EB66F901F}" type="datetime1">
              <a:rPr lang="en-US"/>
              <a:pPr lvl="0"/>
              <a:t>1/14/22</a:t>
            </a:fld>
            <a:endParaRPr lang="en-US"/>
          </a:p>
        </p:txBody>
      </p:sp>
      <p:sp>
        <p:nvSpPr>
          <p:cNvPr id="5" name="Footer Placeholder 4">
            <a:extLst>
              <a:ext uri="{FF2B5EF4-FFF2-40B4-BE49-F238E27FC236}">
                <a16:creationId xmlns:a16="http://schemas.microsoft.com/office/drawing/2014/main" id="{7128D5AA-B38C-4FB7-AE26-7C1E9DB2EFF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D9D8A6D-077F-480B-A08A-DE011F4C3AB5}"/>
              </a:ext>
            </a:extLst>
          </p:cNvPr>
          <p:cNvSpPr txBox="1">
            <a:spLocks noGrp="1"/>
          </p:cNvSpPr>
          <p:nvPr>
            <p:ph type="sldNum" sz="quarter" idx="8"/>
          </p:nvPr>
        </p:nvSpPr>
        <p:spPr/>
        <p:txBody>
          <a:bodyPr/>
          <a:lstStyle>
            <a:lvl1pPr>
              <a:defRPr/>
            </a:lvl1pPr>
          </a:lstStyle>
          <a:p>
            <a:pPr lvl="0"/>
            <a:fld id="{6DBD3BA4-DBAB-45FD-B2B5-0F9210C16488}" type="slidenum">
              <a:t>‹#›</a:t>
            </a:fld>
            <a:endParaRPr lang="en-US"/>
          </a:p>
        </p:txBody>
      </p:sp>
    </p:spTree>
    <p:extLst>
      <p:ext uri="{BB962C8B-B14F-4D97-AF65-F5344CB8AC3E}">
        <p14:creationId xmlns:p14="http://schemas.microsoft.com/office/powerpoint/2010/main" val="1910914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17B42-04E1-4B97-88EC-C9669716D84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03610F9-45D4-4B6E-817B-CC8BCC20C94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C3DFE-5CA9-4E8E-B293-D7172BD9B40C}"/>
              </a:ext>
            </a:extLst>
          </p:cNvPr>
          <p:cNvSpPr txBox="1">
            <a:spLocks noGrp="1"/>
          </p:cNvSpPr>
          <p:nvPr>
            <p:ph type="dt" sz="half" idx="7"/>
          </p:nvPr>
        </p:nvSpPr>
        <p:spPr/>
        <p:txBody>
          <a:bodyPr/>
          <a:lstStyle>
            <a:lvl1pPr>
              <a:defRPr/>
            </a:lvl1pPr>
          </a:lstStyle>
          <a:p>
            <a:pPr lvl="0"/>
            <a:fld id="{A581B146-2861-4236-9093-9EABCA404755}" type="datetime1">
              <a:rPr lang="en-US"/>
              <a:pPr lvl="0"/>
              <a:t>1/14/22</a:t>
            </a:fld>
            <a:endParaRPr lang="en-US"/>
          </a:p>
        </p:txBody>
      </p:sp>
      <p:sp>
        <p:nvSpPr>
          <p:cNvPr id="5" name="Footer Placeholder 4">
            <a:extLst>
              <a:ext uri="{FF2B5EF4-FFF2-40B4-BE49-F238E27FC236}">
                <a16:creationId xmlns:a16="http://schemas.microsoft.com/office/drawing/2014/main" id="{D786950D-57EE-4B29-91F7-B1F057B527CB}"/>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5A1C225D-AAE5-4A3C-BE6F-9B9632B39146}"/>
              </a:ext>
            </a:extLst>
          </p:cNvPr>
          <p:cNvSpPr txBox="1">
            <a:spLocks noGrp="1"/>
          </p:cNvSpPr>
          <p:nvPr>
            <p:ph type="sldNum" sz="quarter" idx="8"/>
          </p:nvPr>
        </p:nvSpPr>
        <p:spPr/>
        <p:txBody>
          <a:bodyPr/>
          <a:lstStyle>
            <a:lvl1pPr>
              <a:defRPr/>
            </a:lvl1pPr>
          </a:lstStyle>
          <a:p>
            <a:pPr lvl="0"/>
            <a:fld id="{DB5FEB3A-8EBD-4215-BE64-C7C0D340EC06}" type="slidenum">
              <a:t>‹#›</a:t>
            </a:fld>
            <a:endParaRPr lang="en-US"/>
          </a:p>
        </p:txBody>
      </p:sp>
    </p:spTree>
    <p:extLst>
      <p:ext uri="{BB962C8B-B14F-4D97-AF65-F5344CB8AC3E}">
        <p14:creationId xmlns:p14="http://schemas.microsoft.com/office/powerpoint/2010/main" val="390188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C814E-B0AC-4D52-B9C8-D8289B81A443}" type="datetimeFigureOut">
              <a:rPr lang="et-EE" smtClean="0"/>
              <a:t>14.01.22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2042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515C814E-B0AC-4D52-B9C8-D8289B81A443}" type="datetimeFigureOut">
              <a:rPr lang="et-EE" smtClean="0"/>
              <a:t>14.01.22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8095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515C814E-B0AC-4D52-B9C8-D8289B81A443}" type="datetimeFigureOut">
              <a:rPr lang="et-EE" smtClean="0"/>
              <a:t>14.01.22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3130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515C814E-B0AC-4D52-B9C8-D8289B81A443}" type="datetimeFigureOut">
              <a:rPr lang="et-EE" smtClean="0"/>
              <a:t>14.01.22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01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C814E-B0AC-4D52-B9C8-D8289B81A443}" type="datetimeFigureOut">
              <a:rPr lang="et-EE" smtClean="0"/>
              <a:t>14.01.22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35494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C814E-B0AC-4D52-B9C8-D8289B81A443}" type="datetimeFigureOut">
              <a:rPr lang="et-EE" smtClean="0"/>
              <a:t>14.01.22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5609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5C814E-B0AC-4D52-B9C8-D8289B81A443}" type="datetimeFigureOut">
              <a:rPr lang="et-EE" smtClean="0"/>
              <a:t>14.01.22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733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C814E-B0AC-4D52-B9C8-D8289B81A443}" type="datetimeFigureOut">
              <a:rPr lang="et-EE" smtClean="0"/>
              <a:t>14.01.22</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7DF20-810F-4467-8B19-DD29754A94D9}" type="slidenum">
              <a:rPr lang="et-EE" smtClean="0"/>
              <a:t>‹#›</a:t>
            </a:fld>
            <a:endParaRPr lang="et-EE"/>
          </a:p>
        </p:txBody>
      </p:sp>
    </p:spTree>
    <p:extLst>
      <p:ext uri="{BB962C8B-B14F-4D97-AF65-F5344CB8AC3E}">
        <p14:creationId xmlns:p14="http://schemas.microsoft.com/office/powerpoint/2010/main" val="264372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825CC-03A1-4EAF-9A77-115480346F6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EB681A7C-4468-4D54-8BF0-A3E78E0EEAF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0401-2755-484D-90B7-9D9A617E463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C4FA17D4-75CF-4A1D-98DC-FF3D01B98420}" type="datetime1">
              <a:rPr lang="en-US"/>
              <a:pPr lvl="0"/>
              <a:t>1/14/22</a:t>
            </a:fld>
            <a:endParaRPr lang="en-US"/>
          </a:p>
        </p:txBody>
      </p:sp>
      <p:sp>
        <p:nvSpPr>
          <p:cNvPr id="5" name="Footer Placeholder 4">
            <a:extLst>
              <a:ext uri="{FF2B5EF4-FFF2-40B4-BE49-F238E27FC236}">
                <a16:creationId xmlns:a16="http://schemas.microsoft.com/office/drawing/2014/main" id="{AD47BD87-FFFE-41C6-8B93-4507ABA949F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63BDF9CB-AE82-4431-ABDA-1FA873A13B5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0ADD01E-7F2C-471C-83E5-DDB2943CD339}" type="slidenum">
              <a:t>‹#›</a:t>
            </a:fld>
            <a:endParaRPr lang="en-US"/>
          </a:p>
        </p:txBody>
      </p:sp>
    </p:spTree>
    <p:extLst>
      <p:ext uri="{BB962C8B-B14F-4D97-AF65-F5344CB8AC3E}">
        <p14:creationId xmlns:p14="http://schemas.microsoft.com/office/powerpoint/2010/main" val="418474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vti.se/en/" TargetMode="External"/><Relationship Id="rId7" Type="http://schemas.openxmlformats.org/officeDocument/2006/relationships/image" Target="../media/image7.png"/><Relationship Id="rId12" Type="http://schemas.openxmlformats.org/officeDocument/2006/relationships/image" Target="../media/image3.png"/><Relationship Id="rId2" Type="http://schemas.openxmlformats.org/officeDocument/2006/relationships/hyperlink" Target="https://nordicroads.com/" TargetMode="External"/><Relationship Id="rId1" Type="http://schemas.openxmlformats.org/officeDocument/2006/relationships/slideLayout" Target="../slideLayouts/slideLayout2.xml"/><Relationship Id="rId6" Type="http://schemas.openxmlformats.org/officeDocument/2006/relationships/hyperlink" Target="http://www.toi.no/" TargetMode="External"/><Relationship Id="rId11" Type="http://schemas.openxmlformats.org/officeDocument/2006/relationships/image" Target="../media/image4.png"/><Relationship Id="rId5" Type="http://schemas.openxmlformats.org/officeDocument/2006/relationships/hyperlink" Target="http://www.vegagerdin.is/" TargetMode="External"/><Relationship Id="rId10" Type="http://schemas.openxmlformats.org/officeDocument/2006/relationships/image" Target="../media/image1.jpeg"/><Relationship Id="rId4" Type="http://schemas.openxmlformats.org/officeDocument/2006/relationships/hyperlink" Target="http://www.vtt.fi/" TargetMode="Externa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hyperlink" Target="https://doi.org/10.3389/frsc.2020.00023"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_TOC_250010"/><Relationship Id="rId18" Type="http://schemas.openxmlformats.org/officeDocument/2006/relationships/hyperlink" Target="#_TOC_250005"/><Relationship Id="rId3" Type="http://schemas.openxmlformats.org/officeDocument/2006/relationships/image" Target="../media/image1.jpeg"/><Relationship Id="rId21" Type="http://schemas.openxmlformats.org/officeDocument/2006/relationships/hyperlink" Target="#_TOC_250002"/><Relationship Id="rId7" Type="http://schemas.openxmlformats.org/officeDocument/2006/relationships/image" Target="../media/image8.png"/><Relationship Id="rId12" Type="http://schemas.openxmlformats.org/officeDocument/2006/relationships/hyperlink" Target="#_TOC_250011"/><Relationship Id="rId17" Type="http://schemas.openxmlformats.org/officeDocument/2006/relationships/hyperlink" Target="#_TOC_250006"/><Relationship Id="rId2" Type="http://schemas.openxmlformats.org/officeDocument/2006/relationships/hyperlink" Target="https://ec.europa.eu/transport/road_safety/sites/roadsafety/files/pdf/norway-2018-2021.pdf" TargetMode="External"/><Relationship Id="rId16" Type="http://schemas.openxmlformats.org/officeDocument/2006/relationships/hyperlink" Target="#_TOC_250007"/><Relationship Id="rId20" Type="http://schemas.openxmlformats.org/officeDocument/2006/relationships/hyperlink" Target="#_TOC_250003"/><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hyperlink" Target="#_TOC_250012"/><Relationship Id="rId5" Type="http://schemas.openxmlformats.org/officeDocument/2006/relationships/image" Target="../media/image4.png"/><Relationship Id="rId15" Type="http://schemas.openxmlformats.org/officeDocument/2006/relationships/hyperlink" Target="#_TOC_250008"/><Relationship Id="rId23" Type="http://schemas.openxmlformats.org/officeDocument/2006/relationships/hyperlink" Target="#_TOC_250000"/><Relationship Id="rId10" Type="http://schemas.openxmlformats.org/officeDocument/2006/relationships/hyperlink" Target="#_TOC_250013"/><Relationship Id="rId19" Type="http://schemas.openxmlformats.org/officeDocument/2006/relationships/hyperlink" Target="#_TOC_250004"/><Relationship Id="rId4" Type="http://schemas.openxmlformats.org/officeDocument/2006/relationships/image" Target="../media/image2.jpeg"/><Relationship Id="rId9" Type="http://schemas.openxmlformats.org/officeDocument/2006/relationships/hyperlink" Target="#_TOC_250014"/><Relationship Id="rId14" Type="http://schemas.openxmlformats.org/officeDocument/2006/relationships/hyperlink" Target="#_TOC_250009"/><Relationship Id="rId22" Type="http://schemas.openxmlformats.org/officeDocument/2006/relationships/hyperlink" Target="#_TOC_250001"/></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hyperlink" Target="https://ec.europa.eu/transport/road_safety/sites/roadsafety/files/pdf/norway-2018-2021.pdf"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hyperlink" Target="https://ec.europa.eu/transport/road_safety/sites/roadsafety/files/pdf/norway-2018-2021.pdf"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489409" y="6943324"/>
            <a:ext cx="7059797" cy="1332281"/>
          </a:xfrm>
        </p:spPr>
        <p:txBody>
          <a:bodyPr>
            <a:normAutofit/>
          </a:bodyPr>
          <a:lstStyle/>
          <a:p>
            <a:pPr algn="l"/>
            <a:endParaRPr lang="et-EE" sz="1600" b="1" dirty="0">
              <a:solidFill>
                <a:srgbClr val="FFFFFF"/>
              </a:solidFill>
            </a:endParaRPr>
          </a:p>
        </p:txBody>
      </p:sp>
      <p:sp>
        <p:nvSpPr>
          <p:cNvPr id="3" name="Subtitle 2"/>
          <p:cNvSpPr>
            <a:spLocks noGrp="1"/>
          </p:cNvSpPr>
          <p:nvPr>
            <p:ph type="subTitle" idx="1"/>
          </p:nvPr>
        </p:nvSpPr>
        <p:spPr>
          <a:xfrm>
            <a:off x="4261224" y="4577975"/>
            <a:ext cx="7457363" cy="1899828"/>
          </a:xfrm>
        </p:spPr>
        <p:txBody>
          <a:bodyPr>
            <a:normAutofit fontScale="85000" lnSpcReduction="20000"/>
          </a:bodyPr>
          <a:lstStyle/>
          <a:p>
            <a:r>
              <a:rPr lang="en-GB" sz="2300" dirty="0">
                <a:solidFill>
                  <a:schemeClr val="bg1"/>
                </a:solidFill>
                <a:latin typeface="Arial Black" pitchFamily="34"/>
              </a:rPr>
              <a:t>Norwegian National</a:t>
            </a:r>
            <a:r>
              <a:rPr lang="en-GB" sz="2300" spc="-125" dirty="0">
                <a:solidFill>
                  <a:schemeClr val="bg1"/>
                </a:solidFill>
                <a:latin typeface="Arial Black" pitchFamily="34"/>
              </a:rPr>
              <a:t> </a:t>
            </a:r>
            <a:r>
              <a:rPr lang="en-GB" sz="2300" dirty="0">
                <a:solidFill>
                  <a:schemeClr val="bg1"/>
                </a:solidFill>
                <a:latin typeface="Arial Black" pitchFamily="34"/>
              </a:rPr>
              <a:t>Plan</a:t>
            </a:r>
            <a:r>
              <a:rPr lang="en-GB" sz="2300" spc="-125" dirty="0">
                <a:solidFill>
                  <a:schemeClr val="bg1"/>
                </a:solidFill>
                <a:latin typeface="Arial Black" pitchFamily="34"/>
              </a:rPr>
              <a:t> </a:t>
            </a:r>
            <a:r>
              <a:rPr lang="en-GB" sz="2300" dirty="0">
                <a:solidFill>
                  <a:schemeClr val="bg1"/>
                </a:solidFill>
                <a:latin typeface="Arial Black" pitchFamily="34"/>
              </a:rPr>
              <a:t>of</a:t>
            </a:r>
            <a:r>
              <a:rPr lang="en-GB" sz="2300" spc="-125" dirty="0">
                <a:solidFill>
                  <a:schemeClr val="bg1"/>
                </a:solidFill>
                <a:latin typeface="Arial Black" pitchFamily="34"/>
              </a:rPr>
              <a:t> </a:t>
            </a:r>
            <a:r>
              <a:rPr lang="en-GB" sz="2300" dirty="0">
                <a:solidFill>
                  <a:schemeClr val="bg1"/>
                </a:solidFill>
                <a:latin typeface="Arial Black" pitchFamily="34"/>
              </a:rPr>
              <a:t>Action</a:t>
            </a:r>
            <a:r>
              <a:rPr lang="en-GB" sz="2300" spc="-125" dirty="0">
                <a:solidFill>
                  <a:schemeClr val="bg1"/>
                </a:solidFill>
                <a:latin typeface="Arial Black" pitchFamily="34"/>
              </a:rPr>
              <a:t> </a:t>
            </a:r>
            <a:r>
              <a:rPr lang="en-GB" sz="2300" dirty="0">
                <a:solidFill>
                  <a:schemeClr val="bg1"/>
                </a:solidFill>
                <a:latin typeface="Arial Black" pitchFamily="34"/>
              </a:rPr>
              <a:t>for </a:t>
            </a:r>
            <a:r>
              <a:rPr lang="en-GB" sz="2300" spc="-650" dirty="0">
                <a:solidFill>
                  <a:schemeClr val="bg1"/>
                </a:solidFill>
                <a:latin typeface="Arial Black" pitchFamily="34"/>
              </a:rPr>
              <a:t> </a:t>
            </a:r>
            <a:r>
              <a:rPr lang="en-GB" sz="2300" dirty="0">
                <a:solidFill>
                  <a:schemeClr val="bg1"/>
                </a:solidFill>
                <a:latin typeface="Arial Black" pitchFamily="34"/>
              </a:rPr>
              <a:t>Road</a:t>
            </a:r>
            <a:r>
              <a:rPr lang="en-GB" sz="2300" spc="-140" dirty="0">
                <a:solidFill>
                  <a:schemeClr val="bg1"/>
                </a:solidFill>
                <a:latin typeface="Arial Black" pitchFamily="34"/>
              </a:rPr>
              <a:t> </a:t>
            </a:r>
            <a:r>
              <a:rPr lang="en-GB" sz="2300" dirty="0">
                <a:solidFill>
                  <a:schemeClr val="bg1"/>
                </a:solidFill>
                <a:latin typeface="Arial Black" pitchFamily="34"/>
              </a:rPr>
              <a:t>Safety</a:t>
            </a:r>
            <a:r>
              <a:rPr lang="en-GB" sz="2300" spc="-140" dirty="0">
                <a:solidFill>
                  <a:schemeClr val="bg1"/>
                </a:solidFill>
                <a:latin typeface="Arial Black" pitchFamily="34"/>
              </a:rPr>
              <a:t> </a:t>
            </a:r>
            <a:r>
              <a:rPr lang="en-GB" sz="2300" dirty="0">
                <a:solidFill>
                  <a:schemeClr val="bg1"/>
                </a:solidFill>
                <a:latin typeface="Arial Black" pitchFamily="34"/>
              </a:rPr>
              <a:t>2018–2021</a:t>
            </a:r>
            <a:br>
              <a:rPr lang="en-GB" sz="2300" dirty="0">
                <a:solidFill>
                  <a:schemeClr val="bg1"/>
                </a:solidFill>
                <a:latin typeface="Arial Black" pitchFamily="34"/>
              </a:rPr>
            </a:br>
            <a:r>
              <a:rPr lang="en-GB" sz="2300" dirty="0">
                <a:solidFill>
                  <a:schemeClr val="bg1"/>
                </a:solidFill>
                <a:latin typeface="Arial Black" pitchFamily="34"/>
              </a:rPr>
              <a:t>Analytical overview slides for teacher and student</a:t>
            </a:r>
          </a:p>
          <a:p>
            <a:endParaRPr lang="en-GB" sz="1800" dirty="0">
              <a:solidFill>
                <a:schemeClr val="bg1"/>
              </a:solidFill>
              <a:latin typeface="Arial Black" pitchFamily="34"/>
            </a:endParaRPr>
          </a:p>
          <a:p>
            <a:endParaRPr lang="en-GB" sz="1800" dirty="0">
              <a:solidFill>
                <a:schemeClr val="bg1"/>
              </a:solidFill>
              <a:latin typeface="Arial Black" pitchFamily="34"/>
            </a:endParaRPr>
          </a:p>
          <a:p>
            <a:r>
              <a:rPr lang="en-GB" sz="1800" dirty="0" err="1">
                <a:solidFill>
                  <a:schemeClr val="bg1"/>
                </a:solidFill>
                <a:latin typeface="Arial Black" pitchFamily="34"/>
              </a:rPr>
              <a:t>Prof.</a:t>
            </a:r>
            <a:r>
              <a:rPr lang="en-GB" sz="1800" dirty="0">
                <a:solidFill>
                  <a:schemeClr val="bg1"/>
                </a:solidFill>
                <a:latin typeface="Arial Black" pitchFamily="34"/>
              </a:rPr>
              <a:t> Enno Lend and DSc </a:t>
            </a:r>
            <a:r>
              <a:rPr lang="en-GB" sz="1800" dirty="0" err="1">
                <a:solidFill>
                  <a:schemeClr val="bg1"/>
                </a:solidFill>
                <a:latin typeface="Arial Black" pitchFamily="34"/>
              </a:rPr>
              <a:t>Wladimir</a:t>
            </a:r>
            <a:r>
              <a:rPr lang="en-GB" sz="1800" dirty="0">
                <a:solidFill>
                  <a:schemeClr val="bg1"/>
                </a:solidFill>
                <a:latin typeface="Arial Black" pitchFamily="34"/>
              </a:rPr>
              <a:t> </a:t>
            </a:r>
            <a:r>
              <a:rPr lang="en-GB" sz="1800" dirty="0" err="1">
                <a:solidFill>
                  <a:schemeClr val="bg1"/>
                </a:solidFill>
                <a:latin typeface="Arial Black" pitchFamily="34"/>
              </a:rPr>
              <a:t>Segercrantz</a:t>
            </a:r>
            <a:r>
              <a:rPr lang="en-GB" sz="1800" dirty="0">
                <a:solidFill>
                  <a:schemeClr val="bg1"/>
                </a:solidFill>
                <a:latin typeface="Arial Black" pitchFamily="34"/>
              </a:rPr>
              <a:t> </a:t>
            </a:r>
          </a:p>
          <a:p>
            <a:r>
              <a:rPr lang="en-GB" sz="1800" dirty="0">
                <a:solidFill>
                  <a:schemeClr val="bg1"/>
                </a:solidFill>
                <a:latin typeface="Arial Black" pitchFamily="34"/>
              </a:rPr>
              <a:t>2022</a:t>
            </a:r>
          </a:p>
          <a:p>
            <a:pPr algn="l"/>
            <a:endParaRPr lang="et-EE" sz="1800" dirty="0">
              <a:solidFill>
                <a:schemeClr val="bg1"/>
              </a:solidFill>
            </a:endParaRPr>
          </a:p>
        </p:txBody>
      </p:sp>
      <p:pic>
        <p:nvPicPr>
          <p:cNvPr id="5" name="Picture 4" descr="TTK-logo-2013-v-kakskeelne">
            <a:extLst>
              <a:ext uri="{FF2B5EF4-FFF2-40B4-BE49-F238E27FC236}">
                <a16:creationId xmlns:a16="http://schemas.microsoft.com/office/drawing/2014/main" id="{8B792065-60F2-49CC-9A10-2C7D03BAAED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53125" y="2145178"/>
            <a:ext cx="3521265" cy="889845"/>
          </a:xfrm>
          <a:prstGeom prst="rect">
            <a:avLst/>
          </a:prstGeom>
          <a:noFill/>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2A404A32-9637-4EDB-9F2F-25EBB928534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665016" y="2253006"/>
            <a:ext cx="2801014" cy="782018"/>
          </a:xfrm>
          <a:prstGeom prst="rect">
            <a:avLst/>
          </a:prstGeom>
          <a:noFill/>
        </p:spPr>
      </p:pic>
      <p:pic>
        <p:nvPicPr>
          <p:cNvPr id="8" name="Picture 2" descr="Infrastructure development | EUROPEAN INNOVATION PARTNERSHIP">
            <a:extLst>
              <a:ext uri="{FF2B5EF4-FFF2-40B4-BE49-F238E27FC236}">
                <a16:creationId xmlns:a16="http://schemas.microsoft.com/office/drawing/2014/main" id="{E7FB9AC7-CFDD-48D5-B05F-6D003086E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1427" y="4577975"/>
            <a:ext cx="3444662" cy="1911786"/>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http://www.tsi.lv/sites/default/files/editor/images/logotsi/logo_h_eng_rgb.png">
            <a:extLst>
              <a:ext uri="{FF2B5EF4-FFF2-40B4-BE49-F238E27FC236}">
                <a16:creationId xmlns:a16="http://schemas.microsoft.com/office/drawing/2014/main" id="{3FA1839F-E8CC-4CB4-9531-FA165BF2BC0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082416" y="2145178"/>
            <a:ext cx="3248603" cy="889845"/>
          </a:xfrm>
          <a:prstGeom prst="rect">
            <a:avLst/>
          </a:prstGeom>
          <a:noFill/>
        </p:spPr>
      </p:pic>
      <p:pic>
        <p:nvPicPr>
          <p:cNvPr id="26" name="Picture 25" descr="Icon&#10;&#10;Description automatically generated">
            <a:extLst>
              <a:ext uri="{FF2B5EF4-FFF2-40B4-BE49-F238E27FC236}">
                <a16:creationId xmlns:a16="http://schemas.microsoft.com/office/drawing/2014/main" id="{27AD4934-55A3-4FE3-8070-336BA956E0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959" y="380198"/>
            <a:ext cx="1440082" cy="1336733"/>
          </a:xfrm>
          <a:prstGeom prst="rect">
            <a:avLst/>
          </a:prstGeom>
        </p:spPr>
      </p:pic>
      <p:pic>
        <p:nvPicPr>
          <p:cNvPr id="14" name="Picture 13" descr="Logo, company name&#10;&#10;Description automatically generated">
            <a:extLst>
              <a:ext uri="{FF2B5EF4-FFF2-40B4-BE49-F238E27FC236}">
                <a16:creationId xmlns:a16="http://schemas.microsoft.com/office/drawing/2014/main" id="{45254AC7-A7B5-4AA4-8AC8-43C220572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9136" y="3362901"/>
            <a:ext cx="3022308" cy="913525"/>
          </a:xfrm>
          <a:prstGeom prst="rect">
            <a:avLst/>
          </a:prstGeom>
        </p:spPr>
      </p:pic>
    </p:spTree>
    <p:extLst>
      <p:ext uri="{BB962C8B-B14F-4D97-AF65-F5344CB8AC3E}">
        <p14:creationId xmlns:p14="http://schemas.microsoft.com/office/powerpoint/2010/main" val="23226161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F6D54-AFE9-44E7-BF90-8985AD3AC6E7}"/>
              </a:ext>
            </a:extLst>
          </p:cNvPr>
          <p:cNvSpPr txBox="1"/>
          <p:nvPr/>
        </p:nvSpPr>
        <p:spPr>
          <a:xfrm>
            <a:off x="2756086" y="258351"/>
            <a:ext cx="7172611" cy="461665"/>
          </a:xfrm>
          <a:prstGeom prst="rect">
            <a:avLst/>
          </a:prstGeom>
          <a:noFill/>
        </p:spPr>
        <p:txBody>
          <a:bodyPr wrap="square">
            <a:spAutoFit/>
          </a:bodyPr>
          <a:lstStyle/>
          <a:p>
            <a:r>
              <a:rPr lang="en-US" sz="2400" dirty="0">
                <a:solidFill>
                  <a:srgbClr val="00B050"/>
                </a:solidFill>
                <a:latin typeface="Arial Black" panose="020B0A04020102020204" pitchFamily="34" charset="0"/>
              </a:rPr>
              <a:t>Selected topics from the Action Plan</a:t>
            </a:r>
          </a:p>
        </p:txBody>
      </p:sp>
      <p:sp>
        <p:nvSpPr>
          <p:cNvPr id="6" name="TextBox 5">
            <a:extLst>
              <a:ext uri="{FF2B5EF4-FFF2-40B4-BE49-F238E27FC236}">
                <a16:creationId xmlns:a16="http://schemas.microsoft.com/office/drawing/2014/main" id="{4D4A8B25-3251-4C65-862D-52AD60A4AC62}"/>
              </a:ext>
            </a:extLst>
          </p:cNvPr>
          <p:cNvSpPr txBox="1"/>
          <p:nvPr/>
        </p:nvSpPr>
        <p:spPr>
          <a:xfrm>
            <a:off x="875489" y="1077048"/>
            <a:ext cx="9714757" cy="4609467"/>
          </a:xfrm>
          <a:prstGeom prst="rect">
            <a:avLst/>
          </a:prstGeom>
          <a:noFill/>
        </p:spPr>
        <p:txBody>
          <a:bodyPr wrap="square">
            <a:spAutoFit/>
          </a:bodyPr>
          <a:lstStyle/>
          <a:p>
            <a:pPr lvl="0"/>
            <a:r>
              <a:rPr lang="en-GB" sz="2000" b="1" kern="0" dirty="0">
                <a:solidFill>
                  <a:srgbClr val="0089CF"/>
                </a:solidFill>
                <a:latin typeface="Arial" panose="020B0604020202020204" pitchFamily="34" charset="0"/>
                <a:cs typeface="Arial" panose="020B0604020202020204" pitchFamily="34" charset="0"/>
              </a:rPr>
              <a:t>Risk</a:t>
            </a:r>
            <a:r>
              <a:rPr lang="en-GB" sz="2000" b="1" kern="0" spc="-60" dirty="0">
                <a:solidFill>
                  <a:srgbClr val="0089CF"/>
                </a:solidFill>
                <a:latin typeface="Arial" panose="020B0604020202020204" pitchFamily="34" charset="0"/>
                <a:cs typeface="Arial" panose="020B0604020202020204" pitchFamily="34" charset="0"/>
              </a:rPr>
              <a:t> </a:t>
            </a:r>
            <a:r>
              <a:rPr lang="en-GB" sz="2000" b="1" kern="0" dirty="0">
                <a:solidFill>
                  <a:srgbClr val="0089CF"/>
                </a:solidFill>
                <a:latin typeface="Arial" panose="020B0604020202020204" pitchFamily="34" charset="0"/>
                <a:cs typeface="Arial" panose="020B0604020202020204" pitchFamily="34" charset="0"/>
              </a:rPr>
              <a:t>behaviour</a:t>
            </a:r>
            <a:r>
              <a:rPr lang="en-GB" sz="2000" b="1" kern="0" spc="-55" dirty="0">
                <a:solidFill>
                  <a:srgbClr val="0089CF"/>
                </a:solidFill>
                <a:latin typeface="Arial" panose="020B0604020202020204" pitchFamily="34" charset="0"/>
                <a:cs typeface="Arial" panose="020B0604020202020204" pitchFamily="34" charset="0"/>
              </a:rPr>
              <a:t> </a:t>
            </a:r>
            <a:r>
              <a:rPr lang="en-GB" sz="2000" b="1" kern="0" dirty="0">
                <a:solidFill>
                  <a:srgbClr val="0089CF"/>
                </a:solidFill>
                <a:latin typeface="Arial" panose="020B0604020202020204" pitchFamily="34" charset="0"/>
                <a:cs typeface="Arial" panose="020B0604020202020204" pitchFamily="34" charset="0"/>
              </a:rPr>
              <a:t>in</a:t>
            </a:r>
            <a:r>
              <a:rPr lang="en-GB" sz="2000" b="1" kern="0" spc="-55" dirty="0">
                <a:solidFill>
                  <a:srgbClr val="0089CF"/>
                </a:solidFill>
                <a:latin typeface="Arial" panose="020B0604020202020204" pitchFamily="34" charset="0"/>
                <a:cs typeface="Arial" panose="020B0604020202020204" pitchFamily="34" charset="0"/>
              </a:rPr>
              <a:t> </a:t>
            </a:r>
            <a:r>
              <a:rPr lang="en-GB" sz="2000" b="1" kern="0" dirty="0">
                <a:solidFill>
                  <a:srgbClr val="0089CF"/>
                </a:solidFill>
                <a:latin typeface="Arial" panose="020B0604020202020204" pitchFamily="34" charset="0"/>
                <a:cs typeface="Arial" panose="020B0604020202020204" pitchFamily="34" charset="0"/>
              </a:rPr>
              <a:t>traffic:</a:t>
            </a:r>
          </a:p>
          <a:p>
            <a:pPr marL="2159639" marR="756281" lvl="0">
              <a:lnSpc>
                <a:spcPct val="97000"/>
              </a:lnSpc>
              <a:spcBef>
                <a:spcPts val="0"/>
              </a:spcBef>
            </a:pPr>
            <a:r>
              <a:rPr lang="en-GB" sz="2000" b="1" dirty="0">
                <a:solidFill>
                  <a:srgbClr val="231F20"/>
                </a:solidFill>
                <a:latin typeface="Arial" panose="020B0604020202020204" pitchFamily="34" charset="0"/>
                <a:cs typeface="Arial" panose="020B0604020202020204" pitchFamily="34" charset="0"/>
              </a:rPr>
              <a:t>The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Institute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Transport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Economics</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have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calculated</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that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if</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all</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drivers</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were</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to</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adhere</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to</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speed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limits,</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did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not</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drive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whilst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intoxicated,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and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wore</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seat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belts,</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number</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22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people</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killed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would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fall</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by</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47</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per</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cent,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whilst</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number</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seriously</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injured</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would</a:t>
            </a:r>
            <a:r>
              <a:rPr lang="en-GB" sz="2000" b="1" spc="-4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drop</a:t>
            </a:r>
            <a:r>
              <a:rPr lang="en-GB" sz="2000" b="1" spc="-22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by</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41</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percent.</a:t>
            </a:r>
            <a:endParaRPr lang="en-US" sz="2000" b="1" dirty="0">
              <a:latin typeface="Arial" panose="020B0604020202020204" pitchFamily="34" charset="0"/>
              <a:cs typeface="Arial" panose="020B0604020202020204" pitchFamily="34" charset="0"/>
            </a:endParaRPr>
          </a:p>
          <a:p>
            <a:pPr marL="2159639" marR="756281" lvl="0">
              <a:lnSpc>
                <a:spcPct val="97000"/>
              </a:lnSpc>
              <a:spcBef>
                <a:spcPts val="0"/>
              </a:spcBef>
            </a:pPr>
            <a:endParaRPr lang="en-GB" sz="2000" dirty="0">
              <a:solidFill>
                <a:srgbClr val="0089CF"/>
              </a:solidFill>
              <a:latin typeface="Arial" panose="020B0604020202020204" pitchFamily="34" charset="0"/>
              <a:cs typeface="Arial" panose="020B0604020202020204" pitchFamily="34" charset="0"/>
            </a:endParaRPr>
          </a:p>
          <a:p>
            <a:pPr marL="2159639" marR="756281" lvl="0">
              <a:lnSpc>
                <a:spcPct val="97000"/>
              </a:lnSpc>
              <a:spcBef>
                <a:spcPts val="0"/>
              </a:spcBef>
            </a:pPr>
            <a:r>
              <a:rPr lang="en-GB" sz="2000" dirty="0">
                <a:solidFill>
                  <a:srgbClr val="0089CF"/>
                </a:solidFill>
                <a:latin typeface="Arial" panose="020B0604020202020204" pitchFamily="34" charset="0"/>
                <a:cs typeface="Arial" panose="020B0604020202020204" pitchFamily="34" charset="0"/>
              </a:rPr>
              <a:t>Statement is based on source:</a:t>
            </a:r>
          </a:p>
          <a:p>
            <a:pPr marL="2381883" marR="744851" lvl="1">
              <a:lnSpc>
                <a:spcPct val="97000"/>
              </a:lnSpc>
              <a:spcBef>
                <a:spcPts val="405"/>
              </a:spcBef>
            </a:pPr>
            <a:r>
              <a:rPr lang="en-GB" sz="2000" dirty="0">
                <a:solidFill>
                  <a:srgbClr val="0089CF"/>
                </a:solidFill>
                <a:latin typeface="Arial" panose="020B0604020202020204" pitchFamily="34" charset="0"/>
                <a:cs typeface="Arial" panose="020B0604020202020204" pitchFamily="34" charset="0"/>
              </a:rPr>
              <a:t>The</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Institute</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of</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Transport</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Economics:</a:t>
            </a:r>
            <a:r>
              <a:rPr lang="en-GB" sz="2000" spc="10"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Arbeidsdokument</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4023-R</a:t>
            </a:r>
            <a:r>
              <a:rPr lang="en-GB" sz="2000" spc="15"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Beregningsoppdrag</a:t>
            </a:r>
            <a:r>
              <a:rPr lang="en-GB" sz="2000" spc="10"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Nasjonal</a:t>
            </a:r>
            <a:r>
              <a:rPr lang="en-GB" sz="2000" spc="10"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tiltaksplan</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for</a:t>
            </a:r>
            <a:r>
              <a:rPr lang="en-GB" sz="2000" spc="1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TS</a:t>
            </a:r>
            <a:r>
              <a:rPr lang="en-GB" sz="2000" spc="10"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på</a:t>
            </a:r>
            <a:r>
              <a:rPr lang="en-GB" sz="2000" spc="1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veg</a:t>
            </a:r>
            <a:r>
              <a:rPr lang="en-GB" sz="2000" spc="-15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(‘Working</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document</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4023-R</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calculations</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for</a:t>
            </a:r>
            <a:r>
              <a:rPr lang="en-GB" sz="2000" spc="-2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the</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national</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action</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plan</a:t>
            </a:r>
            <a:r>
              <a:rPr lang="en-GB" sz="2000" spc="-2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for</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road</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safety</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on</a:t>
            </a:r>
            <a:r>
              <a:rPr lang="en-GB" sz="2000" spc="-25"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roads’)</a:t>
            </a:r>
            <a:r>
              <a:rPr lang="en-GB" sz="2000" spc="-20" dirty="0">
                <a:solidFill>
                  <a:srgbClr val="0089CF"/>
                </a:solidFill>
                <a:latin typeface="Arial" panose="020B0604020202020204" pitchFamily="34" charset="0"/>
                <a:cs typeface="Arial" panose="020B0604020202020204" pitchFamily="34" charset="0"/>
              </a:rPr>
              <a:t> </a:t>
            </a:r>
            <a:r>
              <a:rPr lang="en-GB" sz="2000" dirty="0">
                <a:solidFill>
                  <a:srgbClr val="0089CF"/>
                </a:solidFill>
                <a:latin typeface="Arial" panose="020B0604020202020204" pitchFamily="34" charset="0"/>
                <a:cs typeface="Arial" panose="020B0604020202020204" pitchFamily="34" charset="0"/>
              </a:rPr>
              <a:t>(Alena</a:t>
            </a:r>
            <a:r>
              <a:rPr lang="en-GB" sz="2000" spc="-25" dirty="0">
                <a:solidFill>
                  <a:srgbClr val="0089CF"/>
                </a:solidFill>
                <a:latin typeface="Arial" panose="020B0604020202020204" pitchFamily="34" charset="0"/>
                <a:cs typeface="Arial" panose="020B0604020202020204" pitchFamily="34" charset="0"/>
              </a:rPr>
              <a:t> </a:t>
            </a:r>
            <a:r>
              <a:rPr lang="en-GB" sz="2000" dirty="0" err="1">
                <a:solidFill>
                  <a:srgbClr val="0089CF"/>
                </a:solidFill>
                <a:latin typeface="Arial" panose="020B0604020202020204" pitchFamily="34" charset="0"/>
                <a:cs typeface="Arial" panose="020B0604020202020204" pitchFamily="34" charset="0"/>
              </a:rPr>
              <a:t>Høye</a:t>
            </a:r>
            <a:r>
              <a:rPr lang="en-GB" sz="2000" dirty="0">
                <a:solidFill>
                  <a:srgbClr val="0089CF"/>
                </a:solidFill>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lvl="0" indent="0">
              <a:buNone/>
            </a:pPr>
            <a:endParaRPr lang="en-US" sz="1800" b="1" kern="0" dirty="0">
              <a:latin typeface="Calibri" pitchFamily="34"/>
            </a:endParaRPr>
          </a:p>
        </p:txBody>
      </p:sp>
      <p:pic>
        <p:nvPicPr>
          <p:cNvPr id="5" name="Picture 2" descr="http://centralbaltic.eu/sites/default/files/logo.png">
            <a:extLst>
              <a:ext uri="{FF2B5EF4-FFF2-40B4-BE49-F238E27FC236}">
                <a16:creationId xmlns:a16="http://schemas.microsoft.com/office/drawing/2014/main" id="{5C3DD487-88D1-4B95-97DA-79D2F2E683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690C8D7-86BF-47C8-BF57-850A6A0684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8" name="Picture 7"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470170EB-D0D8-48E4-B6FF-FDE9DEFA3FB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9" name="Picture 8" descr="TTK-logo-2013-v-kakskeelne">
            <a:extLst>
              <a:ext uri="{FF2B5EF4-FFF2-40B4-BE49-F238E27FC236}">
                <a16:creationId xmlns:a16="http://schemas.microsoft.com/office/drawing/2014/main" id="{2D7976DD-A6D4-480D-B9D5-CCCE3F9435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10" name="Picture 9" descr="http://www.tsi.lv/sites/default/files/editor/images/logotsi/logo_h_eng_rgb.png">
            <a:extLst>
              <a:ext uri="{FF2B5EF4-FFF2-40B4-BE49-F238E27FC236}">
                <a16:creationId xmlns:a16="http://schemas.microsoft.com/office/drawing/2014/main" id="{8FE85DFF-B02D-4A85-AB58-E38131356F0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1" name="Picture 2" descr="Infrastructure development | EUROPEAN INNOVATION PARTNERSHIP">
            <a:extLst>
              <a:ext uri="{FF2B5EF4-FFF2-40B4-BE49-F238E27FC236}">
                <a16:creationId xmlns:a16="http://schemas.microsoft.com/office/drawing/2014/main" id="{2D6AF391-9430-4B03-88E6-3A72066BC1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176" y="421152"/>
            <a:ext cx="7806965" cy="706090"/>
          </a:xfrm>
        </p:spPr>
        <p:txBody>
          <a:bodyPr>
            <a:normAutofit/>
          </a:bodyPr>
          <a:lstStyle/>
          <a:p>
            <a:r>
              <a:rPr lang="en-US" sz="2800" dirty="0">
                <a:solidFill>
                  <a:srgbClr val="00B050"/>
                </a:solidFill>
                <a:latin typeface="Arial Black" pitchFamily="34"/>
              </a:rPr>
              <a:t>Population groups</a:t>
            </a:r>
            <a:endParaRPr lang="en-US" sz="2800" dirty="0">
              <a:solidFill>
                <a:srgbClr val="00B050"/>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DE2B306-DDD3-4326-A08D-C16E63CB4985}"/>
              </a:ext>
            </a:extLst>
          </p:cNvPr>
          <p:cNvSpPr txBox="1"/>
          <p:nvPr/>
        </p:nvSpPr>
        <p:spPr>
          <a:xfrm>
            <a:off x="207522" y="1934738"/>
            <a:ext cx="11399348" cy="3469540"/>
          </a:xfrm>
          <a:prstGeom prst="rect">
            <a:avLst/>
          </a:prstGeom>
          <a:noFill/>
        </p:spPr>
        <p:txBody>
          <a:bodyPr wrap="square">
            <a:spAutoFit/>
          </a:bodyPr>
          <a:lstStyle/>
          <a:p>
            <a:pPr marL="1931039" marR="777870" lvl="0" indent="0">
              <a:spcBef>
                <a:spcPts val="635"/>
              </a:spcBef>
              <a:buNone/>
            </a:pPr>
            <a:r>
              <a:rPr lang="en-GB" sz="2400" b="1" dirty="0">
                <a:solidFill>
                  <a:srgbClr val="231F20"/>
                </a:solidFill>
                <a:latin typeface="Arial" panose="020B0604020202020204" pitchFamily="34" charset="0"/>
                <a:cs typeface="Arial" panose="020B0604020202020204" pitchFamily="34" charset="0"/>
              </a:rPr>
              <a:t>Accident</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statistics</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show</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that</a:t>
            </a:r>
            <a:r>
              <a:rPr lang="en-GB" sz="2400" b="1" spc="-1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the</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risk</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of</a:t>
            </a:r>
            <a:r>
              <a:rPr lang="en-GB" sz="2400" b="1" spc="-1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being</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killed</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or</a:t>
            </a:r>
            <a:r>
              <a:rPr lang="en-GB" sz="2400" b="1" spc="-1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seriously</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injured</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traffic</a:t>
            </a:r>
            <a:r>
              <a:rPr lang="en-GB" sz="2400" b="1" spc="-1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is</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different for different populations groups. </a:t>
            </a:r>
            <a:r>
              <a:rPr lang="en-GB" sz="2400" b="1" u="sng" dirty="0">
                <a:solidFill>
                  <a:srgbClr val="231F20"/>
                </a:solidFill>
                <a:latin typeface="Arial" panose="020B0604020202020204" pitchFamily="34" charset="0"/>
                <a:cs typeface="Arial" panose="020B0604020202020204" pitchFamily="34" charset="0"/>
              </a:rPr>
              <a:t>During the plan period, special efforts will be</a:t>
            </a:r>
            <a:r>
              <a:rPr lang="en-GB" sz="2400" b="1" u="sng" spc="-225" dirty="0">
                <a:solidFill>
                  <a:srgbClr val="231F20"/>
                </a:solidFill>
                <a:latin typeface="Arial" panose="020B0604020202020204" pitchFamily="34" charset="0"/>
                <a:cs typeface="Arial" panose="020B0604020202020204" pitchFamily="34" charset="0"/>
              </a:rPr>
              <a:t> </a:t>
            </a:r>
            <a:r>
              <a:rPr lang="en-GB" sz="2400" b="1" u="sng" dirty="0">
                <a:solidFill>
                  <a:srgbClr val="231F20"/>
                </a:solidFill>
                <a:latin typeface="Arial" panose="020B0604020202020204" pitchFamily="34" charset="0"/>
                <a:cs typeface="Arial" panose="020B0604020202020204" pitchFamily="34" charset="0"/>
              </a:rPr>
              <a:t>made concerning children, young people, younger drivers and the elderly. </a:t>
            </a:r>
          </a:p>
          <a:p>
            <a:pPr marL="1931039" marR="777870" lvl="0" indent="0">
              <a:spcBef>
                <a:spcPts val="635"/>
              </a:spcBef>
              <a:buNone/>
            </a:pPr>
            <a:r>
              <a:rPr lang="en-GB" sz="2400" b="1" u="sng" dirty="0">
                <a:solidFill>
                  <a:srgbClr val="231F20"/>
                </a:solidFill>
                <a:latin typeface="Arial" panose="020B0604020202020204" pitchFamily="34" charset="0"/>
                <a:cs typeface="Arial" panose="020B0604020202020204" pitchFamily="34" charset="0"/>
              </a:rPr>
              <a:t>Furthermore, there is a need to prioritise road safety measures amongst road users accustomed</a:t>
            </a:r>
            <a:r>
              <a:rPr lang="en-GB" sz="2400" b="1" u="sng" spc="-40" dirty="0">
                <a:solidFill>
                  <a:srgbClr val="231F20"/>
                </a:solidFill>
                <a:latin typeface="Arial" panose="020B0604020202020204" pitchFamily="34" charset="0"/>
                <a:cs typeface="Arial" panose="020B0604020202020204" pitchFamily="34" charset="0"/>
              </a:rPr>
              <a:t> </a:t>
            </a:r>
            <a:r>
              <a:rPr lang="en-GB" sz="2400" b="1" u="sng" dirty="0">
                <a:solidFill>
                  <a:srgbClr val="231F20"/>
                </a:solidFill>
                <a:latin typeface="Arial" panose="020B0604020202020204" pitchFamily="34" charset="0"/>
                <a:cs typeface="Arial" panose="020B0604020202020204" pitchFamily="34" charset="0"/>
              </a:rPr>
              <a:t>to</a:t>
            </a:r>
            <a:r>
              <a:rPr lang="en-GB" sz="2400" b="1" u="sng" spc="-40" dirty="0">
                <a:solidFill>
                  <a:srgbClr val="231F20"/>
                </a:solidFill>
                <a:latin typeface="Arial" panose="020B0604020202020204" pitchFamily="34" charset="0"/>
                <a:cs typeface="Arial" panose="020B0604020202020204" pitchFamily="34" charset="0"/>
              </a:rPr>
              <a:t> </a:t>
            </a:r>
            <a:r>
              <a:rPr lang="en-GB" sz="2400" b="1" u="sng" dirty="0">
                <a:solidFill>
                  <a:srgbClr val="231F20"/>
                </a:solidFill>
                <a:latin typeface="Arial" panose="020B0604020202020204" pitchFamily="34" charset="0"/>
                <a:cs typeface="Arial" panose="020B0604020202020204" pitchFamily="34" charset="0"/>
              </a:rPr>
              <a:t>foreign</a:t>
            </a:r>
            <a:r>
              <a:rPr lang="en-GB" sz="2400" b="1" u="sng" spc="-35" dirty="0">
                <a:solidFill>
                  <a:srgbClr val="231F20"/>
                </a:solidFill>
                <a:latin typeface="Arial" panose="020B0604020202020204" pitchFamily="34" charset="0"/>
                <a:cs typeface="Arial" panose="020B0604020202020204" pitchFamily="34" charset="0"/>
              </a:rPr>
              <a:t> </a:t>
            </a:r>
            <a:r>
              <a:rPr lang="en-GB" sz="2400" b="1" u="sng" dirty="0">
                <a:solidFill>
                  <a:srgbClr val="231F20"/>
                </a:solidFill>
                <a:latin typeface="Arial" panose="020B0604020202020204" pitchFamily="34" charset="0"/>
                <a:cs typeface="Arial" panose="020B0604020202020204" pitchFamily="34" charset="0"/>
              </a:rPr>
              <a:t>traffic</a:t>
            </a:r>
            <a:r>
              <a:rPr lang="en-GB" sz="2400" b="1" u="sng" spc="-40" dirty="0">
                <a:solidFill>
                  <a:srgbClr val="231F20"/>
                </a:solidFill>
                <a:latin typeface="Arial" panose="020B0604020202020204" pitchFamily="34" charset="0"/>
                <a:cs typeface="Arial" panose="020B0604020202020204" pitchFamily="34" charset="0"/>
              </a:rPr>
              <a:t> </a:t>
            </a:r>
            <a:r>
              <a:rPr lang="en-GB" sz="2400" b="1" u="sng" dirty="0">
                <a:solidFill>
                  <a:srgbClr val="231F20"/>
                </a:solidFill>
                <a:latin typeface="Arial" panose="020B0604020202020204" pitchFamily="34" charset="0"/>
                <a:cs typeface="Arial" panose="020B0604020202020204" pitchFamily="34" charset="0"/>
              </a:rPr>
              <a:t>cultures.</a:t>
            </a:r>
          </a:p>
          <a:p>
            <a:pPr marL="1931039" marR="777870" lvl="0" indent="0">
              <a:lnSpc>
                <a:spcPct val="97000"/>
              </a:lnSpc>
              <a:spcBef>
                <a:spcPts val="635"/>
              </a:spcBef>
              <a:buNone/>
            </a:pPr>
            <a:endParaRPr lang="en-GB" sz="1800" b="1" dirty="0">
              <a:solidFill>
                <a:srgbClr val="231F20"/>
              </a:solidFill>
              <a:latin typeface="Calibri" pitchFamily="34"/>
            </a:endParaRPr>
          </a:p>
        </p:txBody>
      </p:sp>
    </p:spTree>
    <p:extLst>
      <p:ext uri="{BB962C8B-B14F-4D97-AF65-F5344CB8AC3E}">
        <p14:creationId xmlns:p14="http://schemas.microsoft.com/office/powerpoint/2010/main" val="1256945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64B891-3418-449B-8C51-5698A0B31AAF}"/>
              </a:ext>
            </a:extLst>
          </p:cNvPr>
          <p:cNvSpPr txBox="1"/>
          <p:nvPr/>
        </p:nvSpPr>
        <p:spPr>
          <a:xfrm>
            <a:off x="2757197" y="196009"/>
            <a:ext cx="6097554" cy="830997"/>
          </a:xfrm>
          <a:prstGeom prst="rect">
            <a:avLst/>
          </a:prstGeom>
          <a:noFill/>
        </p:spPr>
        <p:txBody>
          <a:bodyPr wrap="square">
            <a:spAutoFit/>
          </a:bodyPr>
          <a:lstStyle/>
          <a:p>
            <a:r>
              <a:rPr lang="en-GB" sz="2400" b="1" kern="0" dirty="0">
                <a:solidFill>
                  <a:srgbClr val="00B050"/>
                </a:solidFill>
                <a:latin typeface="Arial Black" pitchFamily="34"/>
              </a:rPr>
              <a:t>Road</a:t>
            </a:r>
            <a:r>
              <a:rPr lang="en-GB" sz="2400" b="1" kern="0" spc="60" dirty="0">
                <a:solidFill>
                  <a:srgbClr val="00B050"/>
                </a:solidFill>
                <a:latin typeface="Arial Black" pitchFamily="34"/>
              </a:rPr>
              <a:t> </a:t>
            </a:r>
            <a:r>
              <a:rPr lang="en-GB" sz="2400" b="1" kern="0" dirty="0">
                <a:solidFill>
                  <a:srgbClr val="00B050"/>
                </a:solidFill>
                <a:latin typeface="Arial Black" pitchFamily="34"/>
              </a:rPr>
              <a:t>user</a:t>
            </a:r>
            <a:r>
              <a:rPr lang="en-GB" sz="2400" b="1" kern="0" spc="60" dirty="0">
                <a:solidFill>
                  <a:srgbClr val="00B050"/>
                </a:solidFill>
                <a:latin typeface="Arial Black" pitchFamily="34"/>
              </a:rPr>
              <a:t> </a:t>
            </a:r>
            <a:r>
              <a:rPr lang="en-GB" sz="2400" b="1" kern="0" dirty="0">
                <a:solidFill>
                  <a:srgbClr val="00B050"/>
                </a:solidFill>
                <a:latin typeface="Arial Black" pitchFamily="34"/>
              </a:rPr>
              <a:t>groups</a:t>
            </a:r>
            <a:r>
              <a:rPr lang="en-GB" sz="2400" b="1" kern="0" spc="60" dirty="0">
                <a:solidFill>
                  <a:srgbClr val="00B050"/>
                </a:solidFill>
                <a:latin typeface="Arial Black" pitchFamily="34"/>
              </a:rPr>
              <a:t> </a:t>
            </a:r>
            <a:r>
              <a:rPr lang="en-GB" sz="2400" b="1" kern="0" dirty="0">
                <a:solidFill>
                  <a:srgbClr val="00B050"/>
                </a:solidFill>
                <a:latin typeface="Arial Black" pitchFamily="34"/>
              </a:rPr>
              <a:t>/</a:t>
            </a:r>
            <a:r>
              <a:rPr lang="en-GB" sz="2400" b="1" kern="0" spc="60" dirty="0">
                <a:solidFill>
                  <a:srgbClr val="00B050"/>
                </a:solidFill>
                <a:latin typeface="Arial Black" pitchFamily="34"/>
              </a:rPr>
              <a:t> </a:t>
            </a:r>
            <a:r>
              <a:rPr lang="en-GB" sz="2400" b="1" kern="0" dirty="0">
                <a:solidFill>
                  <a:srgbClr val="00B050"/>
                </a:solidFill>
                <a:latin typeface="Arial Black" pitchFamily="34"/>
              </a:rPr>
              <a:t>vehicle</a:t>
            </a:r>
            <a:r>
              <a:rPr lang="en-GB" sz="2400" b="1" kern="0" spc="60" dirty="0">
                <a:solidFill>
                  <a:srgbClr val="00B050"/>
                </a:solidFill>
                <a:latin typeface="Arial Black" pitchFamily="34"/>
              </a:rPr>
              <a:t> </a:t>
            </a:r>
            <a:r>
              <a:rPr lang="en-GB" sz="2400" b="1" kern="0" dirty="0">
                <a:solidFill>
                  <a:srgbClr val="00B050"/>
                </a:solidFill>
                <a:latin typeface="Arial Black" pitchFamily="34"/>
              </a:rPr>
              <a:t>groups</a:t>
            </a:r>
            <a:br>
              <a:rPr lang="en-US" sz="2400" b="1" kern="0" dirty="0">
                <a:latin typeface="Arial Black" pitchFamily="34"/>
              </a:rPr>
            </a:br>
            <a:endParaRPr lang="en-US" sz="2400" dirty="0"/>
          </a:p>
        </p:txBody>
      </p:sp>
      <p:sp>
        <p:nvSpPr>
          <p:cNvPr id="7" name="TextBox 6">
            <a:extLst>
              <a:ext uri="{FF2B5EF4-FFF2-40B4-BE49-F238E27FC236}">
                <a16:creationId xmlns:a16="http://schemas.microsoft.com/office/drawing/2014/main" id="{88A3D944-4517-4A67-8680-07880517DAD6}"/>
              </a:ext>
            </a:extLst>
          </p:cNvPr>
          <p:cNvSpPr txBox="1"/>
          <p:nvPr/>
        </p:nvSpPr>
        <p:spPr>
          <a:xfrm>
            <a:off x="1004985" y="1310661"/>
            <a:ext cx="10551475" cy="4293996"/>
          </a:xfrm>
          <a:prstGeom prst="rect">
            <a:avLst/>
          </a:prstGeom>
          <a:noFill/>
        </p:spPr>
        <p:txBody>
          <a:bodyPr wrap="square">
            <a:spAutoFit/>
          </a:bodyPr>
          <a:lstStyle/>
          <a:p>
            <a:pPr marL="2445389" marR="726435" lvl="0" indent="-285750">
              <a:lnSpc>
                <a:spcPct val="97000"/>
              </a:lnSpc>
              <a:spcBef>
                <a:spcPts val="630"/>
              </a:spcBef>
              <a:buFont typeface="Wingdings" panose="05000000000000000000" pitchFamily="2" charset="2"/>
              <a:buChar char="Ø"/>
            </a:pPr>
            <a:r>
              <a:rPr lang="en-GB" sz="2000" b="1" dirty="0">
                <a:solidFill>
                  <a:srgbClr val="231F20"/>
                </a:solidFill>
                <a:latin typeface="Arial" panose="020B0604020202020204" pitchFamily="34" charset="0"/>
                <a:cs typeface="Arial" panose="020B0604020202020204" pitchFamily="34" charset="0"/>
              </a:rPr>
              <a:t>There are a range of challenges associated with the different groups of road users.</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Figure</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6.1</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shows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that</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over</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time,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there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has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been</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positive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development</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all</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groups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22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road users. However, over the last five years, the number of people killed or seriously</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injured on bicycles and motorcycles has increased somewhat, whilst the number killed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or</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seriously</a:t>
            </a:r>
            <a:r>
              <a:rPr lang="en-GB" sz="2000" b="1" spc="-3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injured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cars</a:t>
            </a:r>
            <a:r>
              <a:rPr lang="en-GB" sz="2000" b="1" spc="-3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has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been</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reduced</a:t>
            </a:r>
            <a:r>
              <a:rPr lang="en-GB" sz="2000" b="1" spc="-3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dramatically.</a:t>
            </a:r>
            <a:endParaRPr lang="en-US" sz="2000" b="1" dirty="0">
              <a:latin typeface="Arial" panose="020B0604020202020204" pitchFamily="34" charset="0"/>
              <a:cs typeface="Arial" panose="020B0604020202020204" pitchFamily="34" charset="0"/>
            </a:endParaRPr>
          </a:p>
          <a:p>
            <a:pPr marL="0" lvl="0" indent="0">
              <a:spcBef>
                <a:spcPts val="55"/>
              </a:spcBef>
              <a:buNone/>
            </a:pPr>
            <a:r>
              <a:rPr lang="en-GB"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445389" marR="793754" lvl="0" indent="-285750">
              <a:lnSpc>
                <a:spcPct val="97000"/>
              </a:lnSpc>
              <a:spcBef>
                <a:spcPts val="5"/>
              </a:spcBef>
              <a:buFont typeface="Wingdings" panose="05000000000000000000" pitchFamily="2" charset="2"/>
              <a:buChar char="Ø"/>
            </a:pPr>
            <a:r>
              <a:rPr lang="en-GB" sz="2000" b="1" dirty="0">
                <a:solidFill>
                  <a:srgbClr val="231F20"/>
                </a:solidFill>
                <a:latin typeface="Arial" panose="020B0604020202020204" pitchFamily="34" charset="0"/>
                <a:cs typeface="Arial" panose="020B0604020202020204" pitchFamily="34" charset="0"/>
              </a:rPr>
              <a:t>Compared</a:t>
            </a:r>
            <a:r>
              <a:rPr lang="en-GB" sz="2000" b="1" spc="-1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to</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car</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drivers,</a:t>
            </a:r>
            <a:r>
              <a:rPr lang="en-GB" sz="2000" b="1" spc="-1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risk</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being</a:t>
            </a:r>
            <a:r>
              <a:rPr lang="en-GB" sz="2000" b="1" spc="-1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killed</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or</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seriously</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injured</a:t>
            </a:r>
            <a:r>
              <a:rPr lang="en-GB" sz="2000" b="1" spc="-1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is</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eight</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times</a:t>
            </a:r>
            <a:r>
              <a:rPr lang="en-GB" sz="2000" b="1" spc="-1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high</a:t>
            </a:r>
            <a:r>
              <a:rPr lang="en-GB" sz="2000" b="1" spc="-22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her for pedestrians, 13 times higher for cyclists, and 16 times higher for those riding</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heavy</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motorcycles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(table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6.1 of the reference material).</a:t>
            </a:r>
            <a:endParaRPr lang="en-US" sz="2000" dirty="0">
              <a:latin typeface="Arial" panose="020B0604020202020204" pitchFamily="34" charset="0"/>
              <a:cs typeface="Arial" panose="020B0604020202020204" pitchFamily="34" charset="0"/>
            </a:endParaRPr>
          </a:p>
        </p:txBody>
      </p:sp>
      <p:pic>
        <p:nvPicPr>
          <p:cNvPr id="4" name="Picture 2" descr="http://centralbaltic.eu/sites/default/files/logo.png">
            <a:extLst>
              <a:ext uri="{FF2B5EF4-FFF2-40B4-BE49-F238E27FC236}">
                <a16:creationId xmlns:a16="http://schemas.microsoft.com/office/drawing/2014/main" id="{F22CB2F5-9C6D-4E82-A07D-8FCC2836F6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F122466-8D81-4709-B1C1-71E89FEE9E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5351501F-8190-4FAD-B1A4-EBBA2B1297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TTK-logo-2013-v-kakskeelne">
            <a:extLst>
              <a:ext uri="{FF2B5EF4-FFF2-40B4-BE49-F238E27FC236}">
                <a16:creationId xmlns:a16="http://schemas.microsoft.com/office/drawing/2014/main" id="{824218B4-57AA-4D8F-8AC2-64E44A679DB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9" name="Picture 8" descr="http://www.tsi.lv/sites/default/files/editor/images/logotsi/logo_h_eng_rgb.png">
            <a:extLst>
              <a:ext uri="{FF2B5EF4-FFF2-40B4-BE49-F238E27FC236}">
                <a16:creationId xmlns:a16="http://schemas.microsoft.com/office/drawing/2014/main" id="{443BE4D7-44EF-449E-8078-BBD105D1C94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2" descr="Infrastructure development | EUROPEAN INNOVATION PARTNERSHIP">
            <a:extLst>
              <a:ext uri="{FF2B5EF4-FFF2-40B4-BE49-F238E27FC236}">
                <a16:creationId xmlns:a16="http://schemas.microsoft.com/office/drawing/2014/main" id="{BD646733-DC4D-46F0-A131-17C58E99CF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0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926B7-0649-4C53-9DE2-3626B5E97D53}"/>
              </a:ext>
            </a:extLst>
          </p:cNvPr>
          <p:cNvSpPr txBox="1"/>
          <p:nvPr/>
        </p:nvSpPr>
        <p:spPr>
          <a:xfrm>
            <a:off x="279654" y="1133601"/>
            <a:ext cx="11639972" cy="4999895"/>
          </a:xfrm>
          <a:prstGeom prst="rect">
            <a:avLst/>
          </a:prstGeom>
          <a:noFill/>
        </p:spPr>
        <p:txBody>
          <a:bodyPr wrap="square">
            <a:spAutoFit/>
          </a:bodyPr>
          <a:lstStyle/>
          <a:p>
            <a:pPr marL="2445389" marR="858521" lvl="0" indent="-285750" algn="just">
              <a:lnSpc>
                <a:spcPct val="97000"/>
              </a:lnSpc>
              <a:spcBef>
                <a:spcPts val="630"/>
              </a:spcBef>
              <a:buFont typeface="Wingdings" panose="05000000000000000000" pitchFamily="2" charset="2"/>
              <a:buChar char="Ø"/>
            </a:pPr>
            <a:r>
              <a:rPr lang="en-GB" sz="2400" b="1" dirty="0">
                <a:solidFill>
                  <a:srgbClr val="231F20"/>
                </a:solidFill>
                <a:latin typeface="Arial" panose="020B0604020202020204" pitchFamily="34" charset="0"/>
                <a:cs typeface="Arial" panose="020B0604020202020204" pitchFamily="34" charset="0"/>
              </a:rPr>
              <a:t>In</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operations</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maintenance,</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key</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objective</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is</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maintaining</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good</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level</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of</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safety.</a:t>
            </a:r>
            <a:r>
              <a:rPr lang="en-GB" sz="2400" b="1" spc="-22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Most investments in new road projects and upgrading of existing roads will provide</a:t>
            </a:r>
            <a:r>
              <a:rPr lang="en-GB" sz="2400" b="1" spc="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increased</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road</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safety,</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even</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if</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it</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is</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not</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the</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primary</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objective.</a:t>
            </a:r>
            <a:endParaRPr lang="en-US" sz="2400" b="1" dirty="0">
              <a:latin typeface="Arial" panose="020B0604020202020204" pitchFamily="34" charset="0"/>
              <a:cs typeface="Arial" panose="020B0604020202020204" pitchFamily="34" charset="0"/>
            </a:endParaRPr>
          </a:p>
          <a:p>
            <a:pPr marL="0" lvl="0" indent="0">
              <a:spcBef>
                <a:spcPts val="50"/>
              </a:spcBef>
              <a:buNone/>
            </a:pPr>
            <a:endParaRPr lang="en-US" sz="2400" dirty="0">
              <a:latin typeface="Arial" panose="020B0604020202020204" pitchFamily="34" charset="0"/>
              <a:cs typeface="Arial" panose="020B0604020202020204" pitchFamily="34" charset="0"/>
            </a:endParaRPr>
          </a:p>
          <a:p>
            <a:pPr marL="2445389" marR="779141" lvl="0" indent="-285750">
              <a:lnSpc>
                <a:spcPct val="97000"/>
              </a:lnSpc>
              <a:spcBef>
                <a:spcPts val="0"/>
              </a:spcBef>
              <a:buFont typeface="Wingdings" panose="05000000000000000000" pitchFamily="2" charset="2"/>
              <a:buChar char="Ø"/>
            </a:pPr>
            <a:r>
              <a:rPr lang="en-GB" sz="2400" b="1" dirty="0">
                <a:solidFill>
                  <a:srgbClr val="231F20"/>
                </a:solidFill>
                <a:latin typeface="Arial" panose="020B0604020202020204" pitchFamily="34" charset="0"/>
                <a:cs typeface="Arial" panose="020B0604020202020204" pitchFamily="34" charset="0"/>
              </a:rPr>
              <a:t>The accident statistics for 2013–2016 show that for all road categories combined, 27</a:t>
            </a:r>
            <a:r>
              <a:rPr lang="en-GB" sz="2400" b="1" spc="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per cent of deaths or serious injuries occurred in head-on collisions, 29 per cent in</a:t>
            </a:r>
            <a:r>
              <a:rPr lang="en-GB" sz="2400" b="1" spc="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run-off-the-road</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accidents,</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15</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per</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cent</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accidents</a:t>
            </a:r>
            <a:r>
              <a:rPr lang="en-GB" sz="2400" b="1" spc="1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involving</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pedestrians.</a:t>
            </a:r>
            <a:r>
              <a:rPr lang="en-GB" sz="2400" b="1" spc="1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Figure</a:t>
            </a:r>
          </a:p>
          <a:p>
            <a:pPr marL="1931039" marR="779141" lvl="0" indent="0">
              <a:lnSpc>
                <a:spcPct val="97000"/>
              </a:lnSpc>
              <a:spcBef>
                <a:spcPts val="0"/>
              </a:spcBef>
              <a:buNone/>
            </a:pPr>
            <a:endParaRPr lang="en-US" sz="2400" b="1" dirty="0">
              <a:latin typeface="Arial" panose="020B0604020202020204" pitchFamily="34" charset="0"/>
              <a:cs typeface="Arial" panose="020B0604020202020204" pitchFamily="34" charset="0"/>
            </a:endParaRPr>
          </a:p>
          <a:p>
            <a:pPr marL="2445389" lvl="0" indent="-285750">
              <a:lnSpc>
                <a:spcPts val="1215"/>
              </a:lnSpc>
              <a:spcBef>
                <a:spcPts val="0"/>
              </a:spcBef>
              <a:buFont typeface="Wingdings" panose="05000000000000000000" pitchFamily="2" charset="2"/>
              <a:buChar char="Ø"/>
            </a:pPr>
            <a:r>
              <a:rPr lang="en-GB" sz="2400" b="1" dirty="0">
                <a:solidFill>
                  <a:srgbClr val="231F20"/>
                </a:solidFill>
                <a:latin typeface="Arial" panose="020B0604020202020204" pitchFamily="34" charset="0"/>
                <a:cs typeface="Arial" panose="020B0604020202020204" pitchFamily="34" charset="0"/>
              </a:rPr>
              <a:t>The</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challenges</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are</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different</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for</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the</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different</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road</a:t>
            </a:r>
            <a:r>
              <a:rPr lang="en-GB" sz="2400" b="1" spc="4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categories.</a:t>
            </a:r>
            <a:endParaRPr lang="en-US" sz="2400" b="1" dirty="0">
              <a:latin typeface="Arial" panose="020B0604020202020204" pitchFamily="34" charset="0"/>
              <a:cs typeface="Arial" panose="020B0604020202020204" pitchFamily="34" charset="0"/>
            </a:endParaRPr>
          </a:p>
          <a:p>
            <a:pPr marL="0" lvl="0">
              <a:spcBef>
                <a:spcPts val="0"/>
              </a:spcBef>
            </a:pPr>
            <a:endParaRPr lang="en-US" sz="1800" dirty="0">
              <a:latin typeface="Calibri" pitchFamily="34"/>
            </a:endParaRPr>
          </a:p>
        </p:txBody>
      </p:sp>
      <p:sp>
        <p:nvSpPr>
          <p:cNvPr id="4" name="TextBox 3">
            <a:extLst>
              <a:ext uri="{FF2B5EF4-FFF2-40B4-BE49-F238E27FC236}">
                <a16:creationId xmlns:a16="http://schemas.microsoft.com/office/drawing/2014/main" id="{101943E7-E245-4782-A124-77F0E09C94EA}"/>
              </a:ext>
            </a:extLst>
          </p:cNvPr>
          <p:cNvSpPr txBox="1"/>
          <p:nvPr/>
        </p:nvSpPr>
        <p:spPr>
          <a:xfrm>
            <a:off x="4404212" y="261346"/>
            <a:ext cx="1979709" cy="461665"/>
          </a:xfrm>
          <a:prstGeom prst="rect">
            <a:avLst/>
          </a:prstGeom>
          <a:noFill/>
        </p:spPr>
        <p:txBody>
          <a:bodyPr wrap="none" rtlCol="0">
            <a:spAutoFit/>
          </a:bodyPr>
          <a:lstStyle/>
          <a:p>
            <a:r>
              <a:rPr lang="en-US" sz="2400" dirty="0">
                <a:solidFill>
                  <a:srgbClr val="00B050"/>
                </a:solidFill>
                <a:latin typeface="Arial Black" panose="020B0A04020102020204" pitchFamily="34" charset="0"/>
              </a:rPr>
              <a:t>Safe roads</a:t>
            </a:r>
          </a:p>
        </p:txBody>
      </p:sp>
      <p:pic>
        <p:nvPicPr>
          <p:cNvPr id="5" name="Picture 2" descr="http://centralbaltic.eu/sites/default/files/logo.png">
            <a:extLst>
              <a:ext uri="{FF2B5EF4-FFF2-40B4-BE49-F238E27FC236}">
                <a16:creationId xmlns:a16="http://schemas.microsoft.com/office/drawing/2014/main" id="{3A9F8442-6C99-498B-8E49-42C9E7AF99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D75EAD3-A293-44DD-9B1F-212D5B49F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8" name="Picture 7"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B030FC47-2D63-4BEF-8811-2E631F8D3B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9" name="Picture 8" descr="TTK-logo-2013-v-kakskeelne">
            <a:extLst>
              <a:ext uri="{FF2B5EF4-FFF2-40B4-BE49-F238E27FC236}">
                <a16:creationId xmlns:a16="http://schemas.microsoft.com/office/drawing/2014/main" id="{CF2D1AEB-F5B0-49F1-A4F1-3F5CB15946D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10" name="Picture 9" descr="http://www.tsi.lv/sites/default/files/editor/images/logotsi/logo_h_eng_rgb.png">
            <a:extLst>
              <a:ext uri="{FF2B5EF4-FFF2-40B4-BE49-F238E27FC236}">
                <a16:creationId xmlns:a16="http://schemas.microsoft.com/office/drawing/2014/main" id="{E51B11B9-DAF6-4525-84A4-2D71EE408E9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1" name="Picture 2" descr="Infrastructure development | EUROPEAN INNOVATION PARTNERSHIP">
            <a:extLst>
              <a:ext uri="{FF2B5EF4-FFF2-40B4-BE49-F238E27FC236}">
                <a16:creationId xmlns:a16="http://schemas.microsoft.com/office/drawing/2014/main" id="{229DAF3A-5AD4-4E50-A59B-F084654FBC9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4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6DC4BB-8D77-47CF-A6F5-39174A3481D1}"/>
              </a:ext>
            </a:extLst>
          </p:cNvPr>
          <p:cNvSpPr txBox="1"/>
          <p:nvPr/>
        </p:nvSpPr>
        <p:spPr>
          <a:xfrm>
            <a:off x="2733869" y="-700943"/>
            <a:ext cx="9909110" cy="1854354"/>
          </a:xfrm>
          <a:prstGeom prst="rect">
            <a:avLst/>
          </a:prstGeom>
          <a:noFill/>
        </p:spPr>
        <p:txBody>
          <a:bodyPr wrap="square">
            <a:spAutoFit/>
          </a:bodyPr>
          <a:lstStyle/>
          <a:p>
            <a:pPr marL="0" lvl="0" indent="0">
              <a:spcBef>
                <a:spcPts val="1310"/>
              </a:spcBef>
              <a:buNone/>
              <a:tabLst>
                <a:tab pos="2411099" algn="l"/>
              </a:tabLst>
            </a:pPr>
            <a:endParaRPr lang="en-GB" sz="1800" b="1" kern="0" dirty="0">
              <a:solidFill>
                <a:srgbClr val="0089CF"/>
              </a:solidFill>
              <a:latin typeface="Calibri" pitchFamily="34"/>
            </a:endParaRPr>
          </a:p>
          <a:p>
            <a:pPr marL="0" lvl="0" indent="0">
              <a:spcBef>
                <a:spcPts val="1310"/>
              </a:spcBef>
              <a:buNone/>
              <a:tabLst>
                <a:tab pos="2411099" algn="l"/>
              </a:tabLst>
            </a:pPr>
            <a:endParaRPr lang="en-GB" b="1" kern="0" dirty="0">
              <a:solidFill>
                <a:srgbClr val="0089CF"/>
              </a:solidFill>
              <a:latin typeface="Calibri" pitchFamily="34"/>
            </a:endParaRPr>
          </a:p>
          <a:p>
            <a:pPr marL="0" lvl="0" indent="0">
              <a:spcBef>
                <a:spcPts val="1310"/>
              </a:spcBef>
              <a:buNone/>
              <a:tabLst>
                <a:tab pos="2411099" algn="l"/>
              </a:tabLst>
            </a:pPr>
            <a:endParaRPr lang="en-GB" sz="1800" b="1" kern="0" dirty="0">
              <a:solidFill>
                <a:srgbClr val="0089CF"/>
              </a:solidFill>
              <a:latin typeface="Calibri" pitchFamily="34"/>
            </a:endParaRPr>
          </a:p>
          <a:p>
            <a:pPr marL="0" lvl="0" indent="0">
              <a:spcBef>
                <a:spcPts val="1310"/>
              </a:spcBef>
              <a:buNone/>
              <a:tabLst>
                <a:tab pos="2411099" algn="l"/>
              </a:tabLst>
            </a:pPr>
            <a:r>
              <a:rPr lang="en-GB" sz="2800" b="1" kern="0" dirty="0">
                <a:solidFill>
                  <a:srgbClr val="00B050"/>
                </a:solidFill>
                <a:latin typeface="Arial" panose="020B0604020202020204" pitchFamily="34" charset="0"/>
                <a:cs typeface="Arial" panose="020B0604020202020204" pitchFamily="34" charset="0"/>
              </a:rPr>
              <a:t>Intelligent</a:t>
            </a:r>
            <a:r>
              <a:rPr lang="en-GB" sz="2800" b="1" kern="0" spc="-15" dirty="0">
                <a:solidFill>
                  <a:srgbClr val="00B050"/>
                </a:solidFill>
                <a:latin typeface="Arial" panose="020B0604020202020204" pitchFamily="34" charset="0"/>
                <a:cs typeface="Arial" panose="020B0604020202020204" pitchFamily="34" charset="0"/>
              </a:rPr>
              <a:t> </a:t>
            </a:r>
            <a:r>
              <a:rPr lang="en-GB" sz="2800" b="1" kern="0" dirty="0">
                <a:solidFill>
                  <a:srgbClr val="00B050"/>
                </a:solidFill>
                <a:latin typeface="Arial" panose="020B0604020202020204" pitchFamily="34" charset="0"/>
                <a:cs typeface="Arial" panose="020B0604020202020204" pitchFamily="34" charset="0"/>
              </a:rPr>
              <a:t>Transport</a:t>
            </a:r>
            <a:r>
              <a:rPr lang="en-GB" sz="2800" b="1" kern="0" spc="-10" dirty="0">
                <a:solidFill>
                  <a:srgbClr val="00B050"/>
                </a:solidFill>
                <a:latin typeface="Arial" panose="020B0604020202020204" pitchFamily="34" charset="0"/>
                <a:cs typeface="Arial" panose="020B0604020202020204" pitchFamily="34" charset="0"/>
              </a:rPr>
              <a:t> </a:t>
            </a:r>
            <a:r>
              <a:rPr lang="en-GB" sz="2800" b="1" kern="0" dirty="0">
                <a:solidFill>
                  <a:srgbClr val="00B050"/>
                </a:solidFill>
                <a:latin typeface="Arial" panose="020B0604020202020204" pitchFamily="34" charset="0"/>
                <a:cs typeface="Arial" panose="020B0604020202020204" pitchFamily="34" charset="0"/>
              </a:rPr>
              <a:t>Systems</a:t>
            </a:r>
            <a:r>
              <a:rPr lang="en-GB" sz="2800" b="1" kern="0" spc="-15" dirty="0">
                <a:solidFill>
                  <a:srgbClr val="00B050"/>
                </a:solidFill>
                <a:latin typeface="Arial" panose="020B0604020202020204" pitchFamily="34" charset="0"/>
                <a:cs typeface="Arial" panose="020B0604020202020204" pitchFamily="34" charset="0"/>
              </a:rPr>
              <a:t> </a:t>
            </a:r>
            <a:r>
              <a:rPr lang="en-GB" sz="2800" b="1" kern="0" dirty="0">
                <a:solidFill>
                  <a:srgbClr val="00B050"/>
                </a:solidFill>
                <a:latin typeface="Arial" panose="020B0604020202020204" pitchFamily="34" charset="0"/>
                <a:cs typeface="Arial" panose="020B0604020202020204" pitchFamily="34" charset="0"/>
              </a:rPr>
              <a:t>(ITS)</a:t>
            </a:r>
            <a:endParaRPr lang="en-US" sz="2800" b="1" kern="0" dirty="0">
              <a:solidFill>
                <a:srgbClr val="00B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9065611-0E8F-46C9-96EC-4A1BE234EF95}"/>
              </a:ext>
            </a:extLst>
          </p:cNvPr>
          <p:cNvSpPr txBox="1"/>
          <p:nvPr/>
        </p:nvSpPr>
        <p:spPr>
          <a:xfrm>
            <a:off x="577174" y="1390176"/>
            <a:ext cx="11368391" cy="4293996"/>
          </a:xfrm>
          <a:prstGeom prst="rect">
            <a:avLst/>
          </a:prstGeom>
          <a:noFill/>
        </p:spPr>
        <p:txBody>
          <a:bodyPr wrap="square">
            <a:spAutoFit/>
          </a:bodyPr>
          <a:lstStyle/>
          <a:p>
            <a:pPr marL="2448562" marR="806445" lvl="0" indent="-285750">
              <a:lnSpc>
                <a:spcPct val="97000"/>
              </a:lnSpc>
              <a:spcBef>
                <a:spcPts val="630"/>
              </a:spcBef>
              <a:buFont typeface="Wingdings" panose="05000000000000000000" pitchFamily="2" charset="2"/>
              <a:buChar char="Ø"/>
            </a:pPr>
            <a:r>
              <a:rPr lang="en-GB" sz="2000" b="1" dirty="0">
                <a:solidFill>
                  <a:srgbClr val="231F20"/>
                </a:solidFill>
                <a:latin typeface="Arial" panose="020B0604020202020204" pitchFamily="34" charset="0"/>
                <a:cs typeface="Arial" panose="020B0604020202020204" pitchFamily="34" charset="0"/>
              </a:rPr>
              <a:t>Development and facilitation of ITS will form a key part of road safety work. These</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solutions use information and communications technology within a traffic or transportation</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system,</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with</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aim</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influencing</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behaviour</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and</a:t>
            </a:r>
            <a:r>
              <a:rPr lang="en-GB" sz="2000" b="1" spc="-5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improving</a:t>
            </a:r>
            <a:r>
              <a:rPr lang="en-GB" sz="2000" b="1" spc="-5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transportation</a:t>
            </a:r>
            <a:r>
              <a:rPr lang="en-GB" sz="2000" b="1" spc="-22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solutions</a:t>
            </a:r>
            <a:r>
              <a:rPr lang="en-GB" sz="2000" b="1" spc="-4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and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traffic</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management.</a:t>
            </a:r>
            <a:endParaRPr lang="en-US" sz="2000" b="1" dirty="0">
              <a:latin typeface="Arial" panose="020B0604020202020204" pitchFamily="34" charset="0"/>
              <a:cs typeface="Arial" panose="020B0604020202020204" pitchFamily="34" charset="0"/>
            </a:endParaRPr>
          </a:p>
          <a:p>
            <a:pPr marL="0" lvl="0" indent="0">
              <a:spcBef>
                <a:spcPts val="55"/>
              </a:spcBef>
              <a:buNone/>
            </a:pPr>
            <a:endParaRPr lang="en-US" sz="2000" dirty="0">
              <a:latin typeface="Arial" panose="020B0604020202020204" pitchFamily="34" charset="0"/>
              <a:cs typeface="Arial" panose="020B0604020202020204" pitchFamily="34" charset="0"/>
            </a:endParaRPr>
          </a:p>
          <a:p>
            <a:pPr marL="2448562" marR="787398" lvl="0" indent="-285750">
              <a:lnSpc>
                <a:spcPct val="97000"/>
              </a:lnSpc>
              <a:spcBef>
                <a:spcPts val="0"/>
              </a:spcBef>
              <a:buFont typeface="Wingdings" panose="05000000000000000000" pitchFamily="2" charset="2"/>
              <a:buChar char="Ø"/>
            </a:pPr>
            <a:r>
              <a:rPr lang="en-GB" sz="2000" b="1" dirty="0">
                <a:solidFill>
                  <a:srgbClr val="231F20"/>
                </a:solidFill>
                <a:latin typeface="Arial" panose="020B0604020202020204" pitchFamily="34" charset="0"/>
                <a:cs typeface="Arial" panose="020B0604020202020204" pitchFamily="34" charset="0"/>
              </a:rPr>
              <a:t>A</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range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ITS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solutions</a:t>
            </a:r>
            <a:r>
              <a:rPr lang="en-GB" sz="2000" b="1" spc="-3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implemented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will</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contribute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to</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better</a:t>
            </a:r>
            <a:r>
              <a:rPr lang="en-GB" sz="2000" b="1" spc="-3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road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safety</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and</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include</a:t>
            </a:r>
            <a:r>
              <a:rPr lang="en-GB" sz="2000" b="1" spc="-220"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solutions for both vehicles and infrastructure. For example, it is widely accepted that</a:t>
            </a:r>
            <a:r>
              <a:rPr lang="en-GB" sz="2000" b="1" spc="-22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automated (self-driving) vehicles have great potential in terms of improved road</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safety. However, we are still a long way from seeing self-driving vehicles dominating</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 traffic landscape, and before we reach that point, we will need to implement a</a:t>
            </a:r>
            <a:r>
              <a:rPr lang="en-GB" sz="2000" b="1" spc="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range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of</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measures</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to</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guide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development</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in</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the</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right</a:t>
            </a:r>
            <a:r>
              <a:rPr lang="en-GB" sz="2000" b="1" spc="-35" dirty="0">
                <a:solidFill>
                  <a:srgbClr val="231F20"/>
                </a:solidFill>
                <a:latin typeface="Arial" panose="020B0604020202020204" pitchFamily="34" charset="0"/>
                <a:cs typeface="Arial" panose="020B0604020202020204" pitchFamily="34" charset="0"/>
              </a:rPr>
              <a:t> </a:t>
            </a:r>
            <a:r>
              <a:rPr lang="en-GB" sz="2000" b="1" dirty="0">
                <a:solidFill>
                  <a:srgbClr val="231F20"/>
                </a:solidFill>
                <a:latin typeface="Arial" panose="020B0604020202020204" pitchFamily="34" charset="0"/>
                <a:cs typeface="Arial" panose="020B0604020202020204" pitchFamily="34" charset="0"/>
              </a:rPr>
              <a:t>direction.</a:t>
            </a:r>
            <a:endParaRPr lang="en-US" sz="2000" b="1" dirty="0">
              <a:latin typeface="Arial" panose="020B0604020202020204" pitchFamily="34" charset="0"/>
              <a:cs typeface="Arial" panose="020B0604020202020204" pitchFamily="34" charset="0"/>
            </a:endParaRPr>
          </a:p>
        </p:txBody>
      </p:sp>
      <p:pic>
        <p:nvPicPr>
          <p:cNvPr id="4" name="Picture 2" descr="http://centralbaltic.eu/sites/default/files/logo.png">
            <a:extLst>
              <a:ext uri="{FF2B5EF4-FFF2-40B4-BE49-F238E27FC236}">
                <a16:creationId xmlns:a16="http://schemas.microsoft.com/office/drawing/2014/main" id="{D9D6F3AA-7889-4BB2-84ED-458036339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A3E3AB5-0E03-4D82-B694-A3BDA10290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9" name="Picture 8"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D144B61F-C358-40C4-A318-F2808DBD58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10" name="Picture 9" descr="TTK-logo-2013-v-kakskeelne">
            <a:extLst>
              <a:ext uri="{FF2B5EF4-FFF2-40B4-BE49-F238E27FC236}">
                <a16:creationId xmlns:a16="http://schemas.microsoft.com/office/drawing/2014/main" id="{2CDC6CA4-EF48-41FA-B599-B538819456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11" name="Picture 10" descr="http://www.tsi.lv/sites/default/files/editor/images/logotsi/logo_h_eng_rgb.png">
            <a:extLst>
              <a:ext uri="{FF2B5EF4-FFF2-40B4-BE49-F238E27FC236}">
                <a16:creationId xmlns:a16="http://schemas.microsoft.com/office/drawing/2014/main" id="{47E53DAC-F938-4E38-B188-E0AFE207088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2" name="Picture 2" descr="Infrastructure development | EUROPEAN INNOVATION PARTNERSHIP">
            <a:extLst>
              <a:ext uri="{FF2B5EF4-FFF2-40B4-BE49-F238E27FC236}">
                <a16:creationId xmlns:a16="http://schemas.microsoft.com/office/drawing/2014/main" id="{7D836B03-BAF2-462B-AF45-29E5E2E9E3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70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8672-4490-4388-91A5-FECF04F7C918}"/>
              </a:ext>
            </a:extLst>
          </p:cNvPr>
          <p:cNvSpPr txBox="1">
            <a:spLocks noGrp="1"/>
          </p:cNvSpPr>
          <p:nvPr>
            <p:ph type="title"/>
          </p:nvPr>
        </p:nvSpPr>
        <p:spPr>
          <a:xfrm>
            <a:off x="838199" y="523750"/>
            <a:ext cx="10515600" cy="756656"/>
          </a:xfrm>
        </p:spPr>
        <p:txBody>
          <a:bodyPr>
            <a:noAutofit/>
          </a:bodyPr>
          <a:lstStyle/>
          <a:p>
            <a:pPr lvl="0"/>
            <a:r>
              <a:rPr lang="en-US" sz="2800" dirty="0">
                <a:solidFill>
                  <a:srgbClr val="00B050"/>
                </a:solidFill>
              </a:rPr>
              <a:t>Atlantic Road in Norway as masterpiece of high-level </a:t>
            </a:r>
            <a:br>
              <a:rPr lang="en-US" sz="2800" dirty="0">
                <a:solidFill>
                  <a:srgbClr val="00B050"/>
                </a:solidFill>
              </a:rPr>
            </a:br>
            <a:r>
              <a:rPr lang="en-US" sz="2800" dirty="0">
                <a:solidFill>
                  <a:srgbClr val="00B050"/>
                </a:solidFill>
              </a:rPr>
              <a:t>road architecture. Original photo 2009 </a:t>
            </a:r>
          </a:p>
        </p:txBody>
      </p:sp>
      <p:pic>
        <p:nvPicPr>
          <p:cNvPr id="3" name="Content Placeholder 6" descr="A picture containing grass, sky, outdoor, water&#10;&#10;Description automatically generated">
            <a:extLst>
              <a:ext uri="{FF2B5EF4-FFF2-40B4-BE49-F238E27FC236}">
                <a16:creationId xmlns:a16="http://schemas.microsoft.com/office/drawing/2014/main" id="{80E7772C-FB14-481B-8C0F-627D4314D47B}"/>
              </a:ext>
            </a:extLst>
          </p:cNvPr>
          <p:cNvPicPr>
            <a:picLocks noGrp="1" noChangeAspect="1"/>
          </p:cNvPicPr>
          <p:nvPr>
            <p:ph idx="1"/>
          </p:nvPr>
        </p:nvPicPr>
        <p:blipFill>
          <a:blip r:embed="rId2"/>
          <a:stretch>
            <a:fillRect/>
          </a:stretch>
        </p:blipFill>
        <p:spPr>
          <a:xfrm>
            <a:off x="3424136" y="1280406"/>
            <a:ext cx="5181511" cy="4972026"/>
          </a:xfrm>
        </p:spPr>
      </p:pic>
      <p:pic>
        <p:nvPicPr>
          <p:cNvPr id="4" name="Picture 2" descr="http://centralbaltic.eu/sites/default/files/logo.png">
            <a:extLst>
              <a:ext uri="{FF2B5EF4-FFF2-40B4-BE49-F238E27FC236}">
                <a16:creationId xmlns:a16="http://schemas.microsoft.com/office/drawing/2014/main" id="{12E75423-0EE7-4516-8084-1B3E740902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638" y="181028"/>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7D331E-BAD7-4EEF-BD7B-B0CF164B85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6973CDA4-7F4E-4F45-9493-4FBAB0BD7BC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430" y="6458251"/>
            <a:ext cx="1152128" cy="381635"/>
          </a:xfrm>
          <a:prstGeom prst="rect">
            <a:avLst/>
          </a:prstGeom>
          <a:noFill/>
          <a:ln>
            <a:noFill/>
          </a:ln>
        </p:spPr>
      </p:pic>
      <p:pic>
        <p:nvPicPr>
          <p:cNvPr id="7" name="Picture 6" descr="TTK-logo-2013-v-kakskeelne">
            <a:extLst>
              <a:ext uri="{FF2B5EF4-FFF2-40B4-BE49-F238E27FC236}">
                <a16:creationId xmlns:a16="http://schemas.microsoft.com/office/drawing/2014/main" id="{429350E6-328F-4476-B6B3-8640BF8666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7548" y="6239176"/>
            <a:ext cx="1568450" cy="440690"/>
          </a:xfrm>
          <a:prstGeom prst="rect">
            <a:avLst/>
          </a:prstGeom>
          <a:noFill/>
          <a:ln>
            <a:noFill/>
          </a:ln>
        </p:spPr>
      </p:pic>
      <p:pic>
        <p:nvPicPr>
          <p:cNvPr id="8" name="Picture 7" descr="http://www.tsi.lv/sites/default/files/editor/images/logotsi/logo_h_eng_rgb.png">
            <a:extLst>
              <a:ext uri="{FF2B5EF4-FFF2-40B4-BE49-F238E27FC236}">
                <a16:creationId xmlns:a16="http://schemas.microsoft.com/office/drawing/2014/main" id="{6C4E6904-08DD-48D1-9F77-B8821875EAD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2344" y="6239176"/>
            <a:ext cx="1625600" cy="438150"/>
          </a:xfrm>
          <a:prstGeom prst="rect">
            <a:avLst/>
          </a:prstGeom>
          <a:noFill/>
          <a:ln>
            <a:noFill/>
          </a:ln>
        </p:spPr>
      </p:pic>
      <p:pic>
        <p:nvPicPr>
          <p:cNvPr id="9" name="Picture 2" descr="Infrastructure development | EUROPEAN INNOVATION PARTNERSHIP">
            <a:extLst>
              <a:ext uri="{FF2B5EF4-FFF2-40B4-BE49-F238E27FC236}">
                <a16:creationId xmlns:a16="http://schemas.microsoft.com/office/drawing/2014/main" id="{BFD021BE-B5C5-4AF9-A167-0361302F10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57499" y="5986250"/>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9C3A-BC73-4605-BB7A-DDC2C493B130}"/>
              </a:ext>
            </a:extLst>
          </p:cNvPr>
          <p:cNvSpPr txBox="1">
            <a:spLocks noGrp="1"/>
          </p:cNvSpPr>
          <p:nvPr>
            <p:ph type="title"/>
          </p:nvPr>
        </p:nvSpPr>
        <p:spPr>
          <a:xfrm>
            <a:off x="719139" y="259653"/>
            <a:ext cx="10515600" cy="671818"/>
          </a:xfrm>
        </p:spPr>
        <p:txBody>
          <a:bodyPr>
            <a:normAutofit fontScale="90000"/>
          </a:bodyPr>
          <a:lstStyle/>
          <a:p>
            <a:pPr lvl="0"/>
            <a:br>
              <a:rPr lang="en-US" sz="2800" dirty="0"/>
            </a:br>
            <a:r>
              <a:rPr lang="en-US" sz="3100" dirty="0">
                <a:solidFill>
                  <a:srgbClr val="00B050"/>
                </a:solidFill>
                <a:latin typeface="Arial" panose="020B0604020202020204" pitchFamily="34" charset="0"/>
                <a:cs typeface="Arial" panose="020B0604020202020204" pitchFamily="34" charset="0"/>
              </a:rPr>
              <a:t>Reference materials:</a:t>
            </a:r>
          </a:p>
        </p:txBody>
      </p:sp>
      <p:sp>
        <p:nvSpPr>
          <p:cNvPr id="3" name="Content Placeholder 2">
            <a:extLst>
              <a:ext uri="{FF2B5EF4-FFF2-40B4-BE49-F238E27FC236}">
                <a16:creationId xmlns:a16="http://schemas.microsoft.com/office/drawing/2014/main" id="{F044D6E6-7330-4F23-8F7E-6E7F3F492F53}"/>
              </a:ext>
            </a:extLst>
          </p:cNvPr>
          <p:cNvSpPr txBox="1">
            <a:spLocks noGrp="1"/>
          </p:cNvSpPr>
          <p:nvPr>
            <p:ph idx="1"/>
          </p:nvPr>
        </p:nvSpPr>
        <p:spPr>
          <a:xfrm>
            <a:off x="512323" y="1191124"/>
            <a:ext cx="11446213" cy="4969727"/>
          </a:xfrm>
        </p:spPr>
        <p:txBody>
          <a:bodyPr>
            <a:normAutofit fontScale="92500" lnSpcReduction="20000"/>
          </a:bodyPr>
          <a:lstStyle/>
          <a:p>
            <a:pPr lvl="0"/>
            <a:r>
              <a:rPr lang="en-GB" sz="2000" dirty="0">
                <a:solidFill>
                  <a:srgbClr val="231F20"/>
                </a:solidFill>
                <a:latin typeface="Arial" panose="020B0604020202020204" pitchFamily="34" charset="0"/>
                <a:cs typeface="Arial" panose="020B0604020202020204" pitchFamily="34" charset="0"/>
              </a:rPr>
              <a:t>www.National Plan of Action for Road Safety 2018–2021, short version</a:t>
            </a:r>
          </a:p>
          <a:p>
            <a:pPr lvl="0"/>
            <a:r>
              <a:rPr lang="en-US" sz="2000" dirty="0">
                <a:latin typeface="Arial" panose="020B0604020202020204" pitchFamily="34" charset="0"/>
                <a:cs typeface="Arial" panose="020B0604020202020204" pitchFamily="34" charset="0"/>
                <a:hlinkClick r:id="rId2"/>
              </a:rPr>
              <a:t>https://nordicroads.com/</a:t>
            </a:r>
            <a:r>
              <a:rPr lang="en-US" sz="2000" dirty="0">
                <a:latin typeface="Arial" panose="020B0604020202020204" pitchFamily="34" charset="0"/>
                <a:cs typeface="Arial" panose="020B0604020202020204" pitchFamily="34" charset="0"/>
              </a:rPr>
              <a:t> Nordic traffic safety research from </a:t>
            </a:r>
            <a:r>
              <a:rPr lang="en-US" sz="2000" b="1" dirty="0">
                <a:solidFill>
                  <a:srgbClr val="555555"/>
                </a:solidFill>
                <a:latin typeface="Arial" panose="020B0604020202020204" pitchFamily="34" charset="0"/>
                <a:cs typeface="Arial" panose="020B0604020202020204" pitchFamily="34" charset="0"/>
              </a:rPr>
              <a:t>The publishing institutions:</a:t>
            </a:r>
          </a:p>
          <a:p>
            <a:pPr marL="457200" lvl="1" indent="0">
              <a:buNone/>
            </a:pPr>
            <a:r>
              <a:rPr lang="en-US" sz="2000" dirty="0">
                <a:solidFill>
                  <a:srgbClr val="4AC2EE"/>
                </a:solidFill>
                <a:latin typeface="Arial" panose="020B0604020202020204" pitchFamily="34" charset="0"/>
                <a:cs typeface="Arial" panose="020B0604020202020204" pitchFamily="34" charset="0"/>
                <a:hlinkClick r:id="rId3"/>
              </a:rPr>
              <a:t>Swedish National Road and Transport Research Institute (VTI)</a:t>
            </a:r>
            <a:br>
              <a:rPr lang="en-US" sz="2000" dirty="0">
                <a:solidFill>
                  <a:srgbClr val="666666"/>
                </a:solidFill>
                <a:latin typeface="Arial" panose="020B0604020202020204" pitchFamily="34" charset="0"/>
                <a:cs typeface="Arial" panose="020B0604020202020204" pitchFamily="34" charset="0"/>
              </a:rPr>
            </a:br>
            <a:r>
              <a:rPr lang="en-US" sz="2000" dirty="0">
                <a:solidFill>
                  <a:srgbClr val="4AC2EE"/>
                </a:solidFill>
                <a:latin typeface="Arial" panose="020B0604020202020204" pitchFamily="34" charset="0"/>
                <a:cs typeface="Arial" panose="020B0604020202020204" pitchFamily="34" charset="0"/>
                <a:hlinkClick r:id="rId4"/>
              </a:rPr>
              <a:t>Technical Research Centre of Finland (VTT)</a:t>
            </a:r>
            <a:br>
              <a:rPr lang="en-US" sz="2000" dirty="0">
                <a:solidFill>
                  <a:srgbClr val="4AC2EE"/>
                </a:solidFill>
                <a:latin typeface="Arial" panose="020B0604020202020204" pitchFamily="34" charset="0"/>
                <a:cs typeface="Arial" panose="020B0604020202020204" pitchFamily="34" charset="0"/>
                <a:hlinkClick r:id="rId5"/>
              </a:rPr>
            </a:br>
            <a:r>
              <a:rPr lang="en-US" sz="2000" dirty="0">
                <a:solidFill>
                  <a:srgbClr val="4AC2EE"/>
                </a:solidFill>
                <a:latin typeface="Arial" panose="020B0604020202020204" pitchFamily="34" charset="0"/>
                <a:cs typeface="Arial" panose="020B0604020202020204" pitchFamily="34" charset="0"/>
                <a:hlinkClick r:id="rId5"/>
              </a:rPr>
              <a:t>The Icelandic Road and Coastal Administration (IRCA)</a:t>
            </a:r>
            <a:br>
              <a:rPr lang="en-US" sz="2000" dirty="0">
                <a:solidFill>
                  <a:srgbClr val="666666"/>
                </a:solidFill>
                <a:latin typeface="Arial" panose="020B0604020202020204" pitchFamily="34" charset="0"/>
                <a:cs typeface="Arial" panose="020B0604020202020204" pitchFamily="34" charset="0"/>
              </a:rPr>
            </a:br>
            <a:r>
              <a:rPr lang="en-US" sz="2000" dirty="0">
                <a:solidFill>
                  <a:srgbClr val="4AC2EE"/>
                </a:solidFill>
                <a:latin typeface="Arial" panose="020B0604020202020204" pitchFamily="34" charset="0"/>
                <a:cs typeface="Arial" panose="020B0604020202020204" pitchFamily="34" charset="0"/>
                <a:hlinkClick r:id="rId6"/>
              </a:rPr>
              <a:t>Institute of Transport Economics (TØI), Norway</a:t>
            </a:r>
            <a:endParaRPr lang="en-US" sz="2000" dirty="0">
              <a:solidFill>
                <a:srgbClr val="666666"/>
              </a:solidFill>
              <a:latin typeface="Arial" panose="020B0604020202020204" pitchFamily="34" charset="0"/>
              <a:cs typeface="Arial" panose="020B0604020202020204" pitchFamily="34" charset="0"/>
            </a:endParaRPr>
          </a:p>
          <a:p>
            <a:pPr lvl="0"/>
            <a:r>
              <a:rPr lang="en-US" sz="2000" b="1" dirty="0">
                <a:solidFill>
                  <a:srgbClr val="363636"/>
                </a:solidFill>
                <a:latin typeface="Arial" panose="020B0604020202020204" pitchFamily="34" charset="0"/>
                <a:cs typeface="Arial" panose="020B0604020202020204" pitchFamily="34" charset="0"/>
              </a:rPr>
              <a:t>About the Handbook of Road Safety Measures (Norway)</a:t>
            </a:r>
          </a:p>
          <a:p>
            <a:pPr marL="457200" lvl="1" indent="0">
              <a:lnSpc>
                <a:spcPct val="106000"/>
              </a:lnSpc>
              <a:spcBef>
                <a:spcPts val="0"/>
              </a:spcBef>
              <a:buNone/>
            </a:pPr>
            <a:r>
              <a:rPr lang="en-US" sz="2000" b="1" dirty="0">
                <a:solidFill>
                  <a:srgbClr val="363636"/>
                </a:solidFill>
                <a:latin typeface="Arial" panose="020B0604020202020204" pitchFamily="34" charset="0"/>
                <a:cs typeface="Arial" panose="020B0604020202020204" pitchFamily="34" charset="0"/>
              </a:rPr>
              <a:t> </a:t>
            </a:r>
            <a:r>
              <a:rPr lang="en-US" sz="2000" dirty="0">
                <a:solidFill>
                  <a:srgbClr val="363636"/>
                </a:solidFill>
                <a:latin typeface="Arial" panose="020B0604020202020204" pitchFamily="34" charset="0"/>
                <a:cs typeface="Arial" panose="020B0604020202020204" pitchFamily="34" charset="0"/>
              </a:rPr>
              <a:t>The</a:t>
            </a:r>
            <a:r>
              <a:rPr lang="en-US" sz="2000" b="1" dirty="0">
                <a:solidFill>
                  <a:srgbClr val="363636"/>
                </a:solidFill>
                <a:latin typeface="Arial" panose="020B0604020202020204" pitchFamily="34" charset="0"/>
                <a:cs typeface="Arial" panose="020B0604020202020204" pitchFamily="34" charset="0"/>
              </a:rPr>
              <a:t> Handbook of Road Safety Measures summarizes results from empirical studies on the safety effects of        different types of road safety measures.</a:t>
            </a:r>
            <a:r>
              <a:rPr lang="en-US" sz="2000" dirty="0">
                <a:solidFill>
                  <a:srgbClr val="363636"/>
                </a:solidFill>
                <a:latin typeface="Arial" panose="020B0604020202020204" pitchFamily="34" charset="0"/>
                <a:cs typeface="Arial" panose="020B0604020202020204" pitchFamily="34" charset="0"/>
              </a:rPr>
              <a:t> The main focus of the book is the measures’ effect on accidents or injuries. Per November 2019, 148 different road safety measures are included. As far as possible, results are summarized by meta-analysis.</a:t>
            </a:r>
            <a:endParaRPr lang="en-US" sz="2000" dirty="0">
              <a:latin typeface="Arial" panose="020B0604020202020204" pitchFamily="34" charset="0"/>
              <a:cs typeface="Arial" panose="020B0604020202020204" pitchFamily="34" charset="0"/>
            </a:endParaRPr>
          </a:p>
          <a:p>
            <a:pPr marL="457200" lvl="1">
              <a:lnSpc>
                <a:spcPct val="106000"/>
              </a:lnSpc>
              <a:spcBef>
                <a:spcPts val="0"/>
              </a:spcBef>
            </a:pPr>
            <a:r>
              <a:rPr lang="en-US" sz="2000" b="1" dirty="0">
                <a:solidFill>
                  <a:srgbClr val="363636"/>
                </a:solidFill>
                <a:latin typeface="Arial" panose="020B0604020202020204" pitchFamily="34" charset="0"/>
                <a:cs typeface="Arial" panose="020B0604020202020204" pitchFamily="34" charset="0"/>
              </a:rPr>
              <a:t>The Handbook is continuously updated based on new empirical studies. Revised chapters are published here on the book’s website in Norwegian.</a:t>
            </a:r>
            <a:r>
              <a:rPr lang="en-US" sz="2000" dirty="0">
                <a:solidFill>
                  <a:srgbClr val="363636"/>
                </a:solidFill>
                <a:latin typeface="Arial" panose="020B0604020202020204" pitchFamily="34" charset="0"/>
                <a:cs typeface="Arial" panose="020B0604020202020204" pitchFamily="34" charset="0"/>
              </a:rPr>
              <a:t> For some chapters, results are also published as reports at the website of the Institute of Transport Economics, and/or as scientific journal articles. Previous versions of The Handbook of Road Safety Measures have been </a:t>
            </a:r>
            <a:r>
              <a:rPr lang="en-US" sz="2000" dirty="0" err="1">
                <a:solidFill>
                  <a:srgbClr val="363636"/>
                </a:solidFill>
                <a:latin typeface="Arial" panose="020B0604020202020204" pitchFamily="34" charset="0"/>
                <a:cs typeface="Arial" panose="020B0604020202020204" pitchFamily="34" charset="0"/>
              </a:rPr>
              <a:t>publised</a:t>
            </a:r>
            <a:r>
              <a:rPr lang="en-US" sz="2000" dirty="0">
                <a:solidFill>
                  <a:srgbClr val="363636"/>
                </a:solidFill>
                <a:latin typeface="Arial" panose="020B0604020202020204" pitchFamily="34" charset="0"/>
                <a:cs typeface="Arial" panose="020B0604020202020204" pitchFamily="34" charset="0"/>
              </a:rPr>
              <a:t> in Norwegian (1982, 1989, 1997 and 2012), English (2004 and 2009), Spanish (2006 and 2013), Russian (1997 and 2000), Finnish (1993), and </a:t>
            </a:r>
            <a:r>
              <a:rPr lang="en-US" sz="2000" dirty="0" err="1">
                <a:solidFill>
                  <a:srgbClr val="363636"/>
                </a:solidFill>
                <a:latin typeface="Arial" panose="020B0604020202020204" pitchFamily="34" charset="0"/>
                <a:cs typeface="Arial" panose="020B0604020202020204" pitchFamily="34" charset="0"/>
              </a:rPr>
              <a:t>Portugese</a:t>
            </a:r>
            <a:r>
              <a:rPr lang="en-US" sz="2000" dirty="0">
                <a:solidFill>
                  <a:srgbClr val="363636"/>
                </a:solidFill>
                <a:latin typeface="Arial" panose="020B0604020202020204" pitchFamily="34" charset="0"/>
                <a:cs typeface="Arial" panose="020B0604020202020204" pitchFamily="34" charset="0"/>
              </a:rPr>
              <a:t> (2015). The most updated content is freely available on this website in Norwegian.</a:t>
            </a:r>
            <a:endParaRPr lang="en-US" sz="2000" dirty="0">
              <a:latin typeface="Arial" panose="020B0604020202020204" pitchFamily="34" charset="0"/>
              <a:cs typeface="Arial" panose="020B0604020202020204" pitchFamily="34" charset="0"/>
            </a:endParaRPr>
          </a:p>
          <a:p>
            <a:pPr marL="457200" lvl="1" indent="0">
              <a:buNone/>
            </a:pPr>
            <a:endParaRPr lang="en-US" sz="1600" dirty="0">
              <a:cs typeface="Arial" pitchFamily="34"/>
            </a:endParaRPr>
          </a:p>
          <a:p>
            <a:pPr marL="0" lvl="0" indent="0">
              <a:buNone/>
            </a:pPr>
            <a:endParaRPr lang="en-US" sz="1800" dirty="0">
              <a:latin typeface="Arial" pitchFamily="34"/>
            </a:endParaRPr>
          </a:p>
          <a:p>
            <a:pPr marL="0" lvl="0" indent="0">
              <a:buNone/>
            </a:pPr>
            <a:endParaRPr lang="en-US" dirty="0"/>
          </a:p>
        </p:txBody>
      </p:sp>
      <p:sp>
        <p:nvSpPr>
          <p:cNvPr id="4" name="docshape14">
            <a:extLst>
              <a:ext uri="{FF2B5EF4-FFF2-40B4-BE49-F238E27FC236}">
                <a16:creationId xmlns:a16="http://schemas.microsoft.com/office/drawing/2014/main" id="{6799B0AF-A494-45C6-BFF7-C95015B86781}"/>
              </a:ext>
            </a:extLst>
          </p:cNvPr>
          <p:cNvSpPr/>
          <p:nvPr/>
        </p:nvSpPr>
        <p:spPr>
          <a:xfrm>
            <a:off x="5939786" y="9915525"/>
            <a:ext cx="900427" cy="83823"/>
          </a:xfrm>
          <a:custGeom>
            <a:avLst/>
            <a:gdLst>
              <a:gd name="f0" fmla="val 10800000"/>
              <a:gd name="f1" fmla="val 5400000"/>
              <a:gd name="f2" fmla="val 180"/>
              <a:gd name="f3" fmla="val w"/>
              <a:gd name="f4" fmla="val h"/>
              <a:gd name="f5" fmla="val 0"/>
              <a:gd name="f6" fmla="val 1418"/>
              <a:gd name="f7" fmla="val 132"/>
              <a:gd name="f8" fmla="+- 0 9354 0"/>
              <a:gd name="f9" fmla="+- 0 9561 0"/>
              <a:gd name="f10" fmla="+- 0 9498 0"/>
              <a:gd name="f11" fmla="+- 0 9538 0"/>
              <a:gd name="f12" fmla="+- 0 9479 0"/>
              <a:gd name="f13" fmla="+- 0 9557 0"/>
              <a:gd name="f14" fmla="+- 0 9693 0"/>
              <a:gd name="f15" fmla="+- 0 9650 0"/>
              <a:gd name="f16" fmla="+- 0 9661 0"/>
              <a:gd name="f17" fmla="+- 0 9670 0"/>
              <a:gd name="f18" fmla="+- 0 9625 0"/>
              <a:gd name="f19" fmla="+- 0 9695 0"/>
              <a:gd name="f20" fmla="+- 0 9772 0"/>
              <a:gd name="f21" fmla="+- 0 9709 0"/>
              <a:gd name="f22" fmla="+- 0 9790 0"/>
              <a:gd name="f23" fmla="+- 0 9794 0"/>
              <a:gd name="f24" fmla="+- 0 9858 0"/>
              <a:gd name="f25" fmla="+- 0 9870 0"/>
              <a:gd name="f26" fmla="+- 0 9834 0"/>
              <a:gd name="f27" fmla="+- 0 9830 0"/>
              <a:gd name="f28" fmla="+- 0 9892 0"/>
              <a:gd name="f29" fmla="+- 0 9917 0"/>
              <a:gd name="f30" fmla="+- 0 9939 0"/>
              <a:gd name="f31" fmla="+- 0 9964 0"/>
              <a:gd name="f32" fmla="+- 0 10109 0"/>
              <a:gd name="f33" fmla="+- 0 10047 0"/>
              <a:gd name="f34" fmla="+- 0 10087 0"/>
              <a:gd name="f35" fmla="+- 0 10027 0"/>
              <a:gd name="f36" fmla="+- 0 10105 0"/>
              <a:gd name="f37" fmla="+- 0 10129 0"/>
              <a:gd name="f38" fmla="+- 0 10255 0"/>
              <a:gd name="f39" fmla="+- 0 10234 0"/>
              <a:gd name="f40" fmla="+- 0 10256 0"/>
              <a:gd name="f41" fmla="+- 0 10367 0"/>
              <a:gd name="f42" fmla="+- 0 10311 0"/>
              <a:gd name="f43" fmla="+- 0 10331 0"/>
              <a:gd name="f44" fmla="+- 0 10300 0"/>
              <a:gd name="f45" fmla="+- 0 10373 0"/>
              <a:gd name="f46" fmla="+- 0 10394 0"/>
              <a:gd name="f47" fmla="+- 0 10447 0"/>
              <a:gd name="f48" fmla="+- 0 10510 0"/>
              <a:gd name="f49" fmla="+- 0 10482 0"/>
              <a:gd name="f50" fmla="+- 0 10461 0"/>
              <a:gd name="f51" fmla="+- 0 10481 0"/>
              <a:gd name="f52" fmla="+- 0 10505 0"/>
              <a:gd name="f53" fmla="+- 0 10531 0"/>
              <a:gd name="f54" fmla="+- 0 10544 0"/>
              <a:gd name="f55" fmla="+- 0 10606 0"/>
              <a:gd name="f56" fmla="+- 0 10701 0"/>
              <a:gd name="f57" fmla="+- 0 10639 0"/>
              <a:gd name="f58" fmla="+- 0 10679 0"/>
              <a:gd name="f59" fmla="+- 0 10619 0"/>
              <a:gd name="f60" fmla="+- 0 10697 0"/>
              <a:gd name="f61" fmla="+- 0 10710 0"/>
              <a:gd name="f62" fmla="+- 0 10772 0"/>
              <a:gd name="f63" fmla="val 101"/>
              <a:gd name="f64" fmla="val 6"/>
              <a:gd name="f65" fmla="val 77"/>
              <a:gd name="f66" fmla="val 55"/>
              <a:gd name="f67" fmla="val 24"/>
              <a:gd name="f68" fmla="val 129"/>
              <a:gd name="f69" fmla="val 75"/>
              <a:gd name="f70" fmla="val 207"/>
              <a:gd name="f71" fmla="val 82"/>
              <a:gd name="f72" fmla="val 206"/>
              <a:gd name="f73" fmla="val 204"/>
              <a:gd name="f74" fmla="val 63"/>
              <a:gd name="f75" fmla="val 199"/>
              <a:gd name="f76" fmla="val 51"/>
              <a:gd name="f77" fmla="val 197"/>
              <a:gd name="f78" fmla="val 47"/>
              <a:gd name="f79" fmla="val 185"/>
              <a:gd name="f80" fmla="val 38"/>
              <a:gd name="f81" fmla="val 144"/>
              <a:gd name="f82" fmla="val 147"/>
              <a:gd name="f83" fmla="val 182"/>
              <a:gd name="f84" fmla="val 184"/>
              <a:gd name="f85" fmla="val 37"/>
              <a:gd name="f86" fmla="val 164"/>
              <a:gd name="f87" fmla="val 34"/>
              <a:gd name="f88" fmla="val 146"/>
              <a:gd name="f89" fmla="val 36"/>
              <a:gd name="f90" fmla="val 133"/>
              <a:gd name="f91" fmla="val 45"/>
              <a:gd name="f92" fmla="val 125"/>
              <a:gd name="f93" fmla="val 60"/>
              <a:gd name="f94" fmla="val 122"/>
              <a:gd name="f95" fmla="val 80"/>
              <a:gd name="f96" fmla="val 86"/>
              <a:gd name="f97" fmla="val 107"/>
              <a:gd name="f98" fmla="val 121"/>
              <a:gd name="f99" fmla="val 168"/>
              <a:gd name="f100" fmla="val 183"/>
              <a:gd name="f101" fmla="val 196"/>
              <a:gd name="f102" fmla="val 203"/>
              <a:gd name="f103" fmla="val 128"/>
              <a:gd name="f104" fmla="val 113"/>
              <a:gd name="f105" fmla="val 111"/>
              <a:gd name="f106" fmla="val 179"/>
              <a:gd name="f107" fmla="val 105"/>
              <a:gd name="f108" fmla="val 89"/>
              <a:gd name="f109" fmla="val 249"/>
              <a:gd name="f110" fmla="val 227"/>
              <a:gd name="f111" fmla="val 341"/>
              <a:gd name="f112" fmla="val 103"/>
              <a:gd name="f113" fmla="val 339"/>
              <a:gd name="f114" fmla="val 93"/>
              <a:gd name="f115" fmla="val 335"/>
              <a:gd name="f116" fmla="val 326"/>
              <a:gd name="f117" fmla="val 79"/>
              <a:gd name="f118" fmla="val 313"/>
              <a:gd name="f119" fmla="val 74"/>
              <a:gd name="f120" fmla="val 295"/>
              <a:gd name="f121" fmla="val 66"/>
              <a:gd name="f122" fmla="val 291"/>
              <a:gd name="f123" fmla="val 64"/>
              <a:gd name="f124" fmla="val 52"/>
              <a:gd name="f125" fmla="val 296"/>
              <a:gd name="f126" fmla="val 315"/>
              <a:gd name="f127" fmla="val 336"/>
              <a:gd name="f128" fmla="val 332"/>
              <a:gd name="f129" fmla="val 318"/>
              <a:gd name="f130" fmla="val 307"/>
              <a:gd name="f131" fmla="val 35"/>
              <a:gd name="f132" fmla="val 279"/>
              <a:gd name="f133" fmla="val 39"/>
              <a:gd name="f134" fmla="val 272"/>
              <a:gd name="f135" fmla="val 270"/>
              <a:gd name="f136" fmla="val 59"/>
              <a:gd name="f137" fmla="val 73"/>
              <a:gd name="f138" fmla="val 278"/>
              <a:gd name="f139" fmla="val 81"/>
              <a:gd name="f140" fmla="val 316"/>
              <a:gd name="f141" fmla="val 97"/>
              <a:gd name="f142" fmla="val 319"/>
              <a:gd name="f143" fmla="val 98"/>
              <a:gd name="f144" fmla="val 114"/>
              <a:gd name="f145" fmla="val 290"/>
              <a:gd name="f146" fmla="val 276"/>
              <a:gd name="f147" fmla="val 271"/>
              <a:gd name="f148" fmla="val 112"/>
              <a:gd name="f149" fmla="val 275"/>
              <a:gd name="f150" fmla="val 303"/>
              <a:gd name="f151" fmla="val 320"/>
              <a:gd name="f152" fmla="val 130"/>
              <a:gd name="f153" fmla="val 124"/>
              <a:gd name="f154" fmla="val 338"/>
              <a:gd name="f155" fmla="val 115"/>
              <a:gd name="f156" fmla="val 440"/>
              <a:gd name="f157" fmla="val 439"/>
              <a:gd name="f158" fmla="val 438"/>
              <a:gd name="f159" fmla="val 432"/>
              <a:gd name="f160" fmla="val 430"/>
              <a:gd name="f161" fmla="val 418"/>
              <a:gd name="f162" fmla="val 377"/>
              <a:gd name="f163" fmla="val 380"/>
              <a:gd name="f164" fmla="val 416"/>
              <a:gd name="f165" fmla="val 417"/>
              <a:gd name="f166" fmla="val 398"/>
              <a:gd name="f167" fmla="val 379"/>
              <a:gd name="f168" fmla="val 366"/>
              <a:gd name="f169" fmla="val 358"/>
              <a:gd name="f170" fmla="val 355"/>
              <a:gd name="f171" fmla="val 401"/>
              <a:gd name="f172" fmla="val 429"/>
              <a:gd name="f173" fmla="val 436"/>
              <a:gd name="f174" fmla="val 412"/>
              <a:gd name="f175" fmla="val 538"/>
              <a:gd name="f176" fmla="val 516"/>
              <a:gd name="f177" fmla="val 53"/>
              <a:gd name="f178" fmla="val 109"/>
              <a:gd name="f179" fmla="val 510"/>
              <a:gd name="f180" fmla="val 504"/>
              <a:gd name="f181" fmla="val 484"/>
              <a:gd name="f182" fmla="val 478"/>
              <a:gd name="f183" fmla="val 56"/>
              <a:gd name="f184" fmla="val 485"/>
              <a:gd name="f185" fmla="val 503"/>
              <a:gd name="f186" fmla="val 497"/>
              <a:gd name="f187" fmla="val 480"/>
              <a:gd name="f188" fmla="val 467"/>
              <a:gd name="f189" fmla="val 43"/>
              <a:gd name="f190" fmla="val 459"/>
              <a:gd name="f191" fmla="val 456"/>
              <a:gd name="f192" fmla="val 90"/>
              <a:gd name="f193" fmla="val 465"/>
              <a:gd name="f194" fmla="val 476"/>
              <a:gd name="f195" fmla="val 491"/>
              <a:gd name="f196" fmla="val 502"/>
              <a:gd name="f197" fmla="val 511"/>
              <a:gd name="f198" fmla="val 517"/>
              <a:gd name="f199" fmla="val 585"/>
              <a:gd name="f200" fmla="val 563"/>
              <a:gd name="f201" fmla="val 21"/>
              <a:gd name="f202" fmla="val 662"/>
              <a:gd name="f203" fmla="val 651"/>
              <a:gd name="f204" fmla="val 639"/>
              <a:gd name="f205" fmla="val 630"/>
              <a:gd name="f206" fmla="val 44"/>
              <a:gd name="f207" fmla="val 610"/>
              <a:gd name="f208" fmla="val 631"/>
              <a:gd name="f209" fmla="val 54"/>
              <a:gd name="f210" fmla="val 755"/>
              <a:gd name="f211" fmla="val 754"/>
              <a:gd name="f212" fmla="val 753"/>
              <a:gd name="f213" fmla="val 748"/>
              <a:gd name="f214" fmla="val 746"/>
              <a:gd name="f215" fmla="val 733"/>
              <a:gd name="f216" fmla="val 693"/>
              <a:gd name="f217" fmla="val 695"/>
              <a:gd name="f218" fmla="val 731"/>
              <a:gd name="f219" fmla="val 713"/>
              <a:gd name="f220" fmla="val 682"/>
              <a:gd name="f221" fmla="val 674"/>
              <a:gd name="f222" fmla="val 671"/>
              <a:gd name="f223" fmla="val 673"/>
              <a:gd name="f224" fmla="val 681"/>
              <a:gd name="f225" fmla="val 717"/>
              <a:gd name="f226" fmla="val 732"/>
              <a:gd name="f227" fmla="val 744"/>
              <a:gd name="f228" fmla="val 751"/>
              <a:gd name="f229" fmla="val 727"/>
              <a:gd name="f230" fmla="val 856"/>
              <a:gd name="f231" fmla="val 819"/>
              <a:gd name="f232" fmla="val 855"/>
              <a:gd name="f233" fmla="val 830"/>
              <a:gd name="f234" fmla="val 797"/>
              <a:gd name="f235" fmla="val 78"/>
              <a:gd name="f236" fmla="val 775"/>
              <a:gd name="f237" fmla="val 85"/>
              <a:gd name="f238" fmla="val 924"/>
              <a:gd name="f239" fmla="val 901"/>
              <a:gd name="f240" fmla="val 12"/>
              <a:gd name="f241" fmla="val 880"/>
              <a:gd name="f242" fmla="val 862"/>
              <a:gd name="f243" fmla="val 887"/>
              <a:gd name="f244" fmla="val 905"/>
              <a:gd name="f245" fmla="val 914"/>
              <a:gd name="f246" fmla="val 915"/>
              <a:gd name="f247" fmla="val 902"/>
              <a:gd name="f248" fmla="val 1019"/>
              <a:gd name="f249" fmla="val 1017"/>
              <a:gd name="f250" fmla="val 58"/>
              <a:gd name="f251" fmla="val 1013"/>
              <a:gd name="f252" fmla="val 1009"/>
              <a:gd name="f253" fmla="val 998"/>
              <a:gd name="f254" fmla="val 106"/>
              <a:gd name="f255" fmla="val 992"/>
              <a:gd name="f256" fmla="val 963"/>
              <a:gd name="f257" fmla="val 957"/>
              <a:gd name="f258" fmla="val 995"/>
              <a:gd name="f259" fmla="val 977"/>
              <a:gd name="f260" fmla="val 959"/>
              <a:gd name="f261" fmla="val 946"/>
              <a:gd name="f262" fmla="val 938"/>
              <a:gd name="f263" fmla="val 935"/>
              <a:gd name="f264" fmla="val 88"/>
              <a:gd name="f265" fmla="val 108"/>
              <a:gd name="f266" fmla="val 1093"/>
              <a:gd name="f267" fmla="val 1081"/>
              <a:gd name="f268" fmla="val 1069"/>
              <a:gd name="f269" fmla="val 1061"/>
              <a:gd name="f270" fmla="val 1040"/>
              <a:gd name="f271" fmla="val 1062"/>
              <a:gd name="f272" fmla="val 1177"/>
              <a:gd name="f273" fmla="val 68"/>
              <a:gd name="f274" fmla="val 1176"/>
              <a:gd name="f275" fmla="val 1170"/>
              <a:gd name="f276" fmla="val 42"/>
              <a:gd name="f277" fmla="val 1158"/>
              <a:gd name="f278" fmla="val 1156"/>
              <a:gd name="f279" fmla="val 87"/>
              <a:gd name="f280" fmla="val 110"/>
              <a:gd name="f281" fmla="val 1153"/>
              <a:gd name="f282" fmla="val 1144"/>
              <a:gd name="f283" fmla="val 116"/>
              <a:gd name="f284" fmla="val 1127"/>
              <a:gd name="f285" fmla="val 1122"/>
              <a:gd name="f286" fmla="val 1128"/>
              <a:gd name="f287" fmla="val 1140"/>
              <a:gd name="f288" fmla="val 1125"/>
              <a:gd name="f289" fmla="val 1111"/>
              <a:gd name="f290" fmla="val 1107"/>
              <a:gd name="f291" fmla="val 1117"/>
              <a:gd name="f292" fmla="val 1113"/>
              <a:gd name="f293" fmla="val 1104"/>
              <a:gd name="f294" fmla="val 1100"/>
              <a:gd name="f295" fmla="val 102"/>
              <a:gd name="f296" fmla="val 123"/>
              <a:gd name="f297" fmla="val 1110"/>
              <a:gd name="f298" fmla="val 1141"/>
              <a:gd name="f299" fmla="val 1151"/>
              <a:gd name="f300" fmla="val 127"/>
              <a:gd name="f301" fmla="val 1157"/>
              <a:gd name="f302" fmla="val 1252"/>
              <a:gd name="f303" fmla="val 1229"/>
              <a:gd name="f304" fmla="val 1207"/>
              <a:gd name="f305" fmla="val 1190"/>
              <a:gd name="f306" fmla="val 1214"/>
              <a:gd name="f307" fmla="val 1233"/>
              <a:gd name="f308" fmla="val 1241"/>
              <a:gd name="f309" fmla="val 1243"/>
              <a:gd name="f310" fmla="val 1230"/>
              <a:gd name="f311" fmla="val 1347"/>
              <a:gd name="f312" fmla="val 1346"/>
              <a:gd name="f313" fmla="val 1345"/>
              <a:gd name="f314" fmla="val 1339"/>
              <a:gd name="f315" fmla="val 1338"/>
              <a:gd name="f316" fmla="val 1325"/>
              <a:gd name="f317" fmla="val 1285"/>
              <a:gd name="f318" fmla="val 1287"/>
              <a:gd name="f319" fmla="val 1323"/>
              <a:gd name="f320" fmla="val 1305"/>
              <a:gd name="f321" fmla="val 1273"/>
              <a:gd name="f322" fmla="val 1265"/>
              <a:gd name="f323" fmla="val 1263"/>
              <a:gd name="f324" fmla="val 1308"/>
              <a:gd name="f325" fmla="val 1324"/>
              <a:gd name="f326" fmla="val 1336"/>
              <a:gd name="f327" fmla="val 1343"/>
              <a:gd name="f328" fmla="val 1319"/>
              <a:gd name="f329" fmla="val 1286"/>
              <a:gd name="f330" fmla="val 1284"/>
              <a:gd name="f331" fmla="val 1395"/>
              <a:gd name="f332" fmla="val 1373"/>
              <a:gd name="f333" fmla="val 1356"/>
              <a:gd name="f334" fmla="val 1380"/>
              <a:gd name="f335" fmla="val 1399"/>
              <a:gd name="f336" fmla="val 1407"/>
              <a:gd name="f337" fmla="val 1408"/>
              <a:gd name="f338" fmla="val 1396"/>
              <a:gd name="f339" fmla="+- 0 0 -90"/>
              <a:gd name="f340" fmla="*/ f3 1 1418"/>
              <a:gd name="f341" fmla="*/ f4 1 132"/>
              <a:gd name="f342" fmla="+- f8 0 9354"/>
              <a:gd name="f343" fmla="+- f9 0 9354"/>
              <a:gd name="f344" fmla="+- f10 0 9354"/>
              <a:gd name="f345" fmla="+- f11 0 9354"/>
              <a:gd name="f346" fmla="+- f12 0 9354"/>
              <a:gd name="f347" fmla="+- f13 0 9354"/>
              <a:gd name="f348" fmla="+- f14 0 9354"/>
              <a:gd name="f349" fmla="+- f15 0 9354"/>
              <a:gd name="f350" fmla="+- f16 0 9354"/>
              <a:gd name="f351" fmla="+- f17 0 9354"/>
              <a:gd name="f352" fmla="+- f18 0 9354"/>
              <a:gd name="f353" fmla="+- f19 0 9354"/>
              <a:gd name="f354" fmla="+- f20 0 9354"/>
              <a:gd name="f355" fmla="+- f21 0 9354"/>
              <a:gd name="f356" fmla="+- f22 0 9354"/>
              <a:gd name="f357" fmla="+- f23 0 9354"/>
              <a:gd name="f358" fmla="+- f24 0 9354"/>
              <a:gd name="f359" fmla="+- f25 0 9354"/>
              <a:gd name="f360" fmla="+- f26 0 9354"/>
              <a:gd name="f361" fmla="+- f27 0 9354"/>
              <a:gd name="f362" fmla="+- f28 0 9354"/>
              <a:gd name="f363" fmla="+- f29 0 9354"/>
              <a:gd name="f364" fmla="+- f30 0 9354"/>
              <a:gd name="f365" fmla="+- f31 0 9354"/>
              <a:gd name="f366" fmla="+- f32 0 9354"/>
              <a:gd name="f367" fmla="+- f33 0 9354"/>
              <a:gd name="f368" fmla="+- f34 0 9354"/>
              <a:gd name="f369" fmla="+- f35 0 9354"/>
              <a:gd name="f370" fmla="+- f36 0 9354"/>
              <a:gd name="f371" fmla="+- f37 0 9354"/>
              <a:gd name="f372" fmla="+- f38 0 9354"/>
              <a:gd name="f373" fmla="+- f39 0 9354"/>
              <a:gd name="f374" fmla="+- f40 0 9354"/>
              <a:gd name="f375" fmla="+- f41 0 9354"/>
              <a:gd name="f376" fmla="+- f42 0 9354"/>
              <a:gd name="f377" fmla="+- f43 0 9354"/>
              <a:gd name="f378" fmla="+- f44 0 9354"/>
              <a:gd name="f379" fmla="+- f45 0 9354"/>
              <a:gd name="f380" fmla="+- f46 0 9354"/>
              <a:gd name="f381" fmla="+- f47 0 9354"/>
              <a:gd name="f382" fmla="+- f48 0 9354"/>
              <a:gd name="f383" fmla="+- f49 0 9354"/>
              <a:gd name="f384" fmla="+- f50 0 9354"/>
              <a:gd name="f385" fmla="+- f51 0 9354"/>
              <a:gd name="f386" fmla="+- f52 0 9354"/>
              <a:gd name="f387" fmla="+- f53 0 9354"/>
              <a:gd name="f388" fmla="+- f54 0 9354"/>
              <a:gd name="f389" fmla="+- f55 0 9354"/>
              <a:gd name="f390" fmla="+- f56 0 9354"/>
              <a:gd name="f391" fmla="+- f57 0 9354"/>
              <a:gd name="f392" fmla="+- f58 0 9354"/>
              <a:gd name="f393" fmla="+- f59 0 9354"/>
              <a:gd name="f394" fmla="+- f60 0 9354"/>
              <a:gd name="f395" fmla="+- f61 0 9354"/>
              <a:gd name="f396" fmla="+- f62 0 9354"/>
              <a:gd name="f397" fmla="+- f7 0 f5"/>
              <a:gd name="f398" fmla="+- f6 0 f5"/>
              <a:gd name="f399" fmla="*/ f339 f0 1"/>
              <a:gd name="f400" fmla="*/ f398 1 1418"/>
              <a:gd name="f401" fmla="*/ f397 1 132"/>
              <a:gd name="f402" fmla="*/ f342 f398 1"/>
              <a:gd name="f403" fmla="*/ 2622 f397 1"/>
              <a:gd name="f404" fmla="*/ f343 f398 1"/>
              <a:gd name="f405" fmla="*/ 2575 f397 1"/>
              <a:gd name="f406" fmla="*/ f344 f398 1"/>
              <a:gd name="f407" fmla="*/ 2568 f397 1"/>
              <a:gd name="f408" fmla="*/ f345 f398 1"/>
              <a:gd name="f409" fmla="*/ 2530 f397 1"/>
              <a:gd name="f410" fmla="*/ f346 f398 1"/>
              <a:gd name="f411" fmla="*/ 2600 f397 1"/>
              <a:gd name="f412" fmla="*/ f347 f398 1"/>
              <a:gd name="f413" fmla="*/ 2606 f397 1"/>
              <a:gd name="f414" fmla="*/ f348 f398 1"/>
              <a:gd name="f415" fmla="*/ 2586 f397 1"/>
              <a:gd name="f416" fmla="*/ f349 f398 1"/>
              <a:gd name="f417" fmla="*/ 2544 f397 1"/>
              <a:gd name="f418" fmla="*/ f350 f398 1"/>
              <a:gd name="f419" fmla="*/ 2527 f397 1"/>
              <a:gd name="f420" fmla="*/ f351 f398 1"/>
              <a:gd name="f421" fmla="*/ 2590 f397 1"/>
              <a:gd name="f422" fmla="*/ f352 f398 1"/>
              <a:gd name="f423" fmla="*/ 2621 f397 1"/>
              <a:gd name="f424" fmla="*/ f353 f398 1"/>
              <a:gd name="f425" fmla="*/ 2596 f397 1"/>
              <a:gd name="f426" fmla="*/ f354 f398 1"/>
              <a:gd name="f427" fmla="*/ 2531 f397 1"/>
              <a:gd name="f428" fmla="*/ f355 f398 1"/>
              <a:gd name="f429" fmla="*/ 2579 f397 1"/>
              <a:gd name="f430" fmla="*/ f356 f398 1"/>
              <a:gd name="f431" fmla="*/ f357 f398 1"/>
              <a:gd name="f432" fmla="*/ 2582 f397 1"/>
              <a:gd name="f433" fmla="*/ f358 f398 1"/>
              <a:gd name="f434" fmla="*/ f359 f398 1"/>
              <a:gd name="f435" fmla="*/ 2546 f397 1"/>
              <a:gd name="f436" fmla="*/ f360 f398 1"/>
              <a:gd name="f437" fmla="*/ 2529 f397 1"/>
              <a:gd name="f438" fmla="*/ f361 f398 1"/>
              <a:gd name="f439" fmla="*/ f362 f398 1"/>
              <a:gd name="f440" fmla="*/ 2617 f397 1"/>
              <a:gd name="f441" fmla="*/ f363 f398 1"/>
              <a:gd name="f442" fmla="*/ f364 f398 1"/>
              <a:gd name="f443" fmla="*/ 2493 f397 1"/>
              <a:gd name="f444" fmla="*/ f365 f398 1"/>
              <a:gd name="f445" fmla="*/ f366 f398 1"/>
              <a:gd name="f446" fmla="*/ f367 f398 1"/>
              <a:gd name="f447" fmla="*/ f368 f398 1"/>
              <a:gd name="f448" fmla="*/ f369 f398 1"/>
              <a:gd name="f449" fmla="*/ f370 f398 1"/>
              <a:gd name="f450" fmla="*/ f371 f398 1"/>
              <a:gd name="f451" fmla="*/ f372 f398 1"/>
              <a:gd name="f452" fmla="*/ f373 f398 1"/>
              <a:gd name="f453" fmla="*/ f374 f398 1"/>
              <a:gd name="f454" fmla="*/ 2608 f397 1"/>
              <a:gd name="f455" fmla="*/ f375 f398 1"/>
              <a:gd name="f456" fmla="*/ 2545 f397 1"/>
              <a:gd name="f457" fmla="*/ f376 f398 1"/>
              <a:gd name="f458" fmla="*/ 2599 f397 1"/>
              <a:gd name="f459" fmla="*/ f377 f398 1"/>
              <a:gd name="f460" fmla="*/ f378 f398 1"/>
              <a:gd name="f461" fmla="*/ 2614 f397 1"/>
              <a:gd name="f462" fmla="*/ f379 f398 1"/>
              <a:gd name="f463" fmla="*/ 2581 f397 1"/>
              <a:gd name="f464" fmla="*/ f380 f398 1"/>
              <a:gd name="f465" fmla="*/ f381 f398 1"/>
              <a:gd name="f466" fmla="*/ f382 f398 1"/>
              <a:gd name="f467" fmla="*/ 2580 f397 1"/>
              <a:gd name="f468" fmla="*/ f383 f398 1"/>
              <a:gd name="f469" fmla="*/ f384 f398 1"/>
              <a:gd name="f470" fmla="*/ f385 f398 1"/>
              <a:gd name="f471" fmla="*/ 2567 f397 1"/>
              <a:gd name="f472" fmla="*/ f386 f398 1"/>
              <a:gd name="f473" fmla="*/ 2620 f397 1"/>
              <a:gd name="f474" fmla="*/ f387 f398 1"/>
              <a:gd name="f475" fmla="*/ 2561 f397 1"/>
              <a:gd name="f476" fmla="*/ f388 f398 1"/>
              <a:gd name="f477" fmla="*/ f389 f398 1"/>
              <a:gd name="f478" fmla="*/ 2607 f397 1"/>
              <a:gd name="f479" fmla="*/ f390 f398 1"/>
              <a:gd name="f480" fmla="*/ f391 f398 1"/>
              <a:gd name="f481" fmla="*/ f392 f398 1"/>
              <a:gd name="f482" fmla="*/ f393 f398 1"/>
              <a:gd name="f483" fmla="*/ f394 f398 1"/>
              <a:gd name="f484" fmla="*/ f395 f398 1"/>
              <a:gd name="f485" fmla="*/ f396 f398 1"/>
              <a:gd name="f486" fmla="*/ f399 1 f2"/>
              <a:gd name="f487" fmla="*/ f402 1 1418"/>
              <a:gd name="f488" fmla="*/ f403 1 132"/>
              <a:gd name="f489" fmla="*/ f404 1 1418"/>
              <a:gd name="f490" fmla="*/ f405 1 132"/>
              <a:gd name="f491" fmla="*/ f406 1 1418"/>
              <a:gd name="f492" fmla="*/ f407 1 132"/>
              <a:gd name="f493" fmla="*/ f408 1 1418"/>
              <a:gd name="f494" fmla="*/ f409 1 132"/>
              <a:gd name="f495" fmla="*/ f410 1 1418"/>
              <a:gd name="f496" fmla="*/ f411 1 132"/>
              <a:gd name="f497" fmla="*/ f412 1 1418"/>
              <a:gd name="f498" fmla="*/ f413 1 132"/>
              <a:gd name="f499" fmla="*/ f414 1 1418"/>
              <a:gd name="f500" fmla="*/ f415 1 132"/>
              <a:gd name="f501" fmla="*/ f416 1 1418"/>
              <a:gd name="f502" fmla="*/ f417 1 132"/>
              <a:gd name="f503" fmla="*/ f418 1 1418"/>
              <a:gd name="f504" fmla="*/ f419 1 132"/>
              <a:gd name="f505" fmla="*/ f420 1 1418"/>
              <a:gd name="f506" fmla="*/ f421 1 132"/>
              <a:gd name="f507" fmla="*/ f422 1 1418"/>
              <a:gd name="f508" fmla="*/ f423 1 132"/>
              <a:gd name="f509" fmla="*/ f424 1 1418"/>
              <a:gd name="f510" fmla="*/ f425 1 132"/>
              <a:gd name="f511" fmla="*/ f426 1 1418"/>
              <a:gd name="f512" fmla="*/ f427 1 132"/>
              <a:gd name="f513" fmla="*/ f428 1 1418"/>
              <a:gd name="f514" fmla="*/ f429 1 132"/>
              <a:gd name="f515" fmla="*/ f430 1 1418"/>
              <a:gd name="f516" fmla="*/ f431 1 1418"/>
              <a:gd name="f517" fmla="*/ f432 1 132"/>
              <a:gd name="f518" fmla="*/ f433 1 1418"/>
              <a:gd name="f519" fmla="*/ f434 1 1418"/>
              <a:gd name="f520" fmla="*/ f435 1 132"/>
              <a:gd name="f521" fmla="*/ f436 1 1418"/>
              <a:gd name="f522" fmla="*/ f437 1 132"/>
              <a:gd name="f523" fmla="*/ f438 1 1418"/>
              <a:gd name="f524" fmla="*/ f439 1 1418"/>
              <a:gd name="f525" fmla="*/ f440 1 132"/>
              <a:gd name="f526" fmla="*/ f441 1 1418"/>
              <a:gd name="f527" fmla="*/ f442 1 1418"/>
              <a:gd name="f528" fmla="*/ f443 1 132"/>
              <a:gd name="f529" fmla="*/ f444 1 1418"/>
              <a:gd name="f530" fmla="*/ f445 1 1418"/>
              <a:gd name="f531" fmla="*/ f446 1 1418"/>
              <a:gd name="f532" fmla="*/ f447 1 1418"/>
              <a:gd name="f533" fmla="*/ f448 1 1418"/>
              <a:gd name="f534" fmla="*/ f449 1 1418"/>
              <a:gd name="f535" fmla="*/ f450 1 1418"/>
              <a:gd name="f536" fmla="*/ f451 1 1418"/>
              <a:gd name="f537" fmla="*/ f452 1 1418"/>
              <a:gd name="f538" fmla="*/ f453 1 1418"/>
              <a:gd name="f539" fmla="*/ f454 1 132"/>
              <a:gd name="f540" fmla="*/ f455 1 1418"/>
              <a:gd name="f541" fmla="*/ f456 1 132"/>
              <a:gd name="f542" fmla="*/ f457 1 1418"/>
              <a:gd name="f543" fmla="*/ f458 1 132"/>
              <a:gd name="f544" fmla="*/ f459 1 1418"/>
              <a:gd name="f545" fmla="*/ f460 1 1418"/>
              <a:gd name="f546" fmla="*/ f461 1 132"/>
              <a:gd name="f547" fmla="*/ f462 1 1418"/>
              <a:gd name="f548" fmla="*/ f463 1 132"/>
              <a:gd name="f549" fmla="*/ f464 1 1418"/>
              <a:gd name="f550" fmla="*/ f465 1 1418"/>
              <a:gd name="f551" fmla="*/ f466 1 1418"/>
              <a:gd name="f552" fmla="*/ f467 1 132"/>
              <a:gd name="f553" fmla="*/ f468 1 1418"/>
              <a:gd name="f554" fmla="*/ f469 1 1418"/>
              <a:gd name="f555" fmla="*/ f470 1 1418"/>
              <a:gd name="f556" fmla="*/ f471 1 132"/>
              <a:gd name="f557" fmla="*/ f472 1 1418"/>
              <a:gd name="f558" fmla="*/ f473 1 132"/>
              <a:gd name="f559" fmla="*/ f474 1 1418"/>
              <a:gd name="f560" fmla="*/ f475 1 132"/>
              <a:gd name="f561" fmla="*/ f476 1 1418"/>
              <a:gd name="f562" fmla="*/ f477 1 1418"/>
              <a:gd name="f563" fmla="*/ f478 1 132"/>
              <a:gd name="f564" fmla="*/ f479 1 1418"/>
              <a:gd name="f565" fmla="*/ f480 1 1418"/>
              <a:gd name="f566" fmla="*/ f481 1 1418"/>
              <a:gd name="f567" fmla="*/ f482 1 1418"/>
              <a:gd name="f568" fmla="*/ f483 1 1418"/>
              <a:gd name="f569" fmla="*/ f484 1 1418"/>
              <a:gd name="f570" fmla="*/ f485 1 1418"/>
              <a:gd name="f571" fmla="*/ 0 1 f400"/>
              <a:gd name="f572" fmla="*/ f6 1 f400"/>
              <a:gd name="f573" fmla="*/ 0 1 f401"/>
              <a:gd name="f574" fmla="*/ f7 1 f401"/>
              <a:gd name="f575" fmla="+- f486 0 f1"/>
              <a:gd name="f576" fmla="*/ f487 1 f400"/>
              <a:gd name="f577" fmla="*/ f488 1 f401"/>
              <a:gd name="f578" fmla="*/ f489 1 f400"/>
              <a:gd name="f579" fmla="*/ f490 1 f401"/>
              <a:gd name="f580" fmla="*/ f491 1 f400"/>
              <a:gd name="f581" fmla="*/ f492 1 f401"/>
              <a:gd name="f582" fmla="*/ f493 1 f400"/>
              <a:gd name="f583" fmla="*/ f494 1 f401"/>
              <a:gd name="f584" fmla="*/ f495 1 f400"/>
              <a:gd name="f585" fmla="*/ f496 1 f401"/>
              <a:gd name="f586" fmla="*/ f497 1 f400"/>
              <a:gd name="f587" fmla="*/ f498 1 f401"/>
              <a:gd name="f588" fmla="*/ f499 1 f400"/>
              <a:gd name="f589" fmla="*/ f500 1 f401"/>
              <a:gd name="f590" fmla="*/ f501 1 f400"/>
              <a:gd name="f591" fmla="*/ f502 1 f401"/>
              <a:gd name="f592" fmla="*/ f503 1 f400"/>
              <a:gd name="f593" fmla="*/ f504 1 f401"/>
              <a:gd name="f594" fmla="*/ f505 1 f400"/>
              <a:gd name="f595" fmla="*/ f506 1 f401"/>
              <a:gd name="f596" fmla="*/ f507 1 f400"/>
              <a:gd name="f597" fmla="*/ f508 1 f401"/>
              <a:gd name="f598" fmla="*/ f509 1 f400"/>
              <a:gd name="f599" fmla="*/ f510 1 f401"/>
              <a:gd name="f600" fmla="*/ f511 1 f400"/>
              <a:gd name="f601" fmla="*/ f512 1 f401"/>
              <a:gd name="f602" fmla="*/ f513 1 f400"/>
              <a:gd name="f603" fmla="*/ f514 1 f401"/>
              <a:gd name="f604" fmla="*/ f515 1 f400"/>
              <a:gd name="f605" fmla="*/ f516 1 f400"/>
              <a:gd name="f606" fmla="*/ f517 1 f401"/>
              <a:gd name="f607" fmla="*/ f518 1 f400"/>
              <a:gd name="f608" fmla="*/ f519 1 f400"/>
              <a:gd name="f609" fmla="*/ f520 1 f401"/>
              <a:gd name="f610" fmla="*/ f521 1 f400"/>
              <a:gd name="f611" fmla="*/ f522 1 f401"/>
              <a:gd name="f612" fmla="*/ f523 1 f400"/>
              <a:gd name="f613" fmla="*/ f524 1 f400"/>
              <a:gd name="f614" fmla="*/ f525 1 f401"/>
              <a:gd name="f615" fmla="*/ f526 1 f400"/>
              <a:gd name="f616" fmla="*/ f527 1 f400"/>
              <a:gd name="f617" fmla="*/ f528 1 f401"/>
              <a:gd name="f618" fmla="*/ f529 1 f400"/>
              <a:gd name="f619" fmla="*/ f530 1 f400"/>
              <a:gd name="f620" fmla="*/ f531 1 f400"/>
              <a:gd name="f621" fmla="*/ f532 1 f400"/>
              <a:gd name="f622" fmla="*/ f533 1 f400"/>
              <a:gd name="f623" fmla="*/ f534 1 f400"/>
              <a:gd name="f624" fmla="*/ f535 1 f400"/>
              <a:gd name="f625" fmla="*/ f536 1 f400"/>
              <a:gd name="f626" fmla="*/ f537 1 f400"/>
              <a:gd name="f627" fmla="*/ f538 1 f400"/>
              <a:gd name="f628" fmla="*/ f539 1 f401"/>
              <a:gd name="f629" fmla="*/ f540 1 f400"/>
              <a:gd name="f630" fmla="*/ f541 1 f401"/>
              <a:gd name="f631" fmla="*/ f542 1 f400"/>
              <a:gd name="f632" fmla="*/ f543 1 f401"/>
              <a:gd name="f633" fmla="*/ f544 1 f400"/>
              <a:gd name="f634" fmla="*/ f545 1 f400"/>
              <a:gd name="f635" fmla="*/ f546 1 f401"/>
              <a:gd name="f636" fmla="*/ f547 1 f400"/>
              <a:gd name="f637" fmla="*/ f548 1 f401"/>
              <a:gd name="f638" fmla="*/ f549 1 f400"/>
              <a:gd name="f639" fmla="*/ f550 1 f400"/>
              <a:gd name="f640" fmla="*/ f551 1 f400"/>
              <a:gd name="f641" fmla="*/ f552 1 f401"/>
              <a:gd name="f642" fmla="*/ f553 1 f400"/>
              <a:gd name="f643" fmla="*/ f554 1 f400"/>
              <a:gd name="f644" fmla="*/ f555 1 f400"/>
              <a:gd name="f645" fmla="*/ f556 1 f401"/>
              <a:gd name="f646" fmla="*/ f557 1 f400"/>
              <a:gd name="f647" fmla="*/ f558 1 f401"/>
              <a:gd name="f648" fmla="*/ f559 1 f400"/>
              <a:gd name="f649" fmla="*/ f560 1 f401"/>
              <a:gd name="f650" fmla="*/ f561 1 f400"/>
              <a:gd name="f651" fmla="*/ f562 1 f400"/>
              <a:gd name="f652" fmla="*/ f563 1 f401"/>
              <a:gd name="f653" fmla="*/ f564 1 f400"/>
              <a:gd name="f654" fmla="*/ f565 1 f400"/>
              <a:gd name="f655" fmla="*/ f566 1 f400"/>
              <a:gd name="f656" fmla="*/ f567 1 f400"/>
              <a:gd name="f657" fmla="*/ f568 1 f400"/>
              <a:gd name="f658" fmla="*/ f569 1 f400"/>
              <a:gd name="f659" fmla="*/ f570 1 f400"/>
              <a:gd name="f660" fmla="*/ f571 f340 1"/>
              <a:gd name="f661" fmla="*/ f572 f340 1"/>
              <a:gd name="f662" fmla="*/ f574 f341 1"/>
              <a:gd name="f663" fmla="*/ f573 f341 1"/>
              <a:gd name="f664" fmla="*/ f576 f340 1"/>
              <a:gd name="f665" fmla="*/ f577 f341 1"/>
              <a:gd name="f666" fmla="*/ f578 f340 1"/>
              <a:gd name="f667" fmla="*/ f579 f341 1"/>
              <a:gd name="f668" fmla="*/ f580 f340 1"/>
              <a:gd name="f669" fmla="*/ f581 f341 1"/>
              <a:gd name="f670" fmla="*/ f582 f340 1"/>
              <a:gd name="f671" fmla="*/ f583 f341 1"/>
              <a:gd name="f672" fmla="*/ f584 f340 1"/>
              <a:gd name="f673" fmla="*/ f585 f341 1"/>
              <a:gd name="f674" fmla="*/ f586 f340 1"/>
              <a:gd name="f675" fmla="*/ f587 f341 1"/>
              <a:gd name="f676" fmla="*/ f588 f340 1"/>
              <a:gd name="f677" fmla="*/ f589 f341 1"/>
              <a:gd name="f678" fmla="*/ f590 f340 1"/>
              <a:gd name="f679" fmla="*/ f591 f341 1"/>
              <a:gd name="f680" fmla="*/ f592 f340 1"/>
              <a:gd name="f681" fmla="*/ f593 f341 1"/>
              <a:gd name="f682" fmla="*/ f594 f340 1"/>
              <a:gd name="f683" fmla="*/ f595 f341 1"/>
              <a:gd name="f684" fmla="*/ f596 f340 1"/>
              <a:gd name="f685" fmla="*/ f597 f341 1"/>
              <a:gd name="f686" fmla="*/ f598 f340 1"/>
              <a:gd name="f687" fmla="*/ f599 f341 1"/>
              <a:gd name="f688" fmla="*/ f600 f340 1"/>
              <a:gd name="f689" fmla="*/ f601 f341 1"/>
              <a:gd name="f690" fmla="*/ f602 f340 1"/>
              <a:gd name="f691" fmla="*/ f603 f341 1"/>
              <a:gd name="f692" fmla="*/ f604 f340 1"/>
              <a:gd name="f693" fmla="*/ f605 f340 1"/>
              <a:gd name="f694" fmla="*/ f606 f341 1"/>
              <a:gd name="f695" fmla="*/ f607 f340 1"/>
              <a:gd name="f696" fmla="*/ f608 f340 1"/>
              <a:gd name="f697" fmla="*/ f609 f341 1"/>
              <a:gd name="f698" fmla="*/ f610 f340 1"/>
              <a:gd name="f699" fmla="*/ f611 f341 1"/>
              <a:gd name="f700" fmla="*/ f612 f340 1"/>
              <a:gd name="f701" fmla="*/ f613 f340 1"/>
              <a:gd name="f702" fmla="*/ f614 f341 1"/>
              <a:gd name="f703" fmla="*/ f615 f340 1"/>
              <a:gd name="f704" fmla="*/ f616 f340 1"/>
              <a:gd name="f705" fmla="*/ f617 f341 1"/>
              <a:gd name="f706" fmla="*/ f618 f340 1"/>
              <a:gd name="f707" fmla="*/ f619 f340 1"/>
              <a:gd name="f708" fmla="*/ f620 f340 1"/>
              <a:gd name="f709" fmla="*/ f621 f340 1"/>
              <a:gd name="f710" fmla="*/ f622 f340 1"/>
              <a:gd name="f711" fmla="*/ f623 f340 1"/>
              <a:gd name="f712" fmla="*/ f624 f340 1"/>
              <a:gd name="f713" fmla="*/ f625 f340 1"/>
              <a:gd name="f714" fmla="*/ f626 f340 1"/>
              <a:gd name="f715" fmla="*/ f627 f340 1"/>
              <a:gd name="f716" fmla="*/ f628 f341 1"/>
              <a:gd name="f717" fmla="*/ f629 f340 1"/>
              <a:gd name="f718" fmla="*/ f630 f341 1"/>
              <a:gd name="f719" fmla="*/ f631 f340 1"/>
              <a:gd name="f720" fmla="*/ f632 f341 1"/>
              <a:gd name="f721" fmla="*/ f633 f340 1"/>
              <a:gd name="f722" fmla="*/ f634 f340 1"/>
              <a:gd name="f723" fmla="*/ f635 f341 1"/>
              <a:gd name="f724" fmla="*/ f636 f340 1"/>
              <a:gd name="f725" fmla="*/ f637 f341 1"/>
              <a:gd name="f726" fmla="*/ f638 f340 1"/>
              <a:gd name="f727" fmla="*/ f639 f340 1"/>
              <a:gd name="f728" fmla="*/ f640 f340 1"/>
              <a:gd name="f729" fmla="*/ f641 f341 1"/>
              <a:gd name="f730" fmla="*/ f642 f340 1"/>
              <a:gd name="f731" fmla="*/ f643 f340 1"/>
              <a:gd name="f732" fmla="*/ f644 f340 1"/>
              <a:gd name="f733" fmla="*/ f645 f341 1"/>
              <a:gd name="f734" fmla="*/ f646 f340 1"/>
              <a:gd name="f735" fmla="*/ f647 f341 1"/>
              <a:gd name="f736" fmla="*/ f648 f340 1"/>
              <a:gd name="f737" fmla="*/ f649 f341 1"/>
              <a:gd name="f738" fmla="*/ f650 f340 1"/>
              <a:gd name="f739" fmla="*/ f651 f340 1"/>
              <a:gd name="f740" fmla="*/ f652 f341 1"/>
              <a:gd name="f741" fmla="*/ f653 f340 1"/>
              <a:gd name="f742" fmla="*/ f654 f340 1"/>
              <a:gd name="f743" fmla="*/ f655 f340 1"/>
              <a:gd name="f744" fmla="*/ f656 f340 1"/>
              <a:gd name="f745" fmla="*/ f657 f340 1"/>
              <a:gd name="f746" fmla="*/ f658 f340 1"/>
              <a:gd name="f747" fmla="*/ f659 f340 1"/>
            </a:gdLst>
            <a:ahLst/>
            <a:cxnLst>
              <a:cxn ang="3cd4">
                <a:pos x="hc" y="t"/>
              </a:cxn>
              <a:cxn ang="0">
                <a:pos x="r" y="vc"/>
              </a:cxn>
              <a:cxn ang="cd4">
                <a:pos x="hc" y="b"/>
              </a:cxn>
              <a:cxn ang="cd2">
                <a:pos x="l" y="vc"/>
              </a:cxn>
              <a:cxn ang="f575">
                <a:pos x="f664" y="f665"/>
              </a:cxn>
              <a:cxn ang="f575">
                <a:pos x="f666" y="f667"/>
              </a:cxn>
              <a:cxn ang="f575">
                <a:pos x="f668" y="f669"/>
              </a:cxn>
              <a:cxn ang="f575">
                <a:pos x="f670" y="f671"/>
              </a:cxn>
              <a:cxn ang="f575">
                <a:pos x="f672" y="f673"/>
              </a:cxn>
              <a:cxn ang="f575">
                <a:pos x="f674" y="f675"/>
              </a:cxn>
              <a:cxn ang="f575">
                <a:pos x="f666" y="f667"/>
              </a:cxn>
              <a:cxn ang="f575">
                <a:pos x="f676" y="f677"/>
              </a:cxn>
              <a:cxn ang="f575">
                <a:pos x="f678" y="f679"/>
              </a:cxn>
              <a:cxn ang="f575">
                <a:pos x="f680" y="f681"/>
              </a:cxn>
              <a:cxn ang="f575">
                <a:pos x="f682" y="f683"/>
              </a:cxn>
              <a:cxn ang="f575">
                <a:pos x="f684" y="f685"/>
              </a:cxn>
              <a:cxn ang="f575">
                <a:pos x="f686" y="f687"/>
              </a:cxn>
              <a:cxn ang="f575">
                <a:pos x="f688" y="f669"/>
              </a:cxn>
              <a:cxn ang="f575">
                <a:pos x="f688" y="f689"/>
              </a:cxn>
              <a:cxn ang="f575">
                <a:pos x="f690" y="f691"/>
              </a:cxn>
              <a:cxn ang="f575">
                <a:pos x="f692" y="f685"/>
              </a:cxn>
              <a:cxn ang="f575">
                <a:pos x="f693" y="f694"/>
              </a:cxn>
              <a:cxn ang="f575">
                <a:pos x="f695" y="f675"/>
              </a:cxn>
              <a:cxn ang="f575">
                <a:pos x="f696" y="f697"/>
              </a:cxn>
              <a:cxn ang="f575">
                <a:pos x="f698" y="f699"/>
              </a:cxn>
              <a:cxn ang="f575">
                <a:pos x="f700" y="f665"/>
              </a:cxn>
              <a:cxn ang="f575">
                <a:pos x="f701" y="f702"/>
              </a:cxn>
              <a:cxn ang="f575">
                <a:pos x="f703" y="f665"/>
              </a:cxn>
              <a:cxn ang="f575">
                <a:pos x="f704" y="f705"/>
              </a:cxn>
              <a:cxn ang="f575">
                <a:pos x="f706" y="f665"/>
              </a:cxn>
              <a:cxn ang="f575">
                <a:pos x="f707" y="f667"/>
              </a:cxn>
              <a:cxn ang="f575">
                <a:pos x="f708" y="f669"/>
              </a:cxn>
              <a:cxn ang="f575">
                <a:pos x="f709" y="f671"/>
              </a:cxn>
              <a:cxn ang="f575">
                <a:pos x="f710" y="f673"/>
              </a:cxn>
              <a:cxn ang="f575">
                <a:pos x="f711" y="f675"/>
              </a:cxn>
              <a:cxn ang="f575">
                <a:pos x="f707" y="f667"/>
              </a:cxn>
              <a:cxn ang="f575">
                <a:pos x="f712" y="f705"/>
              </a:cxn>
              <a:cxn ang="f575">
                <a:pos x="f713" y="f699"/>
              </a:cxn>
              <a:cxn ang="f575">
                <a:pos x="f714" y="f702"/>
              </a:cxn>
              <a:cxn ang="f575">
                <a:pos x="f715" y="f716"/>
              </a:cxn>
              <a:cxn ang="f575">
                <a:pos x="f717" y="f718"/>
              </a:cxn>
              <a:cxn ang="f575">
                <a:pos x="f719" y="f720"/>
              </a:cxn>
              <a:cxn ang="f575">
                <a:pos x="f721" y="f681"/>
              </a:cxn>
              <a:cxn ang="f575">
                <a:pos x="f722" y="f723"/>
              </a:cxn>
              <a:cxn ang="f575">
                <a:pos x="f724" y="f725"/>
              </a:cxn>
              <a:cxn ang="f575">
                <a:pos x="f726" y="f699"/>
              </a:cxn>
              <a:cxn ang="f575">
                <a:pos x="f727" y="f681"/>
              </a:cxn>
              <a:cxn ang="f575">
                <a:pos x="f728" y="f729"/>
              </a:cxn>
              <a:cxn ang="f575">
                <a:pos x="f730" y="f729"/>
              </a:cxn>
              <a:cxn ang="f575">
                <a:pos x="f731" y="f697"/>
              </a:cxn>
              <a:cxn ang="f575">
                <a:pos x="f732" y="f733"/>
              </a:cxn>
              <a:cxn ang="f575">
                <a:pos x="f734" y="f735"/>
              </a:cxn>
              <a:cxn ang="f575">
                <a:pos x="f736" y="f737"/>
              </a:cxn>
              <a:cxn ang="f575">
                <a:pos x="f738" y="f718"/>
              </a:cxn>
              <a:cxn ang="f575">
                <a:pos x="f739" y="f740"/>
              </a:cxn>
              <a:cxn ang="f575">
                <a:pos x="f741" y="f667"/>
              </a:cxn>
              <a:cxn ang="f575">
                <a:pos x="f742" y="f669"/>
              </a:cxn>
              <a:cxn ang="f575">
                <a:pos x="f743" y="f671"/>
              </a:cxn>
              <a:cxn ang="f575">
                <a:pos x="f744" y="f673"/>
              </a:cxn>
              <a:cxn ang="f575">
                <a:pos x="f745" y="f675"/>
              </a:cxn>
              <a:cxn ang="f575">
                <a:pos x="f741" y="f667"/>
              </a:cxn>
              <a:cxn ang="f575">
                <a:pos x="f746" y="f718"/>
              </a:cxn>
              <a:cxn ang="f575">
                <a:pos x="f747" y="f740"/>
              </a:cxn>
            </a:cxnLst>
            <a:rect l="f660" t="f663" r="f661" b="f662"/>
            <a:pathLst>
              <a:path w="1418" h="132">
                <a:moveTo>
                  <a:pt x="f63" y="f64"/>
                </a:moveTo>
                <a:lnTo>
                  <a:pt x="f65" y="f64"/>
                </a:lnTo>
                <a:lnTo>
                  <a:pt x="f65" y="f66"/>
                </a:lnTo>
                <a:lnTo>
                  <a:pt x="f67" y="f66"/>
                </a:lnTo>
                <a:lnTo>
                  <a:pt x="f67" y="f64"/>
                </a:lnTo>
                <a:lnTo>
                  <a:pt x="f5" y="f64"/>
                </a:lnTo>
                <a:lnTo>
                  <a:pt x="f5" y="f68"/>
                </a:lnTo>
                <a:lnTo>
                  <a:pt x="f67" y="f68"/>
                </a:lnTo>
                <a:lnTo>
                  <a:pt x="f67" y="f69"/>
                </a:lnTo>
                <a:lnTo>
                  <a:pt x="f65" y="f69"/>
                </a:lnTo>
                <a:lnTo>
                  <a:pt x="f65" y="f68"/>
                </a:lnTo>
                <a:lnTo>
                  <a:pt x="f63" y="f68"/>
                </a:lnTo>
                <a:lnTo>
                  <a:pt x="f63" y="f64"/>
                </a:lnTo>
                <a:close/>
                <a:moveTo>
                  <a:pt x="f70" y="f71"/>
                </a:moveTo>
                <a:lnTo>
                  <a:pt x="f72" y="f69"/>
                </a:lnTo>
                <a:lnTo>
                  <a:pt x="f73" y="f74"/>
                </a:lnTo>
                <a:lnTo>
                  <a:pt x="f75" y="f76"/>
                </a:lnTo>
                <a:lnTo>
                  <a:pt x="f77" y="f78"/>
                </a:lnTo>
                <a:lnTo>
                  <a:pt x="f79" y="f80"/>
                </a:lnTo>
                <a:lnTo>
                  <a:pt x="f79" y="f69"/>
                </a:lnTo>
                <a:lnTo>
                  <a:pt x="f81" y="f69"/>
                </a:lnTo>
                <a:lnTo>
                  <a:pt x="f81" y="f74"/>
                </a:lnTo>
                <a:lnTo>
                  <a:pt x="f82" y="f76"/>
                </a:lnTo>
                <a:lnTo>
                  <a:pt x="f83" y="f76"/>
                </a:lnTo>
                <a:lnTo>
                  <a:pt x="f79" y="f74"/>
                </a:lnTo>
                <a:lnTo>
                  <a:pt x="f79" y="f69"/>
                </a:lnTo>
                <a:lnTo>
                  <a:pt x="f79" y="f80"/>
                </a:lnTo>
                <a:lnTo>
                  <a:pt x="f84" y="f85"/>
                </a:lnTo>
                <a:lnTo>
                  <a:pt x="f86" y="f87"/>
                </a:lnTo>
                <a:lnTo>
                  <a:pt x="f88" y="f89"/>
                </a:lnTo>
                <a:lnTo>
                  <a:pt x="f90" y="f91"/>
                </a:lnTo>
                <a:lnTo>
                  <a:pt x="f92" y="f93"/>
                </a:lnTo>
                <a:lnTo>
                  <a:pt x="f94" y="f95"/>
                </a:lnTo>
                <a:lnTo>
                  <a:pt x="f94" y="f96"/>
                </a:lnTo>
                <a:lnTo>
                  <a:pt x="f92" y="f97"/>
                </a:lnTo>
                <a:lnTo>
                  <a:pt x="f7" y="f98"/>
                </a:lnTo>
                <a:lnTo>
                  <a:pt x="f82" y="f68"/>
                </a:lnTo>
                <a:lnTo>
                  <a:pt x="f99" y="f7"/>
                </a:lnTo>
                <a:lnTo>
                  <a:pt x="f100" y="f7"/>
                </a:lnTo>
                <a:lnTo>
                  <a:pt x="f101" y="f68"/>
                </a:lnTo>
                <a:lnTo>
                  <a:pt x="f102" y="f103"/>
                </a:lnTo>
                <a:lnTo>
                  <a:pt x="f102" y="f104"/>
                </a:lnTo>
                <a:lnTo>
                  <a:pt x="f102" y="f105"/>
                </a:lnTo>
                <a:lnTo>
                  <a:pt x="f106" y="f104"/>
                </a:lnTo>
                <a:lnTo>
                  <a:pt x="f88" y="f104"/>
                </a:lnTo>
                <a:lnTo>
                  <a:pt x="f81" y="f107"/>
                </a:lnTo>
                <a:lnTo>
                  <a:pt x="f81" y="f108"/>
                </a:lnTo>
                <a:lnTo>
                  <a:pt x="f70" y="f108"/>
                </a:lnTo>
                <a:lnTo>
                  <a:pt x="f70" y="f71"/>
                </a:lnTo>
                <a:close/>
                <a:moveTo>
                  <a:pt x="f109" y="f5"/>
                </a:moveTo>
                <a:lnTo>
                  <a:pt x="f110" y="f5"/>
                </a:lnTo>
                <a:lnTo>
                  <a:pt x="f110" y="f68"/>
                </a:lnTo>
                <a:lnTo>
                  <a:pt x="f109" y="f68"/>
                </a:lnTo>
                <a:lnTo>
                  <a:pt x="f109" y="f5"/>
                </a:lnTo>
                <a:close/>
                <a:moveTo>
                  <a:pt x="f111" y="f112"/>
                </a:moveTo>
                <a:lnTo>
                  <a:pt x="f113" y="f114"/>
                </a:lnTo>
                <a:lnTo>
                  <a:pt x="f115" y="f96"/>
                </a:lnTo>
                <a:lnTo>
                  <a:pt x="f116" y="f117"/>
                </a:lnTo>
                <a:lnTo>
                  <a:pt x="f118" y="f119"/>
                </a:lnTo>
                <a:lnTo>
                  <a:pt x="f120" y="f121"/>
                </a:lnTo>
                <a:lnTo>
                  <a:pt x="f122" y="f123"/>
                </a:lnTo>
                <a:lnTo>
                  <a:pt x="f122" y="f124"/>
                </a:lnTo>
                <a:lnTo>
                  <a:pt x="f125" y="f76"/>
                </a:lnTo>
                <a:lnTo>
                  <a:pt x="f126" y="f76"/>
                </a:lnTo>
                <a:lnTo>
                  <a:pt x="f116" y="f76"/>
                </a:lnTo>
                <a:lnTo>
                  <a:pt x="f127" y="f124"/>
                </a:lnTo>
                <a:lnTo>
                  <a:pt x="f127" y="f85"/>
                </a:lnTo>
                <a:lnTo>
                  <a:pt x="f128" y="f89"/>
                </a:lnTo>
                <a:lnTo>
                  <a:pt x="f129" y="f87"/>
                </a:lnTo>
                <a:lnTo>
                  <a:pt x="f130" y="f87"/>
                </a:lnTo>
                <a:lnTo>
                  <a:pt x="f122" y="f131"/>
                </a:lnTo>
                <a:lnTo>
                  <a:pt x="f132" y="f133"/>
                </a:lnTo>
                <a:lnTo>
                  <a:pt x="f134" y="f78"/>
                </a:lnTo>
                <a:lnTo>
                  <a:pt x="f135" y="f136"/>
                </a:lnTo>
                <a:lnTo>
                  <a:pt x="f135" y="f137"/>
                </a:lnTo>
                <a:lnTo>
                  <a:pt x="f138" y="f139"/>
                </a:lnTo>
                <a:lnTo>
                  <a:pt x="f140" y="f141"/>
                </a:lnTo>
                <a:lnTo>
                  <a:pt x="f142" y="f143"/>
                </a:lnTo>
                <a:lnTo>
                  <a:pt x="f142" y="f105"/>
                </a:lnTo>
                <a:lnTo>
                  <a:pt x="f126" y="f144"/>
                </a:lnTo>
                <a:lnTo>
                  <a:pt x="f145" y="f144"/>
                </a:lnTo>
                <a:lnTo>
                  <a:pt x="f146" y="f104"/>
                </a:lnTo>
                <a:lnTo>
                  <a:pt x="f147" y="f148"/>
                </a:lnTo>
                <a:lnTo>
                  <a:pt x="f147" y="f103"/>
                </a:lnTo>
                <a:lnTo>
                  <a:pt x="f149" y="f68"/>
                </a:lnTo>
                <a:lnTo>
                  <a:pt x="f145" y="f7"/>
                </a:lnTo>
                <a:lnTo>
                  <a:pt x="f150" y="f7"/>
                </a:lnTo>
                <a:lnTo>
                  <a:pt x="f151" y="f152"/>
                </a:lnTo>
                <a:lnTo>
                  <a:pt x="f128" y="f153"/>
                </a:lnTo>
                <a:lnTo>
                  <a:pt x="f154" y="f155"/>
                </a:lnTo>
                <a:lnTo>
                  <a:pt x="f111" y="f112"/>
                </a:lnTo>
                <a:close/>
                <a:moveTo>
                  <a:pt x="f156" y="f71"/>
                </a:moveTo>
                <a:lnTo>
                  <a:pt x="f157" y="f69"/>
                </a:lnTo>
                <a:lnTo>
                  <a:pt x="f158" y="f74"/>
                </a:lnTo>
                <a:lnTo>
                  <a:pt x="f159" y="f76"/>
                </a:lnTo>
                <a:lnTo>
                  <a:pt x="f160" y="f78"/>
                </a:lnTo>
                <a:lnTo>
                  <a:pt x="f161" y="f80"/>
                </a:lnTo>
                <a:lnTo>
                  <a:pt x="f161" y="f69"/>
                </a:lnTo>
                <a:lnTo>
                  <a:pt x="f162" y="f69"/>
                </a:lnTo>
                <a:lnTo>
                  <a:pt x="f162" y="f74"/>
                </a:lnTo>
                <a:lnTo>
                  <a:pt x="f163" y="f76"/>
                </a:lnTo>
                <a:lnTo>
                  <a:pt x="f164" y="f76"/>
                </a:lnTo>
                <a:lnTo>
                  <a:pt x="f161" y="f74"/>
                </a:lnTo>
                <a:lnTo>
                  <a:pt x="f161" y="f69"/>
                </a:lnTo>
                <a:lnTo>
                  <a:pt x="f161" y="f80"/>
                </a:lnTo>
                <a:lnTo>
                  <a:pt x="f165" y="f85"/>
                </a:lnTo>
                <a:lnTo>
                  <a:pt x="f166" y="f87"/>
                </a:lnTo>
                <a:lnTo>
                  <a:pt x="f167" y="f89"/>
                </a:lnTo>
                <a:lnTo>
                  <a:pt x="f168" y="f91"/>
                </a:lnTo>
                <a:lnTo>
                  <a:pt x="f169" y="f93"/>
                </a:lnTo>
                <a:lnTo>
                  <a:pt x="f170" y="f95"/>
                </a:lnTo>
                <a:lnTo>
                  <a:pt x="f170" y="f96"/>
                </a:lnTo>
                <a:lnTo>
                  <a:pt x="f169" y="f97"/>
                </a:lnTo>
                <a:lnTo>
                  <a:pt x="f168" y="f98"/>
                </a:lnTo>
                <a:lnTo>
                  <a:pt x="f163" y="f68"/>
                </a:lnTo>
                <a:lnTo>
                  <a:pt x="f171" y="f7"/>
                </a:lnTo>
                <a:lnTo>
                  <a:pt x="f165" y="f7"/>
                </a:lnTo>
                <a:lnTo>
                  <a:pt x="f172" y="f68"/>
                </a:lnTo>
                <a:lnTo>
                  <a:pt x="f173" y="f103"/>
                </a:lnTo>
                <a:lnTo>
                  <a:pt x="f173" y="f104"/>
                </a:lnTo>
                <a:lnTo>
                  <a:pt x="f173" y="f105"/>
                </a:lnTo>
                <a:lnTo>
                  <a:pt x="f174" y="f104"/>
                </a:lnTo>
                <a:lnTo>
                  <a:pt x="f167" y="f104"/>
                </a:lnTo>
                <a:lnTo>
                  <a:pt x="f162" y="f107"/>
                </a:lnTo>
                <a:lnTo>
                  <a:pt x="f162" y="f108"/>
                </a:lnTo>
                <a:lnTo>
                  <a:pt x="f156" y="f108"/>
                </a:lnTo>
                <a:lnTo>
                  <a:pt x="f156" y="f71"/>
                </a:lnTo>
                <a:close/>
                <a:moveTo>
                  <a:pt x="f175" y="f5"/>
                </a:moveTo>
                <a:lnTo>
                  <a:pt x="f176" y="f5"/>
                </a:lnTo>
                <a:lnTo>
                  <a:pt x="f176" y="f177"/>
                </a:lnTo>
                <a:lnTo>
                  <a:pt x="f176" y="f178"/>
                </a:lnTo>
                <a:lnTo>
                  <a:pt x="f179" y="f148"/>
                </a:lnTo>
                <a:lnTo>
                  <a:pt x="f180" y="f104"/>
                </a:lnTo>
                <a:lnTo>
                  <a:pt x="f181" y="f104"/>
                </a:lnTo>
                <a:lnTo>
                  <a:pt x="f182" y="f97"/>
                </a:lnTo>
                <a:lnTo>
                  <a:pt x="f182" y="f183"/>
                </a:lnTo>
                <a:lnTo>
                  <a:pt x="f184" y="f124"/>
                </a:lnTo>
                <a:lnTo>
                  <a:pt x="f185" y="f124"/>
                </a:lnTo>
                <a:lnTo>
                  <a:pt x="f179" y="f124"/>
                </a:lnTo>
                <a:lnTo>
                  <a:pt x="f176" y="f177"/>
                </a:lnTo>
                <a:lnTo>
                  <a:pt x="f176" y="f5"/>
                </a:lnTo>
                <a:lnTo>
                  <a:pt x="f176" y="f131"/>
                </a:lnTo>
                <a:lnTo>
                  <a:pt x="f179" y="f87"/>
                </a:lnTo>
                <a:lnTo>
                  <a:pt x="f180" y="f87"/>
                </a:lnTo>
                <a:lnTo>
                  <a:pt x="f186" y="f87"/>
                </a:lnTo>
                <a:lnTo>
                  <a:pt x="f187" y="f89"/>
                </a:lnTo>
                <a:lnTo>
                  <a:pt x="f188" y="f189"/>
                </a:lnTo>
                <a:lnTo>
                  <a:pt x="f190" y="f183"/>
                </a:lnTo>
                <a:lnTo>
                  <a:pt x="f191" y="f65"/>
                </a:lnTo>
                <a:lnTo>
                  <a:pt x="f191" y="f192"/>
                </a:lnTo>
                <a:lnTo>
                  <a:pt x="f190" y="f178"/>
                </a:lnTo>
                <a:lnTo>
                  <a:pt x="f193" y="f94"/>
                </a:lnTo>
                <a:lnTo>
                  <a:pt x="f194" y="f68"/>
                </a:lnTo>
                <a:lnTo>
                  <a:pt x="f195" y="f7"/>
                </a:lnTo>
                <a:lnTo>
                  <a:pt x="f196" y="f7"/>
                </a:lnTo>
                <a:lnTo>
                  <a:pt x="f197" y="f103"/>
                </a:lnTo>
                <a:lnTo>
                  <a:pt x="f198" y="f153"/>
                </a:lnTo>
                <a:lnTo>
                  <a:pt x="f198" y="f68"/>
                </a:lnTo>
                <a:lnTo>
                  <a:pt x="f175" y="f68"/>
                </a:lnTo>
                <a:lnTo>
                  <a:pt x="f175" y="f153"/>
                </a:lnTo>
                <a:lnTo>
                  <a:pt x="f175" y="f104"/>
                </a:lnTo>
                <a:lnTo>
                  <a:pt x="f175" y="f124"/>
                </a:lnTo>
                <a:lnTo>
                  <a:pt x="f175" y="f131"/>
                </a:lnTo>
                <a:lnTo>
                  <a:pt x="f175" y="f5"/>
                </a:lnTo>
                <a:close/>
                <a:moveTo>
                  <a:pt x="f199" y="f89"/>
                </a:moveTo>
                <a:lnTo>
                  <a:pt x="f200" y="f89"/>
                </a:lnTo>
                <a:lnTo>
                  <a:pt x="f200" y="f68"/>
                </a:lnTo>
                <a:lnTo>
                  <a:pt x="f199" y="f68"/>
                </a:lnTo>
                <a:lnTo>
                  <a:pt x="f199" y="f89"/>
                </a:lnTo>
                <a:close/>
                <a:moveTo>
                  <a:pt x="f199" y="f5"/>
                </a:moveTo>
                <a:lnTo>
                  <a:pt x="f200" y="f5"/>
                </a:lnTo>
                <a:lnTo>
                  <a:pt x="f200" y="f201"/>
                </a:lnTo>
                <a:lnTo>
                  <a:pt x="f199" y="f201"/>
                </a:lnTo>
                <a:lnTo>
                  <a:pt x="f199" y="f5"/>
                </a:lnTo>
                <a:close/>
                <a:moveTo>
                  <a:pt x="f202" y="f87"/>
                </a:moveTo>
                <a:lnTo>
                  <a:pt x="f203" y="f87"/>
                </a:lnTo>
                <a:lnTo>
                  <a:pt x="f204" y="f89"/>
                </a:lnTo>
                <a:lnTo>
                  <a:pt x="f205" y="f206"/>
                </a:lnTo>
                <a:lnTo>
                  <a:pt x="f205" y="f89"/>
                </a:lnTo>
                <a:lnTo>
                  <a:pt x="f207" y="f89"/>
                </a:lnTo>
                <a:lnTo>
                  <a:pt x="f207" y="f68"/>
                </a:lnTo>
                <a:lnTo>
                  <a:pt x="f208" y="f68"/>
                </a:lnTo>
                <a:lnTo>
                  <a:pt x="f208" y="f136"/>
                </a:lnTo>
                <a:lnTo>
                  <a:pt x="f204" y="f183"/>
                </a:lnTo>
                <a:lnTo>
                  <a:pt x="f203" y="f209"/>
                </a:lnTo>
                <a:lnTo>
                  <a:pt x="f202" y="f209"/>
                </a:lnTo>
                <a:lnTo>
                  <a:pt x="f202" y="f87"/>
                </a:lnTo>
                <a:close/>
                <a:moveTo>
                  <a:pt x="f210" y="f71"/>
                </a:moveTo>
                <a:lnTo>
                  <a:pt x="f211" y="f69"/>
                </a:lnTo>
                <a:lnTo>
                  <a:pt x="f212" y="f74"/>
                </a:lnTo>
                <a:lnTo>
                  <a:pt x="f213" y="f76"/>
                </a:lnTo>
                <a:lnTo>
                  <a:pt x="f214" y="f78"/>
                </a:lnTo>
                <a:lnTo>
                  <a:pt x="f215" y="f80"/>
                </a:lnTo>
                <a:lnTo>
                  <a:pt x="f215" y="f69"/>
                </a:lnTo>
                <a:lnTo>
                  <a:pt x="f216" y="f69"/>
                </a:lnTo>
                <a:lnTo>
                  <a:pt x="f216" y="f74"/>
                </a:lnTo>
                <a:lnTo>
                  <a:pt x="f217" y="f76"/>
                </a:lnTo>
                <a:lnTo>
                  <a:pt x="f218" y="f76"/>
                </a:lnTo>
                <a:lnTo>
                  <a:pt x="f215" y="f74"/>
                </a:lnTo>
                <a:lnTo>
                  <a:pt x="f215" y="f69"/>
                </a:lnTo>
                <a:lnTo>
                  <a:pt x="f215" y="f80"/>
                </a:lnTo>
                <a:lnTo>
                  <a:pt x="f215" y="f85"/>
                </a:lnTo>
                <a:lnTo>
                  <a:pt x="f219" y="f87"/>
                </a:lnTo>
                <a:lnTo>
                  <a:pt x="f217" y="f89"/>
                </a:lnTo>
                <a:lnTo>
                  <a:pt x="f220" y="f91"/>
                </a:lnTo>
                <a:lnTo>
                  <a:pt x="f221" y="f93"/>
                </a:lnTo>
                <a:lnTo>
                  <a:pt x="f222" y="f95"/>
                </a:lnTo>
                <a:lnTo>
                  <a:pt x="f222" y="f96"/>
                </a:lnTo>
                <a:lnTo>
                  <a:pt x="f223" y="f97"/>
                </a:lnTo>
                <a:lnTo>
                  <a:pt x="f224" y="f98"/>
                </a:lnTo>
                <a:lnTo>
                  <a:pt x="f217" y="f68"/>
                </a:lnTo>
                <a:lnTo>
                  <a:pt x="f225" y="f7"/>
                </a:lnTo>
                <a:lnTo>
                  <a:pt x="f226" y="f7"/>
                </a:lnTo>
                <a:lnTo>
                  <a:pt x="f227" y="f68"/>
                </a:lnTo>
                <a:lnTo>
                  <a:pt x="f228" y="f103"/>
                </a:lnTo>
                <a:lnTo>
                  <a:pt x="f228" y="f104"/>
                </a:lnTo>
                <a:lnTo>
                  <a:pt x="f228" y="f105"/>
                </a:lnTo>
                <a:lnTo>
                  <a:pt x="f229" y="f104"/>
                </a:lnTo>
                <a:lnTo>
                  <a:pt x="f217" y="f104"/>
                </a:lnTo>
                <a:lnTo>
                  <a:pt x="f216" y="f107"/>
                </a:lnTo>
                <a:lnTo>
                  <a:pt x="f216" y="f108"/>
                </a:lnTo>
                <a:lnTo>
                  <a:pt x="f210" y="f108"/>
                </a:lnTo>
                <a:lnTo>
                  <a:pt x="f210" y="f71"/>
                </a:lnTo>
                <a:close/>
                <a:moveTo>
                  <a:pt x="f230" y="f68"/>
                </a:moveTo>
                <a:lnTo>
                  <a:pt x="f231" y="f139"/>
                </a:lnTo>
                <a:lnTo>
                  <a:pt x="f232" y="f89"/>
                </a:lnTo>
                <a:lnTo>
                  <a:pt x="f233" y="f89"/>
                </a:lnTo>
                <a:lnTo>
                  <a:pt x="f234" y="f235"/>
                </a:lnTo>
                <a:lnTo>
                  <a:pt x="f234" y="f5"/>
                </a:lnTo>
                <a:lnTo>
                  <a:pt x="f236" y="f5"/>
                </a:lnTo>
                <a:lnTo>
                  <a:pt x="f236" y="f68"/>
                </a:lnTo>
                <a:lnTo>
                  <a:pt x="f234" y="f68"/>
                </a:lnTo>
                <a:lnTo>
                  <a:pt x="f234" y="f237"/>
                </a:lnTo>
                <a:lnTo>
                  <a:pt x="f233" y="f68"/>
                </a:lnTo>
                <a:lnTo>
                  <a:pt x="f230" y="f68"/>
                </a:lnTo>
                <a:close/>
                <a:moveTo>
                  <a:pt x="f238" y="f89"/>
                </a:moveTo>
                <a:lnTo>
                  <a:pt x="f239" y="f89"/>
                </a:lnTo>
                <a:lnTo>
                  <a:pt x="f239" y="f240"/>
                </a:lnTo>
                <a:lnTo>
                  <a:pt x="f241" y="f240"/>
                </a:lnTo>
                <a:lnTo>
                  <a:pt x="f241" y="f89"/>
                </a:lnTo>
                <a:lnTo>
                  <a:pt x="f242" y="f89"/>
                </a:lnTo>
                <a:lnTo>
                  <a:pt x="f242" y="f124"/>
                </a:lnTo>
                <a:lnTo>
                  <a:pt x="f241" y="f177"/>
                </a:lnTo>
                <a:lnTo>
                  <a:pt x="f241" y="f153"/>
                </a:lnTo>
                <a:lnTo>
                  <a:pt x="f243" y="f7"/>
                </a:lnTo>
                <a:lnTo>
                  <a:pt x="f244" y="f7"/>
                </a:lnTo>
                <a:lnTo>
                  <a:pt x="f245" y="f7"/>
                </a:lnTo>
                <a:lnTo>
                  <a:pt x="f238" y="f68"/>
                </a:lnTo>
                <a:lnTo>
                  <a:pt x="f238" y="f144"/>
                </a:lnTo>
                <a:lnTo>
                  <a:pt x="f246" y="f155"/>
                </a:lnTo>
                <a:lnTo>
                  <a:pt x="f247" y="f155"/>
                </a:lnTo>
                <a:lnTo>
                  <a:pt x="f239" y="f104"/>
                </a:lnTo>
                <a:lnTo>
                  <a:pt x="f239" y="f177"/>
                </a:lnTo>
                <a:lnTo>
                  <a:pt x="f238" y="f177"/>
                </a:lnTo>
                <a:lnTo>
                  <a:pt x="f238" y="f89"/>
                </a:lnTo>
                <a:close/>
                <a:moveTo>
                  <a:pt x="f248" y="f65"/>
                </a:moveTo>
                <a:lnTo>
                  <a:pt x="f249" y="f250"/>
                </a:lnTo>
                <a:lnTo>
                  <a:pt x="f251" y="f124"/>
                </a:lnTo>
                <a:lnTo>
                  <a:pt x="f252" y="f206"/>
                </a:lnTo>
                <a:lnTo>
                  <a:pt x="f253" y="f80"/>
                </a:lnTo>
                <a:lnTo>
                  <a:pt x="f253" y="f136"/>
                </a:lnTo>
                <a:lnTo>
                  <a:pt x="f253" y="f254"/>
                </a:lnTo>
                <a:lnTo>
                  <a:pt x="f255" y="f104"/>
                </a:lnTo>
                <a:lnTo>
                  <a:pt x="f256" y="f104"/>
                </a:lnTo>
                <a:lnTo>
                  <a:pt x="f257" y="f254"/>
                </a:lnTo>
                <a:lnTo>
                  <a:pt x="f257" y="f136"/>
                </a:lnTo>
                <a:lnTo>
                  <a:pt x="f256" y="f124"/>
                </a:lnTo>
                <a:lnTo>
                  <a:pt x="f255" y="f124"/>
                </a:lnTo>
                <a:lnTo>
                  <a:pt x="f253" y="f136"/>
                </a:lnTo>
                <a:lnTo>
                  <a:pt x="f253" y="f80"/>
                </a:lnTo>
                <a:lnTo>
                  <a:pt x="f258" y="f89"/>
                </a:lnTo>
                <a:lnTo>
                  <a:pt x="f259" y="f87"/>
                </a:lnTo>
                <a:lnTo>
                  <a:pt x="f260" y="f89"/>
                </a:lnTo>
                <a:lnTo>
                  <a:pt x="f261" y="f206"/>
                </a:lnTo>
                <a:lnTo>
                  <a:pt x="f262" y="f250"/>
                </a:lnTo>
                <a:lnTo>
                  <a:pt x="f263" y="f65"/>
                </a:lnTo>
                <a:lnTo>
                  <a:pt x="f263" y="f264"/>
                </a:lnTo>
                <a:lnTo>
                  <a:pt x="f262" y="f265"/>
                </a:lnTo>
                <a:lnTo>
                  <a:pt x="f261" y="f98"/>
                </a:lnTo>
                <a:lnTo>
                  <a:pt x="f260" y="f68"/>
                </a:lnTo>
                <a:lnTo>
                  <a:pt x="f259" y="f7"/>
                </a:lnTo>
                <a:lnTo>
                  <a:pt x="f258" y="f68"/>
                </a:lnTo>
                <a:lnTo>
                  <a:pt x="f252" y="f98"/>
                </a:lnTo>
                <a:lnTo>
                  <a:pt x="f251" y="f104"/>
                </a:lnTo>
                <a:lnTo>
                  <a:pt x="f249" y="f265"/>
                </a:lnTo>
                <a:lnTo>
                  <a:pt x="f248" y="f264"/>
                </a:lnTo>
                <a:lnTo>
                  <a:pt x="f248" y="f65"/>
                </a:lnTo>
                <a:close/>
                <a:moveTo>
                  <a:pt x="f266" y="f87"/>
                </a:moveTo>
                <a:lnTo>
                  <a:pt x="f267" y="f87"/>
                </a:lnTo>
                <a:lnTo>
                  <a:pt x="f268" y="f89"/>
                </a:lnTo>
                <a:lnTo>
                  <a:pt x="f269" y="f206"/>
                </a:lnTo>
                <a:lnTo>
                  <a:pt x="f269" y="f89"/>
                </a:lnTo>
                <a:lnTo>
                  <a:pt x="f270" y="f89"/>
                </a:lnTo>
                <a:lnTo>
                  <a:pt x="f270" y="f68"/>
                </a:lnTo>
                <a:lnTo>
                  <a:pt x="f271" y="f68"/>
                </a:lnTo>
                <a:lnTo>
                  <a:pt x="f271" y="f136"/>
                </a:lnTo>
                <a:lnTo>
                  <a:pt x="f268" y="f183"/>
                </a:lnTo>
                <a:lnTo>
                  <a:pt x="f267" y="f209"/>
                </a:lnTo>
                <a:lnTo>
                  <a:pt x="f266" y="f209"/>
                </a:lnTo>
                <a:lnTo>
                  <a:pt x="f266" y="f87"/>
                </a:lnTo>
                <a:close/>
                <a:moveTo>
                  <a:pt x="f272" y="f273"/>
                </a:moveTo>
                <a:lnTo>
                  <a:pt x="f274" y="f124"/>
                </a:lnTo>
                <a:lnTo>
                  <a:pt x="f275" y="f276"/>
                </a:lnTo>
                <a:lnTo>
                  <a:pt x="f277" y="f89"/>
                </a:lnTo>
                <a:lnTo>
                  <a:pt x="f278" y="f131"/>
                </a:lnTo>
                <a:lnTo>
                  <a:pt x="f278" y="f279"/>
                </a:lnTo>
                <a:lnTo>
                  <a:pt x="f278" y="f280"/>
                </a:lnTo>
                <a:lnTo>
                  <a:pt x="f281" y="f148"/>
                </a:lnTo>
                <a:lnTo>
                  <a:pt x="f282" y="f283"/>
                </a:lnTo>
                <a:lnTo>
                  <a:pt x="f284" y="f283"/>
                </a:lnTo>
                <a:lnTo>
                  <a:pt x="f285" y="f104"/>
                </a:lnTo>
                <a:lnTo>
                  <a:pt x="f285" y="f108"/>
                </a:lnTo>
                <a:lnTo>
                  <a:pt x="f286" y="f279"/>
                </a:lnTo>
                <a:lnTo>
                  <a:pt x="f278" y="f279"/>
                </a:lnTo>
                <a:lnTo>
                  <a:pt x="f278" y="f131"/>
                </a:lnTo>
                <a:lnTo>
                  <a:pt x="f287" y="f87"/>
                </a:lnTo>
                <a:lnTo>
                  <a:pt x="f288" y="f87"/>
                </a:lnTo>
                <a:lnTo>
                  <a:pt x="f289" y="f85"/>
                </a:lnTo>
                <a:lnTo>
                  <a:pt x="f290" y="f133"/>
                </a:lnTo>
                <a:lnTo>
                  <a:pt x="f290" y="f177"/>
                </a:lnTo>
                <a:lnTo>
                  <a:pt x="f291" y="f124"/>
                </a:lnTo>
                <a:lnTo>
                  <a:pt x="f284" y="f124"/>
                </a:lnTo>
                <a:lnTo>
                  <a:pt x="f281" y="f124"/>
                </a:lnTo>
                <a:lnTo>
                  <a:pt x="f278" y="f209"/>
                </a:lnTo>
                <a:lnTo>
                  <a:pt x="f278" y="f137"/>
                </a:lnTo>
                <a:lnTo>
                  <a:pt x="f282" y="f137"/>
                </a:lnTo>
                <a:lnTo>
                  <a:pt x="f284" y="f119"/>
                </a:lnTo>
                <a:lnTo>
                  <a:pt x="f292" y="f235"/>
                </a:lnTo>
                <a:lnTo>
                  <a:pt x="f293" y="f279"/>
                </a:lnTo>
                <a:lnTo>
                  <a:pt x="f294" y="f295"/>
                </a:lnTo>
                <a:lnTo>
                  <a:pt x="f294" y="f296"/>
                </a:lnTo>
                <a:lnTo>
                  <a:pt x="f297" y="f7"/>
                </a:lnTo>
                <a:lnTo>
                  <a:pt x="f298" y="f7"/>
                </a:lnTo>
                <a:lnTo>
                  <a:pt x="f299" y="f300"/>
                </a:lnTo>
                <a:lnTo>
                  <a:pt x="f301" y="f296"/>
                </a:lnTo>
                <a:lnTo>
                  <a:pt x="f301" y="f68"/>
                </a:lnTo>
                <a:lnTo>
                  <a:pt x="f272" y="f68"/>
                </a:lnTo>
                <a:lnTo>
                  <a:pt x="f272" y="f296"/>
                </a:lnTo>
                <a:lnTo>
                  <a:pt x="f272" y="f283"/>
                </a:lnTo>
                <a:lnTo>
                  <a:pt x="f272" y="f279"/>
                </a:lnTo>
                <a:lnTo>
                  <a:pt x="f272" y="f273"/>
                </a:lnTo>
                <a:close/>
                <a:moveTo>
                  <a:pt x="f302" y="f89"/>
                </a:moveTo>
                <a:lnTo>
                  <a:pt x="f303" y="f89"/>
                </a:lnTo>
                <a:lnTo>
                  <a:pt x="f303" y="f240"/>
                </a:lnTo>
                <a:lnTo>
                  <a:pt x="f304" y="f240"/>
                </a:lnTo>
                <a:lnTo>
                  <a:pt x="f304" y="f89"/>
                </a:lnTo>
                <a:lnTo>
                  <a:pt x="f305" y="f89"/>
                </a:lnTo>
                <a:lnTo>
                  <a:pt x="f305" y="f124"/>
                </a:lnTo>
                <a:lnTo>
                  <a:pt x="f304" y="f177"/>
                </a:lnTo>
                <a:lnTo>
                  <a:pt x="f304" y="f153"/>
                </a:lnTo>
                <a:lnTo>
                  <a:pt x="f306" y="f7"/>
                </a:lnTo>
                <a:lnTo>
                  <a:pt x="f307" y="f7"/>
                </a:lnTo>
                <a:lnTo>
                  <a:pt x="f308" y="f7"/>
                </a:lnTo>
                <a:lnTo>
                  <a:pt x="f302" y="f68"/>
                </a:lnTo>
                <a:lnTo>
                  <a:pt x="f302" y="f144"/>
                </a:lnTo>
                <a:lnTo>
                  <a:pt x="f309" y="f155"/>
                </a:lnTo>
                <a:lnTo>
                  <a:pt x="f310" y="f155"/>
                </a:lnTo>
                <a:lnTo>
                  <a:pt x="f303" y="f104"/>
                </a:lnTo>
                <a:lnTo>
                  <a:pt x="f303" y="f177"/>
                </a:lnTo>
                <a:lnTo>
                  <a:pt x="f302" y="f177"/>
                </a:lnTo>
                <a:lnTo>
                  <a:pt x="f302" y="f89"/>
                </a:lnTo>
                <a:close/>
                <a:moveTo>
                  <a:pt x="f311" y="f71"/>
                </a:moveTo>
                <a:lnTo>
                  <a:pt x="f312" y="f69"/>
                </a:lnTo>
                <a:lnTo>
                  <a:pt x="f313" y="f74"/>
                </a:lnTo>
                <a:lnTo>
                  <a:pt x="f314" y="f76"/>
                </a:lnTo>
                <a:lnTo>
                  <a:pt x="f315" y="f78"/>
                </a:lnTo>
                <a:lnTo>
                  <a:pt x="f316" y="f80"/>
                </a:lnTo>
                <a:lnTo>
                  <a:pt x="f316" y="f69"/>
                </a:lnTo>
                <a:lnTo>
                  <a:pt x="f317" y="f69"/>
                </a:lnTo>
                <a:lnTo>
                  <a:pt x="f317" y="f74"/>
                </a:lnTo>
                <a:lnTo>
                  <a:pt x="f318" y="f76"/>
                </a:lnTo>
                <a:lnTo>
                  <a:pt x="f319" y="f76"/>
                </a:lnTo>
                <a:lnTo>
                  <a:pt x="f316" y="f74"/>
                </a:lnTo>
                <a:lnTo>
                  <a:pt x="f316" y="f69"/>
                </a:lnTo>
                <a:lnTo>
                  <a:pt x="f316" y="f80"/>
                </a:lnTo>
                <a:lnTo>
                  <a:pt x="f316" y="f85"/>
                </a:lnTo>
                <a:lnTo>
                  <a:pt x="f320" y="f87"/>
                </a:lnTo>
                <a:lnTo>
                  <a:pt x="f318" y="f89"/>
                </a:lnTo>
                <a:lnTo>
                  <a:pt x="f321" y="f91"/>
                </a:lnTo>
                <a:lnTo>
                  <a:pt x="f322" y="f93"/>
                </a:lnTo>
                <a:lnTo>
                  <a:pt x="f323" y="f95"/>
                </a:lnTo>
                <a:lnTo>
                  <a:pt x="f323" y="f96"/>
                </a:lnTo>
                <a:lnTo>
                  <a:pt x="f322" y="f97"/>
                </a:lnTo>
                <a:lnTo>
                  <a:pt x="f321" y="f98"/>
                </a:lnTo>
                <a:lnTo>
                  <a:pt x="f318" y="f68"/>
                </a:lnTo>
                <a:lnTo>
                  <a:pt x="f324" y="f7"/>
                </a:lnTo>
                <a:lnTo>
                  <a:pt x="f325" y="f7"/>
                </a:lnTo>
                <a:lnTo>
                  <a:pt x="f326" y="f68"/>
                </a:lnTo>
                <a:lnTo>
                  <a:pt x="f327" y="f103"/>
                </a:lnTo>
                <a:lnTo>
                  <a:pt x="f327" y="f104"/>
                </a:lnTo>
                <a:lnTo>
                  <a:pt x="f327" y="f105"/>
                </a:lnTo>
                <a:lnTo>
                  <a:pt x="f328" y="f104"/>
                </a:lnTo>
                <a:lnTo>
                  <a:pt x="f329" y="f104"/>
                </a:lnTo>
                <a:lnTo>
                  <a:pt x="f330" y="f107"/>
                </a:lnTo>
                <a:lnTo>
                  <a:pt x="f330" y="f108"/>
                </a:lnTo>
                <a:lnTo>
                  <a:pt x="f311" y="f108"/>
                </a:lnTo>
                <a:lnTo>
                  <a:pt x="f311" y="f71"/>
                </a:lnTo>
                <a:close/>
                <a:moveTo>
                  <a:pt x="f6" y="f89"/>
                </a:moveTo>
                <a:lnTo>
                  <a:pt x="f331" y="f89"/>
                </a:lnTo>
                <a:lnTo>
                  <a:pt x="f331" y="f240"/>
                </a:lnTo>
                <a:lnTo>
                  <a:pt x="f332" y="f240"/>
                </a:lnTo>
                <a:lnTo>
                  <a:pt x="f332" y="f89"/>
                </a:lnTo>
                <a:lnTo>
                  <a:pt x="f333" y="f89"/>
                </a:lnTo>
                <a:lnTo>
                  <a:pt x="f333" y="f124"/>
                </a:lnTo>
                <a:lnTo>
                  <a:pt x="f332" y="f177"/>
                </a:lnTo>
                <a:lnTo>
                  <a:pt x="f332" y="f153"/>
                </a:lnTo>
                <a:lnTo>
                  <a:pt x="f334" y="f7"/>
                </a:lnTo>
                <a:lnTo>
                  <a:pt x="f335" y="f7"/>
                </a:lnTo>
                <a:lnTo>
                  <a:pt x="f336" y="f7"/>
                </a:lnTo>
                <a:lnTo>
                  <a:pt x="f6" y="f68"/>
                </a:lnTo>
                <a:lnTo>
                  <a:pt x="f6" y="f144"/>
                </a:lnTo>
                <a:lnTo>
                  <a:pt x="f337" y="f155"/>
                </a:lnTo>
                <a:lnTo>
                  <a:pt x="f338" y="f155"/>
                </a:lnTo>
                <a:lnTo>
                  <a:pt x="f331" y="f104"/>
                </a:lnTo>
                <a:lnTo>
                  <a:pt x="f331" y="f177"/>
                </a:lnTo>
                <a:lnTo>
                  <a:pt x="f6" y="f177"/>
                </a:lnTo>
                <a:lnTo>
                  <a:pt x="f6" y="f89"/>
                </a:lnTo>
                <a:close/>
              </a:path>
            </a:pathLst>
          </a:custGeom>
          <a:solidFill>
            <a:srgbClr val="00304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Rectangle 20">
            <a:extLst>
              <a:ext uri="{FF2B5EF4-FFF2-40B4-BE49-F238E27FC236}">
                <a16:creationId xmlns:a16="http://schemas.microsoft.com/office/drawing/2014/main" id="{11824648-1CD3-4EEC-910A-6DF73A9A6311}"/>
              </a:ext>
            </a:extLst>
          </p:cNvPr>
          <p:cNvSpPr/>
          <p:nvPr/>
        </p:nvSpPr>
        <p:spPr>
          <a:xfrm>
            <a:off x="0" y="0"/>
            <a:ext cx="12191996" cy="45720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2" descr="http://centralbaltic.eu/sites/default/files/logo.png">
            <a:extLst>
              <a:ext uri="{FF2B5EF4-FFF2-40B4-BE49-F238E27FC236}">
                <a16:creationId xmlns:a16="http://schemas.microsoft.com/office/drawing/2014/main" id="{A9804863-B3A0-472E-8BE2-9DB12D0840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316" y="154910"/>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6134D1-636E-4DBC-AC09-3602C4137C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8" name="Picture 7"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900FA730-79C5-4E2D-AD9C-BFAFFAF88C2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5722" y="6399975"/>
            <a:ext cx="1152128" cy="381635"/>
          </a:xfrm>
          <a:prstGeom prst="rect">
            <a:avLst/>
          </a:prstGeom>
          <a:noFill/>
          <a:ln>
            <a:noFill/>
          </a:ln>
        </p:spPr>
      </p:pic>
      <p:pic>
        <p:nvPicPr>
          <p:cNvPr id="12" name="Picture 11" descr="TTK-logo-2013-v-kakskeelne">
            <a:extLst>
              <a:ext uri="{FF2B5EF4-FFF2-40B4-BE49-F238E27FC236}">
                <a16:creationId xmlns:a16="http://schemas.microsoft.com/office/drawing/2014/main" id="{EBA9F747-3186-4AA2-9171-51CC0285DFD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13" name="Picture 12" descr="http://www.tsi.lv/sites/default/files/editor/images/logotsi/logo_h_eng_rgb.png">
            <a:extLst>
              <a:ext uri="{FF2B5EF4-FFF2-40B4-BE49-F238E27FC236}">
                <a16:creationId xmlns:a16="http://schemas.microsoft.com/office/drawing/2014/main" id="{7F2CD783-C871-4E52-8BD7-4E2AB5DC1BE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4" name="Picture 2" descr="Infrastructure development | EUROPEAN INNOVATION PARTNERSHIP">
            <a:extLst>
              <a:ext uri="{FF2B5EF4-FFF2-40B4-BE49-F238E27FC236}">
                <a16:creationId xmlns:a16="http://schemas.microsoft.com/office/drawing/2014/main" id="{12B33AC8-6A5A-4D7D-922E-CAFB154A969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5201CF-F79E-432B-80E1-EE6792D8D81A}"/>
              </a:ext>
            </a:extLst>
          </p:cNvPr>
          <p:cNvSpPr txBox="1"/>
          <p:nvPr/>
        </p:nvSpPr>
        <p:spPr>
          <a:xfrm>
            <a:off x="1660849" y="2274838"/>
            <a:ext cx="9134669" cy="3416320"/>
          </a:xfrm>
          <a:prstGeom prst="rect">
            <a:avLst/>
          </a:prstGeom>
          <a:noFill/>
        </p:spPr>
        <p:txBody>
          <a:bodyPr wrap="square">
            <a:spAutoFit/>
          </a:bodyPr>
          <a:lstStyle/>
          <a:p>
            <a:pPr marL="0" lvl="0" indent="0" hangingPunct="0">
              <a:lnSpc>
                <a:spcPct val="100000"/>
              </a:lnSpc>
              <a:spcBef>
                <a:spcPts val="0"/>
              </a:spcBef>
              <a:buNone/>
            </a:pPr>
            <a:r>
              <a:rPr lang="en-US" sz="2400" b="1" dirty="0">
                <a:latin typeface="Arial" panose="020B0604020202020204" pitchFamily="34" charset="0"/>
                <a:cs typeface="Arial" panose="020B0604020202020204" pitchFamily="34" charset="0"/>
                <a:hlinkClick r:id="rId2"/>
              </a:rPr>
              <a:t>ORIGINAL RESEARCH article</a:t>
            </a:r>
          </a:p>
          <a:p>
            <a:pPr marL="0" lvl="0" indent="0" hangingPunct="0">
              <a:lnSpc>
                <a:spcPct val="100000"/>
              </a:lnSpc>
              <a:spcBef>
                <a:spcPts val="0"/>
              </a:spcBef>
              <a:buNone/>
            </a:pPr>
            <a:r>
              <a:rPr lang="en-US" sz="2400" dirty="0">
                <a:latin typeface="Arial" panose="020B0604020202020204" pitchFamily="34" charset="0"/>
                <a:cs typeface="Arial" panose="020B0604020202020204" pitchFamily="34" charset="0"/>
                <a:hlinkClick r:id="rId2"/>
              </a:rPr>
              <a:t>Front. Sustain. Cities, 08 July 2020 | https://doi.org/10.3389/frsc.2020.00023</a:t>
            </a:r>
            <a:endParaRPr lang="en-US" sz="2400" b="1" dirty="0">
              <a:latin typeface="Arial" panose="020B0604020202020204" pitchFamily="34" charset="0"/>
              <a:cs typeface="Arial" panose="020B0604020202020204" pitchFamily="34" charset="0"/>
            </a:endParaRPr>
          </a:p>
          <a:p>
            <a:pPr marL="0" lvl="0" indent="0" hangingPunct="0">
              <a:lnSpc>
                <a:spcPct val="100000"/>
              </a:lnSpc>
              <a:spcBef>
                <a:spcPts val="0"/>
              </a:spcBef>
              <a:buNone/>
            </a:pPr>
            <a:endParaRPr lang="en-US" sz="2400" b="1" dirty="0">
              <a:latin typeface="Arial" panose="020B0604020202020204" pitchFamily="34" charset="0"/>
              <a:cs typeface="Arial" panose="020B0604020202020204" pitchFamily="34" charset="0"/>
            </a:endParaRPr>
          </a:p>
          <a:p>
            <a:pPr marL="0" lvl="0" indent="0" hangingPunct="0">
              <a:lnSpc>
                <a:spcPct val="100000"/>
              </a:lnSpc>
              <a:spcBef>
                <a:spcPts val="0"/>
              </a:spcBef>
              <a:buNone/>
            </a:pPr>
            <a:r>
              <a:rPr lang="en-US" sz="2400" b="1" dirty="0">
                <a:latin typeface="Arial" panose="020B0604020202020204" pitchFamily="34" charset="0"/>
                <a:cs typeface="Arial" panose="020B0604020202020204" pitchFamily="34" charset="0"/>
              </a:rPr>
              <a:t>Safety Culture Among Car Drivers and Motorcycle Riders in Norway and Greece: Examining the Influence of Nationality, Region, and Transport Mode</a:t>
            </a:r>
          </a:p>
          <a:p>
            <a:pPr marL="0" lvl="0" indent="0" hangingPunct="0">
              <a:lnSpc>
                <a:spcPct val="100000"/>
              </a:lnSpc>
              <a:spcBef>
                <a:spcPts val="0"/>
              </a:spcBef>
              <a:buNone/>
            </a:pPr>
            <a:r>
              <a:rPr lang="en-US" sz="2400" b="1" dirty="0">
                <a:latin typeface="Arial" panose="020B0604020202020204" pitchFamily="34" charset="0"/>
                <a:cs typeface="Arial" panose="020B0604020202020204" pitchFamily="34" charset="0"/>
              </a:rPr>
              <a:t>https://doi.org/10.3389/frsc.2020.00023</a:t>
            </a:r>
          </a:p>
          <a:p>
            <a:pPr marL="0" lvl="0" indent="0" hangingPunct="0">
              <a:lnSpc>
                <a:spcPct val="100000"/>
              </a:lnSpc>
              <a:spcBef>
                <a:spcPts val="0"/>
              </a:spcBef>
              <a:buNone/>
            </a:pPr>
            <a:r>
              <a:rPr lang="en-US" sz="24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6AD1364-5DC2-450D-86FE-D6E0A8928452}"/>
              </a:ext>
            </a:extLst>
          </p:cNvPr>
          <p:cNvSpPr txBox="1"/>
          <p:nvPr/>
        </p:nvSpPr>
        <p:spPr>
          <a:xfrm flipH="1">
            <a:off x="2716096" y="931680"/>
            <a:ext cx="2689084" cy="954107"/>
          </a:xfrm>
          <a:prstGeom prst="rect">
            <a:avLst/>
          </a:prstGeom>
          <a:noFill/>
        </p:spPr>
        <p:txBody>
          <a:bodyPr wrap="square" rtlCol="0">
            <a:spAutoFit/>
          </a:bodyPr>
          <a:lstStyle/>
          <a:p>
            <a:r>
              <a:rPr lang="en-US" sz="2800" dirty="0">
                <a:solidFill>
                  <a:srgbClr val="00B050"/>
                </a:solidFill>
                <a:latin typeface="Arial" panose="020B0604020202020204" pitchFamily="34" charset="0"/>
                <a:cs typeface="Arial" panose="020B0604020202020204" pitchFamily="34" charset="0"/>
              </a:rPr>
              <a:t>More references:</a:t>
            </a:r>
          </a:p>
        </p:txBody>
      </p:sp>
      <p:pic>
        <p:nvPicPr>
          <p:cNvPr id="5" name="Picture 2" descr="http://centralbaltic.eu/sites/default/files/logo.png">
            <a:extLst>
              <a:ext uri="{FF2B5EF4-FFF2-40B4-BE49-F238E27FC236}">
                <a16:creationId xmlns:a16="http://schemas.microsoft.com/office/drawing/2014/main" id="{ADE83523-7F8A-4222-A17C-421B5240B8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9CE059-AD38-43CD-8C8E-3CC0CED0F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7" name="Picture 6"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15C819C9-E5BC-4363-BB95-BA4B2547A39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9953" y="6265046"/>
            <a:ext cx="1152128" cy="381635"/>
          </a:xfrm>
          <a:prstGeom prst="rect">
            <a:avLst/>
          </a:prstGeom>
          <a:noFill/>
          <a:ln>
            <a:noFill/>
          </a:ln>
        </p:spPr>
      </p:pic>
      <p:pic>
        <p:nvPicPr>
          <p:cNvPr id="8" name="Picture 7" descr="TTK-logo-2013-v-kakskeelne">
            <a:extLst>
              <a:ext uri="{FF2B5EF4-FFF2-40B4-BE49-F238E27FC236}">
                <a16:creationId xmlns:a16="http://schemas.microsoft.com/office/drawing/2014/main" id="{C87DAD66-4405-4972-A591-DC19E486B62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9" name="Picture 8" descr="http://www.tsi.lv/sites/default/files/editor/images/logotsi/logo_h_eng_rgb.png">
            <a:extLst>
              <a:ext uri="{FF2B5EF4-FFF2-40B4-BE49-F238E27FC236}">
                <a16:creationId xmlns:a16="http://schemas.microsoft.com/office/drawing/2014/main" id="{EF2B2360-FDB9-47C4-A148-51A2EE2DA48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2" descr="Infrastructure development | EUROPEAN INNOVATION PARTNERSHIP">
            <a:extLst>
              <a:ext uri="{FF2B5EF4-FFF2-40B4-BE49-F238E27FC236}">
                <a16:creationId xmlns:a16="http://schemas.microsoft.com/office/drawing/2014/main" id="{2221B938-4606-4C9F-8347-F17C2E2A90C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0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9F2A-3596-4D57-8555-3E0AB8F82487}"/>
              </a:ext>
            </a:extLst>
          </p:cNvPr>
          <p:cNvSpPr>
            <a:spLocks noGrp="1"/>
          </p:cNvSpPr>
          <p:nvPr>
            <p:ph type="title"/>
          </p:nvPr>
        </p:nvSpPr>
        <p:spPr>
          <a:xfrm>
            <a:off x="942178" y="940642"/>
            <a:ext cx="10515600" cy="894508"/>
          </a:xfrm>
        </p:spPr>
        <p:txBody>
          <a:bodyPr>
            <a:normAutofit/>
          </a:bodyPr>
          <a:lstStyle/>
          <a:p>
            <a:r>
              <a:rPr lang="en-US" sz="2800" dirty="0">
                <a:solidFill>
                  <a:srgbClr val="00B050"/>
                </a:solidFill>
                <a:latin typeface="Arial Black" panose="020B0A04020102020204" pitchFamily="34" charset="0"/>
              </a:rPr>
              <a:t>Themes for class work or self assessment reviews</a:t>
            </a:r>
            <a:r>
              <a:rPr lang="en-US" sz="2400" dirty="0">
                <a:solidFill>
                  <a:srgbClr val="00B050"/>
                </a:solidFill>
                <a:latin typeface="Arial Black" panose="020B0A04020102020204" pitchFamily="34" charset="0"/>
              </a:rPr>
              <a:t>:</a:t>
            </a:r>
          </a:p>
        </p:txBody>
      </p:sp>
      <p:sp>
        <p:nvSpPr>
          <p:cNvPr id="3" name="Content Placeholder 2">
            <a:extLst>
              <a:ext uri="{FF2B5EF4-FFF2-40B4-BE49-F238E27FC236}">
                <a16:creationId xmlns:a16="http://schemas.microsoft.com/office/drawing/2014/main" id="{129750CB-67E1-420B-9C21-B3C44B737474}"/>
              </a:ext>
            </a:extLst>
          </p:cNvPr>
          <p:cNvSpPr>
            <a:spLocks noGrp="1"/>
          </p:cNvSpPr>
          <p:nvPr>
            <p:ph idx="1"/>
          </p:nvPr>
        </p:nvSpPr>
        <p:spPr>
          <a:xfrm>
            <a:off x="693906" y="1647217"/>
            <a:ext cx="10883414" cy="4651666"/>
          </a:xfrm>
        </p:spPr>
        <p:txBody>
          <a:bodyPr>
            <a:normAutofit/>
          </a:bodyPr>
          <a:lstStyle/>
          <a:p>
            <a:r>
              <a:rPr lang="en-US" sz="2400" dirty="0">
                <a:latin typeface="Arial" panose="020B0604020202020204" pitchFamily="34" charset="0"/>
                <a:cs typeface="Arial" panose="020B0604020202020204" pitchFamily="34" charset="0"/>
              </a:rPr>
              <a:t>Why traffic safety environment in Norway is on high level.</a:t>
            </a:r>
          </a:p>
          <a:p>
            <a:r>
              <a:rPr lang="en-US" sz="2400" dirty="0">
                <a:latin typeface="Arial" panose="020B0604020202020204" pitchFamily="34" charset="0"/>
                <a:cs typeface="Arial" panose="020B0604020202020204" pitchFamily="34" charset="0"/>
              </a:rPr>
              <a:t>Scope of the National Road Safety Action plan in Norway.</a:t>
            </a:r>
          </a:p>
          <a:p>
            <a:r>
              <a:rPr lang="en-US" sz="2400" dirty="0">
                <a:latin typeface="Arial" panose="020B0604020202020204" pitchFamily="34" charset="0"/>
                <a:cs typeface="Arial" panose="020B0604020202020204" pitchFamily="34" charset="0"/>
              </a:rPr>
              <a:t>Philosophy of the vision zero. From interim targets to the vision status.</a:t>
            </a:r>
          </a:p>
          <a:p>
            <a:r>
              <a:rPr lang="en-US" sz="2400" dirty="0">
                <a:latin typeface="Arial" panose="020B0604020202020204" pitchFamily="34" charset="0"/>
                <a:cs typeface="Arial" panose="020B0604020202020204" pitchFamily="34" charset="0"/>
              </a:rPr>
              <a:t>Priority areas of the Action Plan.</a:t>
            </a:r>
          </a:p>
          <a:p>
            <a:r>
              <a:rPr lang="en-US" sz="2400" dirty="0">
                <a:latin typeface="Arial" panose="020B0604020202020204" pitchFamily="34" charset="0"/>
                <a:cs typeface="Arial" panose="020B0604020202020204" pitchFamily="34" charset="0"/>
              </a:rPr>
              <a:t>What is necessary to learn from the Norwegian risk behavior doctrine.</a:t>
            </a:r>
          </a:p>
          <a:p>
            <a:r>
              <a:rPr lang="en-US" sz="2400" dirty="0">
                <a:latin typeface="Arial" panose="020B0604020202020204" pitchFamily="34" charset="0"/>
                <a:cs typeface="Arial" panose="020B0604020202020204" pitchFamily="34" charset="0"/>
              </a:rPr>
              <a:t>Why is necessary to focus on risk groups of Traficant’s.</a:t>
            </a:r>
          </a:p>
          <a:p>
            <a:r>
              <a:rPr lang="en-US" sz="2400" dirty="0">
                <a:latin typeface="Arial" panose="020B0604020202020204" pitchFamily="34" charset="0"/>
                <a:cs typeface="Arial" panose="020B0604020202020204" pitchFamily="34" charset="0"/>
              </a:rPr>
              <a:t>Challenge – the way to the intelligent transport system.</a:t>
            </a:r>
          </a:p>
          <a:p>
            <a:pPr marL="0" indent="0">
              <a:buNone/>
            </a:pPr>
            <a:r>
              <a:rPr lang="en-US" sz="2400" dirty="0">
                <a:latin typeface="Arial" panose="020B0604020202020204" pitchFamily="34" charset="0"/>
                <a:cs typeface="Arial" panose="020B0604020202020204" pitchFamily="34" charset="0"/>
              </a:rPr>
              <a:t>Format: Summary file on 2-3 A4 pages. Recommended reference materials from slides: 6,17 and 18.</a:t>
            </a:r>
          </a:p>
          <a:p>
            <a:endParaRPr lang="en-US" sz="2400" dirty="0">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D1E519DC-B152-46BE-B015-D53BC6EEB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C859B9A9-A26E-45E9-BB9E-12F9727110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421" y="6176963"/>
            <a:ext cx="1152128" cy="381635"/>
          </a:xfrm>
          <a:prstGeom prst="rect">
            <a:avLst/>
          </a:prstGeom>
          <a:noFill/>
          <a:ln>
            <a:noFill/>
          </a:ln>
        </p:spPr>
      </p:pic>
      <p:pic>
        <p:nvPicPr>
          <p:cNvPr id="7" name="Picture 6" descr="TTK-logo-2013-v-kakskeelne">
            <a:extLst>
              <a:ext uri="{FF2B5EF4-FFF2-40B4-BE49-F238E27FC236}">
                <a16:creationId xmlns:a16="http://schemas.microsoft.com/office/drawing/2014/main" id="{20EDC190-18F9-4C79-B678-EB19B81D77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8" name="Picture 7" descr="http://www.tsi.lv/sites/default/files/editor/images/logotsi/logo_h_eng_rgb.png">
            <a:extLst>
              <a:ext uri="{FF2B5EF4-FFF2-40B4-BE49-F238E27FC236}">
                <a16:creationId xmlns:a16="http://schemas.microsoft.com/office/drawing/2014/main" id="{6F87E03D-993F-4D90-9A4E-69723617835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9" name="Picture 2" descr="Infrastructure development | EUROPEAN INNOVATION PARTNERSHIP">
            <a:extLst>
              <a:ext uri="{FF2B5EF4-FFF2-40B4-BE49-F238E27FC236}">
                <a16:creationId xmlns:a16="http://schemas.microsoft.com/office/drawing/2014/main" id="{1BDFC78D-AF1A-4F29-B1D8-BE1E824094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docshapegroup1">
            <a:extLst>
              <a:ext uri="{FF2B5EF4-FFF2-40B4-BE49-F238E27FC236}">
                <a16:creationId xmlns:a16="http://schemas.microsoft.com/office/drawing/2014/main" id="{DE02D9F4-E79F-4E81-9B8E-B8E4E00CF5EA}"/>
              </a:ext>
            </a:extLst>
          </p:cNvPr>
          <p:cNvGrpSpPr>
            <a:grpSpLocks/>
          </p:cNvGrpSpPr>
          <p:nvPr/>
        </p:nvGrpSpPr>
        <p:grpSpPr bwMode="auto">
          <a:xfrm>
            <a:off x="1708150" y="9579610"/>
            <a:ext cx="1029970" cy="288290"/>
            <a:chOff x="2690" y="1964"/>
            <a:chExt cx="1622" cy="454"/>
          </a:xfrm>
        </p:grpSpPr>
        <p:pic>
          <p:nvPicPr>
            <p:cNvPr id="14" name="docshape2">
              <a:extLst>
                <a:ext uri="{FF2B5EF4-FFF2-40B4-BE49-F238E27FC236}">
                  <a16:creationId xmlns:a16="http://schemas.microsoft.com/office/drawing/2014/main" id="{3B83B786-A05E-4C92-B4DE-07B63874A3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0" y="1964"/>
              <a:ext cx="815"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ocshape3">
              <a:extLst>
                <a:ext uri="{FF2B5EF4-FFF2-40B4-BE49-F238E27FC236}">
                  <a16:creationId xmlns:a16="http://schemas.microsoft.com/office/drawing/2014/main" id="{A98BD6EA-EA75-4842-987F-47D855975D6A}"/>
                </a:ext>
              </a:extLst>
            </p:cNvPr>
            <p:cNvSpPr>
              <a:spLocks/>
            </p:cNvSpPr>
            <p:nvPr/>
          </p:nvSpPr>
          <p:spPr bwMode="auto">
            <a:xfrm>
              <a:off x="3526" y="2103"/>
              <a:ext cx="785" cy="182"/>
            </a:xfrm>
            <a:custGeom>
              <a:avLst/>
              <a:gdLst>
                <a:gd name="T0" fmla="+- 0 3656 3527"/>
                <a:gd name="T1" fmla="*/ T0 w 785"/>
                <a:gd name="T2" fmla="+- 0 2244 2104"/>
                <a:gd name="T3" fmla="*/ 2244 h 182"/>
                <a:gd name="T4" fmla="+- 0 3575 3527"/>
                <a:gd name="T5" fmla="*/ T4 w 785"/>
                <a:gd name="T6" fmla="+- 0 2244 2104"/>
                <a:gd name="T7" fmla="*/ 2244 h 182"/>
                <a:gd name="T8" fmla="+- 0 3575 3527"/>
                <a:gd name="T9" fmla="*/ T8 w 785"/>
                <a:gd name="T10" fmla="+- 0 2104 2104"/>
                <a:gd name="T11" fmla="*/ 2104 h 182"/>
                <a:gd name="T12" fmla="+- 0 3527 3527"/>
                <a:gd name="T13" fmla="*/ T12 w 785"/>
                <a:gd name="T14" fmla="+- 0 2104 2104"/>
                <a:gd name="T15" fmla="*/ 2104 h 182"/>
                <a:gd name="T16" fmla="+- 0 3527 3527"/>
                <a:gd name="T17" fmla="*/ T16 w 785"/>
                <a:gd name="T18" fmla="+- 0 2244 2104"/>
                <a:gd name="T19" fmla="*/ 2244 h 182"/>
                <a:gd name="T20" fmla="+- 0 3527 3527"/>
                <a:gd name="T21" fmla="*/ T20 w 785"/>
                <a:gd name="T22" fmla="+- 0 2284 2104"/>
                <a:gd name="T23" fmla="*/ 2284 h 182"/>
                <a:gd name="T24" fmla="+- 0 3656 3527"/>
                <a:gd name="T25" fmla="*/ T24 w 785"/>
                <a:gd name="T26" fmla="+- 0 2284 2104"/>
                <a:gd name="T27" fmla="*/ 2284 h 182"/>
                <a:gd name="T28" fmla="+- 0 3656 3527"/>
                <a:gd name="T29" fmla="*/ T28 w 785"/>
                <a:gd name="T30" fmla="+- 0 2244 2104"/>
                <a:gd name="T31" fmla="*/ 2244 h 182"/>
                <a:gd name="T32" fmla="+- 0 3724 3527"/>
                <a:gd name="T33" fmla="*/ T32 w 785"/>
                <a:gd name="T34" fmla="+- 0 2104 2104"/>
                <a:gd name="T35" fmla="*/ 2104 h 182"/>
                <a:gd name="T36" fmla="+- 0 3676 3527"/>
                <a:gd name="T37" fmla="*/ T36 w 785"/>
                <a:gd name="T38" fmla="+- 0 2104 2104"/>
                <a:gd name="T39" fmla="*/ 2104 h 182"/>
                <a:gd name="T40" fmla="+- 0 3676 3527"/>
                <a:gd name="T41" fmla="*/ T40 w 785"/>
                <a:gd name="T42" fmla="+- 0 2285 2104"/>
                <a:gd name="T43" fmla="*/ 2285 h 182"/>
                <a:gd name="T44" fmla="+- 0 3724 3527"/>
                <a:gd name="T45" fmla="*/ T44 w 785"/>
                <a:gd name="T46" fmla="+- 0 2285 2104"/>
                <a:gd name="T47" fmla="*/ 2285 h 182"/>
                <a:gd name="T48" fmla="+- 0 3724 3527"/>
                <a:gd name="T49" fmla="*/ T48 w 785"/>
                <a:gd name="T50" fmla="+- 0 2104 2104"/>
                <a:gd name="T51" fmla="*/ 2104 h 182"/>
                <a:gd name="T52" fmla="+- 0 3907 3527"/>
                <a:gd name="T53" fmla="*/ T52 w 785"/>
                <a:gd name="T54" fmla="+- 0 2104 2104"/>
                <a:gd name="T55" fmla="*/ 2104 h 182"/>
                <a:gd name="T56" fmla="+- 0 3744 3527"/>
                <a:gd name="T57" fmla="*/ T56 w 785"/>
                <a:gd name="T58" fmla="+- 0 2104 2104"/>
                <a:gd name="T59" fmla="*/ 2104 h 182"/>
                <a:gd name="T60" fmla="+- 0 3744 3527"/>
                <a:gd name="T61" fmla="*/ T60 w 785"/>
                <a:gd name="T62" fmla="+- 0 2146 2104"/>
                <a:gd name="T63" fmla="*/ 2146 h 182"/>
                <a:gd name="T64" fmla="+- 0 3802 3527"/>
                <a:gd name="T65" fmla="*/ T64 w 785"/>
                <a:gd name="T66" fmla="+- 0 2146 2104"/>
                <a:gd name="T67" fmla="*/ 2146 h 182"/>
                <a:gd name="T68" fmla="+- 0 3802 3527"/>
                <a:gd name="T69" fmla="*/ T68 w 785"/>
                <a:gd name="T70" fmla="+- 0 2286 2104"/>
                <a:gd name="T71" fmla="*/ 2286 h 182"/>
                <a:gd name="T72" fmla="+- 0 3850 3527"/>
                <a:gd name="T73" fmla="*/ T72 w 785"/>
                <a:gd name="T74" fmla="+- 0 2286 2104"/>
                <a:gd name="T75" fmla="*/ 2286 h 182"/>
                <a:gd name="T76" fmla="+- 0 3850 3527"/>
                <a:gd name="T77" fmla="*/ T76 w 785"/>
                <a:gd name="T78" fmla="+- 0 2146 2104"/>
                <a:gd name="T79" fmla="*/ 2146 h 182"/>
                <a:gd name="T80" fmla="+- 0 3907 3527"/>
                <a:gd name="T81" fmla="*/ T80 w 785"/>
                <a:gd name="T82" fmla="+- 0 2146 2104"/>
                <a:gd name="T83" fmla="*/ 2146 h 182"/>
                <a:gd name="T84" fmla="+- 0 3907 3527"/>
                <a:gd name="T85" fmla="*/ T84 w 785"/>
                <a:gd name="T86" fmla="+- 0 2104 2104"/>
                <a:gd name="T87" fmla="*/ 2104 h 182"/>
                <a:gd name="T88" fmla="+- 0 3976 3527"/>
                <a:gd name="T89" fmla="*/ T88 w 785"/>
                <a:gd name="T90" fmla="+- 0 2104 2104"/>
                <a:gd name="T91" fmla="*/ 2104 h 182"/>
                <a:gd name="T92" fmla="+- 0 3927 3527"/>
                <a:gd name="T93" fmla="*/ T92 w 785"/>
                <a:gd name="T94" fmla="+- 0 2104 2104"/>
                <a:gd name="T95" fmla="*/ 2104 h 182"/>
                <a:gd name="T96" fmla="+- 0 3927 3527"/>
                <a:gd name="T97" fmla="*/ T96 w 785"/>
                <a:gd name="T98" fmla="+- 0 2285 2104"/>
                <a:gd name="T99" fmla="*/ 2285 h 182"/>
                <a:gd name="T100" fmla="+- 0 3976 3527"/>
                <a:gd name="T101" fmla="*/ T100 w 785"/>
                <a:gd name="T102" fmla="+- 0 2285 2104"/>
                <a:gd name="T103" fmla="*/ 2285 h 182"/>
                <a:gd name="T104" fmla="+- 0 3976 3527"/>
                <a:gd name="T105" fmla="*/ T104 w 785"/>
                <a:gd name="T106" fmla="+- 0 2104 2104"/>
                <a:gd name="T107" fmla="*/ 2104 h 182"/>
                <a:gd name="T108" fmla="+- 0 4135 3527"/>
                <a:gd name="T109" fmla="*/ T108 w 785"/>
                <a:gd name="T110" fmla="+- 0 2104 2104"/>
                <a:gd name="T111" fmla="*/ 2104 h 182"/>
                <a:gd name="T112" fmla="+- 0 4005 3527"/>
                <a:gd name="T113" fmla="*/ T112 w 785"/>
                <a:gd name="T114" fmla="+- 0 2104 2104"/>
                <a:gd name="T115" fmla="*/ 2104 h 182"/>
                <a:gd name="T116" fmla="+- 0 4005 3527"/>
                <a:gd name="T117" fmla="*/ T116 w 785"/>
                <a:gd name="T118" fmla="+- 0 2285 2104"/>
                <a:gd name="T119" fmla="*/ 2285 h 182"/>
                <a:gd name="T120" fmla="+- 0 4135 3527"/>
                <a:gd name="T121" fmla="*/ T120 w 785"/>
                <a:gd name="T122" fmla="+- 0 2285 2104"/>
                <a:gd name="T123" fmla="*/ 2285 h 182"/>
                <a:gd name="T124" fmla="+- 0 4135 3527"/>
                <a:gd name="T125" fmla="*/ T124 w 785"/>
                <a:gd name="T126" fmla="+- 0 2244 2104"/>
                <a:gd name="T127" fmla="*/ 2244 h 182"/>
                <a:gd name="T128" fmla="+- 0 4053 3527"/>
                <a:gd name="T129" fmla="*/ T128 w 785"/>
                <a:gd name="T130" fmla="+- 0 2244 2104"/>
                <a:gd name="T131" fmla="*/ 2244 h 182"/>
                <a:gd name="T132" fmla="+- 0 4053 3527"/>
                <a:gd name="T133" fmla="*/ T132 w 785"/>
                <a:gd name="T134" fmla="+- 0 2215 2104"/>
                <a:gd name="T135" fmla="*/ 2215 h 182"/>
                <a:gd name="T136" fmla="+- 0 4119 3527"/>
                <a:gd name="T137" fmla="*/ T136 w 785"/>
                <a:gd name="T138" fmla="+- 0 2215 2104"/>
                <a:gd name="T139" fmla="*/ 2215 h 182"/>
                <a:gd name="T140" fmla="+- 0 4119 3527"/>
                <a:gd name="T141" fmla="*/ T140 w 785"/>
                <a:gd name="T142" fmla="+- 0 2173 2104"/>
                <a:gd name="T143" fmla="*/ 2173 h 182"/>
                <a:gd name="T144" fmla="+- 0 4053 3527"/>
                <a:gd name="T145" fmla="*/ T144 w 785"/>
                <a:gd name="T146" fmla="+- 0 2173 2104"/>
                <a:gd name="T147" fmla="*/ 2173 h 182"/>
                <a:gd name="T148" fmla="+- 0 4053 3527"/>
                <a:gd name="T149" fmla="*/ T148 w 785"/>
                <a:gd name="T150" fmla="+- 0 2146 2104"/>
                <a:gd name="T151" fmla="*/ 2146 h 182"/>
                <a:gd name="T152" fmla="+- 0 4135 3527"/>
                <a:gd name="T153" fmla="*/ T152 w 785"/>
                <a:gd name="T154" fmla="+- 0 2146 2104"/>
                <a:gd name="T155" fmla="*/ 2146 h 182"/>
                <a:gd name="T156" fmla="+- 0 4135 3527"/>
                <a:gd name="T157" fmla="*/ T156 w 785"/>
                <a:gd name="T158" fmla="+- 0 2104 2104"/>
                <a:gd name="T159" fmla="*/ 2104 h 182"/>
                <a:gd name="T160" fmla="+- 0 4312 3527"/>
                <a:gd name="T161" fmla="*/ T160 w 785"/>
                <a:gd name="T162" fmla="+- 0 2104 2104"/>
                <a:gd name="T163" fmla="*/ 2104 h 182"/>
                <a:gd name="T164" fmla="+- 0 4148 3527"/>
                <a:gd name="T165" fmla="*/ T164 w 785"/>
                <a:gd name="T166" fmla="+- 0 2104 2104"/>
                <a:gd name="T167" fmla="*/ 2104 h 182"/>
                <a:gd name="T168" fmla="+- 0 4148 3527"/>
                <a:gd name="T169" fmla="*/ T168 w 785"/>
                <a:gd name="T170" fmla="+- 0 2146 2104"/>
                <a:gd name="T171" fmla="*/ 2146 h 182"/>
                <a:gd name="T172" fmla="+- 0 4206 3527"/>
                <a:gd name="T173" fmla="*/ T172 w 785"/>
                <a:gd name="T174" fmla="+- 0 2146 2104"/>
                <a:gd name="T175" fmla="*/ 2146 h 182"/>
                <a:gd name="T176" fmla="+- 0 4206 3527"/>
                <a:gd name="T177" fmla="*/ T176 w 785"/>
                <a:gd name="T178" fmla="+- 0 2286 2104"/>
                <a:gd name="T179" fmla="*/ 2286 h 182"/>
                <a:gd name="T180" fmla="+- 0 4254 3527"/>
                <a:gd name="T181" fmla="*/ T180 w 785"/>
                <a:gd name="T182" fmla="+- 0 2286 2104"/>
                <a:gd name="T183" fmla="*/ 2286 h 182"/>
                <a:gd name="T184" fmla="+- 0 4254 3527"/>
                <a:gd name="T185" fmla="*/ T184 w 785"/>
                <a:gd name="T186" fmla="+- 0 2146 2104"/>
                <a:gd name="T187" fmla="*/ 2146 h 182"/>
                <a:gd name="T188" fmla="+- 0 4312 3527"/>
                <a:gd name="T189" fmla="*/ T188 w 785"/>
                <a:gd name="T190" fmla="+- 0 2146 2104"/>
                <a:gd name="T191" fmla="*/ 2146 h 182"/>
                <a:gd name="T192" fmla="+- 0 4312 3527"/>
                <a:gd name="T193" fmla="*/ T192 w 785"/>
                <a:gd name="T194" fmla="+- 0 2104 2104"/>
                <a:gd name="T195" fmla="*/ 2104 h 1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785" h="182">
                  <a:moveTo>
                    <a:pt x="129" y="140"/>
                  </a:moveTo>
                  <a:lnTo>
                    <a:pt x="48" y="140"/>
                  </a:lnTo>
                  <a:lnTo>
                    <a:pt x="48" y="0"/>
                  </a:lnTo>
                  <a:lnTo>
                    <a:pt x="0" y="0"/>
                  </a:lnTo>
                  <a:lnTo>
                    <a:pt x="0" y="140"/>
                  </a:lnTo>
                  <a:lnTo>
                    <a:pt x="0" y="180"/>
                  </a:lnTo>
                  <a:lnTo>
                    <a:pt x="129" y="180"/>
                  </a:lnTo>
                  <a:lnTo>
                    <a:pt x="129" y="140"/>
                  </a:lnTo>
                  <a:close/>
                  <a:moveTo>
                    <a:pt x="197" y="0"/>
                  </a:moveTo>
                  <a:lnTo>
                    <a:pt x="149" y="0"/>
                  </a:lnTo>
                  <a:lnTo>
                    <a:pt x="149" y="181"/>
                  </a:lnTo>
                  <a:lnTo>
                    <a:pt x="197" y="181"/>
                  </a:lnTo>
                  <a:lnTo>
                    <a:pt x="197" y="0"/>
                  </a:lnTo>
                  <a:close/>
                  <a:moveTo>
                    <a:pt x="380" y="0"/>
                  </a:moveTo>
                  <a:lnTo>
                    <a:pt x="217" y="0"/>
                  </a:lnTo>
                  <a:lnTo>
                    <a:pt x="217" y="42"/>
                  </a:lnTo>
                  <a:lnTo>
                    <a:pt x="275" y="42"/>
                  </a:lnTo>
                  <a:lnTo>
                    <a:pt x="275" y="182"/>
                  </a:lnTo>
                  <a:lnTo>
                    <a:pt x="323" y="182"/>
                  </a:lnTo>
                  <a:lnTo>
                    <a:pt x="323" y="42"/>
                  </a:lnTo>
                  <a:lnTo>
                    <a:pt x="380" y="42"/>
                  </a:lnTo>
                  <a:lnTo>
                    <a:pt x="380" y="0"/>
                  </a:lnTo>
                  <a:close/>
                  <a:moveTo>
                    <a:pt x="449" y="0"/>
                  </a:moveTo>
                  <a:lnTo>
                    <a:pt x="400" y="0"/>
                  </a:lnTo>
                  <a:lnTo>
                    <a:pt x="400" y="181"/>
                  </a:lnTo>
                  <a:lnTo>
                    <a:pt x="449" y="181"/>
                  </a:lnTo>
                  <a:lnTo>
                    <a:pt x="449" y="0"/>
                  </a:lnTo>
                  <a:close/>
                  <a:moveTo>
                    <a:pt x="608" y="0"/>
                  </a:moveTo>
                  <a:lnTo>
                    <a:pt x="478" y="0"/>
                  </a:lnTo>
                  <a:lnTo>
                    <a:pt x="478" y="181"/>
                  </a:lnTo>
                  <a:lnTo>
                    <a:pt x="608" y="181"/>
                  </a:lnTo>
                  <a:lnTo>
                    <a:pt x="608" y="140"/>
                  </a:lnTo>
                  <a:lnTo>
                    <a:pt x="526" y="140"/>
                  </a:lnTo>
                  <a:lnTo>
                    <a:pt x="526" y="111"/>
                  </a:lnTo>
                  <a:lnTo>
                    <a:pt x="592" y="111"/>
                  </a:lnTo>
                  <a:lnTo>
                    <a:pt x="592" y="69"/>
                  </a:lnTo>
                  <a:lnTo>
                    <a:pt x="526" y="69"/>
                  </a:lnTo>
                  <a:lnTo>
                    <a:pt x="526" y="42"/>
                  </a:lnTo>
                  <a:lnTo>
                    <a:pt x="608" y="42"/>
                  </a:lnTo>
                  <a:lnTo>
                    <a:pt x="608" y="0"/>
                  </a:lnTo>
                  <a:close/>
                  <a:moveTo>
                    <a:pt x="785" y="0"/>
                  </a:moveTo>
                  <a:lnTo>
                    <a:pt x="621" y="0"/>
                  </a:lnTo>
                  <a:lnTo>
                    <a:pt x="621" y="42"/>
                  </a:lnTo>
                  <a:lnTo>
                    <a:pt x="679" y="42"/>
                  </a:lnTo>
                  <a:lnTo>
                    <a:pt x="679" y="182"/>
                  </a:lnTo>
                  <a:lnTo>
                    <a:pt x="727" y="182"/>
                  </a:lnTo>
                  <a:lnTo>
                    <a:pt x="727" y="42"/>
                  </a:lnTo>
                  <a:lnTo>
                    <a:pt x="785" y="42"/>
                  </a:lnTo>
                  <a:lnTo>
                    <a:pt x="785"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6" name="docshapegroup4">
            <a:extLst>
              <a:ext uri="{FF2B5EF4-FFF2-40B4-BE49-F238E27FC236}">
                <a16:creationId xmlns:a16="http://schemas.microsoft.com/office/drawing/2014/main" id="{AFBCD4CD-9471-41CD-B000-3187F9D611EB}"/>
              </a:ext>
            </a:extLst>
          </p:cNvPr>
          <p:cNvGrpSpPr>
            <a:grpSpLocks/>
          </p:cNvGrpSpPr>
          <p:nvPr/>
        </p:nvGrpSpPr>
        <p:grpSpPr bwMode="auto">
          <a:xfrm>
            <a:off x="2924175" y="9560560"/>
            <a:ext cx="518795" cy="438785"/>
            <a:chOff x="4605" y="1934"/>
            <a:chExt cx="817" cy="691"/>
          </a:xfrm>
        </p:grpSpPr>
        <p:sp>
          <p:nvSpPr>
            <p:cNvPr id="17" name="docshape5">
              <a:extLst>
                <a:ext uri="{FF2B5EF4-FFF2-40B4-BE49-F238E27FC236}">
                  <a16:creationId xmlns:a16="http://schemas.microsoft.com/office/drawing/2014/main" id="{0037C55F-A483-4682-8D0D-A1865D7633C4}"/>
                </a:ext>
              </a:extLst>
            </p:cNvPr>
            <p:cNvSpPr>
              <a:spLocks/>
            </p:cNvSpPr>
            <p:nvPr/>
          </p:nvSpPr>
          <p:spPr bwMode="auto">
            <a:xfrm>
              <a:off x="4699" y="1933"/>
              <a:ext cx="632" cy="555"/>
            </a:xfrm>
            <a:custGeom>
              <a:avLst/>
              <a:gdLst>
                <a:gd name="T0" fmla="+- 0 5015 4699"/>
                <a:gd name="T1" fmla="*/ T0 w 632"/>
                <a:gd name="T2" fmla="+- 0 1934 1934"/>
                <a:gd name="T3" fmla="*/ 1934 h 555"/>
                <a:gd name="T4" fmla="+- 0 5002 4699"/>
                <a:gd name="T5" fmla="*/ T4 w 632"/>
                <a:gd name="T6" fmla="+- 0 1938 1934"/>
                <a:gd name="T7" fmla="*/ 1938 h 555"/>
                <a:gd name="T8" fmla="+- 0 4991 4699"/>
                <a:gd name="T9" fmla="*/ T8 w 632"/>
                <a:gd name="T10" fmla="+- 0 1951 1934"/>
                <a:gd name="T11" fmla="*/ 1951 h 555"/>
                <a:gd name="T12" fmla="+- 0 4705 4699"/>
                <a:gd name="T13" fmla="*/ T12 w 632"/>
                <a:gd name="T14" fmla="+- 0 2446 1934"/>
                <a:gd name="T15" fmla="*/ 2446 h 555"/>
                <a:gd name="T16" fmla="+- 0 4699 4699"/>
                <a:gd name="T17" fmla="*/ T16 w 632"/>
                <a:gd name="T18" fmla="+- 0 2463 1934"/>
                <a:gd name="T19" fmla="*/ 2463 h 555"/>
                <a:gd name="T20" fmla="+- 0 4702 4699"/>
                <a:gd name="T21" fmla="*/ T20 w 632"/>
                <a:gd name="T22" fmla="+- 0 2476 1934"/>
                <a:gd name="T23" fmla="*/ 2476 h 555"/>
                <a:gd name="T24" fmla="+- 0 4712 4699"/>
                <a:gd name="T25" fmla="*/ T24 w 632"/>
                <a:gd name="T26" fmla="+- 0 2485 1934"/>
                <a:gd name="T27" fmla="*/ 2485 h 555"/>
                <a:gd name="T28" fmla="+- 0 4729 4699"/>
                <a:gd name="T29" fmla="*/ T28 w 632"/>
                <a:gd name="T30" fmla="+- 0 2488 1934"/>
                <a:gd name="T31" fmla="*/ 2488 h 555"/>
                <a:gd name="T32" fmla="+- 0 5301 4699"/>
                <a:gd name="T33" fmla="*/ T32 w 632"/>
                <a:gd name="T34" fmla="+- 0 2488 1934"/>
                <a:gd name="T35" fmla="*/ 2488 h 555"/>
                <a:gd name="T36" fmla="+- 0 5318 4699"/>
                <a:gd name="T37" fmla="*/ T36 w 632"/>
                <a:gd name="T38" fmla="+- 0 2485 1934"/>
                <a:gd name="T39" fmla="*/ 2485 h 555"/>
                <a:gd name="T40" fmla="+- 0 5328 4699"/>
                <a:gd name="T41" fmla="*/ T40 w 632"/>
                <a:gd name="T42" fmla="+- 0 2476 1934"/>
                <a:gd name="T43" fmla="*/ 2476 h 555"/>
                <a:gd name="T44" fmla="+- 0 5331 4699"/>
                <a:gd name="T45" fmla="*/ T44 w 632"/>
                <a:gd name="T46" fmla="+- 0 2463 1934"/>
                <a:gd name="T47" fmla="*/ 2463 h 555"/>
                <a:gd name="T48" fmla="+- 0 5325 4699"/>
                <a:gd name="T49" fmla="*/ T48 w 632"/>
                <a:gd name="T50" fmla="+- 0 2446 1934"/>
                <a:gd name="T51" fmla="*/ 2446 h 555"/>
                <a:gd name="T52" fmla="+- 0 5039 4699"/>
                <a:gd name="T53" fmla="*/ T52 w 632"/>
                <a:gd name="T54" fmla="+- 0 1951 1934"/>
                <a:gd name="T55" fmla="*/ 1951 h 555"/>
                <a:gd name="T56" fmla="+- 0 5028 4699"/>
                <a:gd name="T57" fmla="*/ T56 w 632"/>
                <a:gd name="T58" fmla="+- 0 1938 1934"/>
                <a:gd name="T59" fmla="*/ 1938 h 555"/>
                <a:gd name="T60" fmla="+- 0 5015 4699"/>
                <a:gd name="T61" fmla="*/ T60 w 632"/>
                <a:gd name="T62" fmla="+- 0 1934 1934"/>
                <a:gd name="T63" fmla="*/ 1934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632" h="555">
                  <a:moveTo>
                    <a:pt x="316" y="0"/>
                  </a:moveTo>
                  <a:lnTo>
                    <a:pt x="303" y="4"/>
                  </a:lnTo>
                  <a:lnTo>
                    <a:pt x="292" y="17"/>
                  </a:lnTo>
                  <a:lnTo>
                    <a:pt x="6" y="512"/>
                  </a:lnTo>
                  <a:lnTo>
                    <a:pt x="0" y="529"/>
                  </a:lnTo>
                  <a:lnTo>
                    <a:pt x="3" y="542"/>
                  </a:lnTo>
                  <a:lnTo>
                    <a:pt x="13" y="551"/>
                  </a:lnTo>
                  <a:lnTo>
                    <a:pt x="30" y="554"/>
                  </a:lnTo>
                  <a:lnTo>
                    <a:pt x="602" y="554"/>
                  </a:lnTo>
                  <a:lnTo>
                    <a:pt x="619" y="551"/>
                  </a:lnTo>
                  <a:lnTo>
                    <a:pt x="629" y="542"/>
                  </a:lnTo>
                  <a:lnTo>
                    <a:pt x="632" y="529"/>
                  </a:lnTo>
                  <a:lnTo>
                    <a:pt x="626" y="512"/>
                  </a:lnTo>
                  <a:lnTo>
                    <a:pt x="340" y="17"/>
                  </a:lnTo>
                  <a:lnTo>
                    <a:pt x="329" y="4"/>
                  </a:lnTo>
                  <a:lnTo>
                    <a:pt x="316" y="0"/>
                  </a:lnTo>
                  <a:close/>
                </a:path>
              </a:pathLst>
            </a:custGeom>
            <a:solidFill>
              <a:srgbClr val="0056A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8" name="docshape6">
              <a:extLst>
                <a:ext uri="{FF2B5EF4-FFF2-40B4-BE49-F238E27FC236}">
                  <a16:creationId xmlns:a16="http://schemas.microsoft.com/office/drawing/2014/main" id="{441603F3-B0EF-43A1-9C86-BABBA0F59E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2" y="2027"/>
              <a:ext cx="26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docshape7">
              <a:extLst>
                <a:ext uri="{FF2B5EF4-FFF2-40B4-BE49-F238E27FC236}">
                  <a16:creationId xmlns:a16="http://schemas.microsoft.com/office/drawing/2014/main" id="{33AB5AA2-FB18-48FF-B143-BBCEC85F99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9" y="2287"/>
              <a:ext cx="3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ocshape8">
              <a:extLst>
                <a:ext uri="{FF2B5EF4-FFF2-40B4-BE49-F238E27FC236}">
                  <a16:creationId xmlns:a16="http://schemas.microsoft.com/office/drawing/2014/main" id="{ACB4FE86-4627-4FFF-BA86-645002ADE6A7}"/>
                </a:ext>
              </a:extLst>
            </p:cNvPr>
            <p:cNvSpPr>
              <a:spLocks/>
            </p:cNvSpPr>
            <p:nvPr/>
          </p:nvSpPr>
          <p:spPr bwMode="auto">
            <a:xfrm>
              <a:off x="4605" y="2546"/>
              <a:ext cx="817" cy="78"/>
            </a:xfrm>
            <a:custGeom>
              <a:avLst/>
              <a:gdLst>
                <a:gd name="T0" fmla="+- 0 4606 4605"/>
                <a:gd name="T1" fmla="*/ T0 w 817"/>
                <a:gd name="T2" fmla="+- 0 2561 2546"/>
                <a:gd name="T3" fmla="*/ 2561 h 78"/>
                <a:gd name="T4" fmla="+- 0 4639 4605"/>
                <a:gd name="T5" fmla="*/ T4 w 817"/>
                <a:gd name="T6" fmla="+- 0 2623 2546"/>
                <a:gd name="T7" fmla="*/ 2623 h 78"/>
                <a:gd name="T8" fmla="+- 0 4661 4605"/>
                <a:gd name="T9" fmla="*/ T8 w 817"/>
                <a:gd name="T10" fmla="+- 0 2549 2546"/>
                <a:gd name="T11" fmla="*/ 2549 h 78"/>
                <a:gd name="T12" fmla="+- 0 4715 4605"/>
                <a:gd name="T13" fmla="*/ T12 w 817"/>
                <a:gd name="T14" fmla="+- 0 2591 2546"/>
                <a:gd name="T15" fmla="*/ 2591 h 78"/>
                <a:gd name="T16" fmla="+- 0 4721 4605"/>
                <a:gd name="T17" fmla="*/ T16 w 817"/>
                <a:gd name="T18" fmla="+- 0 2554 2546"/>
                <a:gd name="T19" fmla="*/ 2554 h 78"/>
                <a:gd name="T20" fmla="+- 0 4686 4605"/>
                <a:gd name="T21" fmla="*/ T20 w 817"/>
                <a:gd name="T22" fmla="+- 0 2583 2546"/>
                <a:gd name="T23" fmla="*/ 2583 h 78"/>
                <a:gd name="T24" fmla="+- 0 4710 4605"/>
                <a:gd name="T25" fmla="*/ T24 w 817"/>
                <a:gd name="T26" fmla="+- 0 2563 2546"/>
                <a:gd name="T27" fmla="*/ 2563 h 78"/>
                <a:gd name="T28" fmla="+- 0 4670 4605"/>
                <a:gd name="T29" fmla="*/ T28 w 817"/>
                <a:gd name="T30" fmla="+- 0 2622 2546"/>
                <a:gd name="T31" fmla="*/ 2622 h 78"/>
                <a:gd name="T32" fmla="+- 0 4693 4605"/>
                <a:gd name="T33" fmla="*/ T32 w 817"/>
                <a:gd name="T34" fmla="+- 0 2596 2546"/>
                <a:gd name="T35" fmla="*/ 2596 h 78"/>
                <a:gd name="T36" fmla="+- 0 4792 4605"/>
                <a:gd name="T37" fmla="*/ T36 w 817"/>
                <a:gd name="T38" fmla="+- 0 2549 2546"/>
                <a:gd name="T39" fmla="*/ 2549 h 78"/>
                <a:gd name="T40" fmla="+- 0 4744 4605"/>
                <a:gd name="T41" fmla="*/ T40 w 817"/>
                <a:gd name="T42" fmla="+- 0 2548 2546"/>
                <a:gd name="T43" fmla="*/ 2548 h 78"/>
                <a:gd name="T44" fmla="+- 0 4755 4605"/>
                <a:gd name="T45" fmla="*/ T44 w 817"/>
                <a:gd name="T46" fmla="+- 0 2623 2546"/>
                <a:gd name="T47" fmla="*/ 2623 h 78"/>
                <a:gd name="T48" fmla="+- 0 4792 4605"/>
                <a:gd name="T49" fmla="*/ T48 w 817"/>
                <a:gd name="T50" fmla="+- 0 2549 2546"/>
                <a:gd name="T51" fmla="*/ 2549 h 78"/>
                <a:gd name="T52" fmla="+- 0 4831 4605"/>
                <a:gd name="T53" fmla="*/ T52 w 817"/>
                <a:gd name="T54" fmla="+- 0 2596 2546"/>
                <a:gd name="T55" fmla="*/ 2596 h 78"/>
                <a:gd name="T56" fmla="+- 0 4819 4605"/>
                <a:gd name="T57" fmla="*/ T56 w 817"/>
                <a:gd name="T58" fmla="+- 0 2611 2546"/>
                <a:gd name="T59" fmla="*/ 2611 h 78"/>
                <a:gd name="T60" fmla="+- 0 4826 4605"/>
                <a:gd name="T61" fmla="*/ T60 w 817"/>
                <a:gd name="T62" fmla="+- 0 2560 2546"/>
                <a:gd name="T63" fmla="*/ 2560 h 78"/>
                <a:gd name="T64" fmla="+- 0 4854 4605"/>
                <a:gd name="T65" fmla="*/ T64 w 817"/>
                <a:gd name="T66" fmla="+- 0 2560 2546"/>
                <a:gd name="T67" fmla="*/ 2560 h 78"/>
                <a:gd name="T68" fmla="+- 0 4809 4605"/>
                <a:gd name="T69" fmla="*/ T68 w 817"/>
                <a:gd name="T70" fmla="+- 0 2551 2546"/>
                <a:gd name="T71" fmla="*/ 2551 h 78"/>
                <a:gd name="T72" fmla="+- 0 4812 4605"/>
                <a:gd name="T73" fmla="*/ T72 w 817"/>
                <a:gd name="T74" fmla="+- 0 2621 2546"/>
                <a:gd name="T75" fmla="*/ 2621 h 78"/>
                <a:gd name="T76" fmla="+- 0 4858 4605"/>
                <a:gd name="T77" fmla="*/ T76 w 817"/>
                <a:gd name="T78" fmla="+- 0 2611 2546"/>
                <a:gd name="T79" fmla="*/ 2611 h 78"/>
                <a:gd name="T80" fmla="+- 0 4904 4605"/>
                <a:gd name="T81" fmla="*/ T80 w 817"/>
                <a:gd name="T82" fmla="+- 0 2594 2546"/>
                <a:gd name="T83" fmla="*/ 2594 h 78"/>
                <a:gd name="T84" fmla="+- 0 4912 4605"/>
                <a:gd name="T85" fmla="*/ T84 w 817"/>
                <a:gd name="T86" fmla="+- 0 2611 2546"/>
                <a:gd name="T87" fmla="*/ 2611 h 78"/>
                <a:gd name="T88" fmla="+- 0 4893 4605"/>
                <a:gd name="T89" fmla="*/ T88 w 817"/>
                <a:gd name="T90" fmla="+- 0 2562 2546"/>
                <a:gd name="T91" fmla="*/ 2562 h 78"/>
                <a:gd name="T92" fmla="+- 0 4928 4605"/>
                <a:gd name="T93" fmla="*/ T92 w 817"/>
                <a:gd name="T94" fmla="+- 0 2563 2546"/>
                <a:gd name="T95" fmla="*/ 2563 h 78"/>
                <a:gd name="T96" fmla="+- 0 4894 4605"/>
                <a:gd name="T97" fmla="*/ T96 w 817"/>
                <a:gd name="T98" fmla="+- 0 2547 2546"/>
                <a:gd name="T99" fmla="*/ 2547 h 78"/>
                <a:gd name="T100" fmla="+- 0 4872 4605"/>
                <a:gd name="T101" fmla="*/ T100 w 817"/>
                <a:gd name="T102" fmla="+- 0 2605 2546"/>
                <a:gd name="T103" fmla="*/ 2605 h 78"/>
                <a:gd name="T104" fmla="+- 0 4932 4605"/>
                <a:gd name="T105" fmla="*/ T104 w 817"/>
                <a:gd name="T106" fmla="+- 0 2619 2546"/>
                <a:gd name="T107" fmla="*/ 2619 h 78"/>
                <a:gd name="T108" fmla="+- 0 4972 4605"/>
                <a:gd name="T109" fmla="*/ T108 w 817"/>
                <a:gd name="T110" fmla="+- 0 2549 2546"/>
                <a:gd name="T111" fmla="*/ 2549 h 78"/>
                <a:gd name="T112" fmla="+- 0 4992 4605"/>
                <a:gd name="T113" fmla="*/ T112 w 817"/>
                <a:gd name="T114" fmla="+- 0 2622 2546"/>
                <a:gd name="T115" fmla="*/ 2622 h 78"/>
                <a:gd name="T116" fmla="+- 0 5026 4605"/>
                <a:gd name="T117" fmla="*/ T116 w 817"/>
                <a:gd name="T118" fmla="+- 0 2561 2546"/>
                <a:gd name="T119" fmla="*/ 2561 h 78"/>
                <a:gd name="T120" fmla="+- 0 5077 4605"/>
                <a:gd name="T121" fmla="*/ T120 w 817"/>
                <a:gd name="T122" fmla="+- 0 2593 2546"/>
                <a:gd name="T123" fmla="*/ 2593 h 78"/>
                <a:gd name="T124" fmla="+- 0 5091 4605"/>
                <a:gd name="T125" fmla="*/ T124 w 817"/>
                <a:gd name="T126" fmla="+- 0 2563 2546"/>
                <a:gd name="T127" fmla="*/ 2563 h 78"/>
                <a:gd name="T128" fmla="+- 0 5063 4605"/>
                <a:gd name="T129" fmla="*/ T128 w 817"/>
                <a:gd name="T130" fmla="+- 0 2583 2546"/>
                <a:gd name="T131" fmla="*/ 2583 h 78"/>
                <a:gd name="T132" fmla="+- 0 5055 4605"/>
                <a:gd name="T133" fmla="*/ T132 w 817"/>
                <a:gd name="T134" fmla="+- 0 2560 2546"/>
                <a:gd name="T135" fmla="*/ 2560 h 78"/>
                <a:gd name="T136" fmla="+- 0 5037 4605"/>
                <a:gd name="T137" fmla="*/ T136 w 817"/>
                <a:gd name="T138" fmla="+- 0 2561 2546"/>
                <a:gd name="T139" fmla="*/ 2561 h 78"/>
                <a:gd name="T140" fmla="+- 0 5051 4605"/>
                <a:gd name="T141" fmla="*/ T140 w 817"/>
                <a:gd name="T142" fmla="+- 0 2597 2546"/>
                <a:gd name="T143" fmla="*/ 2597 h 78"/>
                <a:gd name="T144" fmla="+- 0 5096 4605"/>
                <a:gd name="T145" fmla="*/ T144 w 817"/>
                <a:gd name="T146" fmla="+- 0 2623 2546"/>
                <a:gd name="T147" fmla="*/ 2623 h 78"/>
                <a:gd name="T148" fmla="+- 0 5148 4605"/>
                <a:gd name="T149" fmla="*/ T148 w 817"/>
                <a:gd name="T150" fmla="+- 0 2552 2546"/>
                <a:gd name="T151" fmla="*/ 2552 h 78"/>
                <a:gd name="T152" fmla="+- 0 5138 4605"/>
                <a:gd name="T153" fmla="*/ T152 w 817"/>
                <a:gd name="T154" fmla="+- 0 2565 2546"/>
                <a:gd name="T155" fmla="*/ 2565 h 78"/>
                <a:gd name="T156" fmla="+- 0 5130 4605"/>
                <a:gd name="T157" fmla="*/ T156 w 817"/>
                <a:gd name="T158" fmla="+- 0 2549 2546"/>
                <a:gd name="T159" fmla="*/ 2549 h 78"/>
                <a:gd name="T160" fmla="+- 0 5123 4605"/>
                <a:gd name="T161" fmla="*/ T160 w 817"/>
                <a:gd name="T162" fmla="+- 0 2606 2546"/>
                <a:gd name="T163" fmla="*/ 2606 h 78"/>
                <a:gd name="T164" fmla="+- 0 5173 4605"/>
                <a:gd name="T165" fmla="*/ T164 w 817"/>
                <a:gd name="T166" fmla="+- 0 2623 2546"/>
                <a:gd name="T167" fmla="*/ 2623 h 78"/>
                <a:gd name="T168" fmla="+- 0 5184 4605"/>
                <a:gd name="T169" fmla="*/ T168 w 817"/>
                <a:gd name="T170" fmla="+- 0 2622 2546"/>
                <a:gd name="T171" fmla="*/ 2622 h 78"/>
                <a:gd name="T172" fmla="+- 0 5226 4605"/>
                <a:gd name="T173" fmla="*/ T172 w 817"/>
                <a:gd name="T174" fmla="+- 0 2590 2546"/>
                <a:gd name="T175" fmla="*/ 2590 h 78"/>
                <a:gd name="T176" fmla="+- 0 5199 4605"/>
                <a:gd name="T177" fmla="*/ T176 w 817"/>
                <a:gd name="T178" fmla="+- 0 2562 2546"/>
                <a:gd name="T179" fmla="*/ 2562 h 78"/>
                <a:gd name="T180" fmla="+- 0 5262 4605"/>
                <a:gd name="T181" fmla="*/ T180 w 817"/>
                <a:gd name="T182" fmla="+- 0 2549 2546"/>
                <a:gd name="T183" fmla="*/ 2549 h 78"/>
                <a:gd name="T184" fmla="+- 0 5261 4605"/>
                <a:gd name="T185" fmla="*/ T184 w 817"/>
                <a:gd name="T186" fmla="+- 0 2623 2546"/>
                <a:gd name="T187" fmla="*/ 2623 h 78"/>
                <a:gd name="T188" fmla="+- 0 5314 4605"/>
                <a:gd name="T189" fmla="*/ T188 w 817"/>
                <a:gd name="T190" fmla="+- 0 2578 2546"/>
                <a:gd name="T191" fmla="*/ 2578 h 78"/>
                <a:gd name="T192" fmla="+- 0 5297 4605"/>
                <a:gd name="T193" fmla="*/ T192 w 817"/>
                <a:gd name="T194" fmla="+- 0 2549 2546"/>
                <a:gd name="T195" fmla="*/ 2549 h 78"/>
                <a:gd name="T196" fmla="+- 0 5296 4605"/>
                <a:gd name="T197" fmla="*/ T196 w 817"/>
                <a:gd name="T198" fmla="+- 0 2623 2546"/>
                <a:gd name="T199" fmla="*/ 2623 h 78"/>
                <a:gd name="T200" fmla="+- 0 5329 4605"/>
                <a:gd name="T201" fmla="*/ T200 w 817"/>
                <a:gd name="T202" fmla="+- 0 2622 2546"/>
                <a:gd name="T203" fmla="*/ 2622 h 78"/>
                <a:gd name="T204" fmla="+- 0 5389 4605"/>
                <a:gd name="T205" fmla="*/ T204 w 817"/>
                <a:gd name="T206" fmla="+- 0 2578 2546"/>
                <a:gd name="T207" fmla="*/ 2578 h 78"/>
                <a:gd name="T208" fmla="+- 0 5372 4605"/>
                <a:gd name="T209" fmla="*/ T208 w 817"/>
                <a:gd name="T210" fmla="+- 0 2549 2546"/>
                <a:gd name="T211" fmla="*/ 2549 h 78"/>
                <a:gd name="T212" fmla="+- 0 5371 4605"/>
                <a:gd name="T213" fmla="*/ T212 w 817"/>
                <a:gd name="T214" fmla="+- 0 2623 2546"/>
                <a:gd name="T215" fmla="*/ 2623 h 78"/>
                <a:gd name="T216" fmla="+- 0 5403 4605"/>
                <a:gd name="T217" fmla="*/ T216 w 817"/>
                <a:gd name="T218" fmla="+- 0 2622 2546"/>
                <a:gd name="T219" fmla="*/ 2622 h 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817" h="78">
                  <a:moveTo>
                    <a:pt x="56" y="3"/>
                  </a:moveTo>
                  <a:lnTo>
                    <a:pt x="55" y="2"/>
                  </a:lnTo>
                  <a:lnTo>
                    <a:pt x="1" y="2"/>
                  </a:lnTo>
                  <a:lnTo>
                    <a:pt x="0" y="3"/>
                  </a:lnTo>
                  <a:lnTo>
                    <a:pt x="0" y="14"/>
                  </a:lnTo>
                  <a:lnTo>
                    <a:pt x="1" y="15"/>
                  </a:lnTo>
                  <a:lnTo>
                    <a:pt x="3" y="15"/>
                  </a:lnTo>
                  <a:lnTo>
                    <a:pt x="20" y="15"/>
                  </a:lnTo>
                  <a:lnTo>
                    <a:pt x="21" y="16"/>
                  </a:lnTo>
                  <a:lnTo>
                    <a:pt x="21" y="76"/>
                  </a:lnTo>
                  <a:lnTo>
                    <a:pt x="22" y="77"/>
                  </a:lnTo>
                  <a:lnTo>
                    <a:pt x="34" y="77"/>
                  </a:lnTo>
                  <a:lnTo>
                    <a:pt x="35" y="76"/>
                  </a:lnTo>
                  <a:lnTo>
                    <a:pt x="35" y="16"/>
                  </a:lnTo>
                  <a:lnTo>
                    <a:pt x="37" y="15"/>
                  </a:lnTo>
                  <a:lnTo>
                    <a:pt x="55" y="15"/>
                  </a:lnTo>
                  <a:lnTo>
                    <a:pt x="56" y="14"/>
                  </a:lnTo>
                  <a:lnTo>
                    <a:pt x="56" y="3"/>
                  </a:lnTo>
                  <a:close/>
                  <a:moveTo>
                    <a:pt x="125" y="76"/>
                  </a:moveTo>
                  <a:lnTo>
                    <a:pt x="106" y="50"/>
                  </a:lnTo>
                  <a:lnTo>
                    <a:pt x="105" y="48"/>
                  </a:lnTo>
                  <a:lnTo>
                    <a:pt x="105" y="47"/>
                  </a:lnTo>
                  <a:lnTo>
                    <a:pt x="108" y="46"/>
                  </a:lnTo>
                  <a:lnTo>
                    <a:pt x="110" y="45"/>
                  </a:lnTo>
                  <a:lnTo>
                    <a:pt x="117" y="41"/>
                  </a:lnTo>
                  <a:lnTo>
                    <a:pt x="118" y="37"/>
                  </a:lnTo>
                  <a:lnTo>
                    <a:pt x="119" y="33"/>
                  </a:lnTo>
                  <a:lnTo>
                    <a:pt x="119" y="17"/>
                  </a:lnTo>
                  <a:lnTo>
                    <a:pt x="118" y="14"/>
                  </a:lnTo>
                  <a:lnTo>
                    <a:pt x="116" y="8"/>
                  </a:lnTo>
                  <a:lnTo>
                    <a:pt x="105" y="3"/>
                  </a:lnTo>
                  <a:lnTo>
                    <a:pt x="105" y="17"/>
                  </a:lnTo>
                  <a:lnTo>
                    <a:pt x="105" y="34"/>
                  </a:lnTo>
                  <a:lnTo>
                    <a:pt x="92" y="37"/>
                  </a:lnTo>
                  <a:lnTo>
                    <a:pt x="89" y="37"/>
                  </a:lnTo>
                  <a:lnTo>
                    <a:pt x="81" y="37"/>
                  </a:lnTo>
                  <a:lnTo>
                    <a:pt x="79" y="36"/>
                  </a:lnTo>
                  <a:lnTo>
                    <a:pt x="79" y="16"/>
                  </a:lnTo>
                  <a:lnTo>
                    <a:pt x="82" y="15"/>
                  </a:lnTo>
                  <a:lnTo>
                    <a:pt x="84" y="14"/>
                  </a:lnTo>
                  <a:lnTo>
                    <a:pt x="100" y="14"/>
                  </a:lnTo>
                  <a:lnTo>
                    <a:pt x="105" y="17"/>
                  </a:lnTo>
                  <a:lnTo>
                    <a:pt x="105" y="3"/>
                  </a:lnTo>
                  <a:lnTo>
                    <a:pt x="102" y="2"/>
                  </a:lnTo>
                  <a:lnTo>
                    <a:pt x="72" y="2"/>
                  </a:lnTo>
                  <a:lnTo>
                    <a:pt x="65" y="15"/>
                  </a:lnTo>
                  <a:lnTo>
                    <a:pt x="65" y="16"/>
                  </a:lnTo>
                  <a:lnTo>
                    <a:pt x="65" y="76"/>
                  </a:lnTo>
                  <a:lnTo>
                    <a:pt x="66" y="77"/>
                  </a:lnTo>
                  <a:lnTo>
                    <a:pt x="78" y="77"/>
                  </a:lnTo>
                  <a:lnTo>
                    <a:pt x="79" y="76"/>
                  </a:lnTo>
                  <a:lnTo>
                    <a:pt x="79" y="51"/>
                  </a:lnTo>
                  <a:lnTo>
                    <a:pt x="81" y="50"/>
                  </a:lnTo>
                  <a:lnTo>
                    <a:pt x="88" y="50"/>
                  </a:lnTo>
                  <a:lnTo>
                    <a:pt x="90" y="51"/>
                  </a:lnTo>
                  <a:lnTo>
                    <a:pt x="107" y="76"/>
                  </a:lnTo>
                  <a:lnTo>
                    <a:pt x="109" y="77"/>
                  </a:lnTo>
                  <a:lnTo>
                    <a:pt x="124" y="77"/>
                  </a:lnTo>
                  <a:lnTo>
                    <a:pt x="125" y="76"/>
                  </a:lnTo>
                  <a:close/>
                  <a:moveTo>
                    <a:pt x="187" y="3"/>
                  </a:moveTo>
                  <a:lnTo>
                    <a:pt x="186" y="2"/>
                  </a:lnTo>
                  <a:lnTo>
                    <a:pt x="173" y="2"/>
                  </a:lnTo>
                  <a:lnTo>
                    <a:pt x="157" y="33"/>
                  </a:lnTo>
                  <a:lnTo>
                    <a:pt x="156" y="33"/>
                  </a:lnTo>
                  <a:lnTo>
                    <a:pt x="141" y="3"/>
                  </a:lnTo>
                  <a:lnTo>
                    <a:pt x="139" y="2"/>
                  </a:lnTo>
                  <a:lnTo>
                    <a:pt x="125" y="2"/>
                  </a:lnTo>
                  <a:lnTo>
                    <a:pt x="125" y="3"/>
                  </a:lnTo>
                  <a:lnTo>
                    <a:pt x="148" y="47"/>
                  </a:lnTo>
                  <a:lnTo>
                    <a:pt x="149" y="49"/>
                  </a:lnTo>
                  <a:lnTo>
                    <a:pt x="149" y="76"/>
                  </a:lnTo>
                  <a:lnTo>
                    <a:pt x="150" y="77"/>
                  </a:lnTo>
                  <a:lnTo>
                    <a:pt x="162" y="77"/>
                  </a:lnTo>
                  <a:lnTo>
                    <a:pt x="163" y="76"/>
                  </a:lnTo>
                  <a:lnTo>
                    <a:pt x="163" y="49"/>
                  </a:lnTo>
                  <a:lnTo>
                    <a:pt x="164" y="47"/>
                  </a:lnTo>
                  <a:lnTo>
                    <a:pt x="171" y="33"/>
                  </a:lnTo>
                  <a:lnTo>
                    <a:pt x="187" y="3"/>
                  </a:lnTo>
                  <a:close/>
                  <a:moveTo>
                    <a:pt x="253" y="38"/>
                  </a:moveTo>
                  <a:lnTo>
                    <a:pt x="251" y="37"/>
                  </a:lnTo>
                  <a:lnTo>
                    <a:pt x="226" y="37"/>
                  </a:lnTo>
                  <a:lnTo>
                    <a:pt x="225" y="38"/>
                  </a:lnTo>
                  <a:lnTo>
                    <a:pt x="225" y="48"/>
                  </a:lnTo>
                  <a:lnTo>
                    <a:pt x="226" y="50"/>
                  </a:lnTo>
                  <a:lnTo>
                    <a:pt x="237" y="50"/>
                  </a:lnTo>
                  <a:lnTo>
                    <a:pt x="238" y="51"/>
                  </a:lnTo>
                  <a:lnTo>
                    <a:pt x="238" y="64"/>
                  </a:lnTo>
                  <a:lnTo>
                    <a:pt x="236" y="65"/>
                  </a:lnTo>
                  <a:lnTo>
                    <a:pt x="233" y="65"/>
                  </a:lnTo>
                  <a:lnTo>
                    <a:pt x="214" y="65"/>
                  </a:lnTo>
                  <a:lnTo>
                    <a:pt x="205" y="55"/>
                  </a:lnTo>
                  <a:lnTo>
                    <a:pt x="205" y="34"/>
                  </a:lnTo>
                  <a:lnTo>
                    <a:pt x="207" y="27"/>
                  </a:lnTo>
                  <a:lnTo>
                    <a:pt x="210" y="22"/>
                  </a:lnTo>
                  <a:lnTo>
                    <a:pt x="214" y="16"/>
                  </a:lnTo>
                  <a:lnTo>
                    <a:pt x="221" y="14"/>
                  </a:lnTo>
                  <a:lnTo>
                    <a:pt x="234" y="14"/>
                  </a:lnTo>
                  <a:lnTo>
                    <a:pt x="246" y="17"/>
                  </a:lnTo>
                  <a:lnTo>
                    <a:pt x="247" y="18"/>
                  </a:lnTo>
                  <a:lnTo>
                    <a:pt x="248" y="18"/>
                  </a:lnTo>
                  <a:lnTo>
                    <a:pt x="249" y="17"/>
                  </a:lnTo>
                  <a:lnTo>
                    <a:pt x="249" y="14"/>
                  </a:lnTo>
                  <a:lnTo>
                    <a:pt x="249" y="4"/>
                  </a:lnTo>
                  <a:lnTo>
                    <a:pt x="242" y="2"/>
                  </a:lnTo>
                  <a:lnTo>
                    <a:pt x="235" y="0"/>
                  </a:lnTo>
                  <a:lnTo>
                    <a:pt x="227" y="0"/>
                  </a:lnTo>
                  <a:lnTo>
                    <a:pt x="215" y="1"/>
                  </a:lnTo>
                  <a:lnTo>
                    <a:pt x="204" y="5"/>
                  </a:lnTo>
                  <a:lnTo>
                    <a:pt x="197" y="15"/>
                  </a:lnTo>
                  <a:lnTo>
                    <a:pt x="192" y="22"/>
                  </a:lnTo>
                  <a:lnTo>
                    <a:pt x="190" y="31"/>
                  </a:lnTo>
                  <a:lnTo>
                    <a:pt x="190" y="50"/>
                  </a:lnTo>
                  <a:lnTo>
                    <a:pt x="193" y="59"/>
                  </a:lnTo>
                  <a:lnTo>
                    <a:pt x="207" y="75"/>
                  </a:lnTo>
                  <a:lnTo>
                    <a:pt x="217" y="78"/>
                  </a:lnTo>
                  <a:lnTo>
                    <a:pt x="228" y="78"/>
                  </a:lnTo>
                  <a:lnTo>
                    <a:pt x="236" y="78"/>
                  </a:lnTo>
                  <a:lnTo>
                    <a:pt x="251" y="75"/>
                  </a:lnTo>
                  <a:lnTo>
                    <a:pt x="253" y="73"/>
                  </a:lnTo>
                  <a:lnTo>
                    <a:pt x="253" y="65"/>
                  </a:lnTo>
                  <a:lnTo>
                    <a:pt x="253" y="38"/>
                  </a:lnTo>
                  <a:close/>
                  <a:moveTo>
                    <a:pt x="327" y="38"/>
                  </a:moveTo>
                  <a:lnTo>
                    <a:pt x="326" y="37"/>
                  </a:lnTo>
                  <a:lnTo>
                    <a:pt x="300" y="37"/>
                  </a:lnTo>
                  <a:lnTo>
                    <a:pt x="299" y="38"/>
                  </a:lnTo>
                  <a:lnTo>
                    <a:pt x="299" y="48"/>
                  </a:lnTo>
                  <a:lnTo>
                    <a:pt x="300" y="50"/>
                  </a:lnTo>
                  <a:lnTo>
                    <a:pt x="311" y="50"/>
                  </a:lnTo>
                  <a:lnTo>
                    <a:pt x="312" y="51"/>
                  </a:lnTo>
                  <a:lnTo>
                    <a:pt x="312" y="64"/>
                  </a:lnTo>
                  <a:lnTo>
                    <a:pt x="310" y="65"/>
                  </a:lnTo>
                  <a:lnTo>
                    <a:pt x="307" y="65"/>
                  </a:lnTo>
                  <a:lnTo>
                    <a:pt x="288" y="65"/>
                  </a:lnTo>
                  <a:lnTo>
                    <a:pt x="279" y="55"/>
                  </a:lnTo>
                  <a:lnTo>
                    <a:pt x="279" y="34"/>
                  </a:lnTo>
                  <a:lnTo>
                    <a:pt x="281" y="27"/>
                  </a:lnTo>
                  <a:lnTo>
                    <a:pt x="284" y="22"/>
                  </a:lnTo>
                  <a:lnTo>
                    <a:pt x="288" y="16"/>
                  </a:lnTo>
                  <a:lnTo>
                    <a:pt x="295" y="14"/>
                  </a:lnTo>
                  <a:lnTo>
                    <a:pt x="308" y="14"/>
                  </a:lnTo>
                  <a:lnTo>
                    <a:pt x="320" y="17"/>
                  </a:lnTo>
                  <a:lnTo>
                    <a:pt x="322" y="18"/>
                  </a:lnTo>
                  <a:lnTo>
                    <a:pt x="323" y="18"/>
                  </a:lnTo>
                  <a:lnTo>
                    <a:pt x="323" y="17"/>
                  </a:lnTo>
                  <a:lnTo>
                    <a:pt x="323" y="14"/>
                  </a:lnTo>
                  <a:lnTo>
                    <a:pt x="323" y="4"/>
                  </a:lnTo>
                  <a:lnTo>
                    <a:pt x="316" y="2"/>
                  </a:lnTo>
                  <a:lnTo>
                    <a:pt x="309" y="0"/>
                  </a:lnTo>
                  <a:lnTo>
                    <a:pt x="301" y="0"/>
                  </a:lnTo>
                  <a:lnTo>
                    <a:pt x="289" y="1"/>
                  </a:lnTo>
                  <a:lnTo>
                    <a:pt x="278" y="5"/>
                  </a:lnTo>
                  <a:lnTo>
                    <a:pt x="272" y="15"/>
                  </a:lnTo>
                  <a:lnTo>
                    <a:pt x="267" y="22"/>
                  </a:lnTo>
                  <a:lnTo>
                    <a:pt x="264" y="31"/>
                  </a:lnTo>
                  <a:lnTo>
                    <a:pt x="264" y="50"/>
                  </a:lnTo>
                  <a:lnTo>
                    <a:pt x="267" y="59"/>
                  </a:lnTo>
                  <a:lnTo>
                    <a:pt x="281" y="75"/>
                  </a:lnTo>
                  <a:lnTo>
                    <a:pt x="291" y="78"/>
                  </a:lnTo>
                  <a:lnTo>
                    <a:pt x="302" y="78"/>
                  </a:lnTo>
                  <a:lnTo>
                    <a:pt x="310" y="78"/>
                  </a:lnTo>
                  <a:lnTo>
                    <a:pt x="326" y="75"/>
                  </a:lnTo>
                  <a:lnTo>
                    <a:pt x="327" y="73"/>
                  </a:lnTo>
                  <a:lnTo>
                    <a:pt x="327" y="65"/>
                  </a:lnTo>
                  <a:lnTo>
                    <a:pt x="327" y="38"/>
                  </a:lnTo>
                  <a:close/>
                  <a:moveTo>
                    <a:pt x="423" y="3"/>
                  </a:moveTo>
                  <a:lnTo>
                    <a:pt x="421" y="2"/>
                  </a:lnTo>
                  <a:lnTo>
                    <a:pt x="368" y="2"/>
                  </a:lnTo>
                  <a:lnTo>
                    <a:pt x="367" y="3"/>
                  </a:lnTo>
                  <a:lnTo>
                    <a:pt x="367" y="14"/>
                  </a:lnTo>
                  <a:lnTo>
                    <a:pt x="368" y="15"/>
                  </a:lnTo>
                  <a:lnTo>
                    <a:pt x="369" y="15"/>
                  </a:lnTo>
                  <a:lnTo>
                    <a:pt x="386" y="15"/>
                  </a:lnTo>
                  <a:lnTo>
                    <a:pt x="387" y="16"/>
                  </a:lnTo>
                  <a:lnTo>
                    <a:pt x="387" y="76"/>
                  </a:lnTo>
                  <a:lnTo>
                    <a:pt x="388" y="77"/>
                  </a:lnTo>
                  <a:lnTo>
                    <a:pt x="401" y="77"/>
                  </a:lnTo>
                  <a:lnTo>
                    <a:pt x="402" y="76"/>
                  </a:lnTo>
                  <a:lnTo>
                    <a:pt x="402" y="16"/>
                  </a:lnTo>
                  <a:lnTo>
                    <a:pt x="403" y="15"/>
                  </a:lnTo>
                  <a:lnTo>
                    <a:pt x="421" y="15"/>
                  </a:lnTo>
                  <a:lnTo>
                    <a:pt x="423" y="14"/>
                  </a:lnTo>
                  <a:lnTo>
                    <a:pt x="423" y="3"/>
                  </a:lnTo>
                  <a:close/>
                  <a:moveTo>
                    <a:pt x="491" y="76"/>
                  </a:moveTo>
                  <a:lnTo>
                    <a:pt x="472" y="50"/>
                  </a:lnTo>
                  <a:lnTo>
                    <a:pt x="471" y="48"/>
                  </a:lnTo>
                  <a:lnTo>
                    <a:pt x="472" y="47"/>
                  </a:lnTo>
                  <a:lnTo>
                    <a:pt x="474" y="46"/>
                  </a:lnTo>
                  <a:lnTo>
                    <a:pt x="476" y="45"/>
                  </a:lnTo>
                  <a:lnTo>
                    <a:pt x="483" y="41"/>
                  </a:lnTo>
                  <a:lnTo>
                    <a:pt x="484" y="37"/>
                  </a:lnTo>
                  <a:lnTo>
                    <a:pt x="486" y="33"/>
                  </a:lnTo>
                  <a:lnTo>
                    <a:pt x="486" y="17"/>
                  </a:lnTo>
                  <a:lnTo>
                    <a:pt x="485" y="14"/>
                  </a:lnTo>
                  <a:lnTo>
                    <a:pt x="482" y="8"/>
                  </a:lnTo>
                  <a:lnTo>
                    <a:pt x="471" y="3"/>
                  </a:lnTo>
                  <a:lnTo>
                    <a:pt x="471" y="17"/>
                  </a:lnTo>
                  <a:lnTo>
                    <a:pt x="471" y="34"/>
                  </a:lnTo>
                  <a:lnTo>
                    <a:pt x="458" y="37"/>
                  </a:lnTo>
                  <a:lnTo>
                    <a:pt x="456" y="37"/>
                  </a:lnTo>
                  <a:lnTo>
                    <a:pt x="447" y="37"/>
                  </a:lnTo>
                  <a:lnTo>
                    <a:pt x="446" y="36"/>
                  </a:lnTo>
                  <a:lnTo>
                    <a:pt x="446" y="16"/>
                  </a:lnTo>
                  <a:lnTo>
                    <a:pt x="448" y="15"/>
                  </a:lnTo>
                  <a:lnTo>
                    <a:pt x="450" y="14"/>
                  </a:lnTo>
                  <a:lnTo>
                    <a:pt x="466" y="14"/>
                  </a:lnTo>
                  <a:lnTo>
                    <a:pt x="471" y="17"/>
                  </a:lnTo>
                  <a:lnTo>
                    <a:pt x="471" y="3"/>
                  </a:lnTo>
                  <a:lnTo>
                    <a:pt x="468" y="2"/>
                  </a:lnTo>
                  <a:lnTo>
                    <a:pt x="438" y="2"/>
                  </a:lnTo>
                  <a:lnTo>
                    <a:pt x="432" y="15"/>
                  </a:lnTo>
                  <a:lnTo>
                    <a:pt x="431" y="16"/>
                  </a:lnTo>
                  <a:lnTo>
                    <a:pt x="431" y="76"/>
                  </a:lnTo>
                  <a:lnTo>
                    <a:pt x="432" y="77"/>
                  </a:lnTo>
                  <a:lnTo>
                    <a:pt x="445" y="77"/>
                  </a:lnTo>
                  <a:lnTo>
                    <a:pt x="446" y="76"/>
                  </a:lnTo>
                  <a:lnTo>
                    <a:pt x="446" y="51"/>
                  </a:lnTo>
                  <a:lnTo>
                    <a:pt x="447" y="50"/>
                  </a:lnTo>
                  <a:lnTo>
                    <a:pt x="454" y="50"/>
                  </a:lnTo>
                  <a:lnTo>
                    <a:pt x="456" y="51"/>
                  </a:lnTo>
                  <a:lnTo>
                    <a:pt x="473" y="76"/>
                  </a:lnTo>
                  <a:lnTo>
                    <a:pt x="475" y="77"/>
                  </a:lnTo>
                  <a:lnTo>
                    <a:pt x="491" y="77"/>
                  </a:lnTo>
                  <a:lnTo>
                    <a:pt x="491" y="76"/>
                  </a:lnTo>
                  <a:close/>
                  <a:moveTo>
                    <a:pt x="569" y="76"/>
                  </a:moveTo>
                  <a:lnTo>
                    <a:pt x="563" y="59"/>
                  </a:lnTo>
                  <a:lnTo>
                    <a:pt x="558" y="47"/>
                  </a:lnTo>
                  <a:lnTo>
                    <a:pt x="548" y="19"/>
                  </a:lnTo>
                  <a:lnTo>
                    <a:pt x="543" y="6"/>
                  </a:lnTo>
                  <a:lnTo>
                    <a:pt x="543" y="46"/>
                  </a:lnTo>
                  <a:lnTo>
                    <a:pt x="542" y="47"/>
                  </a:lnTo>
                  <a:lnTo>
                    <a:pt x="524" y="47"/>
                  </a:lnTo>
                  <a:lnTo>
                    <a:pt x="523" y="46"/>
                  </a:lnTo>
                  <a:lnTo>
                    <a:pt x="533" y="19"/>
                  </a:lnTo>
                  <a:lnTo>
                    <a:pt x="543" y="46"/>
                  </a:lnTo>
                  <a:lnTo>
                    <a:pt x="543" y="6"/>
                  </a:lnTo>
                  <a:lnTo>
                    <a:pt x="542" y="3"/>
                  </a:lnTo>
                  <a:lnTo>
                    <a:pt x="538" y="1"/>
                  </a:lnTo>
                  <a:lnTo>
                    <a:pt x="529" y="1"/>
                  </a:lnTo>
                  <a:lnTo>
                    <a:pt x="525" y="3"/>
                  </a:lnTo>
                  <a:lnTo>
                    <a:pt x="523" y="7"/>
                  </a:lnTo>
                  <a:lnTo>
                    <a:pt x="498" y="76"/>
                  </a:lnTo>
                  <a:lnTo>
                    <a:pt x="498" y="77"/>
                  </a:lnTo>
                  <a:lnTo>
                    <a:pt x="511" y="77"/>
                  </a:lnTo>
                  <a:lnTo>
                    <a:pt x="512" y="76"/>
                  </a:lnTo>
                  <a:lnTo>
                    <a:pt x="518" y="60"/>
                  </a:lnTo>
                  <a:lnTo>
                    <a:pt x="519" y="59"/>
                  </a:lnTo>
                  <a:lnTo>
                    <a:pt x="547" y="59"/>
                  </a:lnTo>
                  <a:lnTo>
                    <a:pt x="548" y="60"/>
                  </a:lnTo>
                  <a:lnTo>
                    <a:pt x="554" y="76"/>
                  </a:lnTo>
                  <a:lnTo>
                    <a:pt x="555" y="77"/>
                  </a:lnTo>
                  <a:lnTo>
                    <a:pt x="568" y="77"/>
                  </a:lnTo>
                  <a:lnTo>
                    <a:pt x="569" y="76"/>
                  </a:lnTo>
                  <a:close/>
                  <a:moveTo>
                    <a:pt x="632" y="3"/>
                  </a:moveTo>
                  <a:lnTo>
                    <a:pt x="631" y="2"/>
                  </a:lnTo>
                  <a:lnTo>
                    <a:pt x="586" y="2"/>
                  </a:lnTo>
                  <a:lnTo>
                    <a:pt x="579" y="8"/>
                  </a:lnTo>
                  <a:lnTo>
                    <a:pt x="579" y="76"/>
                  </a:lnTo>
                  <a:lnTo>
                    <a:pt x="580" y="77"/>
                  </a:lnTo>
                  <a:lnTo>
                    <a:pt x="593" y="77"/>
                  </a:lnTo>
                  <a:lnTo>
                    <a:pt x="594" y="76"/>
                  </a:lnTo>
                  <a:lnTo>
                    <a:pt x="594" y="45"/>
                  </a:lnTo>
                  <a:lnTo>
                    <a:pt x="595" y="44"/>
                  </a:lnTo>
                  <a:lnTo>
                    <a:pt x="621" y="44"/>
                  </a:lnTo>
                  <a:lnTo>
                    <a:pt x="622" y="43"/>
                  </a:lnTo>
                  <a:lnTo>
                    <a:pt x="622" y="32"/>
                  </a:lnTo>
                  <a:lnTo>
                    <a:pt x="621" y="31"/>
                  </a:lnTo>
                  <a:lnTo>
                    <a:pt x="595" y="31"/>
                  </a:lnTo>
                  <a:lnTo>
                    <a:pt x="594" y="30"/>
                  </a:lnTo>
                  <a:lnTo>
                    <a:pt x="594" y="16"/>
                  </a:lnTo>
                  <a:lnTo>
                    <a:pt x="596" y="15"/>
                  </a:lnTo>
                  <a:lnTo>
                    <a:pt x="598" y="15"/>
                  </a:lnTo>
                  <a:lnTo>
                    <a:pt x="631" y="15"/>
                  </a:lnTo>
                  <a:lnTo>
                    <a:pt x="632" y="14"/>
                  </a:lnTo>
                  <a:lnTo>
                    <a:pt x="632" y="3"/>
                  </a:lnTo>
                  <a:close/>
                  <a:moveTo>
                    <a:pt x="657" y="3"/>
                  </a:moveTo>
                  <a:lnTo>
                    <a:pt x="656" y="2"/>
                  </a:lnTo>
                  <a:lnTo>
                    <a:pt x="644" y="2"/>
                  </a:lnTo>
                  <a:lnTo>
                    <a:pt x="642" y="3"/>
                  </a:lnTo>
                  <a:lnTo>
                    <a:pt x="642" y="76"/>
                  </a:lnTo>
                  <a:lnTo>
                    <a:pt x="644" y="77"/>
                  </a:lnTo>
                  <a:lnTo>
                    <a:pt x="656" y="77"/>
                  </a:lnTo>
                  <a:lnTo>
                    <a:pt x="657" y="76"/>
                  </a:lnTo>
                  <a:lnTo>
                    <a:pt x="657" y="74"/>
                  </a:lnTo>
                  <a:lnTo>
                    <a:pt x="657" y="3"/>
                  </a:lnTo>
                  <a:close/>
                  <a:moveTo>
                    <a:pt x="742" y="76"/>
                  </a:moveTo>
                  <a:lnTo>
                    <a:pt x="709" y="34"/>
                  </a:lnTo>
                  <a:lnTo>
                    <a:pt x="709" y="32"/>
                  </a:lnTo>
                  <a:lnTo>
                    <a:pt x="738" y="2"/>
                  </a:lnTo>
                  <a:lnTo>
                    <a:pt x="721" y="2"/>
                  </a:lnTo>
                  <a:lnTo>
                    <a:pt x="719" y="2"/>
                  </a:lnTo>
                  <a:lnTo>
                    <a:pt x="692" y="31"/>
                  </a:lnTo>
                  <a:lnTo>
                    <a:pt x="692" y="3"/>
                  </a:lnTo>
                  <a:lnTo>
                    <a:pt x="691" y="2"/>
                  </a:lnTo>
                  <a:lnTo>
                    <a:pt x="679" y="2"/>
                  </a:lnTo>
                  <a:lnTo>
                    <a:pt x="677" y="3"/>
                  </a:lnTo>
                  <a:lnTo>
                    <a:pt x="677" y="76"/>
                  </a:lnTo>
                  <a:lnTo>
                    <a:pt x="679" y="77"/>
                  </a:lnTo>
                  <a:lnTo>
                    <a:pt x="691" y="77"/>
                  </a:lnTo>
                  <a:lnTo>
                    <a:pt x="692" y="76"/>
                  </a:lnTo>
                  <a:lnTo>
                    <a:pt x="692" y="50"/>
                  </a:lnTo>
                  <a:lnTo>
                    <a:pt x="693" y="48"/>
                  </a:lnTo>
                  <a:lnTo>
                    <a:pt x="697" y="43"/>
                  </a:lnTo>
                  <a:lnTo>
                    <a:pt x="699" y="43"/>
                  </a:lnTo>
                  <a:lnTo>
                    <a:pt x="724" y="76"/>
                  </a:lnTo>
                  <a:lnTo>
                    <a:pt x="725" y="77"/>
                  </a:lnTo>
                  <a:lnTo>
                    <a:pt x="741" y="77"/>
                  </a:lnTo>
                  <a:lnTo>
                    <a:pt x="742" y="76"/>
                  </a:lnTo>
                  <a:close/>
                  <a:moveTo>
                    <a:pt x="817" y="76"/>
                  </a:moveTo>
                  <a:lnTo>
                    <a:pt x="783" y="34"/>
                  </a:lnTo>
                  <a:lnTo>
                    <a:pt x="784" y="32"/>
                  </a:lnTo>
                  <a:lnTo>
                    <a:pt x="813" y="2"/>
                  </a:lnTo>
                  <a:lnTo>
                    <a:pt x="796" y="2"/>
                  </a:lnTo>
                  <a:lnTo>
                    <a:pt x="794" y="2"/>
                  </a:lnTo>
                  <a:lnTo>
                    <a:pt x="767" y="31"/>
                  </a:lnTo>
                  <a:lnTo>
                    <a:pt x="767" y="3"/>
                  </a:lnTo>
                  <a:lnTo>
                    <a:pt x="766" y="2"/>
                  </a:lnTo>
                  <a:lnTo>
                    <a:pt x="753" y="2"/>
                  </a:lnTo>
                  <a:lnTo>
                    <a:pt x="752" y="3"/>
                  </a:lnTo>
                  <a:lnTo>
                    <a:pt x="752" y="76"/>
                  </a:lnTo>
                  <a:lnTo>
                    <a:pt x="753" y="77"/>
                  </a:lnTo>
                  <a:lnTo>
                    <a:pt x="766" y="77"/>
                  </a:lnTo>
                  <a:lnTo>
                    <a:pt x="767" y="76"/>
                  </a:lnTo>
                  <a:lnTo>
                    <a:pt x="767" y="50"/>
                  </a:lnTo>
                  <a:lnTo>
                    <a:pt x="768" y="48"/>
                  </a:lnTo>
                  <a:lnTo>
                    <a:pt x="772" y="43"/>
                  </a:lnTo>
                  <a:lnTo>
                    <a:pt x="774" y="43"/>
                  </a:lnTo>
                  <a:lnTo>
                    <a:pt x="798" y="76"/>
                  </a:lnTo>
                  <a:lnTo>
                    <a:pt x="800" y="77"/>
                  </a:lnTo>
                  <a:lnTo>
                    <a:pt x="816" y="77"/>
                  </a:lnTo>
                  <a:lnTo>
                    <a:pt x="817" y="76"/>
                  </a:lnTo>
                  <a:close/>
                </a:path>
              </a:pathLst>
            </a:custGeom>
            <a:solidFill>
              <a:srgbClr val="0056A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 name="docshapegroup9">
            <a:extLst>
              <a:ext uri="{FF2B5EF4-FFF2-40B4-BE49-F238E27FC236}">
                <a16:creationId xmlns:a16="http://schemas.microsoft.com/office/drawing/2014/main" id="{F81FA599-10D8-4865-91DF-1C1A8C409B0F}"/>
              </a:ext>
            </a:extLst>
          </p:cNvPr>
          <p:cNvGrpSpPr>
            <a:grpSpLocks/>
          </p:cNvGrpSpPr>
          <p:nvPr/>
        </p:nvGrpSpPr>
        <p:grpSpPr bwMode="auto">
          <a:xfrm>
            <a:off x="5083175" y="9686290"/>
            <a:ext cx="635000" cy="318135"/>
            <a:chOff x="8005" y="2132"/>
            <a:chExt cx="1000" cy="501"/>
          </a:xfrm>
        </p:grpSpPr>
        <p:sp>
          <p:nvSpPr>
            <p:cNvPr id="22" name="docshape10">
              <a:extLst>
                <a:ext uri="{FF2B5EF4-FFF2-40B4-BE49-F238E27FC236}">
                  <a16:creationId xmlns:a16="http://schemas.microsoft.com/office/drawing/2014/main" id="{F1D86769-FBB1-4AEC-B676-08855AB8DB17}"/>
                </a:ext>
              </a:extLst>
            </p:cNvPr>
            <p:cNvSpPr>
              <a:spLocks noChangeArrowheads="1"/>
            </p:cNvSpPr>
            <p:nvPr/>
          </p:nvSpPr>
          <p:spPr bwMode="auto">
            <a:xfrm>
              <a:off x="8005" y="2131"/>
              <a:ext cx="501" cy="501"/>
            </a:xfrm>
            <a:prstGeom prst="rect">
              <a:avLst/>
            </a:prstGeom>
            <a:solidFill>
              <a:srgbClr val="00215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23" name="docshape11">
              <a:extLst>
                <a:ext uri="{FF2B5EF4-FFF2-40B4-BE49-F238E27FC236}">
                  <a16:creationId xmlns:a16="http://schemas.microsoft.com/office/drawing/2014/main" id="{30398031-4458-4E87-8F91-0CBC24020264}"/>
                </a:ext>
              </a:extLst>
            </p:cNvPr>
            <p:cNvSpPr>
              <a:spLocks noChangeArrowheads="1"/>
            </p:cNvSpPr>
            <p:nvPr/>
          </p:nvSpPr>
          <p:spPr bwMode="auto">
            <a:xfrm>
              <a:off x="8507" y="2134"/>
              <a:ext cx="495" cy="495"/>
            </a:xfrm>
            <a:prstGeom prst="rect">
              <a:avLst/>
            </a:prstGeom>
            <a:noFill/>
            <a:ln w="2489">
              <a:solidFill>
                <a:srgbClr val="00215B"/>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24" name="docshape12">
              <a:extLst>
                <a:ext uri="{FF2B5EF4-FFF2-40B4-BE49-F238E27FC236}">
                  <a16:creationId xmlns:a16="http://schemas.microsoft.com/office/drawing/2014/main" id="{E79AE3C3-7F64-4C72-A144-54D12F124D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3" y="2254"/>
              <a:ext cx="36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docshape13">
              <a:extLst>
                <a:ext uri="{FF2B5EF4-FFF2-40B4-BE49-F238E27FC236}">
                  <a16:creationId xmlns:a16="http://schemas.microsoft.com/office/drawing/2014/main" id="{EC41385F-AC95-4307-BAE0-E50D1833DD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 y="2229"/>
              <a:ext cx="29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docshape14">
            <a:extLst>
              <a:ext uri="{FF2B5EF4-FFF2-40B4-BE49-F238E27FC236}">
                <a16:creationId xmlns:a16="http://schemas.microsoft.com/office/drawing/2014/main" id="{75A0DEA2-5A1F-4472-A8DD-8BAFBF7BD4DB}"/>
              </a:ext>
            </a:extLst>
          </p:cNvPr>
          <p:cNvSpPr>
            <a:spLocks/>
          </p:cNvSpPr>
          <p:nvPr/>
        </p:nvSpPr>
        <p:spPr bwMode="auto">
          <a:xfrm>
            <a:off x="5939790" y="9915525"/>
            <a:ext cx="900430" cy="83820"/>
          </a:xfrm>
          <a:custGeom>
            <a:avLst/>
            <a:gdLst>
              <a:gd name="T0" fmla="+- 0 9354 9354"/>
              <a:gd name="T1" fmla="*/ T0 w 1418"/>
              <a:gd name="T2" fmla="+- 0 2622 2493"/>
              <a:gd name="T3" fmla="*/ 2622 h 132"/>
              <a:gd name="T4" fmla="+- 0 9561 9354"/>
              <a:gd name="T5" fmla="*/ T4 w 1418"/>
              <a:gd name="T6" fmla="+- 0 2575 2493"/>
              <a:gd name="T7" fmla="*/ 2575 h 132"/>
              <a:gd name="T8" fmla="+- 0 9498 9354"/>
              <a:gd name="T9" fmla="*/ T8 w 1418"/>
              <a:gd name="T10" fmla="+- 0 2568 2493"/>
              <a:gd name="T11" fmla="*/ 2568 h 132"/>
              <a:gd name="T12" fmla="+- 0 9538 9354"/>
              <a:gd name="T13" fmla="*/ T12 w 1418"/>
              <a:gd name="T14" fmla="+- 0 2530 2493"/>
              <a:gd name="T15" fmla="*/ 2530 h 132"/>
              <a:gd name="T16" fmla="+- 0 9479 9354"/>
              <a:gd name="T17" fmla="*/ T16 w 1418"/>
              <a:gd name="T18" fmla="+- 0 2600 2493"/>
              <a:gd name="T19" fmla="*/ 2600 h 132"/>
              <a:gd name="T20" fmla="+- 0 9557 9354"/>
              <a:gd name="T21" fmla="*/ T20 w 1418"/>
              <a:gd name="T22" fmla="+- 0 2606 2493"/>
              <a:gd name="T23" fmla="*/ 2606 h 132"/>
              <a:gd name="T24" fmla="+- 0 9561 9354"/>
              <a:gd name="T25" fmla="*/ T24 w 1418"/>
              <a:gd name="T26" fmla="+- 0 2575 2493"/>
              <a:gd name="T27" fmla="*/ 2575 h 132"/>
              <a:gd name="T28" fmla="+- 0 9693 9354"/>
              <a:gd name="T29" fmla="*/ T28 w 1418"/>
              <a:gd name="T30" fmla="+- 0 2586 2493"/>
              <a:gd name="T31" fmla="*/ 2586 h 132"/>
              <a:gd name="T32" fmla="+- 0 9650 9354"/>
              <a:gd name="T33" fmla="*/ T32 w 1418"/>
              <a:gd name="T34" fmla="+- 0 2544 2493"/>
              <a:gd name="T35" fmla="*/ 2544 h 132"/>
              <a:gd name="T36" fmla="+- 0 9661 9354"/>
              <a:gd name="T37" fmla="*/ T36 w 1418"/>
              <a:gd name="T38" fmla="+- 0 2527 2493"/>
              <a:gd name="T39" fmla="*/ 2527 h 132"/>
              <a:gd name="T40" fmla="+- 0 9670 9354"/>
              <a:gd name="T41" fmla="*/ T40 w 1418"/>
              <a:gd name="T42" fmla="+- 0 2590 2493"/>
              <a:gd name="T43" fmla="*/ 2590 h 132"/>
              <a:gd name="T44" fmla="+- 0 9625 9354"/>
              <a:gd name="T45" fmla="*/ T44 w 1418"/>
              <a:gd name="T46" fmla="+- 0 2621 2493"/>
              <a:gd name="T47" fmla="*/ 2621 h 132"/>
              <a:gd name="T48" fmla="+- 0 9695 9354"/>
              <a:gd name="T49" fmla="*/ T48 w 1418"/>
              <a:gd name="T50" fmla="+- 0 2596 2493"/>
              <a:gd name="T51" fmla="*/ 2596 h 132"/>
              <a:gd name="T52" fmla="+- 0 9772 9354"/>
              <a:gd name="T53" fmla="*/ T52 w 1418"/>
              <a:gd name="T54" fmla="+- 0 2568 2493"/>
              <a:gd name="T55" fmla="*/ 2568 h 132"/>
              <a:gd name="T56" fmla="+- 0 9772 9354"/>
              <a:gd name="T57" fmla="*/ T56 w 1418"/>
              <a:gd name="T58" fmla="+- 0 2531 2493"/>
              <a:gd name="T59" fmla="*/ 2531 h 132"/>
              <a:gd name="T60" fmla="+- 0 9709 9354"/>
              <a:gd name="T61" fmla="*/ T60 w 1418"/>
              <a:gd name="T62" fmla="+- 0 2579 2493"/>
              <a:gd name="T63" fmla="*/ 2579 h 132"/>
              <a:gd name="T64" fmla="+- 0 9790 9354"/>
              <a:gd name="T65" fmla="*/ T64 w 1418"/>
              <a:gd name="T66" fmla="+- 0 2621 2493"/>
              <a:gd name="T67" fmla="*/ 2621 h 132"/>
              <a:gd name="T68" fmla="+- 0 9794 9354"/>
              <a:gd name="T69" fmla="*/ T68 w 1418"/>
              <a:gd name="T70" fmla="+- 0 2582 2493"/>
              <a:gd name="T71" fmla="*/ 2582 h 132"/>
              <a:gd name="T72" fmla="+- 0 9858 9354"/>
              <a:gd name="T73" fmla="*/ T72 w 1418"/>
              <a:gd name="T74" fmla="+- 0 2606 2493"/>
              <a:gd name="T75" fmla="*/ 2606 h 132"/>
              <a:gd name="T76" fmla="+- 0 9870 9354"/>
              <a:gd name="T77" fmla="*/ T76 w 1418"/>
              <a:gd name="T78" fmla="+- 0 2546 2493"/>
              <a:gd name="T79" fmla="*/ 2546 h 132"/>
              <a:gd name="T80" fmla="+- 0 9834 9354"/>
              <a:gd name="T81" fmla="*/ T80 w 1418"/>
              <a:gd name="T82" fmla="+- 0 2529 2493"/>
              <a:gd name="T83" fmla="*/ 2529 h 132"/>
              <a:gd name="T84" fmla="+- 0 9830 9354"/>
              <a:gd name="T85" fmla="*/ T84 w 1418"/>
              <a:gd name="T86" fmla="+- 0 2622 2493"/>
              <a:gd name="T87" fmla="*/ 2622 h 132"/>
              <a:gd name="T88" fmla="+- 0 9892 9354"/>
              <a:gd name="T89" fmla="*/ T88 w 1418"/>
              <a:gd name="T90" fmla="+- 0 2617 2493"/>
              <a:gd name="T91" fmla="*/ 2617 h 132"/>
              <a:gd name="T92" fmla="+- 0 9917 9354"/>
              <a:gd name="T93" fmla="*/ T92 w 1418"/>
              <a:gd name="T94" fmla="+- 0 2622 2493"/>
              <a:gd name="T95" fmla="*/ 2622 h 132"/>
              <a:gd name="T96" fmla="+- 0 9939 9354"/>
              <a:gd name="T97" fmla="*/ T96 w 1418"/>
              <a:gd name="T98" fmla="+- 0 2493 2493"/>
              <a:gd name="T99" fmla="*/ 2493 h 132"/>
              <a:gd name="T100" fmla="+- 0 9964 9354"/>
              <a:gd name="T101" fmla="*/ T100 w 1418"/>
              <a:gd name="T102" fmla="+- 0 2622 2493"/>
              <a:gd name="T103" fmla="*/ 2622 h 132"/>
              <a:gd name="T104" fmla="+- 0 10109 9354"/>
              <a:gd name="T105" fmla="*/ T104 w 1418"/>
              <a:gd name="T106" fmla="+- 0 2575 2493"/>
              <a:gd name="T107" fmla="*/ 2575 h 132"/>
              <a:gd name="T108" fmla="+- 0 10047 9354"/>
              <a:gd name="T109" fmla="*/ T108 w 1418"/>
              <a:gd name="T110" fmla="+- 0 2568 2493"/>
              <a:gd name="T111" fmla="*/ 2568 h 132"/>
              <a:gd name="T112" fmla="+- 0 10087 9354"/>
              <a:gd name="T113" fmla="*/ T112 w 1418"/>
              <a:gd name="T114" fmla="+- 0 2530 2493"/>
              <a:gd name="T115" fmla="*/ 2530 h 132"/>
              <a:gd name="T116" fmla="+- 0 10027 9354"/>
              <a:gd name="T117" fmla="*/ T116 w 1418"/>
              <a:gd name="T118" fmla="+- 0 2600 2493"/>
              <a:gd name="T119" fmla="*/ 2600 h 132"/>
              <a:gd name="T120" fmla="+- 0 10105 9354"/>
              <a:gd name="T121" fmla="*/ T120 w 1418"/>
              <a:gd name="T122" fmla="+- 0 2606 2493"/>
              <a:gd name="T123" fmla="*/ 2606 h 132"/>
              <a:gd name="T124" fmla="+- 0 10109 9354"/>
              <a:gd name="T125" fmla="*/ T124 w 1418"/>
              <a:gd name="T126" fmla="+- 0 2575 2493"/>
              <a:gd name="T127" fmla="*/ 2575 h 132"/>
              <a:gd name="T128" fmla="+- 0 10129 9354"/>
              <a:gd name="T129" fmla="*/ T128 w 1418"/>
              <a:gd name="T130" fmla="+- 0 2493 2493"/>
              <a:gd name="T131" fmla="*/ 2493 h 132"/>
              <a:gd name="T132" fmla="+- 0 10255 9354"/>
              <a:gd name="T133" fmla="*/ T132 w 1418"/>
              <a:gd name="T134" fmla="+- 0 2529 2493"/>
              <a:gd name="T135" fmla="*/ 2529 h 132"/>
              <a:gd name="T136" fmla="+- 0 10234 9354"/>
              <a:gd name="T137" fmla="*/ T136 w 1418"/>
              <a:gd name="T138" fmla="+- 0 2617 2493"/>
              <a:gd name="T139" fmla="*/ 2617 h 132"/>
              <a:gd name="T140" fmla="+- 0 10256 9354"/>
              <a:gd name="T141" fmla="*/ T140 w 1418"/>
              <a:gd name="T142" fmla="+- 0 2608 2493"/>
              <a:gd name="T143" fmla="*/ 2608 h 132"/>
              <a:gd name="T144" fmla="+- 0 10367 9354"/>
              <a:gd name="T145" fmla="*/ T144 w 1418"/>
              <a:gd name="T146" fmla="+- 0 2545 2493"/>
              <a:gd name="T147" fmla="*/ 2545 h 132"/>
              <a:gd name="T148" fmla="+- 0 10311 9354"/>
              <a:gd name="T149" fmla="*/ T148 w 1418"/>
              <a:gd name="T150" fmla="+- 0 2599 2493"/>
              <a:gd name="T151" fmla="*/ 2599 h 132"/>
              <a:gd name="T152" fmla="+- 0 10331 9354"/>
              <a:gd name="T153" fmla="*/ T152 w 1418"/>
              <a:gd name="T154" fmla="+- 0 2527 2493"/>
              <a:gd name="T155" fmla="*/ 2527 h 132"/>
              <a:gd name="T156" fmla="+- 0 10300 9354"/>
              <a:gd name="T157" fmla="*/ T156 w 1418"/>
              <a:gd name="T158" fmla="+- 0 2614 2493"/>
              <a:gd name="T159" fmla="*/ 2614 h 132"/>
              <a:gd name="T160" fmla="+- 0 10373 9354"/>
              <a:gd name="T161" fmla="*/ T160 w 1418"/>
              <a:gd name="T162" fmla="+- 0 2581 2493"/>
              <a:gd name="T163" fmla="*/ 2581 h 132"/>
              <a:gd name="T164" fmla="+- 0 10394 9354"/>
              <a:gd name="T165" fmla="*/ T164 w 1418"/>
              <a:gd name="T166" fmla="+- 0 2529 2493"/>
              <a:gd name="T167" fmla="*/ 2529 h 132"/>
              <a:gd name="T168" fmla="+- 0 10447 9354"/>
              <a:gd name="T169" fmla="*/ T168 w 1418"/>
              <a:gd name="T170" fmla="+- 0 2527 2493"/>
              <a:gd name="T171" fmla="*/ 2527 h 132"/>
              <a:gd name="T172" fmla="+- 0 10510 9354"/>
              <a:gd name="T173" fmla="*/ T172 w 1418"/>
              <a:gd name="T174" fmla="+- 0 2580 2493"/>
              <a:gd name="T175" fmla="*/ 2580 h 132"/>
              <a:gd name="T176" fmla="+- 0 10482 9354"/>
              <a:gd name="T177" fmla="*/ T176 w 1418"/>
              <a:gd name="T178" fmla="+- 0 2580 2493"/>
              <a:gd name="T179" fmla="*/ 2580 h 132"/>
              <a:gd name="T180" fmla="+- 0 10461 9354"/>
              <a:gd name="T181" fmla="*/ T180 w 1418"/>
              <a:gd name="T182" fmla="+- 0 2546 2493"/>
              <a:gd name="T183" fmla="*/ 2546 h 132"/>
              <a:gd name="T184" fmla="+- 0 10481 9354"/>
              <a:gd name="T185" fmla="*/ T184 w 1418"/>
              <a:gd name="T186" fmla="+- 0 2567 2493"/>
              <a:gd name="T187" fmla="*/ 2567 h 132"/>
              <a:gd name="T188" fmla="+- 0 10505 9354"/>
              <a:gd name="T189" fmla="*/ T188 w 1418"/>
              <a:gd name="T190" fmla="+- 0 2620 2493"/>
              <a:gd name="T191" fmla="*/ 2620 h 132"/>
              <a:gd name="T192" fmla="+- 0 10531 9354"/>
              <a:gd name="T193" fmla="*/ T192 w 1418"/>
              <a:gd name="T194" fmla="+- 0 2561 2493"/>
              <a:gd name="T195" fmla="*/ 2561 h 132"/>
              <a:gd name="T196" fmla="+- 0 10544 9354"/>
              <a:gd name="T197" fmla="*/ T196 w 1418"/>
              <a:gd name="T198" fmla="+- 0 2545 2493"/>
              <a:gd name="T199" fmla="*/ 2545 h 132"/>
              <a:gd name="T200" fmla="+- 0 10606 9354"/>
              <a:gd name="T201" fmla="*/ T200 w 1418"/>
              <a:gd name="T202" fmla="+- 0 2607 2493"/>
              <a:gd name="T203" fmla="*/ 2607 h 132"/>
              <a:gd name="T204" fmla="+- 0 10701 9354"/>
              <a:gd name="T205" fmla="*/ T204 w 1418"/>
              <a:gd name="T206" fmla="+- 0 2575 2493"/>
              <a:gd name="T207" fmla="*/ 2575 h 132"/>
              <a:gd name="T208" fmla="+- 0 10639 9354"/>
              <a:gd name="T209" fmla="*/ T208 w 1418"/>
              <a:gd name="T210" fmla="+- 0 2568 2493"/>
              <a:gd name="T211" fmla="*/ 2568 h 132"/>
              <a:gd name="T212" fmla="+- 0 10679 9354"/>
              <a:gd name="T213" fmla="*/ T212 w 1418"/>
              <a:gd name="T214" fmla="+- 0 2530 2493"/>
              <a:gd name="T215" fmla="*/ 2530 h 132"/>
              <a:gd name="T216" fmla="+- 0 10619 9354"/>
              <a:gd name="T217" fmla="*/ T216 w 1418"/>
              <a:gd name="T218" fmla="+- 0 2600 2493"/>
              <a:gd name="T219" fmla="*/ 2600 h 132"/>
              <a:gd name="T220" fmla="+- 0 10697 9354"/>
              <a:gd name="T221" fmla="*/ T220 w 1418"/>
              <a:gd name="T222" fmla="+- 0 2606 2493"/>
              <a:gd name="T223" fmla="*/ 2606 h 132"/>
              <a:gd name="T224" fmla="+- 0 10701 9354"/>
              <a:gd name="T225" fmla="*/ T224 w 1418"/>
              <a:gd name="T226" fmla="+- 0 2575 2493"/>
              <a:gd name="T227" fmla="*/ 2575 h 132"/>
              <a:gd name="T228" fmla="+- 0 10710 9354"/>
              <a:gd name="T229" fmla="*/ T228 w 1418"/>
              <a:gd name="T230" fmla="+- 0 2545 2493"/>
              <a:gd name="T231" fmla="*/ 2545 h 132"/>
              <a:gd name="T232" fmla="+- 0 10772 9354"/>
              <a:gd name="T233" fmla="*/ T232 w 1418"/>
              <a:gd name="T234" fmla="+- 0 2607 2493"/>
              <a:gd name="T235" fmla="*/ 2607 h 1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1418" h="132">
                <a:moveTo>
                  <a:pt x="101" y="6"/>
                </a:moveTo>
                <a:lnTo>
                  <a:pt x="77" y="6"/>
                </a:lnTo>
                <a:lnTo>
                  <a:pt x="77" y="55"/>
                </a:lnTo>
                <a:lnTo>
                  <a:pt x="24" y="55"/>
                </a:lnTo>
                <a:lnTo>
                  <a:pt x="24" y="6"/>
                </a:lnTo>
                <a:lnTo>
                  <a:pt x="0" y="6"/>
                </a:lnTo>
                <a:lnTo>
                  <a:pt x="0" y="129"/>
                </a:lnTo>
                <a:lnTo>
                  <a:pt x="24" y="129"/>
                </a:lnTo>
                <a:lnTo>
                  <a:pt x="24" y="75"/>
                </a:lnTo>
                <a:lnTo>
                  <a:pt x="77" y="75"/>
                </a:lnTo>
                <a:lnTo>
                  <a:pt x="77" y="129"/>
                </a:lnTo>
                <a:lnTo>
                  <a:pt x="101" y="129"/>
                </a:lnTo>
                <a:lnTo>
                  <a:pt x="101" y="6"/>
                </a:lnTo>
                <a:close/>
                <a:moveTo>
                  <a:pt x="207" y="82"/>
                </a:moveTo>
                <a:lnTo>
                  <a:pt x="206" y="75"/>
                </a:lnTo>
                <a:lnTo>
                  <a:pt x="204" y="63"/>
                </a:lnTo>
                <a:lnTo>
                  <a:pt x="199" y="51"/>
                </a:lnTo>
                <a:lnTo>
                  <a:pt x="197" y="47"/>
                </a:lnTo>
                <a:lnTo>
                  <a:pt x="185" y="38"/>
                </a:lnTo>
                <a:lnTo>
                  <a:pt x="185" y="75"/>
                </a:lnTo>
                <a:lnTo>
                  <a:pt x="144" y="75"/>
                </a:lnTo>
                <a:lnTo>
                  <a:pt x="144" y="63"/>
                </a:lnTo>
                <a:lnTo>
                  <a:pt x="147" y="51"/>
                </a:lnTo>
                <a:lnTo>
                  <a:pt x="182" y="51"/>
                </a:lnTo>
                <a:lnTo>
                  <a:pt x="185" y="63"/>
                </a:lnTo>
                <a:lnTo>
                  <a:pt x="185" y="75"/>
                </a:lnTo>
                <a:lnTo>
                  <a:pt x="185" y="38"/>
                </a:lnTo>
                <a:lnTo>
                  <a:pt x="184" y="37"/>
                </a:lnTo>
                <a:lnTo>
                  <a:pt x="164" y="34"/>
                </a:lnTo>
                <a:lnTo>
                  <a:pt x="146" y="36"/>
                </a:lnTo>
                <a:lnTo>
                  <a:pt x="133" y="45"/>
                </a:lnTo>
                <a:lnTo>
                  <a:pt x="125" y="60"/>
                </a:lnTo>
                <a:lnTo>
                  <a:pt x="122" y="80"/>
                </a:lnTo>
                <a:lnTo>
                  <a:pt x="122" y="86"/>
                </a:lnTo>
                <a:lnTo>
                  <a:pt x="125" y="107"/>
                </a:lnTo>
                <a:lnTo>
                  <a:pt x="132" y="121"/>
                </a:lnTo>
                <a:lnTo>
                  <a:pt x="147" y="129"/>
                </a:lnTo>
                <a:lnTo>
                  <a:pt x="168" y="132"/>
                </a:lnTo>
                <a:lnTo>
                  <a:pt x="183" y="132"/>
                </a:lnTo>
                <a:lnTo>
                  <a:pt x="196" y="129"/>
                </a:lnTo>
                <a:lnTo>
                  <a:pt x="203" y="128"/>
                </a:lnTo>
                <a:lnTo>
                  <a:pt x="203" y="113"/>
                </a:lnTo>
                <a:lnTo>
                  <a:pt x="203" y="111"/>
                </a:lnTo>
                <a:lnTo>
                  <a:pt x="179" y="113"/>
                </a:lnTo>
                <a:lnTo>
                  <a:pt x="146" y="113"/>
                </a:lnTo>
                <a:lnTo>
                  <a:pt x="144" y="105"/>
                </a:lnTo>
                <a:lnTo>
                  <a:pt x="144" y="89"/>
                </a:lnTo>
                <a:lnTo>
                  <a:pt x="207" y="89"/>
                </a:lnTo>
                <a:lnTo>
                  <a:pt x="207" y="82"/>
                </a:lnTo>
                <a:close/>
                <a:moveTo>
                  <a:pt x="249" y="0"/>
                </a:moveTo>
                <a:lnTo>
                  <a:pt x="227" y="0"/>
                </a:lnTo>
                <a:lnTo>
                  <a:pt x="227" y="129"/>
                </a:lnTo>
                <a:lnTo>
                  <a:pt x="249" y="129"/>
                </a:lnTo>
                <a:lnTo>
                  <a:pt x="249" y="0"/>
                </a:lnTo>
                <a:close/>
                <a:moveTo>
                  <a:pt x="341" y="103"/>
                </a:moveTo>
                <a:lnTo>
                  <a:pt x="339" y="93"/>
                </a:lnTo>
                <a:lnTo>
                  <a:pt x="335" y="86"/>
                </a:lnTo>
                <a:lnTo>
                  <a:pt x="326" y="79"/>
                </a:lnTo>
                <a:lnTo>
                  <a:pt x="313" y="74"/>
                </a:lnTo>
                <a:lnTo>
                  <a:pt x="295" y="66"/>
                </a:lnTo>
                <a:lnTo>
                  <a:pt x="291" y="64"/>
                </a:lnTo>
                <a:lnTo>
                  <a:pt x="291" y="52"/>
                </a:lnTo>
                <a:lnTo>
                  <a:pt x="296" y="51"/>
                </a:lnTo>
                <a:lnTo>
                  <a:pt x="315" y="51"/>
                </a:lnTo>
                <a:lnTo>
                  <a:pt x="326" y="51"/>
                </a:lnTo>
                <a:lnTo>
                  <a:pt x="336" y="52"/>
                </a:lnTo>
                <a:lnTo>
                  <a:pt x="336" y="37"/>
                </a:lnTo>
                <a:lnTo>
                  <a:pt x="332" y="36"/>
                </a:lnTo>
                <a:lnTo>
                  <a:pt x="318" y="34"/>
                </a:lnTo>
                <a:lnTo>
                  <a:pt x="307" y="34"/>
                </a:lnTo>
                <a:lnTo>
                  <a:pt x="291" y="35"/>
                </a:lnTo>
                <a:lnTo>
                  <a:pt x="279" y="39"/>
                </a:lnTo>
                <a:lnTo>
                  <a:pt x="272" y="47"/>
                </a:lnTo>
                <a:lnTo>
                  <a:pt x="270" y="59"/>
                </a:lnTo>
                <a:lnTo>
                  <a:pt x="270" y="73"/>
                </a:lnTo>
                <a:lnTo>
                  <a:pt x="278" y="81"/>
                </a:lnTo>
                <a:lnTo>
                  <a:pt x="316" y="97"/>
                </a:lnTo>
                <a:lnTo>
                  <a:pt x="319" y="98"/>
                </a:lnTo>
                <a:lnTo>
                  <a:pt x="319" y="111"/>
                </a:lnTo>
                <a:lnTo>
                  <a:pt x="315" y="114"/>
                </a:lnTo>
                <a:lnTo>
                  <a:pt x="290" y="114"/>
                </a:lnTo>
                <a:lnTo>
                  <a:pt x="276" y="113"/>
                </a:lnTo>
                <a:lnTo>
                  <a:pt x="271" y="112"/>
                </a:lnTo>
                <a:lnTo>
                  <a:pt x="271" y="128"/>
                </a:lnTo>
                <a:lnTo>
                  <a:pt x="275" y="129"/>
                </a:lnTo>
                <a:lnTo>
                  <a:pt x="290" y="132"/>
                </a:lnTo>
                <a:lnTo>
                  <a:pt x="303" y="132"/>
                </a:lnTo>
                <a:lnTo>
                  <a:pt x="320" y="130"/>
                </a:lnTo>
                <a:lnTo>
                  <a:pt x="332" y="124"/>
                </a:lnTo>
                <a:lnTo>
                  <a:pt x="338" y="115"/>
                </a:lnTo>
                <a:lnTo>
                  <a:pt x="341" y="103"/>
                </a:lnTo>
                <a:close/>
                <a:moveTo>
                  <a:pt x="440" y="82"/>
                </a:moveTo>
                <a:lnTo>
                  <a:pt x="439" y="75"/>
                </a:lnTo>
                <a:lnTo>
                  <a:pt x="438" y="63"/>
                </a:lnTo>
                <a:lnTo>
                  <a:pt x="432" y="51"/>
                </a:lnTo>
                <a:lnTo>
                  <a:pt x="430" y="47"/>
                </a:lnTo>
                <a:lnTo>
                  <a:pt x="418" y="38"/>
                </a:lnTo>
                <a:lnTo>
                  <a:pt x="418" y="75"/>
                </a:lnTo>
                <a:lnTo>
                  <a:pt x="377" y="75"/>
                </a:lnTo>
                <a:lnTo>
                  <a:pt x="377" y="63"/>
                </a:lnTo>
                <a:lnTo>
                  <a:pt x="380" y="51"/>
                </a:lnTo>
                <a:lnTo>
                  <a:pt x="416" y="51"/>
                </a:lnTo>
                <a:lnTo>
                  <a:pt x="418" y="63"/>
                </a:lnTo>
                <a:lnTo>
                  <a:pt x="418" y="75"/>
                </a:lnTo>
                <a:lnTo>
                  <a:pt x="418" y="38"/>
                </a:lnTo>
                <a:lnTo>
                  <a:pt x="417" y="37"/>
                </a:lnTo>
                <a:lnTo>
                  <a:pt x="398" y="34"/>
                </a:lnTo>
                <a:lnTo>
                  <a:pt x="379" y="36"/>
                </a:lnTo>
                <a:lnTo>
                  <a:pt x="366" y="45"/>
                </a:lnTo>
                <a:lnTo>
                  <a:pt x="358" y="60"/>
                </a:lnTo>
                <a:lnTo>
                  <a:pt x="355" y="80"/>
                </a:lnTo>
                <a:lnTo>
                  <a:pt x="355" y="86"/>
                </a:lnTo>
                <a:lnTo>
                  <a:pt x="358" y="107"/>
                </a:lnTo>
                <a:lnTo>
                  <a:pt x="366" y="121"/>
                </a:lnTo>
                <a:lnTo>
                  <a:pt x="380" y="129"/>
                </a:lnTo>
                <a:lnTo>
                  <a:pt x="401" y="132"/>
                </a:lnTo>
                <a:lnTo>
                  <a:pt x="417" y="132"/>
                </a:lnTo>
                <a:lnTo>
                  <a:pt x="429" y="129"/>
                </a:lnTo>
                <a:lnTo>
                  <a:pt x="436" y="128"/>
                </a:lnTo>
                <a:lnTo>
                  <a:pt x="436" y="113"/>
                </a:lnTo>
                <a:lnTo>
                  <a:pt x="436" y="111"/>
                </a:lnTo>
                <a:lnTo>
                  <a:pt x="412" y="113"/>
                </a:lnTo>
                <a:lnTo>
                  <a:pt x="379" y="113"/>
                </a:lnTo>
                <a:lnTo>
                  <a:pt x="377" y="105"/>
                </a:lnTo>
                <a:lnTo>
                  <a:pt x="377" y="89"/>
                </a:lnTo>
                <a:lnTo>
                  <a:pt x="440" y="89"/>
                </a:lnTo>
                <a:lnTo>
                  <a:pt x="440" y="82"/>
                </a:lnTo>
                <a:close/>
                <a:moveTo>
                  <a:pt x="538" y="0"/>
                </a:moveTo>
                <a:lnTo>
                  <a:pt x="516" y="0"/>
                </a:lnTo>
                <a:lnTo>
                  <a:pt x="516" y="53"/>
                </a:lnTo>
                <a:lnTo>
                  <a:pt x="516" y="109"/>
                </a:lnTo>
                <a:lnTo>
                  <a:pt x="510" y="112"/>
                </a:lnTo>
                <a:lnTo>
                  <a:pt x="504" y="113"/>
                </a:lnTo>
                <a:lnTo>
                  <a:pt x="484" y="113"/>
                </a:lnTo>
                <a:lnTo>
                  <a:pt x="478" y="107"/>
                </a:lnTo>
                <a:lnTo>
                  <a:pt x="478" y="56"/>
                </a:lnTo>
                <a:lnTo>
                  <a:pt x="485" y="52"/>
                </a:lnTo>
                <a:lnTo>
                  <a:pt x="503" y="52"/>
                </a:lnTo>
                <a:lnTo>
                  <a:pt x="510" y="52"/>
                </a:lnTo>
                <a:lnTo>
                  <a:pt x="516" y="53"/>
                </a:lnTo>
                <a:lnTo>
                  <a:pt x="516" y="0"/>
                </a:lnTo>
                <a:lnTo>
                  <a:pt x="516" y="35"/>
                </a:lnTo>
                <a:lnTo>
                  <a:pt x="510" y="34"/>
                </a:lnTo>
                <a:lnTo>
                  <a:pt x="504" y="34"/>
                </a:lnTo>
                <a:lnTo>
                  <a:pt x="497" y="34"/>
                </a:lnTo>
                <a:lnTo>
                  <a:pt x="480" y="36"/>
                </a:lnTo>
                <a:lnTo>
                  <a:pt x="467" y="43"/>
                </a:lnTo>
                <a:lnTo>
                  <a:pt x="459" y="56"/>
                </a:lnTo>
                <a:lnTo>
                  <a:pt x="456" y="77"/>
                </a:lnTo>
                <a:lnTo>
                  <a:pt x="456" y="90"/>
                </a:lnTo>
                <a:lnTo>
                  <a:pt x="459" y="109"/>
                </a:lnTo>
                <a:lnTo>
                  <a:pt x="465" y="122"/>
                </a:lnTo>
                <a:lnTo>
                  <a:pt x="476" y="129"/>
                </a:lnTo>
                <a:lnTo>
                  <a:pt x="491" y="132"/>
                </a:lnTo>
                <a:lnTo>
                  <a:pt x="502" y="132"/>
                </a:lnTo>
                <a:lnTo>
                  <a:pt x="511" y="128"/>
                </a:lnTo>
                <a:lnTo>
                  <a:pt x="517" y="124"/>
                </a:lnTo>
                <a:lnTo>
                  <a:pt x="517" y="129"/>
                </a:lnTo>
                <a:lnTo>
                  <a:pt x="538" y="129"/>
                </a:lnTo>
                <a:lnTo>
                  <a:pt x="538" y="124"/>
                </a:lnTo>
                <a:lnTo>
                  <a:pt x="538" y="113"/>
                </a:lnTo>
                <a:lnTo>
                  <a:pt x="538" y="52"/>
                </a:lnTo>
                <a:lnTo>
                  <a:pt x="538" y="35"/>
                </a:lnTo>
                <a:lnTo>
                  <a:pt x="538" y="0"/>
                </a:lnTo>
                <a:close/>
                <a:moveTo>
                  <a:pt x="585" y="36"/>
                </a:moveTo>
                <a:lnTo>
                  <a:pt x="563" y="36"/>
                </a:lnTo>
                <a:lnTo>
                  <a:pt x="563" y="129"/>
                </a:lnTo>
                <a:lnTo>
                  <a:pt x="585" y="129"/>
                </a:lnTo>
                <a:lnTo>
                  <a:pt x="585" y="36"/>
                </a:lnTo>
                <a:close/>
                <a:moveTo>
                  <a:pt x="585" y="0"/>
                </a:moveTo>
                <a:lnTo>
                  <a:pt x="563" y="0"/>
                </a:lnTo>
                <a:lnTo>
                  <a:pt x="563" y="21"/>
                </a:lnTo>
                <a:lnTo>
                  <a:pt x="585" y="21"/>
                </a:lnTo>
                <a:lnTo>
                  <a:pt x="585" y="0"/>
                </a:lnTo>
                <a:close/>
                <a:moveTo>
                  <a:pt x="662" y="34"/>
                </a:moveTo>
                <a:lnTo>
                  <a:pt x="651" y="34"/>
                </a:lnTo>
                <a:lnTo>
                  <a:pt x="639" y="36"/>
                </a:lnTo>
                <a:lnTo>
                  <a:pt x="630" y="44"/>
                </a:lnTo>
                <a:lnTo>
                  <a:pt x="630" y="36"/>
                </a:lnTo>
                <a:lnTo>
                  <a:pt x="610" y="36"/>
                </a:lnTo>
                <a:lnTo>
                  <a:pt x="610" y="129"/>
                </a:lnTo>
                <a:lnTo>
                  <a:pt x="631" y="129"/>
                </a:lnTo>
                <a:lnTo>
                  <a:pt x="631" y="59"/>
                </a:lnTo>
                <a:lnTo>
                  <a:pt x="639" y="56"/>
                </a:lnTo>
                <a:lnTo>
                  <a:pt x="651" y="54"/>
                </a:lnTo>
                <a:lnTo>
                  <a:pt x="662" y="54"/>
                </a:lnTo>
                <a:lnTo>
                  <a:pt x="662" y="34"/>
                </a:lnTo>
                <a:close/>
                <a:moveTo>
                  <a:pt x="755" y="82"/>
                </a:moveTo>
                <a:lnTo>
                  <a:pt x="754" y="75"/>
                </a:lnTo>
                <a:lnTo>
                  <a:pt x="753" y="63"/>
                </a:lnTo>
                <a:lnTo>
                  <a:pt x="748" y="51"/>
                </a:lnTo>
                <a:lnTo>
                  <a:pt x="746" y="47"/>
                </a:lnTo>
                <a:lnTo>
                  <a:pt x="733" y="38"/>
                </a:lnTo>
                <a:lnTo>
                  <a:pt x="733" y="75"/>
                </a:lnTo>
                <a:lnTo>
                  <a:pt x="693" y="75"/>
                </a:lnTo>
                <a:lnTo>
                  <a:pt x="693" y="63"/>
                </a:lnTo>
                <a:lnTo>
                  <a:pt x="695" y="51"/>
                </a:lnTo>
                <a:lnTo>
                  <a:pt x="731" y="51"/>
                </a:lnTo>
                <a:lnTo>
                  <a:pt x="733" y="63"/>
                </a:lnTo>
                <a:lnTo>
                  <a:pt x="733" y="75"/>
                </a:lnTo>
                <a:lnTo>
                  <a:pt x="733" y="38"/>
                </a:lnTo>
                <a:lnTo>
                  <a:pt x="733" y="37"/>
                </a:lnTo>
                <a:lnTo>
                  <a:pt x="713" y="34"/>
                </a:lnTo>
                <a:lnTo>
                  <a:pt x="695" y="36"/>
                </a:lnTo>
                <a:lnTo>
                  <a:pt x="682" y="45"/>
                </a:lnTo>
                <a:lnTo>
                  <a:pt x="674" y="60"/>
                </a:lnTo>
                <a:lnTo>
                  <a:pt x="671" y="80"/>
                </a:lnTo>
                <a:lnTo>
                  <a:pt x="671" y="86"/>
                </a:lnTo>
                <a:lnTo>
                  <a:pt x="673" y="107"/>
                </a:lnTo>
                <a:lnTo>
                  <a:pt x="681" y="121"/>
                </a:lnTo>
                <a:lnTo>
                  <a:pt x="695" y="129"/>
                </a:lnTo>
                <a:lnTo>
                  <a:pt x="717" y="132"/>
                </a:lnTo>
                <a:lnTo>
                  <a:pt x="732" y="132"/>
                </a:lnTo>
                <a:lnTo>
                  <a:pt x="744" y="129"/>
                </a:lnTo>
                <a:lnTo>
                  <a:pt x="751" y="128"/>
                </a:lnTo>
                <a:lnTo>
                  <a:pt x="751" y="113"/>
                </a:lnTo>
                <a:lnTo>
                  <a:pt x="751" y="111"/>
                </a:lnTo>
                <a:lnTo>
                  <a:pt x="727" y="113"/>
                </a:lnTo>
                <a:lnTo>
                  <a:pt x="695" y="113"/>
                </a:lnTo>
                <a:lnTo>
                  <a:pt x="693" y="105"/>
                </a:lnTo>
                <a:lnTo>
                  <a:pt x="693" y="89"/>
                </a:lnTo>
                <a:lnTo>
                  <a:pt x="755" y="89"/>
                </a:lnTo>
                <a:lnTo>
                  <a:pt x="755" y="82"/>
                </a:lnTo>
                <a:close/>
                <a:moveTo>
                  <a:pt x="856" y="129"/>
                </a:moveTo>
                <a:lnTo>
                  <a:pt x="819" y="81"/>
                </a:lnTo>
                <a:lnTo>
                  <a:pt x="855" y="36"/>
                </a:lnTo>
                <a:lnTo>
                  <a:pt x="830" y="36"/>
                </a:lnTo>
                <a:lnTo>
                  <a:pt x="797" y="78"/>
                </a:lnTo>
                <a:lnTo>
                  <a:pt x="797" y="0"/>
                </a:lnTo>
                <a:lnTo>
                  <a:pt x="775" y="0"/>
                </a:lnTo>
                <a:lnTo>
                  <a:pt x="775" y="129"/>
                </a:lnTo>
                <a:lnTo>
                  <a:pt x="797" y="129"/>
                </a:lnTo>
                <a:lnTo>
                  <a:pt x="797" y="85"/>
                </a:lnTo>
                <a:lnTo>
                  <a:pt x="830" y="129"/>
                </a:lnTo>
                <a:lnTo>
                  <a:pt x="856" y="129"/>
                </a:lnTo>
                <a:close/>
                <a:moveTo>
                  <a:pt x="924" y="36"/>
                </a:moveTo>
                <a:lnTo>
                  <a:pt x="901" y="36"/>
                </a:lnTo>
                <a:lnTo>
                  <a:pt x="901" y="12"/>
                </a:lnTo>
                <a:lnTo>
                  <a:pt x="880" y="12"/>
                </a:lnTo>
                <a:lnTo>
                  <a:pt x="880" y="36"/>
                </a:lnTo>
                <a:lnTo>
                  <a:pt x="862" y="36"/>
                </a:lnTo>
                <a:lnTo>
                  <a:pt x="862" y="52"/>
                </a:lnTo>
                <a:lnTo>
                  <a:pt x="880" y="53"/>
                </a:lnTo>
                <a:lnTo>
                  <a:pt x="880" y="124"/>
                </a:lnTo>
                <a:lnTo>
                  <a:pt x="887" y="132"/>
                </a:lnTo>
                <a:lnTo>
                  <a:pt x="905" y="132"/>
                </a:lnTo>
                <a:lnTo>
                  <a:pt x="914" y="132"/>
                </a:lnTo>
                <a:lnTo>
                  <a:pt x="924" y="129"/>
                </a:lnTo>
                <a:lnTo>
                  <a:pt x="924" y="114"/>
                </a:lnTo>
                <a:lnTo>
                  <a:pt x="915" y="115"/>
                </a:lnTo>
                <a:lnTo>
                  <a:pt x="902" y="115"/>
                </a:lnTo>
                <a:lnTo>
                  <a:pt x="901" y="113"/>
                </a:lnTo>
                <a:lnTo>
                  <a:pt x="901" y="53"/>
                </a:lnTo>
                <a:lnTo>
                  <a:pt x="924" y="53"/>
                </a:lnTo>
                <a:lnTo>
                  <a:pt x="924" y="36"/>
                </a:lnTo>
                <a:close/>
                <a:moveTo>
                  <a:pt x="1019" y="77"/>
                </a:moveTo>
                <a:lnTo>
                  <a:pt x="1017" y="58"/>
                </a:lnTo>
                <a:lnTo>
                  <a:pt x="1013" y="52"/>
                </a:lnTo>
                <a:lnTo>
                  <a:pt x="1009" y="44"/>
                </a:lnTo>
                <a:lnTo>
                  <a:pt x="998" y="38"/>
                </a:lnTo>
                <a:lnTo>
                  <a:pt x="998" y="59"/>
                </a:lnTo>
                <a:lnTo>
                  <a:pt x="998" y="106"/>
                </a:lnTo>
                <a:lnTo>
                  <a:pt x="992" y="113"/>
                </a:lnTo>
                <a:lnTo>
                  <a:pt x="963" y="113"/>
                </a:lnTo>
                <a:lnTo>
                  <a:pt x="957" y="106"/>
                </a:lnTo>
                <a:lnTo>
                  <a:pt x="957" y="59"/>
                </a:lnTo>
                <a:lnTo>
                  <a:pt x="963" y="52"/>
                </a:lnTo>
                <a:lnTo>
                  <a:pt x="992" y="52"/>
                </a:lnTo>
                <a:lnTo>
                  <a:pt x="998" y="59"/>
                </a:lnTo>
                <a:lnTo>
                  <a:pt x="998" y="38"/>
                </a:lnTo>
                <a:lnTo>
                  <a:pt x="995" y="36"/>
                </a:lnTo>
                <a:lnTo>
                  <a:pt x="977" y="34"/>
                </a:lnTo>
                <a:lnTo>
                  <a:pt x="959" y="36"/>
                </a:lnTo>
                <a:lnTo>
                  <a:pt x="946" y="44"/>
                </a:lnTo>
                <a:lnTo>
                  <a:pt x="938" y="58"/>
                </a:lnTo>
                <a:lnTo>
                  <a:pt x="935" y="77"/>
                </a:lnTo>
                <a:lnTo>
                  <a:pt x="935" y="88"/>
                </a:lnTo>
                <a:lnTo>
                  <a:pt x="938" y="108"/>
                </a:lnTo>
                <a:lnTo>
                  <a:pt x="946" y="121"/>
                </a:lnTo>
                <a:lnTo>
                  <a:pt x="959" y="129"/>
                </a:lnTo>
                <a:lnTo>
                  <a:pt x="977" y="132"/>
                </a:lnTo>
                <a:lnTo>
                  <a:pt x="995" y="129"/>
                </a:lnTo>
                <a:lnTo>
                  <a:pt x="1009" y="121"/>
                </a:lnTo>
                <a:lnTo>
                  <a:pt x="1013" y="113"/>
                </a:lnTo>
                <a:lnTo>
                  <a:pt x="1017" y="108"/>
                </a:lnTo>
                <a:lnTo>
                  <a:pt x="1019" y="88"/>
                </a:lnTo>
                <a:lnTo>
                  <a:pt x="1019" y="77"/>
                </a:lnTo>
                <a:close/>
                <a:moveTo>
                  <a:pt x="1093" y="34"/>
                </a:moveTo>
                <a:lnTo>
                  <a:pt x="1081" y="34"/>
                </a:lnTo>
                <a:lnTo>
                  <a:pt x="1069" y="36"/>
                </a:lnTo>
                <a:lnTo>
                  <a:pt x="1061" y="44"/>
                </a:lnTo>
                <a:lnTo>
                  <a:pt x="1061" y="36"/>
                </a:lnTo>
                <a:lnTo>
                  <a:pt x="1040" y="36"/>
                </a:lnTo>
                <a:lnTo>
                  <a:pt x="1040" y="129"/>
                </a:lnTo>
                <a:lnTo>
                  <a:pt x="1062" y="129"/>
                </a:lnTo>
                <a:lnTo>
                  <a:pt x="1062" y="59"/>
                </a:lnTo>
                <a:lnTo>
                  <a:pt x="1069" y="56"/>
                </a:lnTo>
                <a:lnTo>
                  <a:pt x="1081" y="54"/>
                </a:lnTo>
                <a:lnTo>
                  <a:pt x="1093" y="54"/>
                </a:lnTo>
                <a:lnTo>
                  <a:pt x="1093" y="34"/>
                </a:lnTo>
                <a:close/>
                <a:moveTo>
                  <a:pt x="1177" y="68"/>
                </a:moveTo>
                <a:lnTo>
                  <a:pt x="1176" y="52"/>
                </a:lnTo>
                <a:lnTo>
                  <a:pt x="1170" y="42"/>
                </a:lnTo>
                <a:lnTo>
                  <a:pt x="1158" y="36"/>
                </a:lnTo>
                <a:lnTo>
                  <a:pt x="1156" y="35"/>
                </a:lnTo>
                <a:lnTo>
                  <a:pt x="1156" y="87"/>
                </a:lnTo>
                <a:lnTo>
                  <a:pt x="1156" y="110"/>
                </a:lnTo>
                <a:lnTo>
                  <a:pt x="1153" y="112"/>
                </a:lnTo>
                <a:lnTo>
                  <a:pt x="1144" y="116"/>
                </a:lnTo>
                <a:lnTo>
                  <a:pt x="1127" y="116"/>
                </a:lnTo>
                <a:lnTo>
                  <a:pt x="1122" y="113"/>
                </a:lnTo>
                <a:lnTo>
                  <a:pt x="1122" y="89"/>
                </a:lnTo>
                <a:lnTo>
                  <a:pt x="1128" y="87"/>
                </a:lnTo>
                <a:lnTo>
                  <a:pt x="1156" y="87"/>
                </a:lnTo>
                <a:lnTo>
                  <a:pt x="1156" y="35"/>
                </a:lnTo>
                <a:lnTo>
                  <a:pt x="1140" y="34"/>
                </a:lnTo>
                <a:lnTo>
                  <a:pt x="1125" y="34"/>
                </a:lnTo>
                <a:lnTo>
                  <a:pt x="1111" y="37"/>
                </a:lnTo>
                <a:lnTo>
                  <a:pt x="1107" y="39"/>
                </a:lnTo>
                <a:lnTo>
                  <a:pt x="1107" y="53"/>
                </a:lnTo>
                <a:lnTo>
                  <a:pt x="1117" y="52"/>
                </a:lnTo>
                <a:lnTo>
                  <a:pt x="1127" y="52"/>
                </a:lnTo>
                <a:lnTo>
                  <a:pt x="1153" y="52"/>
                </a:lnTo>
                <a:lnTo>
                  <a:pt x="1156" y="54"/>
                </a:lnTo>
                <a:lnTo>
                  <a:pt x="1156" y="73"/>
                </a:lnTo>
                <a:lnTo>
                  <a:pt x="1144" y="73"/>
                </a:lnTo>
                <a:lnTo>
                  <a:pt x="1127" y="74"/>
                </a:lnTo>
                <a:lnTo>
                  <a:pt x="1113" y="78"/>
                </a:lnTo>
                <a:lnTo>
                  <a:pt x="1104" y="87"/>
                </a:lnTo>
                <a:lnTo>
                  <a:pt x="1100" y="102"/>
                </a:lnTo>
                <a:lnTo>
                  <a:pt x="1100" y="123"/>
                </a:lnTo>
                <a:lnTo>
                  <a:pt x="1110" y="132"/>
                </a:lnTo>
                <a:lnTo>
                  <a:pt x="1141" y="132"/>
                </a:lnTo>
                <a:lnTo>
                  <a:pt x="1151" y="127"/>
                </a:lnTo>
                <a:lnTo>
                  <a:pt x="1157" y="123"/>
                </a:lnTo>
                <a:lnTo>
                  <a:pt x="1157" y="129"/>
                </a:lnTo>
                <a:lnTo>
                  <a:pt x="1177" y="129"/>
                </a:lnTo>
                <a:lnTo>
                  <a:pt x="1177" y="123"/>
                </a:lnTo>
                <a:lnTo>
                  <a:pt x="1177" y="116"/>
                </a:lnTo>
                <a:lnTo>
                  <a:pt x="1177" y="87"/>
                </a:lnTo>
                <a:lnTo>
                  <a:pt x="1177" y="68"/>
                </a:lnTo>
                <a:close/>
                <a:moveTo>
                  <a:pt x="1252" y="36"/>
                </a:moveTo>
                <a:lnTo>
                  <a:pt x="1229" y="36"/>
                </a:lnTo>
                <a:lnTo>
                  <a:pt x="1229" y="12"/>
                </a:lnTo>
                <a:lnTo>
                  <a:pt x="1207" y="12"/>
                </a:lnTo>
                <a:lnTo>
                  <a:pt x="1207" y="36"/>
                </a:lnTo>
                <a:lnTo>
                  <a:pt x="1190" y="36"/>
                </a:lnTo>
                <a:lnTo>
                  <a:pt x="1190" y="52"/>
                </a:lnTo>
                <a:lnTo>
                  <a:pt x="1207" y="53"/>
                </a:lnTo>
                <a:lnTo>
                  <a:pt x="1207" y="124"/>
                </a:lnTo>
                <a:lnTo>
                  <a:pt x="1214" y="132"/>
                </a:lnTo>
                <a:lnTo>
                  <a:pt x="1233" y="132"/>
                </a:lnTo>
                <a:lnTo>
                  <a:pt x="1241" y="132"/>
                </a:lnTo>
                <a:lnTo>
                  <a:pt x="1252" y="129"/>
                </a:lnTo>
                <a:lnTo>
                  <a:pt x="1252" y="114"/>
                </a:lnTo>
                <a:lnTo>
                  <a:pt x="1243" y="115"/>
                </a:lnTo>
                <a:lnTo>
                  <a:pt x="1230" y="115"/>
                </a:lnTo>
                <a:lnTo>
                  <a:pt x="1229" y="113"/>
                </a:lnTo>
                <a:lnTo>
                  <a:pt x="1229" y="53"/>
                </a:lnTo>
                <a:lnTo>
                  <a:pt x="1252" y="53"/>
                </a:lnTo>
                <a:lnTo>
                  <a:pt x="1252" y="36"/>
                </a:lnTo>
                <a:close/>
                <a:moveTo>
                  <a:pt x="1347" y="82"/>
                </a:moveTo>
                <a:lnTo>
                  <a:pt x="1346" y="75"/>
                </a:lnTo>
                <a:lnTo>
                  <a:pt x="1345" y="63"/>
                </a:lnTo>
                <a:lnTo>
                  <a:pt x="1339" y="51"/>
                </a:lnTo>
                <a:lnTo>
                  <a:pt x="1338" y="47"/>
                </a:lnTo>
                <a:lnTo>
                  <a:pt x="1325" y="38"/>
                </a:lnTo>
                <a:lnTo>
                  <a:pt x="1325" y="75"/>
                </a:lnTo>
                <a:lnTo>
                  <a:pt x="1285" y="75"/>
                </a:lnTo>
                <a:lnTo>
                  <a:pt x="1285" y="63"/>
                </a:lnTo>
                <a:lnTo>
                  <a:pt x="1287" y="51"/>
                </a:lnTo>
                <a:lnTo>
                  <a:pt x="1323" y="51"/>
                </a:lnTo>
                <a:lnTo>
                  <a:pt x="1325" y="63"/>
                </a:lnTo>
                <a:lnTo>
                  <a:pt x="1325" y="75"/>
                </a:lnTo>
                <a:lnTo>
                  <a:pt x="1325" y="38"/>
                </a:lnTo>
                <a:lnTo>
                  <a:pt x="1325" y="37"/>
                </a:lnTo>
                <a:lnTo>
                  <a:pt x="1305" y="34"/>
                </a:lnTo>
                <a:lnTo>
                  <a:pt x="1287" y="36"/>
                </a:lnTo>
                <a:lnTo>
                  <a:pt x="1273" y="45"/>
                </a:lnTo>
                <a:lnTo>
                  <a:pt x="1265" y="60"/>
                </a:lnTo>
                <a:lnTo>
                  <a:pt x="1263" y="80"/>
                </a:lnTo>
                <a:lnTo>
                  <a:pt x="1263" y="86"/>
                </a:lnTo>
                <a:lnTo>
                  <a:pt x="1265" y="107"/>
                </a:lnTo>
                <a:lnTo>
                  <a:pt x="1273" y="121"/>
                </a:lnTo>
                <a:lnTo>
                  <a:pt x="1287" y="129"/>
                </a:lnTo>
                <a:lnTo>
                  <a:pt x="1308" y="132"/>
                </a:lnTo>
                <a:lnTo>
                  <a:pt x="1324" y="132"/>
                </a:lnTo>
                <a:lnTo>
                  <a:pt x="1336" y="129"/>
                </a:lnTo>
                <a:lnTo>
                  <a:pt x="1343" y="128"/>
                </a:lnTo>
                <a:lnTo>
                  <a:pt x="1343" y="113"/>
                </a:lnTo>
                <a:lnTo>
                  <a:pt x="1343" y="111"/>
                </a:lnTo>
                <a:lnTo>
                  <a:pt x="1319" y="113"/>
                </a:lnTo>
                <a:lnTo>
                  <a:pt x="1286" y="113"/>
                </a:lnTo>
                <a:lnTo>
                  <a:pt x="1284" y="105"/>
                </a:lnTo>
                <a:lnTo>
                  <a:pt x="1284" y="89"/>
                </a:lnTo>
                <a:lnTo>
                  <a:pt x="1347" y="89"/>
                </a:lnTo>
                <a:lnTo>
                  <a:pt x="1347" y="82"/>
                </a:lnTo>
                <a:close/>
                <a:moveTo>
                  <a:pt x="1418" y="36"/>
                </a:moveTo>
                <a:lnTo>
                  <a:pt x="1395" y="36"/>
                </a:lnTo>
                <a:lnTo>
                  <a:pt x="1395" y="12"/>
                </a:lnTo>
                <a:lnTo>
                  <a:pt x="1373" y="12"/>
                </a:lnTo>
                <a:lnTo>
                  <a:pt x="1373" y="36"/>
                </a:lnTo>
                <a:lnTo>
                  <a:pt x="1356" y="36"/>
                </a:lnTo>
                <a:lnTo>
                  <a:pt x="1356" y="52"/>
                </a:lnTo>
                <a:lnTo>
                  <a:pt x="1373" y="53"/>
                </a:lnTo>
                <a:lnTo>
                  <a:pt x="1373" y="124"/>
                </a:lnTo>
                <a:lnTo>
                  <a:pt x="1380" y="132"/>
                </a:lnTo>
                <a:lnTo>
                  <a:pt x="1399" y="132"/>
                </a:lnTo>
                <a:lnTo>
                  <a:pt x="1407" y="132"/>
                </a:lnTo>
                <a:lnTo>
                  <a:pt x="1418" y="129"/>
                </a:lnTo>
                <a:lnTo>
                  <a:pt x="1418" y="114"/>
                </a:lnTo>
                <a:lnTo>
                  <a:pt x="1408" y="115"/>
                </a:lnTo>
                <a:lnTo>
                  <a:pt x="1396" y="115"/>
                </a:lnTo>
                <a:lnTo>
                  <a:pt x="1395" y="113"/>
                </a:lnTo>
                <a:lnTo>
                  <a:pt x="1395" y="53"/>
                </a:lnTo>
                <a:lnTo>
                  <a:pt x="1418" y="53"/>
                </a:lnTo>
                <a:lnTo>
                  <a:pt x="1418" y="36"/>
                </a:lnTo>
                <a:close/>
              </a:path>
            </a:pathLst>
          </a:custGeom>
          <a:solidFill>
            <a:srgbClr val="0030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Rectangle 20">
            <a:extLst>
              <a:ext uri="{FF2B5EF4-FFF2-40B4-BE49-F238E27FC236}">
                <a16:creationId xmlns:a16="http://schemas.microsoft.com/office/drawing/2014/main" id="{F2B86DE8-DBDA-4A11-8526-5417C07280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 name="Picture 2" descr="http://centralbaltic.eu/sites/default/files/logo.png">
            <a:extLst>
              <a:ext uri="{FF2B5EF4-FFF2-40B4-BE49-F238E27FC236}">
                <a16:creationId xmlns:a16="http://schemas.microsoft.com/office/drawing/2014/main" id="{3B580F18-9C3B-41BC-8677-11C047ADDF1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5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996" y="2868449"/>
            <a:ext cx="7906007" cy="769441"/>
          </a:xfrm>
          <a:prstGeom prst="rect">
            <a:avLst/>
          </a:prstGeom>
        </p:spPr>
        <p:txBody>
          <a:bodyPr wrap="square">
            <a:spAutoFit/>
          </a:bodyPr>
          <a:lstStyle/>
          <a:p>
            <a:pPr algn="ctr"/>
            <a:r>
              <a:rPr lang="et-EE" sz="4400" b="1" dirty="0"/>
              <a:t>Thank you for your attention!</a:t>
            </a:r>
            <a:endParaRPr lang="fi-FI" sz="4400" b="1"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4548" y="149728"/>
            <a:ext cx="1029815" cy="955909"/>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485" y="466316"/>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A1F526-5E34-4986-8A9B-1D54518531A8}"/>
              </a:ext>
            </a:extLst>
          </p:cNvPr>
          <p:cNvSpPr txBox="1"/>
          <p:nvPr/>
        </p:nvSpPr>
        <p:spPr>
          <a:xfrm>
            <a:off x="1593130" y="5457684"/>
            <a:ext cx="9879291" cy="338554"/>
          </a:xfrm>
          <a:prstGeom prst="rect">
            <a:avLst/>
          </a:prstGeom>
          <a:noFill/>
        </p:spPr>
        <p:txBody>
          <a:bodyPr wrap="square">
            <a:spAutoFit/>
          </a:bodyPr>
          <a:lstStyle/>
          <a:p>
            <a:r>
              <a:rPr lang="en-US" sz="1600" dirty="0"/>
              <a:t>Interreg Central Baltic Project: </a:t>
            </a:r>
            <a:r>
              <a:rPr lang="en-GB" sz="1600" dirty="0"/>
              <a:t>INTELTRANS – Intelligent Transport and Traffic Management study module</a:t>
            </a:r>
            <a:r>
              <a:rPr lang="et-EE" sz="1600" dirty="0"/>
              <a:t>.</a:t>
            </a:r>
          </a:p>
        </p:txBody>
      </p:sp>
    </p:spTree>
    <p:extLst>
      <p:ext uri="{BB962C8B-B14F-4D97-AF65-F5344CB8AC3E}">
        <p14:creationId xmlns:p14="http://schemas.microsoft.com/office/powerpoint/2010/main" val="289668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256" y="343735"/>
            <a:ext cx="8201587" cy="1173780"/>
          </a:xfrm>
        </p:spPr>
        <p:txBody>
          <a:bodyPr>
            <a:normAutofit fontScale="90000"/>
          </a:bodyPr>
          <a:lstStyle/>
          <a:p>
            <a:r>
              <a:rPr lang="en-US" sz="2800" b="0" i="0" u="none" strike="noStrike" kern="0" cap="none" spc="0" baseline="0" dirty="0">
                <a:solidFill>
                  <a:srgbClr val="00B050"/>
                </a:solidFill>
                <a:uFillTx/>
                <a:latin typeface="Arial Black" pitchFamily="34"/>
              </a:rPr>
              <a:t>Why Norwegian traffic safety management and research are interesting?</a:t>
            </a:r>
            <a:br>
              <a:rPr lang="en-US" sz="2800" b="0" i="0" u="none" strike="noStrike" kern="1200" cap="none" spc="0" baseline="0" dirty="0">
                <a:solidFill>
                  <a:srgbClr val="666666"/>
                </a:solidFill>
                <a:uFillTx/>
                <a:latin typeface="Arial Black" pitchFamily="34"/>
              </a:rPr>
            </a:br>
            <a:r>
              <a:rPr lang="en-US" sz="2800" dirty="0"/>
              <a:t> </a:t>
            </a: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1260FA0-514E-48E3-B8E5-93AA346E2D76}"/>
              </a:ext>
            </a:extLst>
          </p:cNvPr>
          <p:cNvSpPr txBox="1"/>
          <p:nvPr/>
        </p:nvSpPr>
        <p:spPr>
          <a:xfrm>
            <a:off x="856034" y="1447018"/>
            <a:ext cx="9915727" cy="4339650"/>
          </a:xfrm>
          <a:prstGeom prst="rect">
            <a:avLst/>
          </a:prstGeom>
          <a:noFill/>
        </p:spPr>
        <p:txBody>
          <a:bodyPr wrap="square">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US" sz="1600" b="0" i="0" u="none" strike="noStrike" kern="0" cap="none" spc="0" baseline="0" dirty="0">
              <a:solidFill>
                <a:srgbClr val="666666"/>
              </a:solidFill>
              <a:uFillTx/>
              <a:latin typeface="Arial Black" pitchFamily="34"/>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US" sz="1600" b="0" i="0" u="none" strike="noStrike" kern="1200" cap="none" spc="0" baseline="0" dirty="0">
              <a:solidFill>
                <a:srgbClr val="666666"/>
              </a:solidFill>
              <a:uFillTx/>
              <a:latin typeface="Arial Black" pitchFamily="34"/>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0" i="0" u="none" strike="noStrike" kern="1200" cap="none" spc="0" baseline="0" dirty="0">
                <a:solidFill>
                  <a:srgbClr val="666666"/>
                </a:solidFill>
                <a:uFillTx/>
                <a:latin typeface="Arial Black" pitchFamily="34"/>
              </a:rPr>
              <a:t>Norway was crowned as the safest country to drive in, with only 20 road deaths per million population in 2017 </a:t>
            </a:r>
            <a:r>
              <a:rPr lang="en-US" sz="2000" b="0" i="1" u="none" strike="noStrike" kern="1200" cap="none" spc="0" baseline="0" dirty="0">
                <a:solidFill>
                  <a:srgbClr val="666666"/>
                </a:solidFill>
                <a:uFillTx/>
                <a:latin typeface="Arial Black" pitchFamily="34"/>
              </a:rPr>
              <a:t>(Norway  was on the same position in 2020).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0" i="0" u="none" strike="noStrike" kern="0" cap="none" spc="0" baseline="0" dirty="0">
              <a:solidFill>
                <a:srgbClr val="666666"/>
              </a:solidFill>
              <a:uFillTx/>
              <a:latin typeface="Arial Black" pitchFamily="34"/>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000" b="0" i="0" u="none" strike="noStrike" kern="1200" cap="none" spc="0" baseline="0" dirty="0">
                <a:solidFill>
                  <a:srgbClr val="666666"/>
                </a:solidFill>
                <a:uFillTx/>
                <a:latin typeface="Arial Black" pitchFamily="34"/>
              </a:rPr>
              <a:t>The longest country in Europe, however roads and motorways in Norway are relatively free of traffic by international standard, well maintained, and the country has more than 70 years experience in using road toll payments to finance costs of bridges, tunnels and roads. Systematic traffic safety work.</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1600" b="0" i="0" u="none" strike="noStrike" kern="1200" cap="none" spc="0" baseline="0" dirty="0">
              <a:solidFill>
                <a:srgbClr val="666666"/>
              </a:solidFill>
              <a:uFillTx/>
              <a:latin typeface="Arial Black" pitchFamily="34"/>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endParaRPr lang="en-US" sz="1600" b="0" i="0" u="none" strike="noStrike" kern="0" cap="none" spc="0" baseline="0" dirty="0">
              <a:solidFill>
                <a:srgbClr val="666666"/>
              </a:solidFill>
              <a:uFillTx/>
              <a:latin typeface="Arial Black" pitchFamily="34"/>
            </a:endParaRP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1600" b="0" i="1" u="none" strike="noStrike" kern="1200" cap="none" spc="0" baseline="0" dirty="0">
                <a:solidFill>
                  <a:srgbClr val="666666"/>
                </a:solidFill>
                <a:uFillTx/>
                <a:latin typeface="Arial Black" pitchFamily="34"/>
              </a:rPr>
              <a:t>Comment: The climate is Atlantic, weather conditions and landscape varied</a:t>
            </a:r>
            <a:r>
              <a:rPr lang="en-US" sz="1600" b="0" i="1" u="none" strike="noStrike" kern="0" cap="none" spc="0" baseline="0" dirty="0">
                <a:solidFill>
                  <a:srgbClr val="4D5156"/>
                </a:solidFill>
                <a:uFillTx/>
                <a:latin typeface="arial" pitchFamily="34"/>
              </a:rPr>
              <a:t> </a:t>
            </a:r>
            <a:r>
              <a:rPr lang="en-US" sz="1600" b="0" i="1" u="none" strike="noStrike" kern="0" cap="none" spc="0" baseline="0" dirty="0">
                <a:solidFill>
                  <a:srgbClr val="4D5156"/>
                </a:solidFill>
                <a:uFillTx/>
                <a:latin typeface="Arial Black" pitchFamily="34"/>
              </a:rPr>
              <a:t>encompassing mountains, glaciers and deep coastal fjords. </a:t>
            </a:r>
            <a:endParaRPr lang="en-US" sz="1600" b="0" i="1" u="none" strike="noStrike" kern="1200" cap="none" spc="0" baseline="0" dirty="0">
              <a:solidFill>
                <a:srgbClr val="666666"/>
              </a:solidFill>
              <a:uFillTx/>
              <a:latin typeface="Arial Black" pitchFamily="34"/>
            </a:endParaRPr>
          </a:p>
        </p:txBody>
      </p:sp>
    </p:spTree>
    <p:extLst>
      <p:ext uri="{BB962C8B-B14F-4D97-AF65-F5344CB8AC3E}">
        <p14:creationId xmlns:p14="http://schemas.microsoft.com/office/powerpoint/2010/main" val="47934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0A9A1CD-E0EF-4210-95D9-D5043B627542}"/>
              </a:ext>
            </a:extLst>
          </p:cNvPr>
          <p:cNvSpPr txBox="1"/>
          <p:nvPr/>
        </p:nvSpPr>
        <p:spPr>
          <a:xfrm>
            <a:off x="551234" y="1084085"/>
            <a:ext cx="11055636" cy="4678204"/>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666666"/>
                </a:solidFill>
                <a:effectLst/>
                <a:uLnTx/>
                <a:uFillTx/>
                <a:latin typeface="Arial Black" pitchFamily="34"/>
                <a:ea typeface="+mn-ea"/>
                <a:cs typeface="+mn-cs"/>
              </a:rPr>
              <a:t>Driving in Norway is generally easy as traffic is calm, and the majority of drivers are law-abiding. </a:t>
            </a: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666666"/>
              </a:solidFill>
              <a:effectLst/>
              <a:uLnTx/>
              <a:uFillTx/>
              <a:latin typeface="Arial Black" pitchFamily="34"/>
              <a:ea typeface="+mn-ea"/>
              <a:cs typeface="+mn-cs"/>
            </a:endParaRP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666666"/>
                </a:solidFill>
                <a:effectLst/>
                <a:uLnTx/>
                <a:uFillTx/>
                <a:latin typeface="Arial Black" pitchFamily="34"/>
                <a:ea typeface="+mn-ea"/>
                <a:cs typeface="+mn-cs"/>
              </a:rPr>
              <a:t>Norway has a human oriented traffic culture that prioritizes pedestrians and cyclists. </a:t>
            </a: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666666"/>
              </a:solidFill>
              <a:effectLst/>
              <a:uLnTx/>
              <a:uFillTx/>
              <a:latin typeface="Arial Black" pitchFamily="34"/>
              <a:ea typeface="+mn-ea"/>
              <a:cs typeface="+mn-cs"/>
            </a:endParaRP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666666"/>
                </a:solidFill>
                <a:effectLst/>
                <a:uLnTx/>
                <a:uFillTx/>
                <a:latin typeface="Arial Black" pitchFamily="34"/>
                <a:ea typeface="+mn-ea"/>
                <a:cs typeface="+mn-cs"/>
              </a:rPr>
              <a:t>In general, the Norwegian speed limit is 80 kilometers per hour, except for in built-up areas or town centers, where it is generally 50 kilometers per hour.</a:t>
            </a: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666666"/>
              </a:solidFill>
              <a:effectLst/>
              <a:uLnTx/>
              <a:uFillTx/>
              <a:latin typeface="Arial Black" pitchFamily="34"/>
              <a:ea typeface="+mn-ea"/>
              <a:cs typeface="+mn-cs"/>
            </a:endParaRP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666666"/>
                </a:solidFill>
                <a:effectLst/>
                <a:uLnTx/>
                <a:uFillTx/>
                <a:latin typeface="Arial Black" pitchFamily="34"/>
                <a:ea typeface="+mn-ea"/>
                <a:cs typeface="+mn-cs"/>
              </a:rPr>
              <a:t>Norway also has one of the strictest drink driving laws in Europe, allowing only 0.1 milligrams of alcohol per milliliter of blood – much stricter than, for example, the UK where the limit is 0.8 milligrams.</a:t>
            </a: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endParaRPr kumimoji="0" lang="en-US" sz="2000" b="0" i="0" u="none" strike="noStrike" kern="0" cap="none" spc="0" normalizeH="0" baseline="0" noProof="0" dirty="0">
              <a:ln>
                <a:noFill/>
              </a:ln>
              <a:solidFill>
                <a:srgbClr val="666666"/>
              </a:solidFill>
              <a:effectLst/>
              <a:uLnTx/>
              <a:uFillTx/>
              <a:latin typeface="Arial Black" pitchFamily="34"/>
              <a:ea typeface="+mn-ea"/>
              <a:cs typeface="+mn-cs"/>
            </a:endParaRPr>
          </a:p>
          <a:p>
            <a:pPr marL="285750" marR="0" lvl="0" indent="-285750" algn="l" defTabSz="914400" rtl="0" eaLnBrk="1" fontAlgn="auto" latinLnBrk="0" hangingPunct="1">
              <a:lnSpc>
                <a:spcPct val="100000"/>
              </a:lnSpc>
              <a:spcBef>
                <a:spcPts val="0"/>
              </a:spcBef>
              <a:spcAft>
                <a:spcPts val="0"/>
              </a:spcAft>
              <a:buClrTx/>
              <a:buSzPct val="100000"/>
              <a:buFont typeface="Wingdings" pitchFamily="2"/>
              <a:buChar char="Ø"/>
              <a:tabLst/>
              <a:defRPr sz="1800" b="0" i="0" u="none" strike="noStrike" kern="0" cap="none" spc="0" baseline="0">
                <a:solidFill>
                  <a:srgbClr val="000000"/>
                </a:solidFill>
                <a:uFillTx/>
              </a:defRPr>
            </a:pPr>
            <a:endParaRPr kumimoji="0" lang="en-US" sz="1800" b="0" i="0" u="none" strike="noStrike" kern="1200" cap="none" spc="0" normalizeH="0" baseline="0" noProof="0" dirty="0">
              <a:ln>
                <a:noFill/>
              </a:ln>
              <a:solidFill>
                <a:srgbClr val="000000"/>
              </a:solidFill>
              <a:effectLst/>
              <a:uLnTx/>
              <a:uFillTx/>
              <a:latin typeface="Arial Black" pitchFamily="34"/>
              <a:ea typeface="+mn-ea"/>
              <a:cs typeface="+mn-cs"/>
            </a:endParaRPr>
          </a:p>
        </p:txBody>
      </p:sp>
      <p:pic>
        <p:nvPicPr>
          <p:cNvPr id="3" name="Picture 2" descr="http://centralbaltic.eu/sites/default/files/logo.png">
            <a:extLst>
              <a:ext uri="{FF2B5EF4-FFF2-40B4-BE49-F238E27FC236}">
                <a16:creationId xmlns:a16="http://schemas.microsoft.com/office/drawing/2014/main" id="{DBE09520-F312-49E4-AEC9-C7AB023B84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E1C0D90-6E15-4ABE-A06C-CA1E2C1A2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5" name="Picture 4"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22E2CA2E-A419-4EA1-B081-57FEA203F84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6" name="Picture 5" descr="TTK-logo-2013-v-kakskeelne">
            <a:extLst>
              <a:ext uri="{FF2B5EF4-FFF2-40B4-BE49-F238E27FC236}">
                <a16:creationId xmlns:a16="http://schemas.microsoft.com/office/drawing/2014/main" id="{04C9A6AA-E7C7-4D76-B084-DDF3DF3332F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7" name="Picture 6" descr="http://www.tsi.lv/sites/default/files/editor/images/logotsi/logo_h_eng_rgb.png">
            <a:extLst>
              <a:ext uri="{FF2B5EF4-FFF2-40B4-BE49-F238E27FC236}">
                <a16:creationId xmlns:a16="http://schemas.microsoft.com/office/drawing/2014/main" id="{778385B2-7E06-48D0-A466-4263863590C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8" name="Picture 2" descr="Infrastructure development | EUROPEAN INNOVATION PARTNERSHIP">
            <a:extLst>
              <a:ext uri="{FF2B5EF4-FFF2-40B4-BE49-F238E27FC236}">
                <a16:creationId xmlns:a16="http://schemas.microsoft.com/office/drawing/2014/main" id="{BD3FC8D6-8BAF-47FA-948B-E63A72A7D5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6CCA2CE-5E38-423A-A0AE-9A8F9279E2BB}"/>
              </a:ext>
            </a:extLst>
          </p:cNvPr>
          <p:cNvGraphicFramePr>
            <a:graphicFrameLocks noGrp="1"/>
          </p:cNvGraphicFramePr>
          <p:nvPr>
            <p:extLst>
              <p:ext uri="{D42A27DB-BD31-4B8C-83A1-F6EECF244321}">
                <p14:modId xmlns:p14="http://schemas.microsoft.com/office/powerpoint/2010/main" val="3484440413"/>
              </p:ext>
            </p:extLst>
          </p:nvPr>
        </p:nvGraphicFramePr>
        <p:xfrm>
          <a:off x="2235111" y="902117"/>
          <a:ext cx="7467535" cy="3969882"/>
        </p:xfrm>
        <a:graphic>
          <a:graphicData uri="http://schemas.openxmlformats.org/drawingml/2006/table">
            <a:tbl>
              <a:tblPr firstRow="1" bandRow="1">
                <a:effectLst/>
                <a:tableStyleId>{5C22544A-7EE6-4342-B048-85BDC9FD1C3A}</a:tableStyleId>
              </a:tblPr>
              <a:tblGrid>
                <a:gridCol w="1811494">
                  <a:extLst>
                    <a:ext uri="{9D8B030D-6E8A-4147-A177-3AD203B41FA5}">
                      <a16:colId xmlns:a16="http://schemas.microsoft.com/office/drawing/2014/main" val="2134900909"/>
                    </a:ext>
                  </a:extLst>
                </a:gridCol>
                <a:gridCol w="1885347">
                  <a:extLst>
                    <a:ext uri="{9D8B030D-6E8A-4147-A177-3AD203B41FA5}">
                      <a16:colId xmlns:a16="http://schemas.microsoft.com/office/drawing/2014/main" val="2462362273"/>
                    </a:ext>
                  </a:extLst>
                </a:gridCol>
                <a:gridCol w="1885347">
                  <a:extLst>
                    <a:ext uri="{9D8B030D-6E8A-4147-A177-3AD203B41FA5}">
                      <a16:colId xmlns:a16="http://schemas.microsoft.com/office/drawing/2014/main" val="1701711108"/>
                    </a:ext>
                  </a:extLst>
                </a:gridCol>
                <a:gridCol w="1885347">
                  <a:extLst>
                    <a:ext uri="{9D8B030D-6E8A-4147-A177-3AD203B41FA5}">
                      <a16:colId xmlns:a16="http://schemas.microsoft.com/office/drawing/2014/main" val="1104001415"/>
                    </a:ext>
                  </a:extLst>
                </a:gridCol>
              </a:tblGrid>
              <a:tr h="511147">
                <a:tc>
                  <a:txBody>
                    <a:bodyPr/>
                    <a:lstStyle/>
                    <a:p>
                      <a:pPr lvl="0"/>
                      <a:r>
                        <a:rPr lang="en-US" sz="2000" dirty="0"/>
                        <a:t>Country</a:t>
                      </a:r>
                    </a:p>
                  </a:txBody>
                  <a:tcPr/>
                </a:tc>
                <a:tc>
                  <a:txBody>
                    <a:bodyPr/>
                    <a:lstStyle/>
                    <a:p>
                      <a:pPr lvl="0"/>
                      <a:r>
                        <a:rPr lang="en-US" sz="2000" dirty="0"/>
                        <a:t>Population 2020</a:t>
                      </a:r>
                    </a:p>
                  </a:txBody>
                  <a:tcPr/>
                </a:tc>
                <a:tc>
                  <a:txBody>
                    <a:bodyPr/>
                    <a:lstStyle/>
                    <a:p>
                      <a:pPr lvl="0"/>
                      <a:r>
                        <a:rPr lang="en-US" sz="2000" dirty="0"/>
                        <a:t>Fatalities 2020</a:t>
                      </a:r>
                    </a:p>
                  </a:txBody>
                  <a:tcPr/>
                </a:tc>
                <a:tc>
                  <a:txBody>
                    <a:bodyPr/>
                    <a:lstStyle/>
                    <a:p>
                      <a:pPr lvl="0"/>
                      <a:r>
                        <a:rPr lang="en-US" sz="2000"/>
                        <a:t>Per 1 millon inhabitantas</a:t>
                      </a:r>
                    </a:p>
                  </a:txBody>
                  <a:tcPr/>
                </a:tc>
                <a:extLst>
                  <a:ext uri="{0D108BD9-81ED-4DB2-BD59-A6C34878D82A}">
                    <a16:rowId xmlns:a16="http://schemas.microsoft.com/office/drawing/2014/main" val="1869093701"/>
                  </a:ext>
                </a:extLst>
              </a:tr>
              <a:tr h="511147">
                <a:tc>
                  <a:txBody>
                    <a:bodyPr/>
                    <a:lstStyle/>
                    <a:p>
                      <a:pPr lvl="0"/>
                      <a:r>
                        <a:rPr lang="en-US" sz="2000" dirty="0"/>
                        <a:t>Norway</a:t>
                      </a:r>
                    </a:p>
                  </a:txBody>
                  <a:tcPr/>
                </a:tc>
                <a:tc>
                  <a:txBody>
                    <a:bodyPr/>
                    <a:lstStyle/>
                    <a:p>
                      <a:pPr lvl="0"/>
                      <a:r>
                        <a:rPr lang="en-US" sz="2000" dirty="0"/>
                        <a:t>5.379</a:t>
                      </a:r>
                    </a:p>
                    <a:p>
                      <a:pPr lvl="0"/>
                      <a:endParaRPr lang="en-US" sz="2000" dirty="0"/>
                    </a:p>
                  </a:txBody>
                  <a:tcPr/>
                </a:tc>
                <a:tc>
                  <a:txBody>
                    <a:bodyPr/>
                    <a:lstStyle/>
                    <a:p>
                      <a:pPr lvl="0"/>
                      <a:r>
                        <a:rPr lang="en-US" sz="2000" dirty="0"/>
                        <a:t>93</a:t>
                      </a:r>
                    </a:p>
                  </a:txBody>
                  <a:tcPr/>
                </a:tc>
                <a:tc>
                  <a:txBody>
                    <a:bodyPr/>
                    <a:lstStyle/>
                    <a:p>
                      <a:pPr lvl="0"/>
                      <a:r>
                        <a:rPr lang="en-US" sz="2000"/>
                        <a:t>17</a:t>
                      </a:r>
                    </a:p>
                  </a:txBody>
                  <a:tcPr/>
                </a:tc>
                <a:extLst>
                  <a:ext uri="{0D108BD9-81ED-4DB2-BD59-A6C34878D82A}">
                    <a16:rowId xmlns:a16="http://schemas.microsoft.com/office/drawing/2014/main" val="1595037215"/>
                  </a:ext>
                </a:extLst>
              </a:tr>
              <a:tr h="427821">
                <a:tc>
                  <a:txBody>
                    <a:bodyPr/>
                    <a:lstStyle/>
                    <a:p>
                      <a:pPr lvl="0"/>
                      <a:r>
                        <a:rPr lang="en-US" sz="2000" dirty="0"/>
                        <a:t>Sweden</a:t>
                      </a:r>
                    </a:p>
                  </a:txBody>
                  <a:tcPr/>
                </a:tc>
                <a:tc>
                  <a:txBody>
                    <a:bodyPr/>
                    <a:lstStyle/>
                    <a:p>
                      <a:pPr lvl="0"/>
                      <a:r>
                        <a:rPr lang="en-US" sz="2000" dirty="0"/>
                        <a:t>10.35</a:t>
                      </a:r>
                    </a:p>
                  </a:txBody>
                  <a:tcPr/>
                </a:tc>
                <a:tc>
                  <a:txBody>
                    <a:bodyPr/>
                    <a:lstStyle/>
                    <a:p>
                      <a:pPr lvl="0"/>
                      <a:r>
                        <a:rPr lang="en-US" sz="2000" dirty="0"/>
                        <a:t>204</a:t>
                      </a:r>
                    </a:p>
                  </a:txBody>
                  <a:tcPr/>
                </a:tc>
                <a:tc>
                  <a:txBody>
                    <a:bodyPr/>
                    <a:lstStyle/>
                    <a:p>
                      <a:pPr lvl="0"/>
                      <a:r>
                        <a:rPr lang="en-US" sz="2000" dirty="0"/>
                        <a:t>20</a:t>
                      </a:r>
                    </a:p>
                  </a:txBody>
                  <a:tcPr/>
                </a:tc>
                <a:extLst>
                  <a:ext uri="{0D108BD9-81ED-4DB2-BD59-A6C34878D82A}">
                    <a16:rowId xmlns:a16="http://schemas.microsoft.com/office/drawing/2014/main" val="2981350152"/>
                  </a:ext>
                </a:extLst>
              </a:tr>
              <a:tr h="427821">
                <a:tc>
                  <a:txBody>
                    <a:bodyPr/>
                    <a:lstStyle/>
                    <a:p>
                      <a:pPr lvl="0"/>
                      <a:r>
                        <a:rPr lang="en-US" sz="2000" dirty="0"/>
                        <a:t>Denmark</a:t>
                      </a:r>
                    </a:p>
                  </a:txBody>
                  <a:tcPr/>
                </a:tc>
                <a:tc>
                  <a:txBody>
                    <a:bodyPr/>
                    <a:lstStyle/>
                    <a:p>
                      <a:pPr lvl="0"/>
                      <a:r>
                        <a:rPr lang="en-US" sz="2000" dirty="0"/>
                        <a:t>5.831</a:t>
                      </a:r>
                    </a:p>
                  </a:txBody>
                  <a:tcPr/>
                </a:tc>
                <a:tc>
                  <a:txBody>
                    <a:bodyPr/>
                    <a:lstStyle/>
                    <a:p>
                      <a:pPr lvl="0"/>
                      <a:r>
                        <a:rPr lang="en-US" sz="2000" dirty="0"/>
                        <a:t>163</a:t>
                      </a:r>
                    </a:p>
                  </a:txBody>
                  <a:tcPr/>
                </a:tc>
                <a:tc>
                  <a:txBody>
                    <a:bodyPr/>
                    <a:lstStyle/>
                    <a:p>
                      <a:pPr lvl="0"/>
                      <a:r>
                        <a:rPr lang="en-US" sz="2000"/>
                        <a:t>28</a:t>
                      </a:r>
                    </a:p>
                  </a:txBody>
                  <a:tcPr/>
                </a:tc>
                <a:extLst>
                  <a:ext uri="{0D108BD9-81ED-4DB2-BD59-A6C34878D82A}">
                    <a16:rowId xmlns:a16="http://schemas.microsoft.com/office/drawing/2014/main" val="3644974779"/>
                  </a:ext>
                </a:extLst>
              </a:tr>
              <a:tr h="427821">
                <a:tc>
                  <a:txBody>
                    <a:bodyPr/>
                    <a:lstStyle/>
                    <a:p>
                      <a:pPr lvl="0"/>
                      <a:r>
                        <a:rPr lang="en-US" sz="2000"/>
                        <a:t>Finland</a:t>
                      </a:r>
                    </a:p>
                  </a:txBody>
                  <a:tcPr/>
                </a:tc>
                <a:tc>
                  <a:txBody>
                    <a:bodyPr/>
                    <a:lstStyle/>
                    <a:p>
                      <a:pPr lvl="0"/>
                      <a:r>
                        <a:rPr lang="en-US" sz="2000" dirty="0"/>
                        <a:t>5.531</a:t>
                      </a:r>
                    </a:p>
                  </a:txBody>
                  <a:tcPr/>
                </a:tc>
                <a:tc>
                  <a:txBody>
                    <a:bodyPr/>
                    <a:lstStyle/>
                    <a:p>
                      <a:pPr lvl="0"/>
                      <a:r>
                        <a:rPr lang="en-US" sz="2000" dirty="0"/>
                        <a:t>222</a:t>
                      </a:r>
                    </a:p>
                  </a:txBody>
                  <a:tcPr/>
                </a:tc>
                <a:tc>
                  <a:txBody>
                    <a:bodyPr/>
                    <a:lstStyle/>
                    <a:p>
                      <a:pPr lvl="0"/>
                      <a:r>
                        <a:rPr lang="en-US" sz="2000"/>
                        <a:t>38</a:t>
                      </a:r>
                    </a:p>
                  </a:txBody>
                  <a:tcPr/>
                </a:tc>
                <a:extLst>
                  <a:ext uri="{0D108BD9-81ED-4DB2-BD59-A6C34878D82A}">
                    <a16:rowId xmlns:a16="http://schemas.microsoft.com/office/drawing/2014/main" val="27201146"/>
                  </a:ext>
                </a:extLst>
              </a:tr>
              <a:tr h="428113">
                <a:tc>
                  <a:txBody>
                    <a:bodyPr/>
                    <a:lstStyle/>
                    <a:p>
                      <a:pPr lvl="0"/>
                      <a:r>
                        <a:rPr lang="en-US" sz="2000" dirty="0"/>
                        <a:t>Estonia</a:t>
                      </a:r>
                    </a:p>
                  </a:txBody>
                  <a:tcPr/>
                </a:tc>
                <a:tc>
                  <a:txBody>
                    <a:bodyPr/>
                    <a:lstStyle/>
                    <a:p>
                      <a:pPr lvl="0"/>
                      <a:r>
                        <a:rPr lang="en-US" sz="2000" dirty="0"/>
                        <a:t>1.131</a:t>
                      </a:r>
                    </a:p>
                  </a:txBody>
                  <a:tcPr/>
                </a:tc>
                <a:tc>
                  <a:txBody>
                    <a:bodyPr/>
                    <a:lstStyle/>
                    <a:p>
                      <a:pPr lvl="0"/>
                      <a:r>
                        <a:rPr lang="en-US" sz="2000" dirty="0"/>
                        <a:t>60</a:t>
                      </a:r>
                    </a:p>
                  </a:txBody>
                  <a:tcPr/>
                </a:tc>
                <a:tc>
                  <a:txBody>
                    <a:bodyPr/>
                    <a:lstStyle/>
                    <a:p>
                      <a:pPr lvl="0"/>
                      <a:r>
                        <a:rPr lang="en-US" sz="2000" dirty="0"/>
                        <a:t>45</a:t>
                      </a:r>
                    </a:p>
                  </a:txBody>
                  <a:tcPr/>
                </a:tc>
                <a:extLst>
                  <a:ext uri="{0D108BD9-81ED-4DB2-BD59-A6C34878D82A}">
                    <a16:rowId xmlns:a16="http://schemas.microsoft.com/office/drawing/2014/main" val="4248218057"/>
                  </a:ext>
                </a:extLst>
              </a:tr>
              <a:tr h="428113">
                <a:tc>
                  <a:txBody>
                    <a:bodyPr/>
                    <a:lstStyle/>
                    <a:p>
                      <a:r>
                        <a:rPr lang="en-US" sz="2000" dirty="0"/>
                        <a:t>Latvia</a:t>
                      </a:r>
                    </a:p>
                  </a:txBody>
                  <a:tcPr/>
                </a:tc>
                <a:tc>
                  <a:txBody>
                    <a:bodyPr/>
                    <a:lstStyle/>
                    <a:p>
                      <a:r>
                        <a:rPr lang="en-US" sz="2000" dirty="0"/>
                        <a:t>1,902</a:t>
                      </a:r>
                    </a:p>
                  </a:txBody>
                  <a:tcPr/>
                </a:tc>
                <a:tc>
                  <a:txBody>
                    <a:bodyPr/>
                    <a:lstStyle/>
                    <a:p>
                      <a:r>
                        <a:rPr lang="en-US" sz="2000" dirty="0"/>
                        <a:t>139</a:t>
                      </a:r>
                    </a:p>
                  </a:txBody>
                  <a:tcPr/>
                </a:tc>
                <a:tc>
                  <a:txBody>
                    <a:bodyPr/>
                    <a:lstStyle/>
                    <a:p>
                      <a:r>
                        <a:rPr lang="en-US" sz="2000" dirty="0"/>
                        <a:t>73,1</a:t>
                      </a:r>
                    </a:p>
                  </a:txBody>
                  <a:tcPr/>
                </a:tc>
                <a:extLst>
                  <a:ext uri="{0D108BD9-81ED-4DB2-BD59-A6C34878D82A}">
                    <a16:rowId xmlns:a16="http://schemas.microsoft.com/office/drawing/2014/main" val="1192238778"/>
                  </a:ext>
                </a:extLst>
              </a:tr>
              <a:tr h="428113">
                <a:tc>
                  <a:txBody>
                    <a:bodyPr/>
                    <a:lstStyle/>
                    <a:p>
                      <a:r>
                        <a:rPr lang="en-US" sz="2000" dirty="0"/>
                        <a:t>Lithuania</a:t>
                      </a:r>
                    </a:p>
                  </a:txBody>
                  <a:tcPr/>
                </a:tc>
                <a:tc>
                  <a:txBody>
                    <a:bodyPr/>
                    <a:lstStyle/>
                    <a:p>
                      <a:r>
                        <a:rPr lang="en-US" sz="2000" dirty="0"/>
                        <a:t>2,795</a:t>
                      </a:r>
                    </a:p>
                  </a:txBody>
                  <a:tcPr/>
                </a:tc>
                <a:tc>
                  <a:txBody>
                    <a:bodyPr/>
                    <a:lstStyle/>
                    <a:p>
                      <a:r>
                        <a:rPr lang="en-US" sz="2000" dirty="0"/>
                        <a:t>175</a:t>
                      </a:r>
                    </a:p>
                  </a:txBody>
                  <a:tcPr/>
                </a:tc>
                <a:tc>
                  <a:txBody>
                    <a:bodyPr/>
                    <a:lstStyle/>
                    <a:p>
                      <a:r>
                        <a:rPr lang="en-US" sz="2000" dirty="0"/>
                        <a:t>62,6</a:t>
                      </a:r>
                    </a:p>
                  </a:txBody>
                  <a:tcPr/>
                </a:tc>
                <a:extLst>
                  <a:ext uri="{0D108BD9-81ED-4DB2-BD59-A6C34878D82A}">
                    <a16:rowId xmlns:a16="http://schemas.microsoft.com/office/drawing/2014/main" val="49326997"/>
                  </a:ext>
                </a:extLst>
              </a:tr>
            </a:tbl>
          </a:graphicData>
        </a:graphic>
      </p:graphicFrame>
      <p:sp>
        <p:nvSpPr>
          <p:cNvPr id="3" name="TextBox 3">
            <a:extLst>
              <a:ext uri="{FF2B5EF4-FFF2-40B4-BE49-F238E27FC236}">
                <a16:creationId xmlns:a16="http://schemas.microsoft.com/office/drawing/2014/main" id="{0C67B664-5425-407A-AA87-58A6E68A3401}"/>
              </a:ext>
            </a:extLst>
          </p:cNvPr>
          <p:cNvSpPr txBox="1"/>
          <p:nvPr/>
        </p:nvSpPr>
        <p:spPr>
          <a:xfrm>
            <a:off x="2196443" y="4967926"/>
            <a:ext cx="6315659"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Source: </a:t>
            </a:r>
            <a:r>
              <a:rPr lang="en-US" sz="1800" b="0" i="0" u="none" strike="noStrike" kern="1200" cap="none" spc="0" baseline="0" dirty="0" err="1">
                <a:solidFill>
                  <a:srgbClr val="000000"/>
                </a:solidFill>
                <a:uFillTx/>
                <a:latin typeface="Arial" panose="020B0604020202020204" pitchFamily="34" charset="0"/>
                <a:cs typeface="Arial" panose="020B0604020202020204" pitchFamily="34" charset="0"/>
              </a:rPr>
              <a:t>Irtad</a:t>
            </a: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 statistics, Norwegian road safety data, country data for 2020 from country web sites</a:t>
            </a:r>
          </a:p>
        </p:txBody>
      </p:sp>
      <p:sp>
        <p:nvSpPr>
          <p:cNvPr id="4" name="TextBox 3">
            <a:extLst>
              <a:ext uri="{FF2B5EF4-FFF2-40B4-BE49-F238E27FC236}">
                <a16:creationId xmlns:a16="http://schemas.microsoft.com/office/drawing/2014/main" id="{7FF1103E-3008-4DA8-AAC3-0CCA7FAC0C41}"/>
              </a:ext>
            </a:extLst>
          </p:cNvPr>
          <p:cNvSpPr txBox="1"/>
          <p:nvPr/>
        </p:nvSpPr>
        <p:spPr>
          <a:xfrm>
            <a:off x="2801789" y="51820"/>
            <a:ext cx="6010492" cy="738664"/>
          </a:xfrm>
          <a:prstGeom prst="rect">
            <a:avLst/>
          </a:prstGeom>
          <a:noFill/>
        </p:spPr>
        <p:txBody>
          <a:bodyPr wrap="none" rtlCol="0">
            <a:spAutoFit/>
          </a:bodyPr>
          <a:lstStyle/>
          <a:p>
            <a:endParaRPr lang="en-US" dirty="0"/>
          </a:p>
          <a:p>
            <a:r>
              <a:rPr lang="en-US" sz="2400" dirty="0"/>
              <a:t>Statistics that explains the Norwegian position</a:t>
            </a:r>
            <a:r>
              <a:rPr lang="en-US" dirty="0"/>
              <a:t>:</a:t>
            </a:r>
          </a:p>
        </p:txBody>
      </p:sp>
      <p:pic>
        <p:nvPicPr>
          <p:cNvPr id="5" name="Picture 2" descr="http://centralbaltic.eu/sites/default/files/logo.png">
            <a:extLst>
              <a:ext uri="{FF2B5EF4-FFF2-40B4-BE49-F238E27FC236}">
                <a16:creationId xmlns:a16="http://schemas.microsoft.com/office/drawing/2014/main" id="{2D666382-196A-454E-B859-A541D0F28E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546C5F5-3872-48E7-AD3B-9CDCA090FC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7" name="Picture 6"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87108BF4-1A76-4BCF-9F17-BA6776FCD98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TTK-logo-2013-v-kakskeelne">
            <a:extLst>
              <a:ext uri="{FF2B5EF4-FFF2-40B4-BE49-F238E27FC236}">
                <a16:creationId xmlns:a16="http://schemas.microsoft.com/office/drawing/2014/main" id="{89D00A11-74BE-4187-9CD8-53A430CB594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9" name="Picture 8" descr="http://www.tsi.lv/sites/default/files/editor/images/logotsi/logo_h_eng_rgb.png">
            <a:extLst>
              <a:ext uri="{FF2B5EF4-FFF2-40B4-BE49-F238E27FC236}">
                <a16:creationId xmlns:a16="http://schemas.microsoft.com/office/drawing/2014/main" id="{4A109809-A758-40D4-81AD-728AE1D72AD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2" descr="Infrastructure development | EUROPEAN INNOVATION PARTNERSHIP">
            <a:extLst>
              <a:ext uri="{FF2B5EF4-FFF2-40B4-BE49-F238E27FC236}">
                <a16:creationId xmlns:a16="http://schemas.microsoft.com/office/drawing/2014/main" id="{915AB610-8168-4463-8918-6AA98ED235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343" y="0"/>
            <a:ext cx="7806965" cy="706090"/>
          </a:xfrm>
        </p:spPr>
        <p:txBody>
          <a:bodyPr>
            <a:normAutofit/>
          </a:bodyPr>
          <a:lstStyle/>
          <a:p>
            <a:r>
              <a:rPr lang="en-US" sz="2800" dirty="0">
                <a:solidFill>
                  <a:srgbClr val="00B050"/>
                </a:solidFill>
                <a:latin typeface="Arial" panose="020B0604020202020204" pitchFamily="34" charset="0"/>
                <a:cs typeface="Arial" panose="020B0604020202020204" pitchFamily="34" charset="0"/>
              </a:rPr>
              <a:t>Basic reference material</a:t>
            </a:r>
            <a:r>
              <a:rPr lang="en-US" sz="1800" dirty="0">
                <a:latin typeface="Arial" panose="020B0604020202020204" pitchFamily="34" charset="0"/>
                <a:cs typeface="Arial" panose="020B0604020202020204" pitchFamily="34" charset="0"/>
              </a:rPr>
              <a:t>: </a:t>
            </a:r>
          </a:p>
        </p:txBody>
      </p:sp>
      <p:sp>
        <p:nvSpPr>
          <p:cNvPr id="3" name="Rectangle 2"/>
          <p:cNvSpPr/>
          <p:nvPr/>
        </p:nvSpPr>
        <p:spPr>
          <a:xfrm>
            <a:off x="2633176" y="781333"/>
            <a:ext cx="7071167" cy="1323439"/>
          </a:xfrm>
          <a:prstGeom prst="rect">
            <a:avLst/>
          </a:prstGeom>
        </p:spPr>
        <p:txBody>
          <a:bodyPr wrap="square">
            <a:spAutoFit/>
          </a:bodyPr>
          <a:lstStyle/>
          <a:p>
            <a:r>
              <a:rPr lang="fi-FI" sz="1600" i="1" dirty="0">
                <a:solidFill>
                  <a:schemeClr val="bg2">
                    <a:lumMod val="50000"/>
                  </a:schemeClr>
                </a:solidFill>
                <a:latin typeface="Arial" panose="020B0604020202020204" pitchFamily="34" charset="0"/>
                <a:cs typeface="Arial" panose="020B0604020202020204" pitchFamily="34" charset="0"/>
              </a:rPr>
              <a:t>National  Plan for Action  for Road Safety 2018 – 2021. Short version.</a:t>
            </a:r>
          </a:p>
          <a:p>
            <a:pPr lvl="0" hangingPunct="0">
              <a:defRPr sz="1800" b="0" i="0" u="none" strike="noStrike" kern="0" cap="none" spc="0" baseline="0">
                <a:solidFill>
                  <a:srgbClr val="000000"/>
                </a:solidFill>
                <a:uFillTx/>
              </a:defRPr>
            </a:pPr>
            <a:r>
              <a:rPr lang="fi-FI" sz="1600" i="1" dirty="0" err="1">
                <a:solidFill>
                  <a:schemeClr val="bg2">
                    <a:lumMod val="50000"/>
                  </a:schemeClr>
                </a:solidFill>
                <a:latin typeface="Arial" panose="020B0604020202020204" pitchFamily="34" charset="0"/>
                <a:cs typeface="Arial" panose="020B0604020202020204" pitchFamily="34" charset="0"/>
              </a:rPr>
              <a:t>Link</a:t>
            </a:r>
            <a:r>
              <a:rPr lang="fi-FI" sz="1600" i="1" dirty="0">
                <a:solidFill>
                  <a:schemeClr val="bg2">
                    <a:lumMod val="50000"/>
                  </a:schemeClr>
                </a:solidFill>
                <a:latin typeface="Arial" panose="020B0604020202020204" pitchFamily="34" charset="0"/>
                <a:cs typeface="Arial" panose="020B0604020202020204" pitchFamily="34" charset="0"/>
              </a:rPr>
              <a:t>: </a:t>
            </a:r>
            <a:r>
              <a:rPr lang="en-US" sz="1600" u="sng" dirty="0">
                <a:solidFill>
                  <a:srgbClr val="0563C1"/>
                </a:solidFill>
                <a:latin typeface="Arial" panose="020B0604020202020204" pitchFamily="34" charset="0"/>
                <a:cs typeface="Arial" panose="020B0604020202020204" pitchFamily="34" charset="0"/>
                <a:hlinkClick r:id="rId2"/>
              </a:rPr>
              <a:t>National Plan of Action for Road Safety 2018–2021</a:t>
            </a:r>
          </a:p>
          <a:p>
            <a:pPr lvl="0" hangingPunct="0">
              <a:defRPr sz="1800" b="0" i="0" u="none" strike="noStrike" kern="0" cap="none" spc="0" baseline="0">
                <a:solidFill>
                  <a:srgbClr val="000000"/>
                </a:solidFill>
                <a:uFillTx/>
              </a:defRPr>
            </a:pPr>
            <a:r>
              <a:rPr lang="en-US" sz="1600" u="sng" dirty="0">
                <a:solidFill>
                  <a:srgbClr val="0563C1"/>
                </a:solidFill>
                <a:latin typeface="Arial" panose="020B0604020202020204" pitchFamily="34" charset="0"/>
                <a:cs typeface="Arial" panose="020B0604020202020204" pitchFamily="34" charset="0"/>
                <a:hlinkClick r:id="rId2"/>
              </a:rPr>
              <a:t>https://ec.europa.eu › pdf › norway-2018-2021</a:t>
            </a:r>
          </a:p>
          <a:p>
            <a:endParaRPr lang="fi-FI" sz="1600" i="1" dirty="0">
              <a:solidFill>
                <a:schemeClr val="bg2">
                  <a:lumMod val="50000"/>
                </a:schemeClr>
              </a:solidFill>
            </a:endParaRPr>
          </a:p>
          <a:p>
            <a:endParaRPr lang="fi-FI" sz="1600" i="1" dirty="0">
              <a:solidFill>
                <a:schemeClr val="bg2">
                  <a:lumMod val="50000"/>
                </a:schemeClr>
              </a:solidFill>
            </a:endParaRPr>
          </a:p>
        </p:txBody>
      </p:sp>
      <p:pic>
        <p:nvPicPr>
          <p:cNvPr id="6" name="Picture 5" descr="TTK-logo-2013-v-kakskeeln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D33F4C2E-F915-488B-A0D6-B95894CEF6DA}"/>
              </a:ext>
            </a:extLst>
          </p:cNvPr>
          <p:cNvSpPr>
            <a:spLocks noChangeArrowheads="1"/>
          </p:cNvSpPr>
          <p:nvPr/>
        </p:nvSpPr>
        <p:spPr bwMode="auto">
          <a:xfrm>
            <a:off x="2057112" y="1759900"/>
            <a:ext cx="7888513"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19900" algn="r"/>
              </a:tabLst>
              <a:defRPr>
                <a:solidFill>
                  <a:schemeClr val="tx1"/>
                </a:solidFill>
                <a:latin typeface="Arial" panose="020B0604020202020204" pitchFamily="34" charset="0"/>
              </a:defRPr>
            </a:lvl1pPr>
            <a:lvl2pPr eaLnBrk="0" fontAlgn="base" hangingPunct="0">
              <a:spcBef>
                <a:spcPct val="0"/>
              </a:spcBef>
              <a:spcAft>
                <a:spcPct val="0"/>
              </a:spcAft>
              <a:tabLst>
                <a:tab pos="6819900" algn="r"/>
              </a:tabLst>
              <a:defRPr>
                <a:solidFill>
                  <a:schemeClr val="tx1"/>
                </a:solidFill>
                <a:latin typeface="Arial" panose="020B0604020202020204" pitchFamily="34" charset="0"/>
              </a:defRPr>
            </a:lvl2pPr>
            <a:lvl3pPr eaLnBrk="0" fontAlgn="base" hangingPunct="0">
              <a:spcBef>
                <a:spcPct val="0"/>
              </a:spcBef>
              <a:spcAft>
                <a:spcPct val="0"/>
              </a:spcAft>
              <a:tabLst>
                <a:tab pos="6819900" algn="r"/>
              </a:tabLst>
              <a:defRPr>
                <a:solidFill>
                  <a:schemeClr val="tx1"/>
                </a:solidFill>
                <a:latin typeface="Arial" panose="020B0604020202020204" pitchFamily="34" charset="0"/>
              </a:defRPr>
            </a:lvl3pPr>
            <a:lvl4pPr eaLnBrk="0" fontAlgn="base" hangingPunct="0">
              <a:spcBef>
                <a:spcPct val="0"/>
              </a:spcBef>
              <a:spcAft>
                <a:spcPct val="0"/>
              </a:spcAft>
              <a:tabLst>
                <a:tab pos="6819900" algn="r"/>
              </a:tabLst>
              <a:defRPr>
                <a:solidFill>
                  <a:schemeClr val="tx1"/>
                </a:solidFill>
                <a:latin typeface="Arial" panose="020B0604020202020204" pitchFamily="34" charset="0"/>
              </a:defRPr>
            </a:lvl4pPr>
            <a:lvl5pPr eaLnBrk="0" fontAlgn="base" hangingPunct="0">
              <a:spcBef>
                <a:spcPct val="0"/>
              </a:spcBef>
              <a:spcAft>
                <a:spcPct val="0"/>
              </a:spcAft>
              <a:tabLst>
                <a:tab pos="6819900" algn="r"/>
              </a:tabLst>
              <a:defRPr>
                <a:solidFill>
                  <a:schemeClr val="tx1"/>
                </a:solidFill>
                <a:latin typeface="Arial" panose="020B0604020202020204" pitchFamily="34" charset="0"/>
              </a:defRPr>
            </a:lvl5pPr>
            <a:lvl6pPr eaLnBrk="0" fontAlgn="base" hangingPunct="0">
              <a:spcBef>
                <a:spcPct val="0"/>
              </a:spcBef>
              <a:spcAft>
                <a:spcPct val="0"/>
              </a:spcAft>
              <a:tabLst>
                <a:tab pos="6819900" algn="r"/>
              </a:tabLst>
              <a:defRPr>
                <a:solidFill>
                  <a:schemeClr val="tx1"/>
                </a:solidFill>
                <a:latin typeface="Arial" panose="020B0604020202020204" pitchFamily="34" charset="0"/>
              </a:defRPr>
            </a:lvl6pPr>
            <a:lvl7pPr eaLnBrk="0" fontAlgn="base" hangingPunct="0">
              <a:spcBef>
                <a:spcPct val="0"/>
              </a:spcBef>
              <a:spcAft>
                <a:spcPct val="0"/>
              </a:spcAft>
              <a:tabLst>
                <a:tab pos="6819900" algn="r"/>
              </a:tabLst>
              <a:defRPr>
                <a:solidFill>
                  <a:schemeClr val="tx1"/>
                </a:solidFill>
                <a:latin typeface="Arial" panose="020B0604020202020204" pitchFamily="34" charset="0"/>
              </a:defRPr>
            </a:lvl7pPr>
            <a:lvl8pPr eaLnBrk="0" fontAlgn="base" hangingPunct="0">
              <a:spcBef>
                <a:spcPct val="0"/>
              </a:spcBef>
              <a:spcAft>
                <a:spcPct val="0"/>
              </a:spcAft>
              <a:tabLst>
                <a:tab pos="6819900" algn="r"/>
              </a:tabLst>
              <a:defRPr>
                <a:solidFill>
                  <a:schemeClr val="tx1"/>
                </a:solidFill>
                <a:latin typeface="Arial" panose="020B0604020202020204" pitchFamily="34" charset="0"/>
              </a:defRPr>
            </a:lvl8pPr>
            <a:lvl9pPr eaLnBrk="0" fontAlgn="base" hangingPunct="0">
              <a:spcBef>
                <a:spcPct val="0"/>
              </a:spcBef>
              <a:spcAft>
                <a:spcPct val="0"/>
              </a:spcAft>
              <a:tabLst>
                <a:tab pos="6819900" algn="r"/>
              </a:tabLst>
              <a:defRPr>
                <a:solidFill>
                  <a:schemeClr val="tx1"/>
                </a:solidFill>
                <a:latin typeface="Arial" panose="020B0604020202020204" pitchFamily="34" charset="0"/>
              </a:defRPr>
            </a:lvl9pPr>
          </a:lstStyle>
          <a:p>
            <a:r>
              <a:rPr lang="en-GB" sz="2400" i="1" dirty="0">
                <a:solidFill>
                  <a:schemeClr val="bg2">
                    <a:lumMod val="50000"/>
                  </a:schemeClr>
                </a:solidFill>
              </a:rPr>
              <a:t>Content of the material </a:t>
            </a:r>
            <a:r>
              <a:rPr lang="fi-FI" sz="2400" i="1" dirty="0">
                <a:solidFill>
                  <a:schemeClr val="bg2">
                    <a:lumMod val="50000"/>
                  </a:schemeClr>
                </a:solidFill>
              </a:rPr>
              <a:t>:</a:t>
            </a:r>
            <a:endParaRPr lang="en-GB" altLang="en-US" sz="900" dirty="0">
              <a:solidFill>
                <a:srgbClr val="231F20"/>
              </a:solidFill>
              <a:ea typeface="Calibri" panose="020F0502020204030204" pitchFamily="34" charset="0"/>
              <a:hlinkClick r:id="rId9"/>
            </a:endParaRPr>
          </a:p>
          <a:p>
            <a:pPr marL="0" marR="0" lvl="0" indent="0" algn="l" defTabSz="914400" rtl="0" eaLnBrk="0" fontAlgn="base" latinLnBrk="0" hangingPunct="0">
              <a:lnSpc>
                <a:spcPct val="100000"/>
              </a:lnSpc>
              <a:spcBef>
                <a:spcPct val="0"/>
              </a:spcBef>
              <a:spcAft>
                <a:spcPct val="0"/>
              </a:spcAft>
              <a:buClrTx/>
              <a:buSzTx/>
              <a:buFontTx/>
              <a:buNone/>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9"/>
              </a:rPr>
              <a:t>Table of Contents	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0"/>
              </a:rPr>
              <a:t>Introduction	5</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1"/>
              </a:rPr>
              <a:t>Vision, targets and follow-up	7</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2"/>
              </a:rPr>
              <a:t>Knowledge base	11</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3"/>
              </a:rPr>
              <a:t>Political guidance	12</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4"/>
              </a:rPr>
              <a:t>Risk behaviour in traffic	13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5"/>
              </a:rPr>
              <a:t>Population groups	16</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6"/>
              </a:rPr>
              <a:t>Road user groups / vehicle groups	20</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7"/>
              </a:rPr>
              <a:t>Safe roads	23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8"/>
              </a:rPr>
              <a:t>Intelligent Transport Systems (ITS)	25</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19"/>
              </a:rPr>
              <a:t>Systematic road safety work in the public and private sectors	26</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20"/>
              </a:rPr>
              <a:t>Penalties and driving entitlement	27</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21"/>
              </a:rPr>
              <a:t>Improved damage management	29</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22"/>
              </a:rPr>
              <a:t>Work on strengthening the knowledge base	29</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19900" algn="r"/>
              </a:tabLst>
            </a:pPr>
            <a:r>
              <a:rPr kumimoji="0" lang="en-GB" altLang="en-US" sz="1600" b="0" i="0" u="none" strike="noStrike" cap="none" normalizeH="0" baseline="0" dirty="0">
                <a:ln>
                  <a:noFill/>
                </a:ln>
                <a:solidFill>
                  <a:srgbClr val="231F20"/>
                </a:solidFill>
                <a:effectLst/>
                <a:latin typeface="Arial" panose="020B0604020202020204" pitchFamily="34" charset="0"/>
                <a:ea typeface="Calibri" panose="020F0502020204030204" pitchFamily="34" charset="0"/>
                <a:hlinkClick r:id="rId23"/>
              </a:rPr>
              <a:t>Appendix 1	30</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199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2502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84B542E-6A47-4589-9DF8-3EF53B1C3B03}"/>
              </a:ext>
            </a:extLst>
          </p:cNvPr>
          <p:cNvSpPr txBox="1"/>
          <p:nvPr/>
        </p:nvSpPr>
        <p:spPr>
          <a:xfrm>
            <a:off x="1173804" y="1623527"/>
            <a:ext cx="9105089" cy="3416320"/>
          </a:xfrm>
          <a:prstGeom prst="rect">
            <a:avLst/>
          </a:prstGeom>
          <a:noFill/>
        </p:spPr>
        <p:txBody>
          <a:bodyPr wrap="square">
            <a:spAutoFit/>
          </a:bodyPr>
          <a:lstStyle/>
          <a:p>
            <a:pPr marL="342900" lvl="0" indent="-342900">
              <a:buFont typeface="Wingdings" pitchFamily="2"/>
              <a:buChar char="Ø"/>
            </a:pPr>
            <a:r>
              <a:rPr lang="en-US" sz="2400" dirty="0">
                <a:latin typeface="Arial" pitchFamily="34"/>
                <a:cs typeface="Arial" pitchFamily="34"/>
              </a:rPr>
              <a:t>Four levels of actions:</a:t>
            </a:r>
          </a:p>
          <a:p>
            <a:pPr lvl="0"/>
            <a:endParaRPr lang="en-US" sz="2400" dirty="0">
              <a:latin typeface="Arial" pitchFamily="34"/>
              <a:cs typeface="Arial" pitchFamily="34"/>
            </a:endParaRPr>
          </a:p>
          <a:p>
            <a:pPr marL="342900" lvl="0" indent="-342900">
              <a:buFont typeface="Wingdings" pitchFamily="2"/>
              <a:buChar char="Ø"/>
            </a:pPr>
            <a:r>
              <a:rPr lang="en-US" sz="2400" dirty="0">
                <a:latin typeface="Arial" pitchFamily="34"/>
                <a:cs typeface="Arial" pitchFamily="34"/>
              </a:rPr>
              <a:t>Vision Zero – no fatalities or severely injured in traffic</a:t>
            </a:r>
          </a:p>
          <a:p>
            <a:pPr marL="342900" lvl="0" indent="-342900">
              <a:buFont typeface="Wingdings" pitchFamily="2"/>
              <a:buChar char="Ø"/>
            </a:pPr>
            <a:endParaRPr lang="en-US" sz="2400" dirty="0">
              <a:latin typeface="Arial" pitchFamily="34"/>
              <a:cs typeface="Arial" pitchFamily="34"/>
            </a:endParaRPr>
          </a:p>
          <a:p>
            <a:pPr marL="342900" lvl="0" indent="-342900">
              <a:buFont typeface="Wingdings" pitchFamily="2"/>
              <a:buChar char="Ø"/>
            </a:pPr>
            <a:r>
              <a:rPr lang="en-US" sz="2400" dirty="0">
                <a:latin typeface="Arial" pitchFamily="34"/>
                <a:cs typeface="Arial" pitchFamily="34"/>
              </a:rPr>
              <a:t>Interim targets – number of fatalities and severe injures &lt; 350</a:t>
            </a:r>
          </a:p>
          <a:p>
            <a:pPr marL="342900" lvl="0" indent="-342900">
              <a:buFont typeface="Wingdings" pitchFamily="2"/>
              <a:buChar char="Ø"/>
            </a:pPr>
            <a:endParaRPr lang="en-US" sz="2400" dirty="0">
              <a:latin typeface="Arial" pitchFamily="34"/>
              <a:cs typeface="Arial" pitchFamily="34"/>
            </a:endParaRPr>
          </a:p>
          <a:p>
            <a:pPr marL="342900" lvl="0" indent="-342900">
              <a:buFont typeface="Wingdings" pitchFamily="2"/>
              <a:buChar char="Ø"/>
            </a:pPr>
            <a:r>
              <a:rPr lang="en-US" sz="2400" dirty="0">
                <a:latin typeface="Arial" pitchFamily="34"/>
                <a:cs typeface="Arial" pitchFamily="34"/>
              </a:rPr>
              <a:t>Indicator targets for 13 priority areas</a:t>
            </a:r>
          </a:p>
          <a:p>
            <a:pPr marL="342900" lvl="0" indent="-342900">
              <a:buFont typeface="Wingdings" pitchFamily="2"/>
              <a:buChar char="Ø"/>
            </a:pPr>
            <a:endParaRPr lang="en-US" sz="2400" dirty="0">
              <a:latin typeface="Arial" pitchFamily="34"/>
              <a:cs typeface="Arial" pitchFamily="34"/>
            </a:endParaRPr>
          </a:p>
          <a:p>
            <a:pPr marL="342900" lvl="0" indent="-342900">
              <a:buFont typeface="Wingdings" pitchFamily="2"/>
              <a:buChar char="Ø"/>
            </a:pPr>
            <a:r>
              <a:rPr lang="en-US" sz="2400" dirty="0">
                <a:latin typeface="Arial" pitchFamily="34"/>
                <a:cs typeface="Arial" pitchFamily="34"/>
              </a:rPr>
              <a:t>136 different key safety measures</a:t>
            </a:r>
          </a:p>
        </p:txBody>
      </p:sp>
      <p:sp>
        <p:nvSpPr>
          <p:cNvPr id="14" name="Title 13">
            <a:extLst>
              <a:ext uri="{FF2B5EF4-FFF2-40B4-BE49-F238E27FC236}">
                <a16:creationId xmlns:a16="http://schemas.microsoft.com/office/drawing/2014/main" id="{A4493232-6EEB-481E-9E9D-4CCEBC6F4ECD}"/>
              </a:ext>
            </a:extLst>
          </p:cNvPr>
          <p:cNvSpPr>
            <a:spLocks noGrp="1"/>
          </p:cNvSpPr>
          <p:nvPr>
            <p:ph type="title"/>
          </p:nvPr>
        </p:nvSpPr>
        <p:spPr>
          <a:xfrm>
            <a:off x="838200" y="989045"/>
            <a:ext cx="10515600" cy="701643"/>
          </a:xfrm>
        </p:spPr>
        <p:txBody>
          <a:bodyPr>
            <a:normAutofit/>
          </a:bodyPr>
          <a:lstStyle/>
          <a:p>
            <a:r>
              <a:rPr lang="en-US" sz="2400" dirty="0">
                <a:latin typeface="Arial" panose="020B0604020202020204" pitchFamily="34" charset="0"/>
                <a:cs typeface="Arial" panose="020B0604020202020204" pitchFamily="34" charset="0"/>
              </a:rPr>
              <a:t>Action plan consists</a:t>
            </a:r>
            <a:r>
              <a:rPr lang="en-US" sz="2400" dirty="0"/>
              <a:t>:</a:t>
            </a:r>
          </a:p>
        </p:txBody>
      </p:sp>
    </p:spTree>
    <p:extLst>
      <p:ext uri="{BB962C8B-B14F-4D97-AF65-F5344CB8AC3E}">
        <p14:creationId xmlns:p14="http://schemas.microsoft.com/office/powerpoint/2010/main" val="232723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4F3D03-1C77-438B-8DAE-782885E8C1E6}"/>
              </a:ext>
            </a:extLst>
          </p:cNvPr>
          <p:cNvSpPr/>
          <p:nvPr/>
        </p:nvSpPr>
        <p:spPr>
          <a:xfrm>
            <a:off x="2226268" y="271002"/>
            <a:ext cx="8740047" cy="1404227"/>
          </a:xfrm>
          <a:prstGeom prst="rect">
            <a:avLst/>
          </a:prstGeom>
          <a:solidFill>
            <a:srgbClr val="FFFFFF"/>
          </a:solidFill>
          <a:ln cap="flat">
            <a:noFill/>
            <a:prstDash val="solid"/>
          </a:ln>
        </p:spPr>
        <p:txBody>
          <a:bodyPr vert="horz" wrap="square" lIns="0" tIns="0" rIns="0" bIns="19046"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sng" strike="noStrike" kern="1200" cap="none" spc="0" baseline="0" dirty="0">
                <a:solidFill>
                  <a:srgbClr val="0563C1"/>
                </a:solidFill>
                <a:uFillTx/>
                <a:latin typeface="Arial" pitchFamily="34"/>
                <a:cs typeface="Arial" pitchFamily="34"/>
                <a:hlinkClick r:id="rId2"/>
              </a:rPr>
              <a:t>National Plan of Action for Road Safety 2018–2021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sng" strike="noStrike" kern="1200" cap="none" spc="0" baseline="0" dirty="0">
                <a:solidFill>
                  <a:srgbClr val="0563C1"/>
                </a:solidFill>
                <a:uFillTx/>
                <a:latin typeface="Arial" pitchFamily="34"/>
                <a:cs typeface="Arial" pitchFamily="34"/>
                <a:hlinkClick r:id="rId2"/>
              </a:rPr>
              <a:t>https://ec.europa.eu › pdf › norway-2018-2021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b="0" i="0" u="sng" strike="noStrike" kern="1200" cap="none" spc="0" baseline="0" dirty="0">
              <a:solidFill>
                <a:srgbClr val="0563C1"/>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0563C1"/>
                </a:solidFill>
                <a:uFillTx/>
                <a:latin typeface="Arial" pitchFamily="34"/>
                <a:cs typeface="Arial" pitchFamily="34"/>
                <a:hlinkClick r:id="rId2"/>
              </a:rPr>
              <a:t>Important  Notes</a:t>
            </a:r>
            <a:r>
              <a:rPr lang="en-US" b="0" i="0" u="none" strike="noStrike" kern="1200" cap="none" spc="0" baseline="0" dirty="0">
                <a:solidFill>
                  <a:srgbClr val="0563C1"/>
                </a:solidFill>
                <a:uFillTx/>
                <a:latin typeface="Arial" pitchFamily="34"/>
                <a:cs typeface="Arial" pitchFamily="34"/>
              </a:rPr>
              <a:t> </a:t>
            </a:r>
            <a:br>
              <a:rPr lang="en-US" b="0" i="0" u="none" strike="noStrike" kern="1200" cap="none" spc="0" baseline="0" dirty="0">
                <a:solidFill>
                  <a:srgbClr val="4D5156"/>
                </a:solidFill>
                <a:uFillTx/>
                <a:latin typeface="Arial" pitchFamily="34"/>
                <a:cs typeface="Arial" pitchFamily="34"/>
              </a:rPr>
            </a:br>
            <a:endParaRPr lang="en-US" b="0" i="0" u="none" strike="noStrike" kern="1200" cap="none" spc="0" baseline="0" dirty="0">
              <a:solidFill>
                <a:srgbClr val="000000"/>
              </a:solidFill>
              <a:uFillTx/>
              <a:latin typeface="Arial" pitchFamily="34"/>
            </a:endParaRPr>
          </a:p>
        </p:txBody>
      </p:sp>
      <p:sp>
        <p:nvSpPr>
          <p:cNvPr id="3" name="AutoShape 2">
            <a:hlinkClick r:id="rId2"/>
            <a:extLst>
              <a:ext uri="{FF2B5EF4-FFF2-40B4-BE49-F238E27FC236}">
                <a16:creationId xmlns:a16="http://schemas.microsoft.com/office/drawing/2014/main" id="{44205E5B-A15F-4506-B791-A31F2C350DE9}"/>
              </a:ext>
            </a:extLst>
          </p:cNvPr>
          <p:cNvSpPr/>
          <p:nvPr/>
        </p:nvSpPr>
        <p:spPr>
          <a:xfrm>
            <a:off x="1305351" y="2396194"/>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71AB1B60-5E38-4361-8ED9-F82422372093}"/>
              </a:ext>
            </a:extLst>
          </p:cNvPr>
          <p:cNvSpPr txBox="1"/>
          <p:nvPr/>
        </p:nvSpPr>
        <p:spPr>
          <a:xfrm>
            <a:off x="545149" y="1519482"/>
            <a:ext cx="9615336" cy="461664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anose="020B0604020202020204" pitchFamily="34" charset="0"/>
                <a:cs typeface="Arial" panose="020B0604020202020204" pitchFamily="34" charset="0"/>
              </a:rPr>
              <a:t>Implementation of the Action plan features in total 136 different follow-up measures.</a:t>
            </a:r>
          </a:p>
          <a:p>
            <a:pPr marL="285750" marR="0" lvl="0" indent="-285750" algn="l" defTabSz="914400" rtl="0" fontAlgn="auto" hangingPunct="1">
              <a:lnSpc>
                <a:spcPct val="100000"/>
              </a:lnSpc>
              <a:spcBef>
                <a:spcPts val="0"/>
              </a:spcBef>
              <a:spcAft>
                <a:spcPts val="0"/>
              </a:spcAft>
              <a:buSzPct val="100000"/>
              <a:buFont typeface="Wingdings" pitchFamily="2"/>
              <a:buChar char="Ø"/>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Arial" panose="020B0604020202020204" pitchFamily="34" charset="0"/>
                <a:cs typeface="Arial" panose="020B0604020202020204" pitchFamily="34" charset="0"/>
              </a:rPr>
              <a:t>In focus have been 13 priority areas, which were listed in the Nation Action Plan: </a:t>
            </a:r>
          </a:p>
          <a:p>
            <a:pPr marL="342900" marR="0" lvl="0"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speed;</a:t>
            </a:r>
          </a:p>
          <a:p>
            <a:pPr marL="457200" marR="0" lvl="1" indent="0" algn="l" defTabSz="914400" rtl="0" fontAlgn="auto" hangingPunct="1">
              <a:lnSpc>
                <a:spcPts val="1200"/>
              </a:lnSpc>
              <a:spcBef>
                <a:spcPts val="0"/>
              </a:spcBef>
              <a:spcAft>
                <a:spcPts val="0"/>
              </a:spcAft>
              <a:buNone/>
              <a:tabLst>
                <a:tab pos="2312673" algn="l"/>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intoxication;</a:t>
            </a:r>
          </a:p>
          <a:p>
            <a:pPr marL="457200" marR="0" lvl="1" indent="0" algn="l" defTabSz="914400" rtl="0" fontAlgn="auto" hangingPunct="1">
              <a:lnSpc>
                <a:spcPts val="1200"/>
              </a:lnSpc>
              <a:spcBef>
                <a:spcPts val="0"/>
              </a:spcBef>
              <a:spcAft>
                <a:spcPts val="0"/>
              </a:spcAft>
              <a:buNone/>
              <a:tabLst>
                <a:tab pos="2312673" algn="l"/>
              </a:tabLst>
              <a:defRPr sz="1800" b="0" i="0" u="none" strike="noStrike" kern="0" cap="none" spc="0" baseline="0">
                <a:solidFill>
                  <a:srgbClr val="000000"/>
                </a:solidFill>
                <a:uFillTx/>
              </a:defRPr>
            </a:pP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seat</a:t>
            </a:r>
            <a:r>
              <a:rPr lang="en-GB" sz="2400" b="1" i="0" u="none" strike="noStrike" kern="1200" cap="none" spc="2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belts</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in</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cars</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buses</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securing</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children;</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children</a:t>
            </a:r>
            <a:r>
              <a:rPr lang="en-GB" sz="2400" b="1" i="0" u="none" strike="noStrike" kern="1200" cap="none" spc="-4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(0–14</a:t>
            </a:r>
            <a:r>
              <a:rPr lang="en-GB" sz="2400" b="1" i="0" u="none" strike="noStrike" kern="1200" cap="none" spc="-4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years);</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youth</a:t>
            </a:r>
            <a:r>
              <a:rPr lang="en-GB" sz="2400" b="1" i="0" u="none" strike="noStrike" kern="1200" cap="none" spc="-4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3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younger</a:t>
            </a:r>
            <a:r>
              <a:rPr lang="en-GB" sz="2400" b="1" i="0" u="none" strike="noStrike" kern="1200" cap="none" spc="-4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drivers;</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older</a:t>
            </a:r>
            <a:r>
              <a:rPr lang="en-GB" sz="2400" b="1" i="0" u="none" strike="noStrike" kern="1200" cap="none" spc="-1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road</a:t>
            </a:r>
            <a:r>
              <a:rPr lang="en-GB" sz="2400" b="1" i="0" u="none" strike="noStrike" kern="1200" cap="none" spc="-1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users</a:t>
            </a:r>
            <a:r>
              <a:rPr lang="en-GB" sz="2400" b="1" i="0" u="none" strike="noStrike" kern="1200" cap="none" spc="-1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1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road</a:t>
            </a:r>
            <a:r>
              <a:rPr lang="en-GB" sz="2400" b="1" i="0" u="none" strike="noStrike" kern="1200" cap="none" spc="-1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users</a:t>
            </a:r>
            <a:r>
              <a:rPr lang="en-GB" sz="2400" b="1" i="0" u="none" strike="noStrike" kern="1200" cap="none" spc="-1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with</a:t>
            </a:r>
            <a:r>
              <a:rPr lang="en-GB" sz="2400" b="1" i="0" u="none" strike="noStrike" kern="1200" cap="none" spc="-1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disabilities;</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pedestrians</a:t>
            </a:r>
            <a:r>
              <a:rPr lang="en-GB" sz="2400" b="1" i="0" u="none" strike="noStrike" kern="1200" cap="none" spc="5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5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cyclists;</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motorcycles</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and</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mopeds;</a:t>
            </a:r>
            <a:endParaRPr lang="en-US" sz="2400" b="1" i="0" u="none" strike="noStrike" kern="1200" cap="none" spc="0" baseline="0" dirty="0">
              <a:solidFill>
                <a:srgbClr val="00000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transportation</a:t>
            </a:r>
            <a:r>
              <a:rPr lang="en-GB" sz="2400" b="1" i="0" u="none" strike="noStrike" kern="1200" cap="none" spc="-30"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involving</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heavy</a:t>
            </a:r>
            <a:r>
              <a:rPr lang="en-GB" sz="2400" b="1" i="0" u="none" strike="noStrike" kern="1200" cap="none" spc="-25" baseline="0" dirty="0">
                <a:solidFill>
                  <a:srgbClr val="231F20"/>
                </a:solidFill>
                <a:uFillTx/>
                <a:latin typeface="Arial" panose="020B0604020202020204" pitchFamily="34" charset="0"/>
                <a:ea typeface="Calibri" pitchFamily="34"/>
                <a:cs typeface="Arial" panose="020B0604020202020204" pitchFamily="34" charset="0"/>
              </a:rPr>
              <a:t> </a:t>
            </a:r>
            <a:r>
              <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rPr>
              <a:t>vehicles;</a:t>
            </a:r>
            <a:endParaRPr lang="en-US" sz="2400" b="0" i="0" u="none" strike="noStrike" kern="0" cap="none" spc="0" baseline="0" dirty="0">
              <a:solidFill>
                <a:srgbClr val="000000"/>
              </a:solidFill>
              <a:uFillTx/>
              <a:latin typeface="Arial" panose="020B0604020202020204" pitchFamily="34" charset="0"/>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pic>
        <p:nvPicPr>
          <p:cNvPr id="5" name="Picture 2" descr="http://centralbaltic.eu/sites/default/files/logo.png">
            <a:extLst>
              <a:ext uri="{FF2B5EF4-FFF2-40B4-BE49-F238E27FC236}">
                <a16:creationId xmlns:a16="http://schemas.microsoft.com/office/drawing/2014/main" id="{749AED3D-EEC5-40D2-8B0A-88618FE04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5CC06A-85BE-40C0-8FD8-50EFE88D2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7" name="Picture 6"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0AFFB54E-099B-4789-801E-6F0C569ADA3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TTK-logo-2013-v-kakskeelne">
            <a:extLst>
              <a:ext uri="{FF2B5EF4-FFF2-40B4-BE49-F238E27FC236}">
                <a16:creationId xmlns:a16="http://schemas.microsoft.com/office/drawing/2014/main" id="{15B09A74-89A0-4A4F-9992-08C94534FE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9" name="Picture 8" descr="http://www.tsi.lv/sites/default/files/editor/images/logotsi/logo_h_eng_rgb.png">
            <a:extLst>
              <a:ext uri="{FF2B5EF4-FFF2-40B4-BE49-F238E27FC236}">
                <a16:creationId xmlns:a16="http://schemas.microsoft.com/office/drawing/2014/main" id="{891E6213-9624-481A-8AC7-84B7401F7DE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2" descr="Infrastructure development | EUROPEAN INNOVATION PARTNERSHIP">
            <a:extLst>
              <a:ext uri="{FF2B5EF4-FFF2-40B4-BE49-F238E27FC236}">
                <a16:creationId xmlns:a16="http://schemas.microsoft.com/office/drawing/2014/main" id="{F9279188-A8D9-47E0-AC08-CB44F49E6A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4F3D03-1C77-438B-8DAE-782885E8C1E6}"/>
              </a:ext>
            </a:extLst>
          </p:cNvPr>
          <p:cNvSpPr/>
          <p:nvPr/>
        </p:nvSpPr>
        <p:spPr>
          <a:xfrm>
            <a:off x="2226268" y="271002"/>
            <a:ext cx="8740047" cy="1404227"/>
          </a:xfrm>
          <a:prstGeom prst="rect">
            <a:avLst/>
          </a:prstGeom>
          <a:solidFill>
            <a:srgbClr val="FFFFFF"/>
          </a:solidFill>
          <a:ln cap="flat">
            <a:noFill/>
            <a:prstDash val="solid"/>
          </a:ln>
        </p:spPr>
        <p:txBody>
          <a:bodyPr vert="horz" wrap="square" lIns="0" tIns="0" rIns="0" bIns="19046"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sng" strike="noStrike" kern="1200" cap="none" spc="0" baseline="0" dirty="0">
                <a:solidFill>
                  <a:srgbClr val="0563C1"/>
                </a:solidFill>
                <a:uFillTx/>
                <a:latin typeface="Arial" pitchFamily="34"/>
                <a:cs typeface="Arial" pitchFamily="34"/>
                <a:hlinkClick r:id="rId2"/>
              </a:rPr>
              <a:t>National Plan of Action for Road Safety 2018–2021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sng" strike="noStrike" kern="1200" cap="none" spc="0" baseline="0" dirty="0">
                <a:solidFill>
                  <a:srgbClr val="0563C1"/>
                </a:solidFill>
                <a:uFillTx/>
                <a:latin typeface="Arial" pitchFamily="34"/>
                <a:cs typeface="Arial" pitchFamily="34"/>
                <a:hlinkClick r:id="rId2"/>
              </a:rPr>
              <a:t>https://ec.europa.eu › pdf › norway-2018-2021</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b="0" i="0" u="sng" strike="noStrike" kern="1200" cap="none" spc="0" baseline="0" dirty="0">
              <a:solidFill>
                <a:srgbClr val="0563C1"/>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0563C1"/>
                </a:solidFill>
                <a:uFillTx/>
                <a:latin typeface="Arial" pitchFamily="34"/>
                <a:cs typeface="Arial" pitchFamily="34"/>
                <a:hlinkClick r:id="rId2"/>
              </a:rPr>
              <a:t>Important  Notes</a:t>
            </a:r>
            <a:r>
              <a:rPr lang="en-US" b="0" i="0" u="none" strike="noStrike" kern="1200" cap="none" spc="0" baseline="0" dirty="0">
                <a:solidFill>
                  <a:srgbClr val="0563C1"/>
                </a:solidFill>
                <a:uFillTx/>
                <a:latin typeface="Arial" pitchFamily="34"/>
                <a:cs typeface="Arial" pitchFamily="34"/>
              </a:rPr>
              <a:t> </a:t>
            </a:r>
            <a:br>
              <a:rPr lang="en-US" b="0" i="0" u="none" strike="noStrike" kern="1200" cap="none" spc="0" baseline="0" dirty="0">
                <a:solidFill>
                  <a:srgbClr val="4D5156"/>
                </a:solidFill>
                <a:uFillTx/>
                <a:latin typeface="Arial" pitchFamily="34"/>
                <a:cs typeface="Arial" pitchFamily="34"/>
              </a:rPr>
            </a:br>
            <a:endParaRPr lang="en-US" b="0" i="0" u="none" strike="noStrike" kern="1200" cap="none" spc="0" baseline="0" dirty="0">
              <a:solidFill>
                <a:srgbClr val="000000"/>
              </a:solidFill>
              <a:uFillTx/>
              <a:latin typeface="Arial" pitchFamily="34"/>
            </a:endParaRPr>
          </a:p>
        </p:txBody>
      </p:sp>
      <p:sp>
        <p:nvSpPr>
          <p:cNvPr id="3" name="AutoShape 2">
            <a:hlinkClick r:id="rId2"/>
            <a:extLst>
              <a:ext uri="{FF2B5EF4-FFF2-40B4-BE49-F238E27FC236}">
                <a16:creationId xmlns:a16="http://schemas.microsoft.com/office/drawing/2014/main" id="{44205E5B-A15F-4506-B791-A31F2C350DE9}"/>
              </a:ext>
            </a:extLst>
          </p:cNvPr>
          <p:cNvSpPr/>
          <p:nvPr/>
        </p:nvSpPr>
        <p:spPr>
          <a:xfrm>
            <a:off x="1305351" y="2396194"/>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extBox 8">
            <a:extLst>
              <a:ext uri="{FF2B5EF4-FFF2-40B4-BE49-F238E27FC236}">
                <a16:creationId xmlns:a16="http://schemas.microsoft.com/office/drawing/2014/main" id="{71AB1B60-5E38-4361-8ED9-F82422372093}"/>
              </a:ext>
            </a:extLst>
          </p:cNvPr>
          <p:cNvSpPr txBox="1"/>
          <p:nvPr/>
        </p:nvSpPr>
        <p:spPr>
          <a:xfrm>
            <a:off x="545148" y="1519482"/>
            <a:ext cx="10323889" cy="6032421"/>
          </a:xfrm>
          <a:prstGeom prst="rect">
            <a:avLst/>
          </a:prstGeom>
          <a:noFill/>
          <a:ln cap="flat">
            <a:noFill/>
          </a:ln>
        </p:spPr>
        <p:txBody>
          <a:bodyPr vert="horz" wrap="square" lIns="91440" tIns="45720" rIns="91440" bIns="45720" anchor="t" anchorCtr="0" compatLnSpc="1">
            <a:spAutoFit/>
          </a:bodyPr>
          <a:lstStyle/>
          <a:p>
            <a:pPr marR="0" lvl="1" algn="l" defTabSz="914400" rtl="0" fontAlgn="auto" hangingPunct="1">
              <a:spcBef>
                <a:spcPts val="0"/>
              </a:spcBef>
              <a:spcAft>
                <a:spcPts val="0"/>
              </a:spcAft>
              <a:buSzPct val="100000"/>
              <a:tabLst>
                <a:tab pos="2312673" algn="l"/>
              </a:tabLst>
              <a:defRPr sz="1800" b="0" i="0" u="none" strike="noStrike" kern="0" cap="none" spc="0" baseline="0">
                <a:solidFill>
                  <a:srgbClr val="000000"/>
                </a:solidFill>
                <a:uFillTx/>
              </a:defRPr>
            </a:pPr>
            <a:endParaRPr lang="en-GB" sz="2400" b="1" dirty="0">
              <a:solidFill>
                <a:srgbClr val="231F20"/>
              </a:solidFill>
              <a:latin typeface="Arial" panose="020B0604020202020204" pitchFamily="34" charset="0"/>
              <a:ea typeface="Calibri" pitchFamily="34"/>
              <a:cs typeface="Arial" panose="020B0604020202020204" pitchFamily="34" charset="0"/>
            </a:endParaRPr>
          </a:p>
          <a:p>
            <a:pPr marL="800100" lvl="1" indent="-342900">
              <a:buSzPct val="100000"/>
              <a:buFont typeface="Calibri" pitchFamily="34"/>
              <a:buChar char="•"/>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head-on</a:t>
            </a:r>
            <a:r>
              <a:rPr lang="en-GB" sz="2400" b="1" spc="2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collisions</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2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run-off-the-road</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accidents;</a:t>
            </a:r>
          </a:p>
          <a:p>
            <a:pPr marL="800100" lvl="1" indent="-342900">
              <a:buSzPct val="100000"/>
              <a:buFont typeface="Calibri" pitchFamily="34"/>
              <a:buChar char="•"/>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effective</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data</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exchange</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between</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vehicles</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infrastructure,</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4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for</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automated vehicles;</a:t>
            </a:r>
          </a:p>
          <a:p>
            <a:pPr marL="800100" lvl="1" indent="-342900">
              <a:buSzPct val="100000"/>
              <a:buFont typeface="Calibri" pitchFamily="34"/>
              <a:buChar char="•"/>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vehicle</a:t>
            </a:r>
            <a:r>
              <a:rPr lang="en-GB" sz="2400" b="1" spc="2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technology;</a:t>
            </a:r>
          </a:p>
          <a:p>
            <a:pPr marL="800100" lvl="1" indent="-342900">
              <a:buSzPct val="100000"/>
              <a:buFont typeface="Calibri" pitchFamily="34"/>
              <a:buChar char="•"/>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Road</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safety</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work</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county</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administrations</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and</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municipalities.</a:t>
            </a:r>
            <a:endParaRPr lang="en-US" sz="2400" b="1" dirty="0">
              <a:solidFill>
                <a:srgbClr val="000000"/>
              </a:solidFill>
              <a:latin typeface="Arial" panose="020B0604020202020204" pitchFamily="34" charset="0"/>
              <a:cs typeface="Arial" panose="020B0604020202020204" pitchFamily="34" charset="0"/>
            </a:endParaRPr>
          </a:p>
          <a:p>
            <a:pPr lvl="1">
              <a:buSzPct val="100000"/>
              <a:tabLst>
                <a:tab pos="2312673" algn="l"/>
              </a:tabLst>
              <a:defRPr sz="1800" b="0" i="0" u="none" strike="noStrike" kern="0" cap="none" spc="0" baseline="0">
                <a:solidFill>
                  <a:srgbClr val="000000"/>
                </a:solidFill>
                <a:uFillTx/>
              </a:defRPr>
            </a:pPr>
            <a:endParaRPr lang="en-GB" sz="2400" b="1" dirty="0">
              <a:solidFill>
                <a:srgbClr val="231F20"/>
              </a:solidFill>
              <a:latin typeface="Arial" panose="020B0604020202020204" pitchFamily="34" charset="0"/>
              <a:cs typeface="Arial" panose="020B0604020202020204" pitchFamily="34" charset="0"/>
            </a:endParaRPr>
          </a:p>
          <a:p>
            <a:pPr lvl="1">
              <a:buSzPct val="100000"/>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Within</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each</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priority</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area,</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goals</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have</a:t>
            </a:r>
            <a:r>
              <a:rPr lang="en-GB" sz="2400" b="1" spc="-5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been</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set</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for</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improvement</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of</a:t>
            </a:r>
            <a:r>
              <a:rPr lang="en-GB" sz="2400" b="1" spc="-5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the</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current</a:t>
            </a:r>
            <a:r>
              <a:rPr lang="en-GB" sz="2400" b="1" spc="-6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situation.</a:t>
            </a:r>
          </a:p>
          <a:p>
            <a:pPr lvl="1">
              <a:buSzPct val="100000"/>
              <a:tabLst>
                <a:tab pos="2312673" algn="l"/>
              </a:tabLst>
              <a:defRPr sz="1800" b="0" i="0" u="none" strike="noStrike" kern="0" cap="none" spc="0" baseline="0">
                <a:solidFill>
                  <a:srgbClr val="000000"/>
                </a:solidFill>
                <a:uFillTx/>
              </a:defRPr>
            </a:pPr>
            <a:r>
              <a:rPr lang="en-GB" sz="2400" b="1" dirty="0">
                <a:solidFill>
                  <a:srgbClr val="231F20"/>
                </a:solidFill>
                <a:latin typeface="Arial" panose="020B0604020202020204" pitchFamily="34" charset="0"/>
                <a:cs typeface="Arial" panose="020B0604020202020204" pitchFamily="34" charset="0"/>
              </a:rPr>
              <a:t>A</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list</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of</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measures</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order</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to</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meet</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the</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indicator</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targets </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has</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also</a:t>
            </a:r>
            <a:r>
              <a:rPr lang="en-GB" sz="2400" b="1" spc="-35"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been</a:t>
            </a:r>
            <a:r>
              <a:rPr lang="en-GB" sz="2400" b="1" spc="-30" dirty="0">
                <a:solidFill>
                  <a:srgbClr val="231F20"/>
                </a:solidFill>
                <a:latin typeface="Arial" panose="020B0604020202020204" pitchFamily="34" charset="0"/>
                <a:cs typeface="Arial" panose="020B0604020202020204" pitchFamily="34" charset="0"/>
              </a:rPr>
              <a:t> </a:t>
            </a:r>
            <a:r>
              <a:rPr lang="en-GB" sz="2400" b="1" dirty="0">
                <a:solidFill>
                  <a:srgbClr val="231F20"/>
                </a:solidFill>
                <a:latin typeface="Arial" panose="020B0604020202020204" pitchFamily="34" charset="0"/>
                <a:cs typeface="Arial" panose="020B0604020202020204" pitchFamily="34" charset="0"/>
              </a:rPr>
              <a:t>provided in the published document.</a:t>
            </a:r>
            <a:br>
              <a:rPr lang="en-US" sz="2400" b="1" dirty="0">
                <a:solidFill>
                  <a:srgbClr val="000000"/>
                </a:solidFill>
                <a:latin typeface="Arial" panose="020B0604020202020204" pitchFamily="34" charset="0"/>
                <a:cs typeface="Arial" panose="020B0604020202020204" pitchFamily="34" charset="0"/>
              </a:rPr>
            </a:br>
            <a:br>
              <a:rPr lang="en-GB" sz="2400" b="1" dirty="0">
                <a:solidFill>
                  <a:srgbClr val="231F20"/>
                </a:solidFill>
                <a:latin typeface="Arial" panose="020B0604020202020204" pitchFamily="34" charset="0"/>
                <a:cs typeface="Arial" panose="020B0604020202020204" pitchFamily="34" charset="0"/>
              </a:rPr>
            </a:br>
            <a:endParaRPr lang="en-GB" sz="2400" b="1" dirty="0">
              <a:solidFill>
                <a:srgbClr val="231F20"/>
              </a:solidFill>
              <a:latin typeface="Arial" panose="020B0604020202020204" pitchFamily="34" charset="0"/>
              <a:cs typeface="Arial" panose="020B0604020202020204" pitchFamily="34" charset="0"/>
            </a:endParaRPr>
          </a:p>
          <a:p>
            <a:pPr marL="800100" lvl="1" indent="-342900">
              <a:lnSpc>
                <a:spcPct val="150000"/>
              </a:lnSpc>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dirty="0">
              <a:solidFill>
                <a:srgbClr val="231F20"/>
              </a:solidFill>
              <a:latin typeface="Arial" panose="020B0604020202020204" pitchFamily="34" charset="0"/>
              <a:ea typeface="Calibri" pitchFamily="34"/>
              <a:cs typeface="Arial" panose="020B0604020202020204" pitchFamily="34" charset="0"/>
            </a:endParaRPr>
          </a:p>
          <a:p>
            <a:pPr marL="800100" marR="0" lvl="1" indent="-342900" algn="l" defTabSz="914400" rtl="0" fontAlgn="auto" hangingPunct="1">
              <a:lnSpc>
                <a:spcPts val="1200"/>
              </a:lnSpc>
              <a:spcBef>
                <a:spcPts val="0"/>
              </a:spcBef>
              <a:spcAft>
                <a:spcPts val="0"/>
              </a:spcAft>
              <a:buSzPct val="100000"/>
              <a:buFont typeface="Calibri" pitchFamily="34"/>
              <a:buChar char="•"/>
              <a:tabLst>
                <a:tab pos="2312673" algn="l"/>
              </a:tabLst>
              <a:defRPr sz="1800" b="0" i="0" u="none" strike="noStrike" kern="0" cap="none" spc="0" baseline="0">
                <a:solidFill>
                  <a:srgbClr val="000000"/>
                </a:solidFill>
                <a:uFillTx/>
              </a:defRPr>
            </a:pPr>
            <a:endParaRPr lang="en-GB" sz="2400" b="1" i="0" u="none" strike="noStrike" kern="1200" cap="none" spc="0" baseline="0" dirty="0">
              <a:solidFill>
                <a:srgbClr val="231F20"/>
              </a:solidFill>
              <a:uFillTx/>
              <a:latin typeface="Arial" panose="020B0604020202020204" pitchFamily="34" charset="0"/>
              <a:ea typeface="Calibri" pitchFamily="34"/>
              <a:cs typeface="Arial" panose="020B0604020202020204" pitchFamily="34"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a:endParaRPr>
          </a:p>
        </p:txBody>
      </p:sp>
      <p:pic>
        <p:nvPicPr>
          <p:cNvPr id="5" name="Picture 2" descr="http://centralbaltic.eu/sites/default/files/logo.png">
            <a:extLst>
              <a:ext uri="{FF2B5EF4-FFF2-40B4-BE49-F238E27FC236}">
                <a16:creationId xmlns:a16="http://schemas.microsoft.com/office/drawing/2014/main" id="{749AED3D-EEC5-40D2-8B0A-88618FE044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654" y="402136"/>
            <a:ext cx="1849534" cy="371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B5CC06A-85BE-40C0-8FD8-50EFE88D2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7" name="Picture 6"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0AFFB54E-099B-4789-801E-6F0C569ADA3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TTK-logo-2013-v-kakskeelne">
            <a:extLst>
              <a:ext uri="{FF2B5EF4-FFF2-40B4-BE49-F238E27FC236}">
                <a16:creationId xmlns:a16="http://schemas.microsoft.com/office/drawing/2014/main" id="{15B09A74-89A0-4A4F-9992-08C94534FE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6730" y="6114360"/>
            <a:ext cx="1568450" cy="440690"/>
          </a:xfrm>
          <a:prstGeom prst="rect">
            <a:avLst/>
          </a:prstGeom>
          <a:noFill/>
          <a:ln>
            <a:noFill/>
          </a:ln>
        </p:spPr>
      </p:pic>
      <p:pic>
        <p:nvPicPr>
          <p:cNvPr id="9" name="Picture 8" descr="http://www.tsi.lv/sites/default/files/editor/images/logotsi/logo_h_eng_rgb.png">
            <a:extLst>
              <a:ext uri="{FF2B5EF4-FFF2-40B4-BE49-F238E27FC236}">
                <a16:creationId xmlns:a16="http://schemas.microsoft.com/office/drawing/2014/main" id="{891E6213-9624-481A-8AC7-84B7401F7DE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2" descr="Infrastructure development | EUROPEAN INNOVATION PARTNERSHIP">
            <a:extLst>
              <a:ext uri="{FF2B5EF4-FFF2-40B4-BE49-F238E27FC236}">
                <a16:creationId xmlns:a16="http://schemas.microsoft.com/office/drawing/2014/main" id="{F9279188-A8D9-47E0-AC08-CB44F49E6A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274638"/>
            <a:ext cx="7806965" cy="706090"/>
          </a:xfrm>
        </p:spPr>
        <p:txBody>
          <a:bodyPr>
            <a:normAutofit/>
          </a:bodyPr>
          <a:lstStyle/>
          <a:p>
            <a:r>
              <a:rPr lang="en-US" sz="2800" dirty="0">
                <a:solidFill>
                  <a:srgbClr val="00B050"/>
                </a:solidFill>
                <a:latin typeface="Arial Black" pitchFamily="34"/>
              </a:rPr>
              <a:t>Comments related to the priority areas</a:t>
            </a:r>
            <a:endParaRPr lang="en-US" sz="2800" dirty="0">
              <a:solidFill>
                <a:srgbClr val="00B050"/>
              </a:solidFill>
            </a:endParaRPr>
          </a:p>
        </p:txBody>
      </p:sp>
      <p:sp>
        <p:nvSpPr>
          <p:cNvPr id="3" name="Rectangle 2"/>
          <p:cNvSpPr/>
          <p:nvPr/>
        </p:nvSpPr>
        <p:spPr>
          <a:xfrm>
            <a:off x="2142997" y="1133911"/>
            <a:ext cx="8198207" cy="338554"/>
          </a:xfrm>
          <a:prstGeom prst="rect">
            <a:avLst/>
          </a:prstGeom>
        </p:spPr>
        <p:txBody>
          <a:bodyPr wrap="square">
            <a:spAutoFit/>
          </a:bodyPr>
          <a:lstStyle/>
          <a:p>
            <a:r>
              <a:rPr lang="en-US" sz="1600" i="1" dirty="0">
                <a:solidFill>
                  <a:schemeClr val="bg2">
                    <a:lumMod val="50000"/>
                  </a:schemeClr>
                </a:solidFill>
              </a:rPr>
              <a:t>.</a:t>
            </a:r>
            <a:endParaRPr lang="fi-FI" sz="16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6145212"/>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1CA8906-EA0B-40E9-83AF-8318CA00635C}"/>
              </a:ext>
            </a:extLst>
          </p:cNvPr>
          <p:cNvSpPr txBox="1"/>
          <p:nvPr/>
        </p:nvSpPr>
        <p:spPr>
          <a:xfrm>
            <a:off x="797668" y="1472465"/>
            <a:ext cx="9987064" cy="4093428"/>
          </a:xfrm>
          <a:prstGeom prst="rect">
            <a:avLst/>
          </a:prstGeom>
          <a:noFill/>
        </p:spPr>
        <p:txBody>
          <a:bodyPr wrap="square">
            <a:spAutoFit/>
          </a:bodyPr>
          <a:lstStyle/>
          <a:p>
            <a:pPr marL="285750" lvl="0" indent="-285750">
              <a:buFont typeface="Wingdings" panose="05000000000000000000" pitchFamily="2" charset="2"/>
              <a:buChar char="Ø"/>
            </a:pPr>
            <a:r>
              <a:rPr lang="en-US" sz="2000" dirty="0">
                <a:latin typeface="Arial Black" pitchFamily="34"/>
              </a:rPr>
              <a:t>Overview of the indicator targets of 13 priority areas are presented in the table 1.1. of the reference document. For each indicator present status and targeted value are highlighted.</a:t>
            </a:r>
          </a:p>
          <a:p>
            <a:pPr marL="285750" lvl="0" indent="-285750">
              <a:buFont typeface="Wingdings" panose="05000000000000000000" pitchFamily="2" charset="2"/>
              <a:buChar char="Ø"/>
            </a:pPr>
            <a:endParaRPr lang="en-US" sz="2000" dirty="0">
              <a:latin typeface="Arial Black" pitchFamily="34"/>
            </a:endParaRPr>
          </a:p>
          <a:p>
            <a:pPr marL="285750" lvl="0" indent="-285750">
              <a:buFont typeface="Wingdings" panose="05000000000000000000" pitchFamily="2" charset="2"/>
              <a:buChar char="Ø"/>
            </a:pPr>
            <a:r>
              <a:rPr lang="en-US" sz="2000" dirty="0">
                <a:latin typeface="Arial Black" pitchFamily="34"/>
              </a:rPr>
              <a:t>These priority areas includes 136 traffic safety measures.</a:t>
            </a:r>
          </a:p>
          <a:p>
            <a:pPr lvl="0"/>
            <a:endParaRPr lang="en-US" sz="2000" dirty="0">
              <a:latin typeface="Arial Black" pitchFamily="34"/>
            </a:endParaRPr>
          </a:p>
          <a:p>
            <a:pPr marL="285750" lvl="0" indent="-285750">
              <a:buFont typeface="Wingdings" panose="05000000000000000000" pitchFamily="2" charset="2"/>
              <a:buChar char="Ø"/>
            </a:pPr>
            <a:r>
              <a:rPr lang="en-US" sz="2000" dirty="0">
                <a:latin typeface="Arial Black" pitchFamily="34"/>
              </a:rPr>
              <a:t>Vision zero for Norway was determined:</a:t>
            </a:r>
          </a:p>
          <a:p>
            <a:pPr lvl="0"/>
            <a:r>
              <a:rPr lang="en-US" sz="2000" dirty="0">
                <a:latin typeface="Arial Black" pitchFamily="34"/>
              </a:rPr>
              <a:t>   </a:t>
            </a:r>
          </a:p>
          <a:p>
            <a:pPr marL="742950" lvl="1" indent="-285750">
              <a:buFont typeface="Arial" panose="020B0604020202020204" pitchFamily="34" charset="0"/>
              <a:buChar char="•"/>
            </a:pPr>
            <a:r>
              <a:rPr lang="en-GB" sz="2000" b="1" dirty="0">
                <a:solidFill>
                  <a:srgbClr val="231F20"/>
                </a:solidFill>
                <a:latin typeface="Arial Black" pitchFamily="34"/>
              </a:rPr>
              <a:t>Vision</a:t>
            </a:r>
            <a:r>
              <a:rPr lang="en-GB" sz="2000" b="1" spc="-20" dirty="0">
                <a:solidFill>
                  <a:srgbClr val="231F20"/>
                </a:solidFill>
                <a:latin typeface="Arial Black" pitchFamily="34"/>
              </a:rPr>
              <a:t> </a:t>
            </a:r>
            <a:r>
              <a:rPr lang="en-GB" sz="2000" b="1" dirty="0">
                <a:solidFill>
                  <a:srgbClr val="231F20"/>
                </a:solidFill>
                <a:latin typeface="Arial Black" pitchFamily="34"/>
              </a:rPr>
              <a:t>Zero</a:t>
            </a:r>
            <a:r>
              <a:rPr lang="en-GB" sz="2000" b="1" spc="-15" dirty="0">
                <a:solidFill>
                  <a:srgbClr val="231F20"/>
                </a:solidFill>
                <a:latin typeface="Arial Black" pitchFamily="34"/>
              </a:rPr>
              <a:t> </a:t>
            </a:r>
            <a:r>
              <a:rPr lang="en-GB" sz="2000" b="1" dirty="0">
                <a:solidFill>
                  <a:srgbClr val="231F20"/>
                </a:solidFill>
                <a:latin typeface="Arial Black" pitchFamily="34"/>
              </a:rPr>
              <a:t>is</a:t>
            </a:r>
            <a:r>
              <a:rPr lang="en-GB" sz="2000" b="1" spc="-20" dirty="0">
                <a:solidFill>
                  <a:srgbClr val="231F20"/>
                </a:solidFill>
                <a:latin typeface="Arial Black" pitchFamily="34"/>
              </a:rPr>
              <a:t> </a:t>
            </a:r>
            <a:r>
              <a:rPr lang="en-GB" sz="2000" b="1" dirty="0">
                <a:solidFill>
                  <a:srgbClr val="231F20"/>
                </a:solidFill>
                <a:latin typeface="Arial Black" pitchFamily="34"/>
              </a:rPr>
              <a:t>a</a:t>
            </a:r>
            <a:r>
              <a:rPr lang="en-GB" sz="2000" b="1" spc="-15" dirty="0">
                <a:solidFill>
                  <a:srgbClr val="231F20"/>
                </a:solidFill>
                <a:latin typeface="Arial Black" pitchFamily="34"/>
              </a:rPr>
              <a:t> </a:t>
            </a:r>
            <a:r>
              <a:rPr lang="en-GB" sz="2000" b="1" dirty="0">
                <a:solidFill>
                  <a:srgbClr val="231F20"/>
                </a:solidFill>
                <a:latin typeface="Arial Black" pitchFamily="34"/>
              </a:rPr>
              <a:t>vision</a:t>
            </a:r>
            <a:r>
              <a:rPr lang="en-GB" sz="2000" b="1" spc="-20" dirty="0">
                <a:solidFill>
                  <a:srgbClr val="231F20"/>
                </a:solidFill>
                <a:latin typeface="Arial Black" pitchFamily="34"/>
              </a:rPr>
              <a:t> </a:t>
            </a:r>
            <a:r>
              <a:rPr lang="en-GB" sz="2000" b="1" dirty="0">
                <a:solidFill>
                  <a:srgbClr val="231F20"/>
                </a:solidFill>
                <a:latin typeface="Arial Black" pitchFamily="34"/>
              </a:rPr>
              <a:t>of</a:t>
            </a:r>
            <a:r>
              <a:rPr lang="en-GB" sz="2000" b="1" spc="-15" dirty="0">
                <a:solidFill>
                  <a:srgbClr val="231F20"/>
                </a:solidFill>
                <a:latin typeface="Arial Black" pitchFamily="34"/>
              </a:rPr>
              <a:t> </a:t>
            </a:r>
            <a:r>
              <a:rPr lang="en-GB" sz="2000" b="1" dirty="0">
                <a:solidFill>
                  <a:srgbClr val="231F20"/>
                </a:solidFill>
                <a:latin typeface="Arial Black" pitchFamily="34"/>
              </a:rPr>
              <a:t>a</a:t>
            </a:r>
            <a:r>
              <a:rPr lang="en-GB" sz="2000" b="1" spc="-20" dirty="0">
                <a:solidFill>
                  <a:srgbClr val="231F20"/>
                </a:solidFill>
                <a:latin typeface="Arial Black" pitchFamily="34"/>
              </a:rPr>
              <a:t> </a:t>
            </a:r>
            <a:r>
              <a:rPr lang="en-GB" sz="2000" b="1" dirty="0">
                <a:solidFill>
                  <a:srgbClr val="231F20"/>
                </a:solidFill>
                <a:latin typeface="Arial Black" pitchFamily="34"/>
              </a:rPr>
              <a:t>transport</a:t>
            </a:r>
            <a:r>
              <a:rPr lang="en-GB" sz="2000" b="1" spc="-15" dirty="0">
                <a:solidFill>
                  <a:srgbClr val="231F20"/>
                </a:solidFill>
                <a:latin typeface="Arial Black" pitchFamily="34"/>
              </a:rPr>
              <a:t> </a:t>
            </a:r>
            <a:r>
              <a:rPr lang="en-GB" sz="2000" b="1" dirty="0">
                <a:solidFill>
                  <a:srgbClr val="231F20"/>
                </a:solidFill>
                <a:latin typeface="Arial Black" pitchFamily="34"/>
              </a:rPr>
              <a:t>system</a:t>
            </a:r>
            <a:r>
              <a:rPr lang="en-GB" sz="2000" b="1" spc="-20" dirty="0">
                <a:solidFill>
                  <a:srgbClr val="231F20"/>
                </a:solidFill>
                <a:latin typeface="Arial Black" pitchFamily="34"/>
              </a:rPr>
              <a:t> </a:t>
            </a:r>
            <a:r>
              <a:rPr lang="en-GB" sz="2000" b="1" dirty="0">
                <a:solidFill>
                  <a:srgbClr val="231F20"/>
                </a:solidFill>
                <a:latin typeface="Arial Black" pitchFamily="34"/>
              </a:rPr>
              <a:t>in</a:t>
            </a:r>
            <a:r>
              <a:rPr lang="en-GB" sz="2000" b="1" spc="-15" dirty="0">
                <a:solidFill>
                  <a:srgbClr val="231F20"/>
                </a:solidFill>
                <a:latin typeface="Arial Black" pitchFamily="34"/>
              </a:rPr>
              <a:t> </a:t>
            </a:r>
            <a:r>
              <a:rPr lang="en-GB" sz="2000" b="1" dirty="0">
                <a:solidFill>
                  <a:srgbClr val="231F20"/>
                </a:solidFill>
                <a:latin typeface="Arial Black" pitchFamily="34"/>
              </a:rPr>
              <a:t>which</a:t>
            </a:r>
            <a:r>
              <a:rPr lang="en-GB" sz="2000" b="1" spc="-20" dirty="0">
                <a:solidFill>
                  <a:srgbClr val="231F20"/>
                </a:solidFill>
                <a:latin typeface="Arial Black" pitchFamily="34"/>
              </a:rPr>
              <a:t> </a:t>
            </a:r>
            <a:r>
              <a:rPr lang="en-GB" sz="2000" b="1" dirty="0">
                <a:solidFill>
                  <a:srgbClr val="231F20"/>
                </a:solidFill>
                <a:latin typeface="Arial Black" pitchFamily="34"/>
              </a:rPr>
              <a:t>no</a:t>
            </a:r>
            <a:r>
              <a:rPr lang="en-GB" sz="2000" b="1" spc="-15" dirty="0">
                <a:solidFill>
                  <a:srgbClr val="231F20"/>
                </a:solidFill>
                <a:latin typeface="Arial Black" pitchFamily="34"/>
              </a:rPr>
              <a:t> </a:t>
            </a:r>
            <a:r>
              <a:rPr lang="en-GB" sz="2000" b="1" dirty="0">
                <a:solidFill>
                  <a:srgbClr val="231F20"/>
                </a:solidFill>
                <a:latin typeface="Arial Black" pitchFamily="34"/>
              </a:rPr>
              <a:t>one</a:t>
            </a:r>
            <a:r>
              <a:rPr lang="en-GB" sz="2000" b="1" spc="-20" dirty="0">
                <a:solidFill>
                  <a:srgbClr val="231F20"/>
                </a:solidFill>
                <a:latin typeface="Arial Black" pitchFamily="34"/>
              </a:rPr>
              <a:t> </a:t>
            </a:r>
            <a:r>
              <a:rPr lang="en-GB" sz="2000" b="1" dirty="0">
                <a:solidFill>
                  <a:srgbClr val="231F20"/>
                </a:solidFill>
                <a:latin typeface="Arial Black" pitchFamily="34"/>
              </a:rPr>
              <a:t>is</a:t>
            </a:r>
            <a:r>
              <a:rPr lang="en-GB" sz="2000" b="1" spc="-15" dirty="0">
                <a:solidFill>
                  <a:srgbClr val="231F20"/>
                </a:solidFill>
                <a:latin typeface="Arial Black" pitchFamily="34"/>
              </a:rPr>
              <a:t> </a:t>
            </a:r>
            <a:r>
              <a:rPr lang="en-GB" sz="2000" b="1" dirty="0">
                <a:solidFill>
                  <a:srgbClr val="231F20"/>
                </a:solidFill>
                <a:latin typeface="Arial Black" pitchFamily="34"/>
              </a:rPr>
              <a:t>killed</a:t>
            </a:r>
            <a:r>
              <a:rPr lang="en-GB" sz="2000" b="1" spc="-20" dirty="0">
                <a:solidFill>
                  <a:srgbClr val="231F20"/>
                </a:solidFill>
                <a:latin typeface="Arial Black" pitchFamily="34"/>
              </a:rPr>
              <a:t> </a:t>
            </a:r>
            <a:r>
              <a:rPr lang="en-GB" sz="2000" b="1" dirty="0">
                <a:solidFill>
                  <a:srgbClr val="231F20"/>
                </a:solidFill>
                <a:latin typeface="Arial Black" pitchFamily="34"/>
              </a:rPr>
              <a:t>or</a:t>
            </a:r>
            <a:r>
              <a:rPr lang="en-GB" sz="2000" b="1" spc="-15" dirty="0">
                <a:solidFill>
                  <a:srgbClr val="231F20"/>
                </a:solidFill>
                <a:latin typeface="Arial Black" pitchFamily="34"/>
              </a:rPr>
              <a:t>     </a:t>
            </a:r>
            <a:r>
              <a:rPr lang="en-GB" sz="2000" b="1" dirty="0">
                <a:solidFill>
                  <a:srgbClr val="231F20"/>
                </a:solidFill>
                <a:latin typeface="Arial Black" pitchFamily="34"/>
              </a:rPr>
              <a:t>severely</a:t>
            </a:r>
            <a:r>
              <a:rPr lang="en-GB" sz="2000" b="1" spc="-20" dirty="0">
                <a:solidFill>
                  <a:srgbClr val="231F20"/>
                </a:solidFill>
                <a:latin typeface="Arial Black" pitchFamily="34"/>
              </a:rPr>
              <a:t> </a:t>
            </a:r>
            <a:r>
              <a:rPr lang="en-GB" sz="2000" b="1" dirty="0">
                <a:solidFill>
                  <a:srgbClr val="231F20"/>
                </a:solidFill>
                <a:latin typeface="Arial Black" pitchFamily="34"/>
              </a:rPr>
              <a:t>injured.</a:t>
            </a:r>
            <a:r>
              <a:rPr lang="en-GB" sz="2000" b="1" spc="-40" dirty="0">
                <a:solidFill>
                  <a:srgbClr val="231F20"/>
                </a:solidFill>
                <a:latin typeface="Arial Black" pitchFamily="34"/>
              </a:rPr>
              <a:t> </a:t>
            </a:r>
            <a:r>
              <a:rPr lang="en-GB" sz="2000" b="1" dirty="0">
                <a:solidFill>
                  <a:srgbClr val="231F20"/>
                </a:solidFill>
                <a:latin typeface="Arial Black" pitchFamily="34"/>
              </a:rPr>
              <a:t>Vision</a:t>
            </a:r>
            <a:r>
              <a:rPr lang="en-GB" sz="2000" b="1" spc="-35" dirty="0">
                <a:solidFill>
                  <a:srgbClr val="231F20"/>
                </a:solidFill>
                <a:latin typeface="Arial Black" pitchFamily="34"/>
              </a:rPr>
              <a:t> </a:t>
            </a:r>
            <a:r>
              <a:rPr lang="en-GB" sz="2000" b="1" dirty="0">
                <a:solidFill>
                  <a:srgbClr val="231F20"/>
                </a:solidFill>
                <a:latin typeface="Arial Black" pitchFamily="34"/>
              </a:rPr>
              <a:t>Zero</a:t>
            </a:r>
            <a:r>
              <a:rPr lang="en-GB" sz="2000" b="1" spc="-40" dirty="0">
                <a:solidFill>
                  <a:srgbClr val="231F20"/>
                </a:solidFill>
                <a:latin typeface="Arial Black" pitchFamily="34"/>
              </a:rPr>
              <a:t> </a:t>
            </a:r>
            <a:r>
              <a:rPr lang="en-GB" sz="2000" b="1" dirty="0">
                <a:solidFill>
                  <a:srgbClr val="231F20"/>
                </a:solidFill>
                <a:latin typeface="Arial Black" pitchFamily="34"/>
              </a:rPr>
              <a:t>is</a:t>
            </a:r>
            <a:r>
              <a:rPr lang="en-GB" sz="2000" b="1" spc="-35" dirty="0">
                <a:solidFill>
                  <a:srgbClr val="231F20"/>
                </a:solidFill>
                <a:latin typeface="Arial Black" pitchFamily="34"/>
              </a:rPr>
              <a:t> </a:t>
            </a:r>
            <a:r>
              <a:rPr lang="en-GB" sz="2000" b="1" dirty="0">
                <a:solidFill>
                  <a:srgbClr val="231F20"/>
                </a:solidFill>
                <a:latin typeface="Arial Black" pitchFamily="34"/>
              </a:rPr>
              <a:t>the</a:t>
            </a:r>
            <a:r>
              <a:rPr lang="en-GB" sz="2000" b="1" spc="-40" dirty="0">
                <a:solidFill>
                  <a:srgbClr val="231F20"/>
                </a:solidFill>
                <a:latin typeface="Arial Black" pitchFamily="34"/>
              </a:rPr>
              <a:t> </a:t>
            </a:r>
            <a:r>
              <a:rPr lang="en-GB" sz="2000" b="1" dirty="0">
                <a:solidFill>
                  <a:srgbClr val="231F20"/>
                </a:solidFill>
                <a:latin typeface="Arial Black" pitchFamily="34"/>
              </a:rPr>
              <a:t>basis</a:t>
            </a:r>
            <a:r>
              <a:rPr lang="en-GB" sz="2000" b="1" spc="-35" dirty="0">
                <a:solidFill>
                  <a:srgbClr val="231F20"/>
                </a:solidFill>
                <a:latin typeface="Arial Black" pitchFamily="34"/>
              </a:rPr>
              <a:t> </a:t>
            </a:r>
            <a:r>
              <a:rPr lang="en-GB" sz="2000" b="1" dirty="0">
                <a:solidFill>
                  <a:srgbClr val="231F20"/>
                </a:solidFill>
                <a:latin typeface="Arial Black" pitchFamily="34"/>
              </a:rPr>
              <a:t>for</a:t>
            </a:r>
            <a:r>
              <a:rPr lang="en-GB" sz="2000" b="1" spc="-35" dirty="0">
                <a:solidFill>
                  <a:srgbClr val="231F20"/>
                </a:solidFill>
                <a:latin typeface="Arial Black" pitchFamily="34"/>
              </a:rPr>
              <a:t> </a:t>
            </a:r>
            <a:r>
              <a:rPr lang="en-GB" sz="2000" b="1" dirty="0">
                <a:solidFill>
                  <a:srgbClr val="231F20"/>
                </a:solidFill>
                <a:latin typeface="Arial Black" pitchFamily="34"/>
              </a:rPr>
              <a:t>all</a:t>
            </a:r>
            <a:r>
              <a:rPr lang="en-GB" sz="2000" b="1" spc="-40" dirty="0">
                <a:solidFill>
                  <a:srgbClr val="231F20"/>
                </a:solidFill>
                <a:latin typeface="Arial Black" pitchFamily="34"/>
              </a:rPr>
              <a:t> </a:t>
            </a:r>
            <a:r>
              <a:rPr lang="en-GB" sz="2000" b="1" dirty="0">
                <a:solidFill>
                  <a:srgbClr val="231F20"/>
                </a:solidFill>
                <a:latin typeface="Arial Black" pitchFamily="34"/>
              </a:rPr>
              <a:t>road</a:t>
            </a:r>
            <a:r>
              <a:rPr lang="en-GB" sz="2000" b="1" spc="-35" dirty="0">
                <a:solidFill>
                  <a:srgbClr val="231F20"/>
                </a:solidFill>
                <a:latin typeface="Arial Black" pitchFamily="34"/>
              </a:rPr>
              <a:t> </a:t>
            </a:r>
            <a:r>
              <a:rPr lang="en-GB" sz="2000" b="1" dirty="0">
                <a:solidFill>
                  <a:srgbClr val="231F20"/>
                </a:solidFill>
                <a:latin typeface="Arial Black" pitchFamily="34"/>
              </a:rPr>
              <a:t>safety</a:t>
            </a:r>
            <a:r>
              <a:rPr lang="en-GB" sz="2000" b="1" spc="-40" dirty="0">
                <a:solidFill>
                  <a:srgbClr val="231F20"/>
                </a:solidFill>
                <a:latin typeface="Arial Black" pitchFamily="34"/>
              </a:rPr>
              <a:t> </a:t>
            </a:r>
            <a:r>
              <a:rPr lang="en-GB" sz="2000" b="1" dirty="0">
                <a:solidFill>
                  <a:srgbClr val="231F20"/>
                </a:solidFill>
                <a:latin typeface="Arial Black" pitchFamily="34"/>
              </a:rPr>
              <a:t>work</a:t>
            </a:r>
            <a:r>
              <a:rPr lang="en-GB" sz="2000" b="1" spc="-35" dirty="0">
                <a:solidFill>
                  <a:srgbClr val="231F20"/>
                </a:solidFill>
                <a:latin typeface="Arial Black" pitchFamily="34"/>
              </a:rPr>
              <a:t> </a:t>
            </a:r>
            <a:r>
              <a:rPr lang="en-GB" sz="2000" b="1" dirty="0">
                <a:solidFill>
                  <a:srgbClr val="231F20"/>
                </a:solidFill>
                <a:latin typeface="Arial Black" pitchFamily="34"/>
              </a:rPr>
              <a:t>in</a:t>
            </a:r>
            <a:r>
              <a:rPr lang="en-GB" sz="2000" b="1" spc="-40" dirty="0">
                <a:solidFill>
                  <a:srgbClr val="231F20"/>
                </a:solidFill>
                <a:latin typeface="Arial Black" pitchFamily="34"/>
              </a:rPr>
              <a:t> </a:t>
            </a:r>
            <a:r>
              <a:rPr lang="en-GB" sz="2000" b="1" dirty="0">
                <a:solidFill>
                  <a:srgbClr val="231F20"/>
                </a:solidFill>
                <a:latin typeface="Arial Black" pitchFamily="34"/>
              </a:rPr>
              <a:t>Norway.</a:t>
            </a:r>
          </a:p>
          <a:p>
            <a:pPr lvl="1"/>
            <a:r>
              <a:rPr lang="en-GB" sz="2000" b="1" dirty="0">
                <a:solidFill>
                  <a:srgbClr val="231F20"/>
                </a:solidFill>
                <a:latin typeface="Arial Black" pitchFamily="34"/>
              </a:rPr>
              <a:t>    Interim targets were outlined too.</a:t>
            </a:r>
            <a:endParaRPr lang="en-US" sz="2000" b="1" dirty="0">
              <a:latin typeface="Arial Black" pitchFamily="34"/>
            </a:endParaRPr>
          </a:p>
          <a:p>
            <a:pPr lvl="1"/>
            <a:r>
              <a:rPr lang="en-GB" sz="2000" dirty="0">
                <a:latin typeface="Arial Black" pitchFamily="34"/>
              </a:rPr>
              <a:t> </a:t>
            </a:r>
            <a:endParaRPr lang="en-US" sz="2000" dirty="0">
              <a:latin typeface="Arial Black" pitchFamily="34"/>
            </a:endParaRPr>
          </a:p>
        </p:txBody>
      </p:sp>
    </p:spTree>
    <p:extLst>
      <p:ext uri="{BB962C8B-B14F-4D97-AF65-F5344CB8AC3E}">
        <p14:creationId xmlns:p14="http://schemas.microsoft.com/office/powerpoint/2010/main" val="749954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1767</Words>
  <Application>Microsoft Macintosh PowerPoint</Application>
  <PresentationFormat>Widescreen</PresentationFormat>
  <Paragraphs>190</Paragraphs>
  <Slides>19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vt:lpstr>
      <vt:lpstr>Arial Black</vt:lpstr>
      <vt:lpstr>Calibri</vt:lpstr>
      <vt:lpstr>Calibri Light</vt:lpstr>
      <vt:lpstr>Wingdings</vt:lpstr>
      <vt:lpstr>Office Theme</vt:lpstr>
      <vt:lpstr>1_Office Theme</vt:lpstr>
      <vt:lpstr>PowerPoint Presentation</vt:lpstr>
      <vt:lpstr>Why Norwegian traffic safety management and research are interesting?  </vt:lpstr>
      <vt:lpstr>PowerPoint Presentation</vt:lpstr>
      <vt:lpstr>PowerPoint Presentation</vt:lpstr>
      <vt:lpstr>Basic reference material: </vt:lpstr>
      <vt:lpstr>Action plan consists:</vt:lpstr>
      <vt:lpstr>PowerPoint Presentation</vt:lpstr>
      <vt:lpstr>PowerPoint Presentation</vt:lpstr>
      <vt:lpstr>Comments related to the priority areas</vt:lpstr>
      <vt:lpstr>PowerPoint Presentation</vt:lpstr>
      <vt:lpstr>Population groups</vt:lpstr>
      <vt:lpstr>PowerPoint Presentation</vt:lpstr>
      <vt:lpstr>PowerPoint Presentation</vt:lpstr>
      <vt:lpstr>PowerPoint Presentation</vt:lpstr>
      <vt:lpstr>Atlantic Road in Norway as masterpiece of high-level  road architecture. Original photo 2009 </vt:lpstr>
      <vt:lpstr> Reference materials:</vt:lpstr>
      <vt:lpstr>PowerPoint Presentation</vt:lpstr>
      <vt:lpstr>Themes for class work or self assessment reviews: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IntelTrans</dc:title>
  <dc:creator>Oliver Kallas</dc:creator>
  <cp:lastModifiedBy>Microsoft Office User</cp:lastModifiedBy>
  <cp:revision>185</cp:revision>
  <dcterms:created xsi:type="dcterms:W3CDTF">2020-03-31T12:58:35Z</dcterms:created>
  <dcterms:modified xsi:type="dcterms:W3CDTF">2022-01-14T13:06:35Z</dcterms:modified>
</cp:coreProperties>
</file>