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25.jpg" ContentType="image/png"/>
  <Override PartName="/ppt/media/image27.jpg" ContentType="image/png"/>
  <Override PartName="/ppt/media/image47.jpg" ContentType="image/gif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6"/>
  </p:notesMasterIdLst>
  <p:sldIdLst>
    <p:sldId id="346" r:id="rId2"/>
    <p:sldId id="347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3" r:id="rId18"/>
    <p:sldId id="362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9" r:id="rId40"/>
    <p:sldId id="384" r:id="rId41"/>
    <p:sldId id="385" r:id="rId42"/>
    <p:sldId id="388" r:id="rId43"/>
    <p:sldId id="386" r:id="rId44"/>
    <p:sldId id="387" r:id="rId45"/>
    <p:sldId id="390" r:id="rId46"/>
    <p:sldId id="391" r:id="rId47"/>
    <p:sldId id="392" r:id="rId48"/>
    <p:sldId id="393" r:id="rId49"/>
    <p:sldId id="394" r:id="rId50"/>
    <p:sldId id="256" r:id="rId51"/>
    <p:sldId id="395" r:id="rId52"/>
    <p:sldId id="257" r:id="rId53"/>
    <p:sldId id="258" r:id="rId54"/>
    <p:sldId id="259" r:id="rId55"/>
    <p:sldId id="260" r:id="rId56"/>
    <p:sldId id="262" r:id="rId57"/>
    <p:sldId id="268" r:id="rId58"/>
    <p:sldId id="261" r:id="rId59"/>
    <p:sldId id="263" r:id="rId60"/>
    <p:sldId id="264" r:id="rId61"/>
    <p:sldId id="265" r:id="rId62"/>
    <p:sldId id="266" r:id="rId63"/>
    <p:sldId id="267" r:id="rId64"/>
    <p:sldId id="269" r:id="rId65"/>
    <p:sldId id="270" r:id="rId66"/>
    <p:sldId id="271" r:id="rId67"/>
    <p:sldId id="272" r:id="rId68"/>
    <p:sldId id="274" r:id="rId69"/>
    <p:sldId id="275" r:id="rId70"/>
    <p:sldId id="276" r:id="rId71"/>
    <p:sldId id="277" r:id="rId72"/>
    <p:sldId id="278" r:id="rId73"/>
    <p:sldId id="279" r:id="rId74"/>
    <p:sldId id="280" r:id="rId75"/>
    <p:sldId id="281" r:id="rId76"/>
    <p:sldId id="282" r:id="rId77"/>
    <p:sldId id="283" r:id="rId78"/>
    <p:sldId id="284" r:id="rId79"/>
    <p:sldId id="285" r:id="rId80"/>
    <p:sldId id="286" r:id="rId81"/>
    <p:sldId id="287" r:id="rId82"/>
    <p:sldId id="288" r:id="rId83"/>
    <p:sldId id="289" r:id="rId84"/>
    <p:sldId id="290" r:id="rId85"/>
    <p:sldId id="291" r:id="rId86"/>
    <p:sldId id="292" r:id="rId87"/>
    <p:sldId id="295" r:id="rId88"/>
    <p:sldId id="296" r:id="rId89"/>
    <p:sldId id="297" r:id="rId90"/>
    <p:sldId id="298" r:id="rId91"/>
    <p:sldId id="299" r:id="rId92"/>
    <p:sldId id="301" r:id="rId93"/>
    <p:sldId id="302" r:id="rId94"/>
    <p:sldId id="303" r:id="rId95"/>
    <p:sldId id="304" r:id="rId96"/>
    <p:sldId id="305" r:id="rId97"/>
    <p:sldId id="306" r:id="rId98"/>
    <p:sldId id="307" r:id="rId99"/>
    <p:sldId id="308" r:id="rId100"/>
    <p:sldId id="309" r:id="rId101"/>
    <p:sldId id="310" r:id="rId102"/>
    <p:sldId id="312" r:id="rId103"/>
    <p:sldId id="313" r:id="rId104"/>
    <p:sldId id="314" r:id="rId105"/>
    <p:sldId id="315" r:id="rId106"/>
    <p:sldId id="316" r:id="rId107"/>
    <p:sldId id="317" r:id="rId108"/>
    <p:sldId id="318" r:id="rId109"/>
    <p:sldId id="319" r:id="rId110"/>
    <p:sldId id="320" r:id="rId111"/>
    <p:sldId id="321" r:id="rId112"/>
    <p:sldId id="322" r:id="rId113"/>
    <p:sldId id="323" r:id="rId114"/>
    <p:sldId id="324" r:id="rId115"/>
    <p:sldId id="325" r:id="rId116"/>
    <p:sldId id="326" r:id="rId117"/>
    <p:sldId id="327" r:id="rId118"/>
    <p:sldId id="328" r:id="rId119"/>
    <p:sldId id="329" r:id="rId120"/>
    <p:sldId id="330" r:id="rId121"/>
    <p:sldId id="331" r:id="rId122"/>
    <p:sldId id="332" r:id="rId123"/>
    <p:sldId id="333" r:id="rId124"/>
    <p:sldId id="334" r:id="rId125"/>
    <p:sldId id="335" r:id="rId126"/>
    <p:sldId id="336" r:id="rId127"/>
    <p:sldId id="338" r:id="rId128"/>
    <p:sldId id="339" r:id="rId129"/>
    <p:sldId id="340" r:id="rId130"/>
    <p:sldId id="342" r:id="rId131"/>
    <p:sldId id="343" r:id="rId132"/>
    <p:sldId id="344" r:id="rId133"/>
    <p:sldId id="396" r:id="rId134"/>
    <p:sldId id="345" r:id="rId135"/>
    <p:sldId id="293" r:id="rId136"/>
    <p:sldId id="294" r:id="rId137"/>
    <p:sldId id="397" r:id="rId138"/>
    <p:sldId id="398" r:id="rId139"/>
    <p:sldId id="399" r:id="rId140"/>
    <p:sldId id="400" r:id="rId141"/>
    <p:sldId id="401" r:id="rId142"/>
    <p:sldId id="402" r:id="rId143"/>
    <p:sldId id="403" r:id="rId144"/>
    <p:sldId id="300" r:id="rId145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6" autoAdjust="0"/>
    <p:restoredTop sz="94484" autoAdjust="0"/>
  </p:normalViewPr>
  <p:slideViewPr>
    <p:cSldViewPr>
      <p:cViewPr varScale="1">
        <p:scale>
          <a:sx n="71" d="100"/>
          <a:sy n="71" d="100"/>
        </p:scale>
        <p:origin x="54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AA53B-3EEE-4DE4-BB81-9044890C2946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2" csCatId="accent2" phldr="1"/>
      <dgm:spPr/>
      <dgm:t>
        <a:bodyPr rtlCol="0"/>
        <a:lstStyle/>
        <a:p>
          <a:pPr rtl="0"/>
          <a:endParaRPr lang="en-US"/>
        </a:p>
      </dgm:t>
    </dgm:pt>
    <dgm:pt modelId="{6750AC01-D39D-4F3A-9DC8-2A211EE986A2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et-EE" noProof="0" dirty="0"/>
            <a:t>TPI(TTÜ) 1986 tööstus- ja tsiviilehitus ehitusinsener ,viimased 20 aastat tegelenud katuste ja fassaadide ehituse ja </a:t>
          </a:r>
          <a:r>
            <a:rPr lang="et-EE" noProof="0" dirty="0" err="1"/>
            <a:t>mat-de</a:t>
          </a:r>
          <a:r>
            <a:rPr lang="et-EE" noProof="0" dirty="0"/>
            <a:t> müügiga	</a:t>
          </a:r>
        </a:p>
      </dgm:t>
    </dgm:pt>
    <dgm:pt modelId="{720680DC-AAA4-4434-A582-60EBCC5BA355}" type="parTrans" cxnId="{0B5DAE5F-BCDC-4BF7-A6E7-CF856886A64D}">
      <dgm:prSet/>
      <dgm:spPr/>
      <dgm:t>
        <a:bodyPr rtlCol="0"/>
        <a:lstStyle/>
        <a:p>
          <a:pPr rtl="0"/>
          <a:endParaRPr lang="et-EE" noProof="0" dirty="0"/>
        </a:p>
      </dgm:t>
    </dgm:pt>
    <dgm:pt modelId="{CA077D98-8478-47EA-B6A9-99ACE60C64D4}" type="sibTrans" cxnId="{0B5DAE5F-BCDC-4BF7-A6E7-CF856886A64D}">
      <dgm:prSet/>
      <dgm:spPr/>
      <dgm:t>
        <a:bodyPr rtlCol="0"/>
        <a:lstStyle/>
        <a:p>
          <a:pPr rtl="0"/>
          <a:endParaRPr lang="et-EE" noProof="0" dirty="0"/>
        </a:p>
      </dgm:t>
    </dgm:pt>
    <dgm:pt modelId="{0BEF68B8-1228-47BB-83B5-7B9CD1E3F84E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et-EE" noProof="0" dirty="0"/>
            <a:t>IFD </a:t>
          </a:r>
          <a:r>
            <a:rPr lang="et-EE" noProof="0" dirty="0" err="1"/>
            <a:t>kaldkatuse</a:t>
          </a:r>
          <a:r>
            <a:rPr lang="et-EE" noProof="0" dirty="0"/>
            <a:t> ja tuulduva fassaadi tehnilise komitee liige, EVS standardikomitee EVS/TK 60(katused ja tuulduvad fassaadid) liige </a:t>
          </a:r>
        </a:p>
      </dgm:t>
    </dgm:pt>
    <dgm:pt modelId="{ED3A4BC2-B75A-4952-A38B-A42B5995DF05}" type="parTrans" cxnId="{EDEF4F82-1237-4639-A0F7-385C1897CE66}">
      <dgm:prSet/>
      <dgm:spPr/>
      <dgm:t>
        <a:bodyPr rtlCol="0"/>
        <a:lstStyle/>
        <a:p>
          <a:pPr rtl="0"/>
          <a:endParaRPr lang="et-EE" noProof="0" dirty="0"/>
        </a:p>
      </dgm:t>
    </dgm:pt>
    <dgm:pt modelId="{FD949706-EDCC-4ADC-8EDF-8EDA49C92325}" type="sibTrans" cxnId="{EDEF4F82-1237-4639-A0F7-385C1897CE66}">
      <dgm:prSet/>
      <dgm:spPr/>
      <dgm:t>
        <a:bodyPr rtlCol="0"/>
        <a:lstStyle/>
        <a:p>
          <a:pPr rtl="0"/>
          <a:endParaRPr lang="et-EE" noProof="0" dirty="0"/>
        </a:p>
      </dgm:t>
    </dgm:pt>
    <dgm:pt modelId="{5605D28D-2CE6-4513-8566-952984E21E14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et-EE" noProof="0" dirty="0"/>
            <a:t>Eesti Katuse- ja Fassaadimeistrite Liidu asutaja- ja juhatuse liige,</a:t>
          </a:r>
        </a:p>
        <a:p>
          <a:pPr rtl="0">
            <a:lnSpc>
              <a:spcPct val="100000"/>
            </a:lnSpc>
          </a:pPr>
          <a:r>
            <a:rPr lang="et-EE" noProof="0" dirty="0"/>
            <a:t>Eesti </a:t>
          </a:r>
          <a:r>
            <a:rPr lang="et-EE" noProof="0" dirty="0" err="1"/>
            <a:t>Intbau</a:t>
          </a:r>
          <a:r>
            <a:rPr lang="et-EE" noProof="0" dirty="0"/>
            <a:t> asutajaliige    IFD AWARD </a:t>
          </a:r>
          <a:r>
            <a:rPr lang="et-EE" noProof="0" dirty="0" err="1"/>
            <a:t>zhürii</a:t>
          </a:r>
          <a:r>
            <a:rPr lang="et-EE" noProof="0" dirty="0"/>
            <a:t> liige</a:t>
          </a:r>
        </a:p>
      </dgm:t>
    </dgm:pt>
    <dgm:pt modelId="{EB15AB98-362B-4E70-A3DA-995FC3E8BA79}" type="parTrans" cxnId="{FAF3F884-F0CF-440F-8CB1-B7648AB1B138}">
      <dgm:prSet/>
      <dgm:spPr/>
      <dgm:t>
        <a:bodyPr rtlCol="0"/>
        <a:lstStyle/>
        <a:p>
          <a:pPr rtl="0"/>
          <a:endParaRPr lang="et-EE" noProof="0" dirty="0"/>
        </a:p>
      </dgm:t>
    </dgm:pt>
    <dgm:pt modelId="{823D1971-2C4D-4EC5-A874-2F463DE37109}" type="sibTrans" cxnId="{FAF3F884-F0CF-440F-8CB1-B7648AB1B138}">
      <dgm:prSet/>
      <dgm:spPr/>
      <dgm:t>
        <a:bodyPr rtlCol="0"/>
        <a:lstStyle/>
        <a:p>
          <a:pPr rtl="0"/>
          <a:endParaRPr lang="et-EE" noProof="0" dirty="0"/>
        </a:p>
      </dgm:t>
    </dgm:pt>
    <dgm:pt modelId="{57806726-6E60-4ACC-9C1C-7DF9CC365A10}" type="pres">
      <dgm:prSet presAssocID="{7E5AA53B-3EEE-4DE4-BB81-9044890C2946}" presName="Name0" presStyleCnt="0">
        <dgm:presLayoutVars>
          <dgm:chMax val="7"/>
          <dgm:chPref val="7"/>
          <dgm:dir/>
        </dgm:presLayoutVars>
      </dgm:prSet>
      <dgm:spPr/>
    </dgm:pt>
    <dgm:pt modelId="{90561C55-3C6E-4D53-85E1-2C50BCDDA392}" type="pres">
      <dgm:prSet presAssocID="{7E5AA53B-3EEE-4DE4-BB81-9044890C2946}" presName="Name1" presStyleCnt="0"/>
      <dgm:spPr/>
    </dgm:pt>
    <dgm:pt modelId="{B6CD42EC-5AD4-4004-AE5B-47EDA668DAA8}" type="pres">
      <dgm:prSet presAssocID="{7E5AA53B-3EEE-4DE4-BB81-9044890C2946}" presName="cycle" presStyleCnt="0"/>
      <dgm:spPr/>
    </dgm:pt>
    <dgm:pt modelId="{963B8EE3-40CC-4A0A-B420-D0BF920973CE}" type="pres">
      <dgm:prSet presAssocID="{7E5AA53B-3EEE-4DE4-BB81-9044890C2946}" presName="srcNode" presStyleLbl="node1" presStyleIdx="0" presStyleCnt="3"/>
      <dgm:spPr/>
    </dgm:pt>
    <dgm:pt modelId="{D79B43FC-100B-4A0D-A4D5-0D2D04B99064}" type="pres">
      <dgm:prSet presAssocID="{7E5AA53B-3EEE-4DE4-BB81-9044890C2946}" presName="conn" presStyleLbl="parChTrans1D2" presStyleIdx="0" presStyleCnt="1"/>
      <dgm:spPr/>
    </dgm:pt>
    <dgm:pt modelId="{3CAD8DA1-8D53-445C-ACE8-D8449E4F0F55}" type="pres">
      <dgm:prSet presAssocID="{7E5AA53B-3EEE-4DE4-BB81-9044890C2946}" presName="extraNode" presStyleLbl="node1" presStyleIdx="0" presStyleCnt="3"/>
      <dgm:spPr/>
    </dgm:pt>
    <dgm:pt modelId="{429CABD1-4116-474B-81BF-735E2CA9DD00}" type="pres">
      <dgm:prSet presAssocID="{7E5AA53B-3EEE-4DE4-BB81-9044890C2946}" presName="dstNode" presStyleLbl="node1" presStyleIdx="0" presStyleCnt="3"/>
      <dgm:spPr/>
    </dgm:pt>
    <dgm:pt modelId="{58319267-C71E-43C9-94E1-827D0616C7A7}" type="pres">
      <dgm:prSet presAssocID="{6750AC01-D39D-4F3A-9DC8-2A211EE986A2}" presName="text_1" presStyleLbl="node1" presStyleIdx="0" presStyleCnt="3">
        <dgm:presLayoutVars>
          <dgm:bulletEnabled val="1"/>
        </dgm:presLayoutVars>
      </dgm:prSet>
      <dgm:spPr/>
    </dgm:pt>
    <dgm:pt modelId="{79F9B8A9-2412-4B74-84A9-69422DB81CDC}" type="pres">
      <dgm:prSet presAssocID="{6750AC01-D39D-4F3A-9DC8-2A211EE986A2}" presName="accent_1" presStyleCnt="0"/>
      <dgm:spPr/>
    </dgm:pt>
    <dgm:pt modelId="{07CB3071-D555-47DA-A36A-69EB91531FD8}" type="pres">
      <dgm:prSet presAssocID="{6750AC01-D39D-4F3A-9DC8-2A211EE986A2}" presName="accentRepeatNode" presStyleLbl="solidFgAcc1" presStyleIdx="0" presStyleCnt="3"/>
      <dgm:spPr/>
    </dgm:pt>
    <dgm:pt modelId="{95DE6538-27BD-44AF-A1A8-CA8F6B10FDD2}" type="pres">
      <dgm:prSet presAssocID="{0BEF68B8-1228-47BB-83B5-7B9CD1E3F84E}" presName="text_2" presStyleLbl="node1" presStyleIdx="1" presStyleCnt="3">
        <dgm:presLayoutVars>
          <dgm:bulletEnabled val="1"/>
        </dgm:presLayoutVars>
      </dgm:prSet>
      <dgm:spPr/>
    </dgm:pt>
    <dgm:pt modelId="{312BDEE8-85BD-4F02-B35B-2CC8E701C98B}" type="pres">
      <dgm:prSet presAssocID="{0BEF68B8-1228-47BB-83B5-7B9CD1E3F84E}" presName="accent_2" presStyleCnt="0"/>
      <dgm:spPr/>
    </dgm:pt>
    <dgm:pt modelId="{3F8116AC-FAC3-4E95-9865-93CCFEB191B9}" type="pres">
      <dgm:prSet presAssocID="{0BEF68B8-1228-47BB-83B5-7B9CD1E3F84E}" presName="accentRepeatNode" presStyleLbl="solidFgAcc1" presStyleIdx="1" presStyleCnt="3"/>
      <dgm:spPr/>
    </dgm:pt>
    <dgm:pt modelId="{E131CE4A-9776-44F4-BC03-867682E21374}" type="pres">
      <dgm:prSet presAssocID="{5605D28D-2CE6-4513-8566-952984E21E14}" presName="text_3" presStyleLbl="node1" presStyleIdx="2" presStyleCnt="3">
        <dgm:presLayoutVars>
          <dgm:bulletEnabled val="1"/>
        </dgm:presLayoutVars>
      </dgm:prSet>
      <dgm:spPr/>
    </dgm:pt>
    <dgm:pt modelId="{AC9A216A-8375-48F9-A4E6-8E0B64C0209B}" type="pres">
      <dgm:prSet presAssocID="{5605D28D-2CE6-4513-8566-952984E21E14}" presName="accent_3" presStyleCnt="0"/>
      <dgm:spPr/>
    </dgm:pt>
    <dgm:pt modelId="{A965097E-32F1-4AB8-8C4E-2814A7596B2F}" type="pres">
      <dgm:prSet presAssocID="{5605D28D-2CE6-4513-8566-952984E21E14}" presName="accentRepeatNode" presStyleLbl="solidFgAcc1" presStyleIdx="2" presStyleCnt="3"/>
      <dgm:spPr/>
    </dgm:pt>
  </dgm:ptLst>
  <dgm:cxnLst>
    <dgm:cxn modelId="{A11E3B12-1828-45A7-86C3-BB85832DF84D}" type="presOf" srcId="{CA077D98-8478-47EA-B6A9-99ACE60C64D4}" destId="{D79B43FC-100B-4A0D-A4D5-0D2D04B99064}" srcOrd="0" destOrd="0" presId="urn:microsoft.com/office/officeart/2008/layout/VerticalCurvedList"/>
    <dgm:cxn modelId="{0B5DAE5F-BCDC-4BF7-A6E7-CF856886A64D}" srcId="{7E5AA53B-3EEE-4DE4-BB81-9044890C2946}" destId="{6750AC01-D39D-4F3A-9DC8-2A211EE986A2}" srcOrd="0" destOrd="0" parTransId="{720680DC-AAA4-4434-A582-60EBCC5BA355}" sibTransId="{CA077D98-8478-47EA-B6A9-99ACE60C64D4}"/>
    <dgm:cxn modelId="{29DA474E-5DFA-4C66-882F-319C49ABBB19}" type="presOf" srcId="{6750AC01-D39D-4F3A-9DC8-2A211EE986A2}" destId="{58319267-C71E-43C9-94E1-827D0616C7A7}" srcOrd="0" destOrd="0" presId="urn:microsoft.com/office/officeart/2008/layout/VerticalCurvedList"/>
    <dgm:cxn modelId="{7084AA77-BACB-46CB-AE4A-77B62D3ED1AF}" type="presOf" srcId="{5605D28D-2CE6-4513-8566-952984E21E14}" destId="{E131CE4A-9776-44F4-BC03-867682E21374}" srcOrd="0" destOrd="0" presId="urn:microsoft.com/office/officeart/2008/layout/VerticalCurvedList"/>
    <dgm:cxn modelId="{EDEF4F82-1237-4639-A0F7-385C1897CE66}" srcId="{7E5AA53B-3EEE-4DE4-BB81-9044890C2946}" destId="{0BEF68B8-1228-47BB-83B5-7B9CD1E3F84E}" srcOrd="1" destOrd="0" parTransId="{ED3A4BC2-B75A-4952-A38B-A42B5995DF05}" sibTransId="{FD949706-EDCC-4ADC-8EDF-8EDA49C92325}"/>
    <dgm:cxn modelId="{FAF3F884-F0CF-440F-8CB1-B7648AB1B138}" srcId="{7E5AA53B-3EEE-4DE4-BB81-9044890C2946}" destId="{5605D28D-2CE6-4513-8566-952984E21E14}" srcOrd="2" destOrd="0" parTransId="{EB15AB98-362B-4E70-A3DA-995FC3E8BA79}" sibTransId="{823D1971-2C4D-4EC5-A874-2F463DE37109}"/>
    <dgm:cxn modelId="{4F65CC8F-B5A8-40BE-A32B-05862B543D6A}" type="presOf" srcId="{7E5AA53B-3EEE-4DE4-BB81-9044890C2946}" destId="{57806726-6E60-4ACC-9C1C-7DF9CC365A10}" srcOrd="0" destOrd="0" presId="urn:microsoft.com/office/officeart/2008/layout/VerticalCurvedList"/>
    <dgm:cxn modelId="{4A378892-5CCC-4F0D-8A38-4BEAECF30F24}" type="presOf" srcId="{0BEF68B8-1228-47BB-83B5-7B9CD1E3F84E}" destId="{95DE6538-27BD-44AF-A1A8-CA8F6B10FDD2}" srcOrd="0" destOrd="0" presId="urn:microsoft.com/office/officeart/2008/layout/VerticalCurvedList"/>
    <dgm:cxn modelId="{4E25B52E-70EF-4A0F-B410-0B49263AF380}" type="presParOf" srcId="{57806726-6E60-4ACC-9C1C-7DF9CC365A10}" destId="{90561C55-3C6E-4D53-85E1-2C50BCDDA392}" srcOrd="0" destOrd="0" presId="urn:microsoft.com/office/officeart/2008/layout/VerticalCurvedList"/>
    <dgm:cxn modelId="{2B3DD9E4-EC9C-4B92-B380-F89BF82E7CF3}" type="presParOf" srcId="{90561C55-3C6E-4D53-85E1-2C50BCDDA392}" destId="{B6CD42EC-5AD4-4004-AE5B-47EDA668DAA8}" srcOrd="0" destOrd="0" presId="urn:microsoft.com/office/officeart/2008/layout/VerticalCurvedList"/>
    <dgm:cxn modelId="{EA357085-80A4-4D1D-9BD2-56B1E9A721FB}" type="presParOf" srcId="{B6CD42EC-5AD4-4004-AE5B-47EDA668DAA8}" destId="{963B8EE3-40CC-4A0A-B420-D0BF920973CE}" srcOrd="0" destOrd="0" presId="urn:microsoft.com/office/officeart/2008/layout/VerticalCurvedList"/>
    <dgm:cxn modelId="{F175C6D0-411C-40FD-A19B-860D49F42061}" type="presParOf" srcId="{B6CD42EC-5AD4-4004-AE5B-47EDA668DAA8}" destId="{D79B43FC-100B-4A0D-A4D5-0D2D04B99064}" srcOrd="1" destOrd="0" presId="urn:microsoft.com/office/officeart/2008/layout/VerticalCurvedList"/>
    <dgm:cxn modelId="{794BB944-68C0-47A5-9792-652802EB36AC}" type="presParOf" srcId="{B6CD42EC-5AD4-4004-AE5B-47EDA668DAA8}" destId="{3CAD8DA1-8D53-445C-ACE8-D8449E4F0F55}" srcOrd="2" destOrd="0" presId="urn:microsoft.com/office/officeart/2008/layout/VerticalCurvedList"/>
    <dgm:cxn modelId="{B8CC75C4-3D1A-49E7-80D2-915668C1368C}" type="presParOf" srcId="{B6CD42EC-5AD4-4004-AE5B-47EDA668DAA8}" destId="{429CABD1-4116-474B-81BF-735E2CA9DD00}" srcOrd="3" destOrd="0" presId="urn:microsoft.com/office/officeart/2008/layout/VerticalCurvedList"/>
    <dgm:cxn modelId="{28110BB8-F33F-498C-9A75-98364B05EFA5}" type="presParOf" srcId="{90561C55-3C6E-4D53-85E1-2C50BCDDA392}" destId="{58319267-C71E-43C9-94E1-827D0616C7A7}" srcOrd="1" destOrd="0" presId="urn:microsoft.com/office/officeart/2008/layout/VerticalCurvedList"/>
    <dgm:cxn modelId="{3866F6C9-5521-48F2-B6C3-40C9896E1605}" type="presParOf" srcId="{90561C55-3C6E-4D53-85E1-2C50BCDDA392}" destId="{79F9B8A9-2412-4B74-84A9-69422DB81CDC}" srcOrd="2" destOrd="0" presId="urn:microsoft.com/office/officeart/2008/layout/VerticalCurvedList"/>
    <dgm:cxn modelId="{D2205A4F-BB7A-4399-BC2F-78E18EC6EAFE}" type="presParOf" srcId="{79F9B8A9-2412-4B74-84A9-69422DB81CDC}" destId="{07CB3071-D555-47DA-A36A-69EB91531FD8}" srcOrd="0" destOrd="0" presId="urn:microsoft.com/office/officeart/2008/layout/VerticalCurvedList"/>
    <dgm:cxn modelId="{602753E6-8A03-492B-861A-6B9532B5AA28}" type="presParOf" srcId="{90561C55-3C6E-4D53-85E1-2C50BCDDA392}" destId="{95DE6538-27BD-44AF-A1A8-CA8F6B10FDD2}" srcOrd="3" destOrd="0" presId="urn:microsoft.com/office/officeart/2008/layout/VerticalCurvedList"/>
    <dgm:cxn modelId="{AEC540A3-E86A-4075-8BE4-263F4AFF4EA1}" type="presParOf" srcId="{90561C55-3C6E-4D53-85E1-2C50BCDDA392}" destId="{312BDEE8-85BD-4F02-B35B-2CC8E701C98B}" srcOrd="4" destOrd="0" presId="urn:microsoft.com/office/officeart/2008/layout/VerticalCurvedList"/>
    <dgm:cxn modelId="{CD5D1014-B7CB-4B47-9A02-5FBF90928A73}" type="presParOf" srcId="{312BDEE8-85BD-4F02-B35B-2CC8E701C98B}" destId="{3F8116AC-FAC3-4E95-9865-93CCFEB191B9}" srcOrd="0" destOrd="0" presId="urn:microsoft.com/office/officeart/2008/layout/VerticalCurvedList"/>
    <dgm:cxn modelId="{987EB7C0-CA3E-4874-85E0-01E9060A2D35}" type="presParOf" srcId="{90561C55-3C6E-4D53-85E1-2C50BCDDA392}" destId="{E131CE4A-9776-44F4-BC03-867682E21374}" srcOrd="5" destOrd="0" presId="urn:microsoft.com/office/officeart/2008/layout/VerticalCurvedList"/>
    <dgm:cxn modelId="{91E55363-8DCA-455E-A203-06A9410994CB}" type="presParOf" srcId="{90561C55-3C6E-4D53-85E1-2C50BCDDA392}" destId="{AC9A216A-8375-48F9-A4E6-8E0B64C0209B}" srcOrd="6" destOrd="0" presId="urn:microsoft.com/office/officeart/2008/layout/VerticalCurvedList"/>
    <dgm:cxn modelId="{D866D586-1293-4049-B6E3-B467C1D5ED64}" type="presParOf" srcId="{AC9A216A-8375-48F9-A4E6-8E0B64C0209B}" destId="{A965097E-32F1-4AB8-8C4E-2814A7596B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5AA53B-3EEE-4DE4-BB81-9044890C2946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2" csCatId="accent2" phldr="1"/>
      <dgm:spPr/>
      <dgm:t>
        <a:bodyPr rtlCol="0"/>
        <a:lstStyle/>
        <a:p>
          <a:pPr rtl="0"/>
          <a:endParaRPr lang="en-US"/>
        </a:p>
      </dgm:t>
    </dgm:pt>
    <dgm:pt modelId="{6750AC01-D39D-4F3A-9DC8-2A211EE986A2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et-EE" noProof="0" dirty="0"/>
            <a:t>Ühendab 25 rahvuslikku katusemeistrite liitu üle maailma, lisaks 55 parterliiget(suuremad materjalitootjad ja tootjate liidud) ning 8 teaduspartnerliiget</a:t>
          </a:r>
        </a:p>
      </dgm:t>
    </dgm:pt>
    <dgm:pt modelId="{720680DC-AAA4-4434-A582-60EBCC5BA355}" type="parTrans" cxnId="{0B5DAE5F-BCDC-4BF7-A6E7-CF856886A64D}">
      <dgm:prSet/>
      <dgm:spPr/>
      <dgm:t>
        <a:bodyPr rtlCol="0"/>
        <a:lstStyle/>
        <a:p>
          <a:pPr rtl="0"/>
          <a:endParaRPr lang="et-EE" noProof="0" dirty="0"/>
        </a:p>
      </dgm:t>
    </dgm:pt>
    <dgm:pt modelId="{CA077D98-8478-47EA-B6A9-99ACE60C64D4}" type="sibTrans" cxnId="{0B5DAE5F-BCDC-4BF7-A6E7-CF856886A64D}">
      <dgm:prSet/>
      <dgm:spPr/>
      <dgm:t>
        <a:bodyPr rtlCol="0"/>
        <a:lstStyle/>
        <a:p>
          <a:pPr rtl="0"/>
          <a:endParaRPr lang="et-EE" noProof="0" dirty="0"/>
        </a:p>
      </dgm:t>
    </dgm:pt>
    <dgm:pt modelId="{0BEF68B8-1228-47BB-83B5-7B9CD1E3F84E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et-EE" noProof="0" dirty="0"/>
            <a:t>Igal aastal toimub IFD kongress ning üle 2 aasta noorte katusemeistrite MM-võistlused 4 alal(kivi </a:t>
          </a:r>
          <a:r>
            <a:rPr lang="et-EE" noProof="0" dirty="0" err="1"/>
            <a:t>e.kald</a:t>
          </a:r>
          <a:r>
            <a:rPr lang="et-EE" noProof="0" dirty="0"/>
            <a:t>-, metall-, lamekatus ja tuulduv fassaad), aastaringselt toimub töö </a:t>
          </a:r>
          <a:r>
            <a:rPr lang="et-EE" noProof="0" dirty="0" err="1"/>
            <a:t>tehn.komiteedes</a:t>
          </a:r>
          <a:r>
            <a:rPr lang="et-EE" noProof="0" dirty="0"/>
            <a:t>(</a:t>
          </a:r>
          <a:r>
            <a:rPr lang="et-EE" noProof="0" dirty="0" err="1"/>
            <a:t>kaldkatused</a:t>
          </a:r>
          <a:r>
            <a:rPr lang="et-EE" noProof="0" dirty="0"/>
            <a:t>, lamekatused, tuulduvad fassaadid, </a:t>
          </a:r>
          <a:r>
            <a:rPr lang="et-EE" noProof="0" dirty="0" err="1"/>
            <a:t>ohutus,haridus</a:t>
          </a:r>
          <a:r>
            <a:rPr lang="et-EE" noProof="0" dirty="0"/>
            <a:t>), kus kujundatakse ja arendatakse Euroopa reeglistikku, iga 2 aasta tagant toimub ülemaailmne konkurss IFD AWARD neljas kategoorias.</a:t>
          </a:r>
        </a:p>
      </dgm:t>
    </dgm:pt>
    <dgm:pt modelId="{ED3A4BC2-B75A-4952-A38B-A42B5995DF05}" type="parTrans" cxnId="{EDEF4F82-1237-4639-A0F7-385C1897CE66}">
      <dgm:prSet/>
      <dgm:spPr/>
      <dgm:t>
        <a:bodyPr rtlCol="0"/>
        <a:lstStyle/>
        <a:p>
          <a:pPr rtl="0"/>
          <a:endParaRPr lang="et-EE" noProof="0" dirty="0"/>
        </a:p>
      </dgm:t>
    </dgm:pt>
    <dgm:pt modelId="{FD949706-EDCC-4ADC-8EDF-8EDA49C92325}" type="sibTrans" cxnId="{EDEF4F82-1237-4639-A0F7-385C1897CE66}">
      <dgm:prSet/>
      <dgm:spPr/>
      <dgm:t>
        <a:bodyPr rtlCol="0"/>
        <a:lstStyle/>
        <a:p>
          <a:pPr rtl="0"/>
          <a:endParaRPr lang="et-EE" noProof="0" dirty="0"/>
        </a:p>
      </dgm:t>
    </dgm:pt>
    <dgm:pt modelId="{5605D28D-2CE6-4513-8566-952984E21E14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et-EE" noProof="0" dirty="0"/>
            <a:t>Eesti Katuse- ja Fassaadimeistrite Liit  on IFD täisliige aastast 2010, tänu osalemisele IFD </a:t>
          </a:r>
          <a:r>
            <a:rPr lang="et-EE" noProof="0" dirty="0" err="1"/>
            <a:t>tehn.komiteedes</a:t>
          </a:r>
          <a:r>
            <a:rPr lang="et-EE" noProof="0" dirty="0"/>
            <a:t> ja kontaktidele peamiselt Saksa, Austria, </a:t>
          </a:r>
          <a:r>
            <a:rPr lang="et-EE" noProof="0" dirty="0" err="1"/>
            <a:t>Shveitsi</a:t>
          </a:r>
          <a:r>
            <a:rPr lang="et-EE" noProof="0" dirty="0"/>
            <a:t> ja Inglismaa kolleegidega omame piisavalt teadmisi, et oleme saanud koostada Eesti rahvuslikud standardid EVS )20-1…7 katuse- ja fassaadiehituses ja jätkame nendega</a:t>
          </a:r>
        </a:p>
      </dgm:t>
    </dgm:pt>
    <dgm:pt modelId="{EB15AB98-362B-4E70-A3DA-995FC3E8BA79}" type="parTrans" cxnId="{FAF3F884-F0CF-440F-8CB1-B7648AB1B138}">
      <dgm:prSet/>
      <dgm:spPr/>
      <dgm:t>
        <a:bodyPr rtlCol="0"/>
        <a:lstStyle/>
        <a:p>
          <a:pPr rtl="0"/>
          <a:endParaRPr lang="et-EE" noProof="0" dirty="0"/>
        </a:p>
      </dgm:t>
    </dgm:pt>
    <dgm:pt modelId="{823D1971-2C4D-4EC5-A874-2F463DE37109}" type="sibTrans" cxnId="{FAF3F884-F0CF-440F-8CB1-B7648AB1B138}">
      <dgm:prSet/>
      <dgm:spPr/>
      <dgm:t>
        <a:bodyPr rtlCol="0"/>
        <a:lstStyle/>
        <a:p>
          <a:pPr rtl="0"/>
          <a:endParaRPr lang="et-EE" noProof="0" dirty="0"/>
        </a:p>
      </dgm:t>
    </dgm:pt>
    <dgm:pt modelId="{57806726-6E60-4ACC-9C1C-7DF9CC365A10}" type="pres">
      <dgm:prSet presAssocID="{7E5AA53B-3EEE-4DE4-BB81-9044890C2946}" presName="Name0" presStyleCnt="0">
        <dgm:presLayoutVars>
          <dgm:chMax val="7"/>
          <dgm:chPref val="7"/>
          <dgm:dir/>
        </dgm:presLayoutVars>
      </dgm:prSet>
      <dgm:spPr/>
    </dgm:pt>
    <dgm:pt modelId="{90561C55-3C6E-4D53-85E1-2C50BCDDA392}" type="pres">
      <dgm:prSet presAssocID="{7E5AA53B-3EEE-4DE4-BB81-9044890C2946}" presName="Name1" presStyleCnt="0"/>
      <dgm:spPr/>
    </dgm:pt>
    <dgm:pt modelId="{B6CD42EC-5AD4-4004-AE5B-47EDA668DAA8}" type="pres">
      <dgm:prSet presAssocID="{7E5AA53B-3EEE-4DE4-BB81-9044890C2946}" presName="cycle" presStyleCnt="0"/>
      <dgm:spPr/>
    </dgm:pt>
    <dgm:pt modelId="{963B8EE3-40CC-4A0A-B420-D0BF920973CE}" type="pres">
      <dgm:prSet presAssocID="{7E5AA53B-3EEE-4DE4-BB81-9044890C2946}" presName="srcNode" presStyleLbl="node1" presStyleIdx="0" presStyleCnt="3"/>
      <dgm:spPr/>
    </dgm:pt>
    <dgm:pt modelId="{D79B43FC-100B-4A0D-A4D5-0D2D04B99064}" type="pres">
      <dgm:prSet presAssocID="{7E5AA53B-3EEE-4DE4-BB81-9044890C2946}" presName="conn" presStyleLbl="parChTrans1D2" presStyleIdx="0" presStyleCnt="1"/>
      <dgm:spPr/>
    </dgm:pt>
    <dgm:pt modelId="{3CAD8DA1-8D53-445C-ACE8-D8449E4F0F55}" type="pres">
      <dgm:prSet presAssocID="{7E5AA53B-3EEE-4DE4-BB81-9044890C2946}" presName="extraNode" presStyleLbl="node1" presStyleIdx="0" presStyleCnt="3"/>
      <dgm:spPr/>
    </dgm:pt>
    <dgm:pt modelId="{429CABD1-4116-474B-81BF-735E2CA9DD00}" type="pres">
      <dgm:prSet presAssocID="{7E5AA53B-3EEE-4DE4-BB81-9044890C2946}" presName="dstNode" presStyleLbl="node1" presStyleIdx="0" presStyleCnt="3"/>
      <dgm:spPr/>
    </dgm:pt>
    <dgm:pt modelId="{58319267-C71E-43C9-94E1-827D0616C7A7}" type="pres">
      <dgm:prSet presAssocID="{6750AC01-D39D-4F3A-9DC8-2A211EE986A2}" presName="text_1" presStyleLbl="node1" presStyleIdx="0" presStyleCnt="3">
        <dgm:presLayoutVars>
          <dgm:bulletEnabled val="1"/>
        </dgm:presLayoutVars>
      </dgm:prSet>
      <dgm:spPr/>
    </dgm:pt>
    <dgm:pt modelId="{79F9B8A9-2412-4B74-84A9-69422DB81CDC}" type="pres">
      <dgm:prSet presAssocID="{6750AC01-D39D-4F3A-9DC8-2A211EE986A2}" presName="accent_1" presStyleCnt="0"/>
      <dgm:spPr/>
    </dgm:pt>
    <dgm:pt modelId="{07CB3071-D555-47DA-A36A-69EB91531FD8}" type="pres">
      <dgm:prSet presAssocID="{6750AC01-D39D-4F3A-9DC8-2A211EE986A2}" presName="accentRepeatNode" presStyleLbl="solidFgAcc1" presStyleIdx="0" presStyleCnt="3"/>
      <dgm:spPr/>
    </dgm:pt>
    <dgm:pt modelId="{95DE6538-27BD-44AF-A1A8-CA8F6B10FDD2}" type="pres">
      <dgm:prSet presAssocID="{0BEF68B8-1228-47BB-83B5-7B9CD1E3F84E}" presName="text_2" presStyleLbl="node1" presStyleIdx="1" presStyleCnt="3">
        <dgm:presLayoutVars>
          <dgm:bulletEnabled val="1"/>
        </dgm:presLayoutVars>
      </dgm:prSet>
      <dgm:spPr/>
    </dgm:pt>
    <dgm:pt modelId="{312BDEE8-85BD-4F02-B35B-2CC8E701C98B}" type="pres">
      <dgm:prSet presAssocID="{0BEF68B8-1228-47BB-83B5-7B9CD1E3F84E}" presName="accent_2" presStyleCnt="0"/>
      <dgm:spPr/>
    </dgm:pt>
    <dgm:pt modelId="{3F8116AC-FAC3-4E95-9865-93CCFEB191B9}" type="pres">
      <dgm:prSet presAssocID="{0BEF68B8-1228-47BB-83B5-7B9CD1E3F84E}" presName="accentRepeatNode" presStyleLbl="solidFgAcc1" presStyleIdx="1" presStyleCnt="3"/>
      <dgm:spPr/>
    </dgm:pt>
    <dgm:pt modelId="{E131CE4A-9776-44F4-BC03-867682E21374}" type="pres">
      <dgm:prSet presAssocID="{5605D28D-2CE6-4513-8566-952984E21E14}" presName="text_3" presStyleLbl="node1" presStyleIdx="2" presStyleCnt="3">
        <dgm:presLayoutVars>
          <dgm:bulletEnabled val="1"/>
        </dgm:presLayoutVars>
      </dgm:prSet>
      <dgm:spPr/>
    </dgm:pt>
    <dgm:pt modelId="{AC9A216A-8375-48F9-A4E6-8E0B64C0209B}" type="pres">
      <dgm:prSet presAssocID="{5605D28D-2CE6-4513-8566-952984E21E14}" presName="accent_3" presStyleCnt="0"/>
      <dgm:spPr/>
    </dgm:pt>
    <dgm:pt modelId="{A965097E-32F1-4AB8-8C4E-2814A7596B2F}" type="pres">
      <dgm:prSet presAssocID="{5605D28D-2CE6-4513-8566-952984E21E14}" presName="accentRepeatNode" presStyleLbl="solidFgAcc1" presStyleIdx="2" presStyleCnt="3"/>
      <dgm:spPr/>
    </dgm:pt>
  </dgm:ptLst>
  <dgm:cxnLst>
    <dgm:cxn modelId="{A11E3B12-1828-45A7-86C3-BB85832DF84D}" type="presOf" srcId="{CA077D98-8478-47EA-B6A9-99ACE60C64D4}" destId="{D79B43FC-100B-4A0D-A4D5-0D2D04B99064}" srcOrd="0" destOrd="0" presId="urn:microsoft.com/office/officeart/2008/layout/VerticalCurvedList"/>
    <dgm:cxn modelId="{0B5DAE5F-BCDC-4BF7-A6E7-CF856886A64D}" srcId="{7E5AA53B-3EEE-4DE4-BB81-9044890C2946}" destId="{6750AC01-D39D-4F3A-9DC8-2A211EE986A2}" srcOrd="0" destOrd="0" parTransId="{720680DC-AAA4-4434-A582-60EBCC5BA355}" sibTransId="{CA077D98-8478-47EA-B6A9-99ACE60C64D4}"/>
    <dgm:cxn modelId="{29DA474E-5DFA-4C66-882F-319C49ABBB19}" type="presOf" srcId="{6750AC01-D39D-4F3A-9DC8-2A211EE986A2}" destId="{58319267-C71E-43C9-94E1-827D0616C7A7}" srcOrd="0" destOrd="0" presId="urn:microsoft.com/office/officeart/2008/layout/VerticalCurvedList"/>
    <dgm:cxn modelId="{7084AA77-BACB-46CB-AE4A-77B62D3ED1AF}" type="presOf" srcId="{5605D28D-2CE6-4513-8566-952984E21E14}" destId="{E131CE4A-9776-44F4-BC03-867682E21374}" srcOrd="0" destOrd="0" presId="urn:microsoft.com/office/officeart/2008/layout/VerticalCurvedList"/>
    <dgm:cxn modelId="{EDEF4F82-1237-4639-A0F7-385C1897CE66}" srcId="{7E5AA53B-3EEE-4DE4-BB81-9044890C2946}" destId="{0BEF68B8-1228-47BB-83B5-7B9CD1E3F84E}" srcOrd="1" destOrd="0" parTransId="{ED3A4BC2-B75A-4952-A38B-A42B5995DF05}" sibTransId="{FD949706-EDCC-4ADC-8EDF-8EDA49C92325}"/>
    <dgm:cxn modelId="{FAF3F884-F0CF-440F-8CB1-B7648AB1B138}" srcId="{7E5AA53B-3EEE-4DE4-BB81-9044890C2946}" destId="{5605D28D-2CE6-4513-8566-952984E21E14}" srcOrd="2" destOrd="0" parTransId="{EB15AB98-362B-4E70-A3DA-995FC3E8BA79}" sibTransId="{823D1971-2C4D-4EC5-A874-2F463DE37109}"/>
    <dgm:cxn modelId="{4F65CC8F-B5A8-40BE-A32B-05862B543D6A}" type="presOf" srcId="{7E5AA53B-3EEE-4DE4-BB81-9044890C2946}" destId="{57806726-6E60-4ACC-9C1C-7DF9CC365A10}" srcOrd="0" destOrd="0" presId="urn:microsoft.com/office/officeart/2008/layout/VerticalCurvedList"/>
    <dgm:cxn modelId="{4A378892-5CCC-4F0D-8A38-4BEAECF30F24}" type="presOf" srcId="{0BEF68B8-1228-47BB-83B5-7B9CD1E3F84E}" destId="{95DE6538-27BD-44AF-A1A8-CA8F6B10FDD2}" srcOrd="0" destOrd="0" presId="urn:microsoft.com/office/officeart/2008/layout/VerticalCurvedList"/>
    <dgm:cxn modelId="{4E25B52E-70EF-4A0F-B410-0B49263AF380}" type="presParOf" srcId="{57806726-6E60-4ACC-9C1C-7DF9CC365A10}" destId="{90561C55-3C6E-4D53-85E1-2C50BCDDA392}" srcOrd="0" destOrd="0" presId="urn:microsoft.com/office/officeart/2008/layout/VerticalCurvedList"/>
    <dgm:cxn modelId="{2B3DD9E4-EC9C-4B92-B380-F89BF82E7CF3}" type="presParOf" srcId="{90561C55-3C6E-4D53-85E1-2C50BCDDA392}" destId="{B6CD42EC-5AD4-4004-AE5B-47EDA668DAA8}" srcOrd="0" destOrd="0" presId="urn:microsoft.com/office/officeart/2008/layout/VerticalCurvedList"/>
    <dgm:cxn modelId="{EA357085-80A4-4D1D-9BD2-56B1E9A721FB}" type="presParOf" srcId="{B6CD42EC-5AD4-4004-AE5B-47EDA668DAA8}" destId="{963B8EE3-40CC-4A0A-B420-D0BF920973CE}" srcOrd="0" destOrd="0" presId="urn:microsoft.com/office/officeart/2008/layout/VerticalCurvedList"/>
    <dgm:cxn modelId="{F175C6D0-411C-40FD-A19B-860D49F42061}" type="presParOf" srcId="{B6CD42EC-5AD4-4004-AE5B-47EDA668DAA8}" destId="{D79B43FC-100B-4A0D-A4D5-0D2D04B99064}" srcOrd="1" destOrd="0" presId="urn:microsoft.com/office/officeart/2008/layout/VerticalCurvedList"/>
    <dgm:cxn modelId="{794BB944-68C0-47A5-9792-652802EB36AC}" type="presParOf" srcId="{B6CD42EC-5AD4-4004-AE5B-47EDA668DAA8}" destId="{3CAD8DA1-8D53-445C-ACE8-D8449E4F0F55}" srcOrd="2" destOrd="0" presId="urn:microsoft.com/office/officeart/2008/layout/VerticalCurvedList"/>
    <dgm:cxn modelId="{B8CC75C4-3D1A-49E7-80D2-915668C1368C}" type="presParOf" srcId="{B6CD42EC-5AD4-4004-AE5B-47EDA668DAA8}" destId="{429CABD1-4116-474B-81BF-735E2CA9DD00}" srcOrd="3" destOrd="0" presId="urn:microsoft.com/office/officeart/2008/layout/VerticalCurvedList"/>
    <dgm:cxn modelId="{28110BB8-F33F-498C-9A75-98364B05EFA5}" type="presParOf" srcId="{90561C55-3C6E-4D53-85E1-2C50BCDDA392}" destId="{58319267-C71E-43C9-94E1-827D0616C7A7}" srcOrd="1" destOrd="0" presId="urn:microsoft.com/office/officeart/2008/layout/VerticalCurvedList"/>
    <dgm:cxn modelId="{3866F6C9-5521-48F2-B6C3-40C9896E1605}" type="presParOf" srcId="{90561C55-3C6E-4D53-85E1-2C50BCDDA392}" destId="{79F9B8A9-2412-4B74-84A9-69422DB81CDC}" srcOrd="2" destOrd="0" presId="urn:microsoft.com/office/officeart/2008/layout/VerticalCurvedList"/>
    <dgm:cxn modelId="{D2205A4F-BB7A-4399-BC2F-78E18EC6EAFE}" type="presParOf" srcId="{79F9B8A9-2412-4B74-84A9-69422DB81CDC}" destId="{07CB3071-D555-47DA-A36A-69EB91531FD8}" srcOrd="0" destOrd="0" presId="urn:microsoft.com/office/officeart/2008/layout/VerticalCurvedList"/>
    <dgm:cxn modelId="{602753E6-8A03-492B-861A-6B9532B5AA28}" type="presParOf" srcId="{90561C55-3C6E-4D53-85E1-2C50BCDDA392}" destId="{95DE6538-27BD-44AF-A1A8-CA8F6B10FDD2}" srcOrd="3" destOrd="0" presId="urn:microsoft.com/office/officeart/2008/layout/VerticalCurvedList"/>
    <dgm:cxn modelId="{AEC540A3-E86A-4075-8BE4-263F4AFF4EA1}" type="presParOf" srcId="{90561C55-3C6E-4D53-85E1-2C50BCDDA392}" destId="{312BDEE8-85BD-4F02-B35B-2CC8E701C98B}" srcOrd="4" destOrd="0" presId="urn:microsoft.com/office/officeart/2008/layout/VerticalCurvedList"/>
    <dgm:cxn modelId="{CD5D1014-B7CB-4B47-9A02-5FBF90928A73}" type="presParOf" srcId="{312BDEE8-85BD-4F02-B35B-2CC8E701C98B}" destId="{3F8116AC-FAC3-4E95-9865-93CCFEB191B9}" srcOrd="0" destOrd="0" presId="urn:microsoft.com/office/officeart/2008/layout/VerticalCurvedList"/>
    <dgm:cxn modelId="{987EB7C0-CA3E-4874-85E0-01E9060A2D35}" type="presParOf" srcId="{90561C55-3C6E-4D53-85E1-2C50BCDDA392}" destId="{E131CE4A-9776-44F4-BC03-867682E21374}" srcOrd="5" destOrd="0" presId="urn:microsoft.com/office/officeart/2008/layout/VerticalCurvedList"/>
    <dgm:cxn modelId="{91E55363-8DCA-455E-A203-06A9410994CB}" type="presParOf" srcId="{90561C55-3C6E-4D53-85E1-2C50BCDDA392}" destId="{AC9A216A-8375-48F9-A4E6-8E0B64C0209B}" srcOrd="6" destOrd="0" presId="urn:microsoft.com/office/officeart/2008/layout/VerticalCurvedList"/>
    <dgm:cxn modelId="{D866D586-1293-4049-B6E3-B467C1D5ED64}" type="presParOf" srcId="{AC9A216A-8375-48F9-A4E6-8E0B64C0209B}" destId="{A965097E-32F1-4AB8-8C4E-2814A7596B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B43FC-100B-4A0D-A4D5-0D2D04B99064}">
      <dsp:nvSpPr>
        <dsp:cNvPr id="0" name=""/>
        <dsp:cNvSpPr/>
      </dsp:nvSpPr>
      <dsp:spPr>
        <a:xfrm>
          <a:off x="-3020531" y="-465148"/>
          <a:ext cx="3603250" cy="3603250"/>
        </a:xfrm>
        <a:prstGeom prst="blockArc">
          <a:avLst>
            <a:gd name="adj1" fmla="val 18900000"/>
            <a:gd name="adj2" fmla="val 2700000"/>
            <a:gd name="adj3" fmla="val 599"/>
          </a:avLst>
        </a:pr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19267-C71E-43C9-94E1-827D0616C7A7}">
      <dsp:nvSpPr>
        <dsp:cNvPr id="0" name=""/>
        <dsp:cNvSpPr/>
      </dsp:nvSpPr>
      <dsp:spPr>
        <a:xfrm>
          <a:off x="374676" y="267295"/>
          <a:ext cx="4732793" cy="5345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4331" tIns="30480" rIns="30480" bIns="30480" numCol="1" spcCol="1270" rtlCol="0" anchor="ctr" anchorCtr="0">
          <a:noAutofit/>
        </a:bodyPr>
        <a:lstStyle/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200" kern="1200" noProof="0" dirty="0"/>
            <a:t>TPI(TTÜ) 1986 tööstus- ja tsiviilehitus ehitusinsener ,viimased 20 aastat tegelenud katuste ja fassaadide ehituse ja </a:t>
          </a:r>
          <a:r>
            <a:rPr lang="et-EE" sz="1200" kern="1200" noProof="0" dirty="0" err="1"/>
            <a:t>mat-de</a:t>
          </a:r>
          <a:r>
            <a:rPr lang="et-EE" sz="1200" kern="1200" noProof="0" dirty="0"/>
            <a:t> müügiga	</a:t>
          </a:r>
        </a:p>
      </dsp:txBody>
      <dsp:txXfrm>
        <a:off x="374676" y="267295"/>
        <a:ext cx="4732793" cy="534590"/>
      </dsp:txXfrm>
    </dsp:sp>
    <dsp:sp modelId="{07CB3071-D555-47DA-A36A-69EB91531FD8}">
      <dsp:nvSpPr>
        <dsp:cNvPr id="0" name=""/>
        <dsp:cNvSpPr/>
      </dsp:nvSpPr>
      <dsp:spPr>
        <a:xfrm>
          <a:off x="40557" y="200471"/>
          <a:ext cx="668238" cy="6682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E6538-27BD-44AF-A1A8-CA8F6B10FDD2}">
      <dsp:nvSpPr>
        <dsp:cNvPr id="0" name=""/>
        <dsp:cNvSpPr/>
      </dsp:nvSpPr>
      <dsp:spPr>
        <a:xfrm>
          <a:off x="569000" y="1069181"/>
          <a:ext cx="4538469" cy="5345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4331" tIns="30480" rIns="30480" bIns="30480" numCol="1" spcCol="1270" rtlCol="0" anchor="ctr" anchorCtr="0">
          <a:noAutofit/>
        </a:bodyPr>
        <a:lstStyle/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200" kern="1200" noProof="0" dirty="0"/>
            <a:t>IFD </a:t>
          </a:r>
          <a:r>
            <a:rPr lang="et-EE" sz="1200" kern="1200" noProof="0" dirty="0" err="1"/>
            <a:t>kaldkatuse</a:t>
          </a:r>
          <a:r>
            <a:rPr lang="et-EE" sz="1200" kern="1200" noProof="0" dirty="0"/>
            <a:t> ja tuulduva fassaadi tehnilise komitee liige, EVS standardikomitee EVS/TK 60(katused ja tuulduvad fassaadid) liige </a:t>
          </a:r>
        </a:p>
      </dsp:txBody>
      <dsp:txXfrm>
        <a:off x="569000" y="1069181"/>
        <a:ext cx="4538469" cy="534590"/>
      </dsp:txXfrm>
    </dsp:sp>
    <dsp:sp modelId="{3F8116AC-FAC3-4E95-9865-93CCFEB191B9}">
      <dsp:nvSpPr>
        <dsp:cNvPr id="0" name=""/>
        <dsp:cNvSpPr/>
      </dsp:nvSpPr>
      <dsp:spPr>
        <a:xfrm>
          <a:off x="234880" y="1002357"/>
          <a:ext cx="668238" cy="6682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1CE4A-9776-44F4-BC03-867682E21374}">
      <dsp:nvSpPr>
        <dsp:cNvPr id="0" name=""/>
        <dsp:cNvSpPr/>
      </dsp:nvSpPr>
      <dsp:spPr>
        <a:xfrm>
          <a:off x="374676" y="1871067"/>
          <a:ext cx="4732793" cy="5345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4331" tIns="30480" rIns="30480" bIns="30480" numCol="1" spcCol="1270" rtlCol="0" anchor="ctr" anchorCtr="0">
          <a:noAutofit/>
        </a:bodyPr>
        <a:lstStyle/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200" kern="1200" noProof="0" dirty="0"/>
            <a:t>Eesti Katuse- ja Fassaadimeistrite Liidu asutaja- ja juhatuse liige,</a:t>
          </a:r>
        </a:p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200" kern="1200" noProof="0" dirty="0"/>
            <a:t>Eesti </a:t>
          </a:r>
          <a:r>
            <a:rPr lang="et-EE" sz="1200" kern="1200" noProof="0" dirty="0" err="1"/>
            <a:t>Intbau</a:t>
          </a:r>
          <a:r>
            <a:rPr lang="et-EE" sz="1200" kern="1200" noProof="0" dirty="0"/>
            <a:t> asutajaliige    IFD AWARD </a:t>
          </a:r>
          <a:r>
            <a:rPr lang="et-EE" sz="1200" kern="1200" noProof="0" dirty="0" err="1"/>
            <a:t>zhürii</a:t>
          </a:r>
          <a:r>
            <a:rPr lang="et-EE" sz="1200" kern="1200" noProof="0" dirty="0"/>
            <a:t> liige</a:t>
          </a:r>
        </a:p>
      </dsp:txBody>
      <dsp:txXfrm>
        <a:off x="374676" y="1871067"/>
        <a:ext cx="4732793" cy="534590"/>
      </dsp:txXfrm>
    </dsp:sp>
    <dsp:sp modelId="{A965097E-32F1-4AB8-8C4E-2814A7596B2F}">
      <dsp:nvSpPr>
        <dsp:cNvPr id="0" name=""/>
        <dsp:cNvSpPr/>
      </dsp:nvSpPr>
      <dsp:spPr>
        <a:xfrm>
          <a:off x="40557" y="1804243"/>
          <a:ext cx="668238" cy="6682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B43FC-100B-4A0D-A4D5-0D2D04B99064}">
      <dsp:nvSpPr>
        <dsp:cNvPr id="0" name=""/>
        <dsp:cNvSpPr/>
      </dsp:nvSpPr>
      <dsp:spPr>
        <a:xfrm>
          <a:off x="-3020531" y="-465148"/>
          <a:ext cx="3603250" cy="3603250"/>
        </a:xfrm>
        <a:prstGeom prst="blockArc">
          <a:avLst>
            <a:gd name="adj1" fmla="val 18900000"/>
            <a:gd name="adj2" fmla="val 2700000"/>
            <a:gd name="adj3" fmla="val 599"/>
          </a:avLst>
        </a:pr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19267-C71E-43C9-94E1-827D0616C7A7}">
      <dsp:nvSpPr>
        <dsp:cNvPr id="0" name=""/>
        <dsp:cNvSpPr/>
      </dsp:nvSpPr>
      <dsp:spPr>
        <a:xfrm>
          <a:off x="374676" y="267295"/>
          <a:ext cx="4732793" cy="5345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4331" tIns="17780" rIns="17780" bIns="17780" numCol="1" spcCol="1270" rtlCol="0" anchor="ctr" anchorCtr="0">
          <a:noAutofit/>
        </a:bodyPr>
        <a:lstStyle/>
        <a:p>
          <a:pPr marL="0" lvl="0" indent="0" algn="l" defTabSz="3111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700" kern="1200" noProof="0" dirty="0"/>
            <a:t>Ühendab 25 rahvuslikku katusemeistrite liitu üle maailma, lisaks 55 parterliiget(suuremad materjalitootjad ja tootjate liidud) ning 8 teaduspartnerliiget</a:t>
          </a:r>
        </a:p>
      </dsp:txBody>
      <dsp:txXfrm>
        <a:off x="374676" y="267295"/>
        <a:ext cx="4732793" cy="534590"/>
      </dsp:txXfrm>
    </dsp:sp>
    <dsp:sp modelId="{07CB3071-D555-47DA-A36A-69EB91531FD8}">
      <dsp:nvSpPr>
        <dsp:cNvPr id="0" name=""/>
        <dsp:cNvSpPr/>
      </dsp:nvSpPr>
      <dsp:spPr>
        <a:xfrm>
          <a:off x="40557" y="200471"/>
          <a:ext cx="668238" cy="6682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E6538-27BD-44AF-A1A8-CA8F6B10FDD2}">
      <dsp:nvSpPr>
        <dsp:cNvPr id="0" name=""/>
        <dsp:cNvSpPr/>
      </dsp:nvSpPr>
      <dsp:spPr>
        <a:xfrm>
          <a:off x="569000" y="1069181"/>
          <a:ext cx="4538469" cy="5345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4331" tIns="17780" rIns="17780" bIns="17780" numCol="1" spcCol="1270" rtlCol="0" anchor="ctr" anchorCtr="0">
          <a:noAutofit/>
        </a:bodyPr>
        <a:lstStyle/>
        <a:p>
          <a:pPr marL="0" lvl="0" indent="0" algn="l" defTabSz="3111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700" kern="1200" noProof="0" dirty="0"/>
            <a:t>Igal aastal toimub IFD kongress ning üle 2 aasta noorte katusemeistrite MM-võistlused 4 alal(kivi </a:t>
          </a:r>
          <a:r>
            <a:rPr lang="et-EE" sz="700" kern="1200" noProof="0" dirty="0" err="1"/>
            <a:t>e.kald</a:t>
          </a:r>
          <a:r>
            <a:rPr lang="et-EE" sz="700" kern="1200" noProof="0" dirty="0"/>
            <a:t>-, metall-, lamekatus ja tuulduv fassaad), aastaringselt toimub töö </a:t>
          </a:r>
          <a:r>
            <a:rPr lang="et-EE" sz="700" kern="1200" noProof="0" dirty="0" err="1"/>
            <a:t>tehn.komiteedes</a:t>
          </a:r>
          <a:r>
            <a:rPr lang="et-EE" sz="700" kern="1200" noProof="0" dirty="0"/>
            <a:t>(</a:t>
          </a:r>
          <a:r>
            <a:rPr lang="et-EE" sz="700" kern="1200" noProof="0" dirty="0" err="1"/>
            <a:t>kaldkatused</a:t>
          </a:r>
          <a:r>
            <a:rPr lang="et-EE" sz="700" kern="1200" noProof="0" dirty="0"/>
            <a:t>, lamekatused, tuulduvad fassaadid, </a:t>
          </a:r>
          <a:r>
            <a:rPr lang="et-EE" sz="700" kern="1200" noProof="0" dirty="0" err="1"/>
            <a:t>ohutus,haridus</a:t>
          </a:r>
          <a:r>
            <a:rPr lang="et-EE" sz="700" kern="1200" noProof="0" dirty="0"/>
            <a:t>), kus kujundatakse ja arendatakse Euroopa reeglistikku, iga 2 aasta tagant toimub ülemaailmne konkurss IFD AWARD neljas kategoorias.</a:t>
          </a:r>
        </a:p>
      </dsp:txBody>
      <dsp:txXfrm>
        <a:off x="569000" y="1069181"/>
        <a:ext cx="4538469" cy="534590"/>
      </dsp:txXfrm>
    </dsp:sp>
    <dsp:sp modelId="{3F8116AC-FAC3-4E95-9865-93CCFEB191B9}">
      <dsp:nvSpPr>
        <dsp:cNvPr id="0" name=""/>
        <dsp:cNvSpPr/>
      </dsp:nvSpPr>
      <dsp:spPr>
        <a:xfrm>
          <a:off x="234880" y="1002357"/>
          <a:ext cx="668238" cy="6682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1CE4A-9776-44F4-BC03-867682E21374}">
      <dsp:nvSpPr>
        <dsp:cNvPr id="0" name=""/>
        <dsp:cNvSpPr/>
      </dsp:nvSpPr>
      <dsp:spPr>
        <a:xfrm>
          <a:off x="374676" y="1871067"/>
          <a:ext cx="4732793" cy="5345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4331" tIns="17780" rIns="17780" bIns="17780" numCol="1" spcCol="1270" rtlCol="0" anchor="ctr" anchorCtr="0">
          <a:noAutofit/>
        </a:bodyPr>
        <a:lstStyle/>
        <a:p>
          <a:pPr marL="0" lvl="0" indent="0" algn="l" defTabSz="3111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700" kern="1200" noProof="0" dirty="0"/>
            <a:t>Eesti Katuse- ja Fassaadimeistrite Liit  on IFD täisliige aastast 2010, tänu osalemisele IFD </a:t>
          </a:r>
          <a:r>
            <a:rPr lang="et-EE" sz="700" kern="1200" noProof="0" dirty="0" err="1"/>
            <a:t>tehn.komiteedes</a:t>
          </a:r>
          <a:r>
            <a:rPr lang="et-EE" sz="700" kern="1200" noProof="0" dirty="0"/>
            <a:t> ja kontaktidele peamiselt Saksa, Austria, </a:t>
          </a:r>
          <a:r>
            <a:rPr lang="et-EE" sz="700" kern="1200" noProof="0" dirty="0" err="1"/>
            <a:t>Shveitsi</a:t>
          </a:r>
          <a:r>
            <a:rPr lang="et-EE" sz="700" kern="1200" noProof="0" dirty="0"/>
            <a:t> ja Inglismaa kolleegidega omame piisavalt teadmisi, et oleme saanud koostada Eesti rahvuslikud standardid EVS )20-1…7 katuse- ja fassaadiehituses ja jätkame nendega</a:t>
          </a:r>
        </a:p>
      </dsp:txBody>
      <dsp:txXfrm>
        <a:off x="374676" y="1871067"/>
        <a:ext cx="4732793" cy="534590"/>
      </dsp:txXfrm>
    </dsp:sp>
    <dsp:sp modelId="{A965097E-32F1-4AB8-8C4E-2814A7596B2F}">
      <dsp:nvSpPr>
        <dsp:cNvPr id="0" name=""/>
        <dsp:cNvSpPr/>
      </dsp:nvSpPr>
      <dsp:spPr>
        <a:xfrm>
          <a:off x="40557" y="1804243"/>
          <a:ext cx="668238" cy="6682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1DA90-60A4-42EB-BE33-BA845049EC5E}" type="datetimeFigureOut">
              <a:rPr lang="et-EE" smtClean="0"/>
              <a:pPr/>
              <a:t>22.11.2024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BA59C-0983-41C0-B12D-82239A604263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78661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9004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0511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4666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/>
              <a:t>Tehniliste</a:t>
            </a:r>
            <a:r>
              <a:rPr lang="et-EE" baseline="0" dirty="0"/>
              <a:t> paigaldiste termiline isoleerimine standard 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EVS 860-5:2017&gt; Vaadata</a:t>
            </a:r>
            <a:r>
              <a:rPr lang="et-E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tasub erinevaid osi. </a:t>
            </a:r>
            <a:r>
              <a:rPr lang="et-EE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 soomekeelne materjal: </a:t>
            </a:r>
            <a:r>
              <a:rPr lang="et-E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Teknisen eristäjän käsikirja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BA59C-0983-41C0-B12D-82239A604263}" type="slidenum">
              <a:rPr lang="et-EE" smtClean="0"/>
              <a:pPr/>
              <a:t>52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66223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BA59C-0983-41C0-B12D-82239A604263}" type="slidenum">
              <a:rPr lang="et-EE" smtClean="0"/>
              <a:pPr/>
              <a:t>66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279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BA59C-0983-41C0-B12D-82239A604263}" type="slidenum">
              <a:rPr lang="et-EE" smtClean="0"/>
              <a:pPr/>
              <a:t>81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95613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BA59C-0983-41C0-B12D-82239A604263}" type="slidenum">
              <a:rPr lang="et-EE" smtClean="0"/>
              <a:pPr/>
              <a:t>118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55675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3255119"/>
            <a:ext cx="4392488" cy="1542033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4966320"/>
            <a:ext cx="4392488" cy="112697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B05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t-E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5536" y="980728"/>
            <a:ext cx="8280920" cy="53285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6375450"/>
            <a:ext cx="5486400" cy="365918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00392" y="274638"/>
            <a:ext cx="586408" cy="5851525"/>
          </a:xfrm>
        </p:spPr>
        <p:txBody>
          <a:bodyPr vert="eaVert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2736"/>
            <a:ext cx="7499176" cy="507342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3255119"/>
            <a:ext cx="4392488" cy="1542033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4966320"/>
            <a:ext cx="4392488" cy="112697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B05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t-E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39952" y="3255119"/>
            <a:ext cx="4392488" cy="154203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139952" y="4966320"/>
            <a:ext cx="4392488" cy="112697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B05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t-E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2264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600">
                <a:latin typeface="Verdana" pitchFamily="34" charset="0"/>
              </a:defRPr>
            </a:lvl1pPr>
          </a:lstStyle>
          <a:p>
            <a:r>
              <a:rPr lang="et-EE" dirty="0"/>
              <a:t>www.tktk.ee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416" y="6356350"/>
            <a:ext cx="37038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D544D0-AF15-49E6-92FC-B1E56F639C66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2264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600">
                <a:latin typeface="Verdana" pitchFamily="34" charset="0"/>
              </a:defRPr>
            </a:lvl1pPr>
          </a:lstStyle>
          <a:p>
            <a:r>
              <a:rPr lang="et-EE" dirty="0"/>
              <a:t>www.tktk.ee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2264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600">
                <a:latin typeface="Verdana" pitchFamily="34" charset="0"/>
              </a:defRPr>
            </a:lvl1pPr>
          </a:lstStyle>
          <a:p>
            <a:r>
              <a:rPr lang="et-EE" dirty="0"/>
              <a:t>www.tktk.ee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2264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600">
                <a:latin typeface="Verdana" pitchFamily="34" charset="0"/>
              </a:defRPr>
            </a:lvl1pPr>
          </a:lstStyle>
          <a:p>
            <a:r>
              <a:rPr lang="et-EE" dirty="0"/>
              <a:t>www.tktk.ee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6830"/>
            <a:ext cx="3008313" cy="1162050"/>
          </a:xfrm>
        </p:spPr>
        <p:txBody>
          <a:bodyPr anchor="t">
            <a:no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3627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816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356350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544D0-AF15-49E6-92FC-B1E56F639C66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2264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600">
                <a:solidFill>
                  <a:srgbClr val="00B050"/>
                </a:solidFill>
                <a:latin typeface="Verdana" pitchFamily="34" charset="0"/>
              </a:defRPr>
            </a:lvl1pPr>
          </a:lstStyle>
          <a:p>
            <a:r>
              <a:rPr lang="et-EE" dirty="0"/>
              <a:t>www.tktk.ee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AFE6D-8F1B-83A6-92FF-2963F93D8D45}"/>
              </a:ext>
            </a:extLst>
          </p:cNvPr>
          <p:cNvSpPr/>
          <p:nvPr userDrawn="1"/>
        </p:nvSpPr>
        <p:spPr>
          <a:xfrm>
            <a:off x="179512" y="6309320"/>
            <a:ext cx="792088" cy="504056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EFE691-DDB3-755F-E1E4-B4093DA46A22}"/>
              </a:ext>
            </a:extLst>
          </p:cNvPr>
          <p:cNvSpPr/>
          <p:nvPr userDrawn="1"/>
        </p:nvSpPr>
        <p:spPr>
          <a:xfrm>
            <a:off x="915740" y="6309320"/>
            <a:ext cx="1008112" cy="504056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49" r:id="rId3"/>
    <p:sldLayoutId id="2147483650" r:id="rId4"/>
    <p:sldLayoutId id="2147483661" r:id="rId5"/>
    <p:sldLayoutId id="214748365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Verdana" pitchFamily="34" charset="0"/>
        <a:buChar char="—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bau.org/" TargetMode="External"/><Relationship Id="rId7" Type="http://schemas.openxmlformats.org/officeDocument/2006/relationships/hyperlink" Target="http://www.porandalahendused.ee/" TargetMode="External"/><Relationship Id="rId2" Type="http://schemas.openxmlformats.org/officeDocument/2006/relationships/hyperlink" Target="http://www.ifd-roof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fassaadilahendused.ee/" TargetMode="External"/><Relationship Id="rId5" Type="http://schemas.openxmlformats.org/officeDocument/2006/relationships/hyperlink" Target="http://www.katuselahendused.ee/" TargetMode="External"/><Relationship Id="rId4" Type="http://schemas.openxmlformats.org/officeDocument/2006/relationships/hyperlink" Target="http://www.katuseliit.ee/" TargetMode="Externa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jpeg"/><Relationship Id="rId4" Type="http://schemas.openxmlformats.org/officeDocument/2006/relationships/diagramData" Target="../diagrams/data1.xml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0.jpeg"/><Relationship Id="rId4" Type="http://schemas.openxmlformats.org/officeDocument/2006/relationships/diagramData" Target="../diagrams/data2.xml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 descr="Digitaalsed ühendused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15" y="0"/>
            <a:ext cx="9143985" cy="6857999"/>
          </a:xfrm>
          <a:prstGeom prst="rect">
            <a:avLst/>
          </a:pr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94" y="3573016"/>
            <a:ext cx="8245162" cy="1384667"/>
          </a:xfrm>
        </p:spPr>
        <p:txBody>
          <a:bodyPr rtlCol="0">
            <a:noAutofit/>
          </a:bodyPr>
          <a:lstStyle/>
          <a:p>
            <a:pPr rtl="0"/>
            <a:r>
              <a:rPr lang="et-EE" sz="4500" dirty="0">
                <a:solidFill>
                  <a:schemeClr val="bg1"/>
                </a:solidFill>
              </a:rPr>
              <a:t>Tallinna Tehnikakõrgkool</a:t>
            </a:r>
            <a:br>
              <a:rPr lang="et-EE" sz="4500" dirty="0">
                <a:solidFill>
                  <a:schemeClr val="bg1"/>
                </a:solidFill>
              </a:rPr>
            </a:br>
            <a:r>
              <a:rPr lang="et-EE" sz="4500" dirty="0" err="1">
                <a:solidFill>
                  <a:schemeClr val="bg1"/>
                </a:solidFill>
              </a:rPr>
              <a:t>Kaldkatus</a:t>
            </a:r>
            <a:endParaRPr lang="et-EE" sz="4500" dirty="0">
              <a:solidFill>
                <a:schemeClr val="bg1"/>
              </a:solidFill>
            </a:endParaRP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95" y="4957684"/>
            <a:ext cx="8245160" cy="363617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et-EE" dirty="0">
                <a:solidFill>
                  <a:srgbClr val="7CEBFF"/>
                </a:solidFill>
              </a:rPr>
              <a:t>Kuidas projekteerida ja ehitada toimivat </a:t>
            </a:r>
            <a:r>
              <a:rPr lang="et-EE" dirty="0" err="1">
                <a:solidFill>
                  <a:srgbClr val="7CEBFF"/>
                </a:solidFill>
              </a:rPr>
              <a:t>kaldkatust</a:t>
            </a:r>
            <a:endParaRPr lang="et-EE" dirty="0">
              <a:solidFill>
                <a:srgbClr val="7CEBFF"/>
              </a:solidFill>
            </a:endParaRPr>
          </a:p>
        </p:txBody>
      </p:sp>
      <p:pic>
        <p:nvPicPr>
          <p:cNvPr id="5" name="Picture 4" descr="A blue and black flag with yellow stars&#10;&#10;Description automatically generated">
            <a:extLst>
              <a:ext uri="{FF2B5EF4-FFF2-40B4-BE49-F238E27FC236}">
                <a16:creationId xmlns:a16="http://schemas.microsoft.com/office/drawing/2014/main" id="{793C553A-0C78-A081-CEEE-0B63A12D9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"/>
            <a:ext cx="1722471" cy="1001123"/>
          </a:xfrm>
          <a:prstGeom prst="rect">
            <a:avLst/>
          </a:prstGeom>
        </p:spPr>
      </p:pic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0BACDFB6-D730-24BC-AD35-EE6440D267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72" y="3286"/>
            <a:ext cx="1539714" cy="9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67C7088-383E-FAA8-40F9-7BD5B0B9F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err="1"/>
              <a:t>Illuste</a:t>
            </a:r>
            <a:r>
              <a:rPr lang="et-EE" dirty="0"/>
              <a:t> mõis kiudtsementplaadid </a:t>
            </a:r>
            <a:r>
              <a:rPr lang="et-EE" dirty="0" err="1"/>
              <a:t>Dacora</a:t>
            </a:r>
            <a:r>
              <a:rPr lang="et-EE" dirty="0"/>
              <a:t> 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E2A37D32-BB71-14A5-D37E-71BCFB612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3554" y="2493169"/>
            <a:ext cx="6033836" cy="3507581"/>
          </a:xfrm>
        </p:spPr>
      </p:pic>
    </p:spTree>
    <p:extLst>
      <p:ext uri="{BB962C8B-B14F-4D97-AF65-F5344CB8AC3E}">
        <p14:creationId xmlns:p14="http://schemas.microsoft.com/office/powerpoint/2010/main" val="38053272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1995-A326-43E2-A1D6-5E37A515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</a:t>
            </a:r>
            <a:r>
              <a:rPr lang="et-EE" dirty="0" err="1"/>
              <a:t>parapet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DD6B59-8E5D-4342-A1BF-E07D7AF06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893" y="1125538"/>
            <a:ext cx="7712213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209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72AA-430F-4AEC-8E60-AE26D9EAC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</a:t>
            </a:r>
            <a:r>
              <a:rPr lang="et-EE" dirty="0" err="1"/>
              <a:t>parapet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40BD2A-8DD9-4988-896A-0A79AEC11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5325"/>
            <a:ext cx="8229600" cy="478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601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64E3-A192-4154-A135-9AD8C9B72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pulthari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8C4494-083D-42EF-81C5-17BA7362B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485" y="1125538"/>
            <a:ext cx="7475030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511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2F7AE-D9FB-40E0-B934-7D7372412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pulthari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B9671D-62A0-4E3E-8148-6E7B65B6E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9771"/>
            <a:ext cx="8229600" cy="47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529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135B5-5AF3-4D8F-921A-02B67309A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räästas ja äär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B075F8-D734-4E17-81C4-F4B47D5B0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17959"/>
            <a:ext cx="8229600" cy="499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448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4A32D-E617-41D3-81B2-DC8F9034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räästas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C582AB-53FC-48DB-BCB5-A9B9CF1DA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6281"/>
            <a:ext cx="8229600" cy="460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36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01AF-890A-4D82-9FD2-CAB2AE40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C07C19-9829-44BD-8A02-FCDA8B363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895" y="1125538"/>
            <a:ext cx="7698210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741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8681-C3E3-4856-A02B-8F655B13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AC7770-30EE-4FB6-8305-FE1F8972E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134" y="1125538"/>
            <a:ext cx="7955732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957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E0C8-A48F-4787-97EA-6C6E22EF5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C12658-4C52-47AB-A3DF-F0FF6CAB9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624" y="1125538"/>
            <a:ext cx="7786751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04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22BF6-0FEF-4CC3-A8B4-22350BDA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räästas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8E8340-C5CD-4458-B83B-1B0546A20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101" y="1125538"/>
            <a:ext cx="7199797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28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3499B16-3CCA-083B-A684-C5367D2E8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Viljandi Pärimusmuusika Ait </a:t>
            </a:r>
            <a:r>
              <a:rPr lang="et-EE" dirty="0" err="1"/>
              <a:t>Creaton</a:t>
            </a:r>
            <a:r>
              <a:rPr lang="et-EE" dirty="0"/>
              <a:t> katusekivi </a:t>
            </a:r>
            <a:r>
              <a:rPr lang="et-EE" dirty="0" err="1"/>
              <a:t>Sinfonie</a:t>
            </a:r>
            <a:endParaRPr lang="et-EE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8FBA9A9E-F3D1-5A7B-FF19-33142E030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493168"/>
            <a:ext cx="6091518" cy="3453793"/>
          </a:xfrm>
        </p:spPr>
      </p:pic>
    </p:spTree>
    <p:extLst>
      <p:ext uri="{BB962C8B-B14F-4D97-AF65-F5344CB8AC3E}">
        <p14:creationId xmlns:p14="http://schemas.microsoft.com/office/powerpoint/2010/main" val="263683715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8149-4914-422C-BFB5-2A43E5F70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räästas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B0E072-410A-418E-9474-4DB158F93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308" y="1125538"/>
            <a:ext cx="7225384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841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ED1E5-6CF4-4D5C-8861-5C95F122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räästas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C7589D-EED5-4F5F-9AA5-42C4F75DF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956" y="1125538"/>
            <a:ext cx="7192087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678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CF486-7F8C-42AF-9990-A0EF302A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Standard EVS 920-4 kivikatus räästas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A1850B-BA21-4BD6-96C2-42727BF4D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6079" y="1125538"/>
            <a:ext cx="4991842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876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2A15-A77F-43A0-B270-AD1769DB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Standard EVS 920-4 kivikatus räästas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74FEE9-9740-48F1-BC3D-7AF21AC88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923" y="1125538"/>
            <a:ext cx="5984154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6410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9E6F-91CA-4FE6-8C36-74861D20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räästas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C20844-81AB-4179-B7B8-50A3B1DF8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782" y="1125538"/>
            <a:ext cx="7140436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51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546BB-D6B9-402C-A138-35DE61801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Kiltkivi tuulduv hari </a:t>
            </a:r>
            <a:r>
              <a:rPr lang="et-EE" dirty="0" err="1"/>
              <a:t>Shveitsi</a:t>
            </a:r>
            <a:r>
              <a:rPr lang="et-EE" dirty="0"/>
              <a:t> projekt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3189AF-14A0-4E40-8AAE-E41BA3BD1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453" y="1125538"/>
            <a:ext cx="7465093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873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63772-D1FA-4414-B7C0-BCE117E10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 räästas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B20F51-F22F-4C5D-A2EB-F6BA1F6A5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526" y="1125538"/>
            <a:ext cx="4884948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810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DE56-4434-4303-A0D5-965435549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 räästas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E08F7C-8449-4D3C-A6B9-F2FFD44D8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5166" y="1125538"/>
            <a:ext cx="4653667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1488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60B57-F5B7-49BC-8917-4946D7A19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räästas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4AB4D-2A1B-4629-A91E-E37934D06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7A40D-BA52-4448-AAD9-568BFE44D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93" y="1196752"/>
            <a:ext cx="7956376" cy="462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412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AB56D-A042-4257-8575-374F4481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räästas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C0F88B-992E-429A-B1E7-3D3CA84C5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5033"/>
            <a:ext cx="8229600" cy="47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10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75463D6-BBD1-56B0-FCFA-D18FADF7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Mooste Folgikoda keraamiline s-katusekivi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0C132F17-5C7A-F302-9788-C43CEEEBA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218" y="2493169"/>
            <a:ext cx="6306670" cy="3507581"/>
          </a:xfrm>
        </p:spPr>
      </p:pic>
    </p:spTree>
    <p:extLst>
      <p:ext uri="{BB962C8B-B14F-4D97-AF65-F5344CB8AC3E}">
        <p14:creationId xmlns:p14="http://schemas.microsoft.com/office/powerpoint/2010/main" val="39652529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1B70C-4247-4911-A5F8-4424FA93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katusesild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3D9A00-92E7-4D61-A176-8600A5485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31764"/>
            <a:ext cx="8229600" cy="517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8511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185BC-048E-4F40-B4E5-94DDBFA27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lumetõke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0BA377-56EC-4595-9658-1CA552100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78565"/>
            <a:ext cx="8229600" cy="507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6797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77D3F-D1AE-469F-A1BF-95F2838E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turvakonks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16031C-6742-4F76-9BA4-30530632E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295" y="1125538"/>
            <a:ext cx="7879410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6416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01FF-FDAD-484F-88D4-90015A8CC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aste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E32F9F-AE28-4A74-BDFE-0E924C8E0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878" y="1125538"/>
            <a:ext cx="8198243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9995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FC32-06DA-490F-9F2B-511A5367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aste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7864AE-0207-4282-A9DD-F2D8F0E60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695" y="1125538"/>
            <a:ext cx="7964610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2709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B2F57-C669-422B-921E-434B5496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 üleminek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8C8DF0-FC87-493F-BCDC-3F7AE25E4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678" y="1125538"/>
            <a:ext cx="4730644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21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1803E-01BB-4431-887E-4FAC7FD0E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 üleminek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F62235-C2A0-43E7-852B-D57CA4603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392" y="1125538"/>
            <a:ext cx="4861216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3775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33DD-E72B-4608-B53E-80D6241A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 vintskapi sein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66F4AE-02C6-4AF5-BF5C-DA0FAEB53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4698" y="1125538"/>
            <a:ext cx="5894604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7443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D51B-E46C-49E2-A647-88B736046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64A02-5C32-442B-8A01-CC96C4B14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3CF20-47F8-4068-94D0-65E091F5D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97"/>
            <a:ext cx="9144000" cy="67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8524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2BE1-3B59-482E-8650-BE6F82E31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peidetud renn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67CC7D-8FB6-4CF3-B789-A26CC2497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715" y="1125538"/>
            <a:ext cx="7020570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21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D844B49-B3FE-EE57-D967-A3C792B87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Kiltsi mõis kõrvalhooned keraamiline s-katusekivi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3E9FDD6D-CBFE-407A-4EEE-0E76C1418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69" y="3430880"/>
            <a:ext cx="8272463" cy="1162176"/>
          </a:xfrm>
        </p:spPr>
      </p:pic>
    </p:spTree>
    <p:extLst>
      <p:ext uri="{BB962C8B-B14F-4D97-AF65-F5344CB8AC3E}">
        <p14:creationId xmlns:p14="http://schemas.microsoft.com/office/powerpoint/2010/main" val="110808527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3D34-1D8B-459A-8D89-D2A767A5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6DB7C8-21A7-49FA-A183-1CA6B3429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155" y="1125538"/>
            <a:ext cx="4033689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479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8FE3-3AB9-4ABC-A4C5-86B238CE4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Vihmaveekoguja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6842CD-F602-4A2E-A46D-2C3089FA4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26257"/>
            <a:ext cx="8229600" cy="458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5800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55DB-2740-4786-B444-B8E504D7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 peidetud renn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ABEE62-37F8-4E94-9D72-F5593BF7A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37374"/>
            <a:ext cx="8229600" cy="47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4077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8100428-AEDD-E70D-3E0E-024117FC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Räästasõlm peidetud renn </a:t>
            </a:r>
            <a:r>
              <a:rPr lang="et-EE" dirty="0" err="1"/>
              <a:t>rathscheck</a:t>
            </a:r>
            <a:r>
              <a:rPr lang="et-EE" dirty="0"/>
              <a:t> kiltkivi</a:t>
            </a:r>
          </a:p>
        </p:txBody>
      </p:sp>
      <p:pic>
        <p:nvPicPr>
          <p:cNvPr id="9" name="Sisu kohatäide 8">
            <a:extLst>
              <a:ext uri="{FF2B5EF4-FFF2-40B4-BE49-F238E27FC236}">
                <a16:creationId xmlns:a16="http://schemas.microsoft.com/office/drawing/2014/main" id="{CAC94A99-82CC-74B8-5D89-C2FB91F1F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560" y="2525911"/>
            <a:ext cx="3987053" cy="3212621"/>
          </a:xfrm>
        </p:spPr>
      </p:pic>
    </p:spTree>
    <p:extLst>
      <p:ext uri="{BB962C8B-B14F-4D97-AF65-F5344CB8AC3E}">
        <p14:creationId xmlns:p14="http://schemas.microsoft.com/office/powerpoint/2010/main" val="376804154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B26F7-80D9-407D-B7A9-7B650D614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</a:t>
            </a:r>
            <a:r>
              <a:rPr lang="et-EE" dirty="0" err="1"/>
              <a:t>rennneel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41C1A6-B7F1-45C2-9C8A-973163B4D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64464"/>
            <a:ext cx="8229600" cy="47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8119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ADE95DC-413F-4921-9C07-BCD8B345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Katusehari tuulduv </a:t>
            </a:r>
            <a:r>
              <a:rPr lang="et-EE" dirty="0" err="1"/>
              <a:t>bit.sindel</a:t>
            </a:r>
            <a:r>
              <a:rPr lang="et-EE" dirty="0"/>
              <a:t> 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07CFA0E0-C5CA-2FD3-C227-0B8A938EB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7893" y="2493169"/>
            <a:ext cx="3248214" cy="2758679"/>
          </a:xfrm>
        </p:spPr>
      </p:pic>
    </p:spTree>
    <p:extLst>
      <p:ext uri="{BB962C8B-B14F-4D97-AF65-F5344CB8AC3E}">
        <p14:creationId xmlns:p14="http://schemas.microsoft.com/office/powerpoint/2010/main" val="30111123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0A59B83-93E8-66ED-E677-3075C962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Tuulduv hari katusekalle üle 35 kraadi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BDD61915-0D37-EAD4-B3AC-E756B9C7A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1424" y="2493169"/>
            <a:ext cx="3307976" cy="3460517"/>
          </a:xfrm>
        </p:spPr>
      </p:pic>
    </p:spTree>
    <p:extLst>
      <p:ext uri="{BB962C8B-B14F-4D97-AF65-F5344CB8AC3E}">
        <p14:creationId xmlns:p14="http://schemas.microsoft.com/office/powerpoint/2010/main" val="364290040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DF95C1E-D4E2-9077-0F4C-10FD8355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err="1"/>
              <a:t>Mumk</a:t>
            </a:r>
            <a:r>
              <a:rPr lang="et-EE" dirty="0"/>
              <a:t>-nunn katusekivi </a:t>
            </a:r>
            <a:r>
              <a:rPr lang="et-EE" dirty="0" err="1"/>
              <a:t>kaldhari</a:t>
            </a:r>
            <a:r>
              <a:rPr lang="et-EE" dirty="0"/>
              <a:t> „nürnbergi“ </a:t>
            </a:r>
            <a:r>
              <a:rPr lang="et-EE" dirty="0" err="1"/>
              <a:t>kaldhari</a:t>
            </a:r>
            <a:endParaRPr lang="et-EE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3B953963-4F01-3868-9BC7-1B3C623FF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489" y="2493168"/>
            <a:ext cx="4766982" cy="3507582"/>
          </a:xfrm>
        </p:spPr>
      </p:pic>
    </p:spTree>
    <p:extLst>
      <p:ext uri="{BB962C8B-B14F-4D97-AF65-F5344CB8AC3E}">
        <p14:creationId xmlns:p14="http://schemas.microsoft.com/office/powerpoint/2010/main" val="417543519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1BDB7429-4CC2-3695-B972-255D17633261}"/>
              </a:ext>
            </a:extLst>
          </p:cNvPr>
          <p:cNvGraphicFramePr>
            <a:graphicFrameLocks noGrp="1"/>
          </p:cNvGraphicFramePr>
          <p:nvPr/>
        </p:nvGraphicFramePr>
        <p:xfrm>
          <a:off x="699942" y="1839995"/>
          <a:ext cx="8187181" cy="3761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3456">
                  <a:extLst>
                    <a:ext uri="{9D8B030D-6E8A-4147-A177-3AD203B41FA5}">
                      <a16:colId xmlns:a16="http://schemas.microsoft.com/office/drawing/2014/main" val="3293866185"/>
                    </a:ext>
                  </a:extLst>
                </a:gridCol>
                <a:gridCol w="1306847">
                  <a:extLst>
                    <a:ext uri="{9D8B030D-6E8A-4147-A177-3AD203B41FA5}">
                      <a16:colId xmlns:a16="http://schemas.microsoft.com/office/drawing/2014/main" val="2249406680"/>
                    </a:ext>
                  </a:extLst>
                </a:gridCol>
                <a:gridCol w="1277108">
                  <a:extLst>
                    <a:ext uri="{9D8B030D-6E8A-4147-A177-3AD203B41FA5}">
                      <a16:colId xmlns:a16="http://schemas.microsoft.com/office/drawing/2014/main" val="2451197052"/>
                    </a:ext>
                  </a:extLst>
                </a:gridCol>
                <a:gridCol w="1406891">
                  <a:extLst>
                    <a:ext uri="{9D8B030D-6E8A-4147-A177-3AD203B41FA5}">
                      <a16:colId xmlns:a16="http://schemas.microsoft.com/office/drawing/2014/main" val="2411339586"/>
                    </a:ext>
                  </a:extLst>
                </a:gridCol>
                <a:gridCol w="1406891">
                  <a:extLst>
                    <a:ext uri="{9D8B030D-6E8A-4147-A177-3AD203B41FA5}">
                      <a16:colId xmlns:a16="http://schemas.microsoft.com/office/drawing/2014/main" val="1913518426"/>
                    </a:ext>
                  </a:extLst>
                </a:gridCol>
                <a:gridCol w="1405988">
                  <a:extLst>
                    <a:ext uri="{9D8B030D-6E8A-4147-A177-3AD203B41FA5}">
                      <a16:colId xmlns:a16="http://schemas.microsoft.com/office/drawing/2014/main" val="2630570097"/>
                    </a:ext>
                  </a:extLst>
                </a:gridCol>
              </a:tblGrid>
              <a:tr h="390176">
                <a:tc rowSpan="3">
                  <a:txBody>
                    <a:bodyPr/>
                    <a:lstStyle/>
                    <a:p>
                      <a:pPr algn="just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Sarika pikkus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Katuse kaldenurk 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b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407386"/>
                  </a:ext>
                </a:extLst>
              </a:tr>
              <a:tr h="390176">
                <a:tc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 dirty="0">
                          <a:effectLst/>
                        </a:rPr>
                        <a:t>6°-15°</a:t>
                      </a:r>
                      <a:endParaRPr lang="et-EE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15°-20°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20°-25°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25°-38°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&gt; 38°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752005225"/>
                  </a:ext>
                </a:extLst>
              </a:tr>
              <a:tr h="374569">
                <a:tc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endParaRPr lang="et-EE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b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355599"/>
                  </a:ext>
                </a:extLst>
              </a:tr>
              <a:tr h="651594">
                <a:tc>
                  <a:txBody>
                    <a:bodyPr/>
                    <a:lstStyle/>
                    <a:p>
                      <a:pPr algn="just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&lt; 5 m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 dirty="0">
                          <a:effectLst/>
                        </a:rPr>
                        <a:t>45</a:t>
                      </a:r>
                      <a:endParaRPr lang="et-EE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45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45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45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 dirty="0">
                          <a:effectLst/>
                        </a:rPr>
                        <a:t>25</a:t>
                      </a:r>
                      <a:endParaRPr lang="et-EE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935413265"/>
                  </a:ext>
                </a:extLst>
              </a:tr>
              <a:tr h="651594">
                <a:tc>
                  <a:txBody>
                    <a:bodyPr/>
                    <a:lstStyle/>
                    <a:p>
                      <a:pPr algn="just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 5 - &lt; 8 m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 dirty="0">
                          <a:effectLst/>
                        </a:rPr>
                        <a:t>60</a:t>
                      </a:r>
                      <a:endParaRPr lang="et-EE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 dirty="0">
                          <a:effectLst/>
                        </a:rPr>
                        <a:t>60</a:t>
                      </a:r>
                      <a:endParaRPr lang="et-EE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45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45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25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997148242"/>
                  </a:ext>
                </a:extLst>
              </a:tr>
              <a:tr h="651594">
                <a:tc>
                  <a:txBody>
                    <a:bodyPr/>
                    <a:lstStyle/>
                    <a:p>
                      <a:pPr algn="just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 8 - &lt; 15 m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75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 dirty="0">
                          <a:effectLst/>
                        </a:rPr>
                        <a:t>75</a:t>
                      </a:r>
                      <a:endParaRPr lang="et-EE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60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60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35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2087474923"/>
                  </a:ext>
                </a:extLst>
              </a:tr>
              <a:tr h="651594">
                <a:tc>
                  <a:txBody>
                    <a:bodyPr/>
                    <a:lstStyle/>
                    <a:p>
                      <a:pPr algn="just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&gt; 15 m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>
                          <a:effectLst/>
                        </a:rPr>
                        <a:t>95</a:t>
                      </a:r>
                      <a:endParaRPr lang="et-EE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 dirty="0">
                          <a:effectLst/>
                        </a:rPr>
                        <a:t>75</a:t>
                      </a:r>
                      <a:endParaRPr lang="et-EE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 dirty="0">
                          <a:effectLst/>
                        </a:rPr>
                        <a:t>75</a:t>
                      </a:r>
                      <a:endParaRPr lang="et-EE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 dirty="0">
                          <a:effectLst/>
                        </a:rPr>
                        <a:t>60</a:t>
                      </a:r>
                      <a:endParaRPr lang="et-EE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1200"/>
                        </a:spcAft>
                      </a:pPr>
                      <a:r>
                        <a:rPr lang="et-EE" sz="800" dirty="0">
                          <a:effectLst/>
                        </a:rPr>
                        <a:t>45</a:t>
                      </a:r>
                      <a:endParaRPr lang="et-EE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4678809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1DB74CCC-AC1C-AA71-40BD-6279A7F4A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89" y="1336239"/>
            <a:ext cx="17561961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altLang="ja-JP" sz="2100" dirty="0">
                <a:solidFill>
                  <a:srgbClr val="0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Ülemise tuulutusroovi minimaalne kõrgus (mm)</a:t>
            </a:r>
            <a:endParaRPr lang="et-EE" altLang="ja-JP" sz="21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038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>
            <a:extLst>
              <a:ext uri="{FF2B5EF4-FFF2-40B4-BE49-F238E27FC236}">
                <a16:creationId xmlns:a16="http://schemas.microsoft.com/office/drawing/2014/main" id="{F7D5AEC1-00EC-1ABC-0207-4F80C2656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90" y="857250"/>
            <a:ext cx="7531769" cy="55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6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AA2A56F-7B00-0B98-6F50-3B1FA6F75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Kadrioru lossi rõdu  </a:t>
            </a:r>
            <a:r>
              <a:rPr lang="et-EE" dirty="0" err="1"/>
              <a:t>Enke</a:t>
            </a:r>
            <a:r>
              <a:rPr lang="et-EE" dirty="0"/>
              <a:t>  vedelplast</a:t>
            </a:r>
          </a:p>
        </p:txBody>
      </p:sp>
      <p:pic>
        <p:nvPicPr>
          <p:cNvPr id="9" name="Sisu kohatäide 8">
            <a:extLst>
              <a:ext uri="{FF2B5EF4-FFF2-40B4-BE49-F238E27FC236}">
                <a16:creationId xmlns:a16="http://schemas.microsoft.com/office/drawing/2014/main" id="{06CDFB4C-1CB0-9C7E-D708-66460CEF6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268761"/>
            <a:ext cx="7488832" cy="4798164"/>
          </a:xfrm>
        </p:spPr>
      </p:pic>
    </p:spTree>
    <p:extLst>
      <p:ext uri="{BB962C8B-B14F-4D97-AF65-F5344CB8AC3E}">
        <p14:creationId xmlns:p14="http://schemas.microsoft.com/office/powerpoint/2010/main" val="418995031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45240F6-7FDF-A252-8D39-176C3518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Arhailine </a:t>
            </a:r>
            <a:r>
              <a:rPr lang="et-EE" dirty="0" err="1"/>
              <a:t>ühendet</a:t>
            </a:r>
            <a:r>
              <a:rPr lang="et-EE" dirty="0"/>
              <a:t> kaasaegsega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997676A2-A41E-28E0-89F2-30791C7A3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865" y="2269191"/>
            <a:ext cx="5862917" cy="3664324"/>
          </a:xfrm>
        </p:spPr>
      </p:pic>
    </p:spTree>
    <p:extLst>
      <p:ext uri="{BB962C8B-B14F-4D97-AF65-F5344CB8AC3E}">
        <p14:creationId xmlns:p14="http://schemas.microsoft.com/office/powerpoint/2010/main" val="152665398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45240F6-7FDF-A252-8D39-176C3518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Arhailine </a:t>
            </a:r>
            <a:r>
              <a:rPr lang="et-EE" dirty="0" err="1"/>
              <a:t>ühendet</a:t>
            </a:r>
            <a:r>
              <a:rPr lang="et-EE" dirty="0"/>
              <a:t> kaasaegsega</a:t>
            </a:r>
          </a:p>
        </p:txBody>
      </p:sp>
      <p:pic>
        <p:nvPicPr>
          <p:cNvPr id="7" name="Sisu kohatäide 6">
            <a:extLst>
              <a:ext uri="{FF2B5EF4-FFF2-40B4-BE49-F238E27FC236}">
                <a16:creationId xmlns:a16="http://schemas.microsoft.com/office/drawing/2014/main" id="{467176CD-6F03-DA39-7EAD-C32C5ED1B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2789" y="2309532"/>
            <a:ext cx="2212041" cy="3583642"/>
          </a:xfrm>
        </p:spPr>
      </p:pic>
    </p:spTree>
    <p:extLst>
      <p:ext uri="{BB962C8B-B14F-4D97-AF65-F5344CB8AC3E}">
        <p14:creationId xmlns:p14="http://schemas.microsoft.com/office/powerpoint/2010/main" val="390115525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45240F6-7FDF-A252-8D39-176C3518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Arhailine </a:t>
            </a:r>
            <a:r>
              <a:rPr lang="et-EE" dirty="0" err="1"/>
              <a:t>ühendet</a:t>
            </a:r>
            <a:r>
              <a:rPr lang="et-EE" dirty="0"/>
              <a:t> kaasaegsega</a:t>
            </a:r>
          </a:p>
        </p:txBody>
      </p:sp>
      <p:pic>
        <p:nvPicPr>
          <p:cNvPr id="7" name="Sisu kohatäide 6">
            <a:extLst>
              <a:ext uri="{FF2B5EF4-FFF2-40B4-BE49-F238E27FC236}">
                <a16:creationId xmlns:a16="http://schemas.microsoft.com/office/drawing/2014/main" id="{44D27607-992F-E18B-15AE-FB7300CE6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8630" y="2493169"/>
            <a:ext cx="5782235" cy="3440346"/>
          </a:xfrm>
        </p:spPr>
      </p:pic>
    </p:spTree>
    <p:extLst>
      <p:ext uri="{BB962C8B-B14F-4D97-AF65-F5344CB8AC3E}">
        <p14:creationId xmlns:p14="http://schemas.microsoft.com/office/powerpoint/2010/main" val="62835028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0628155-2D71-CDB1-9E10-3DCBEFBDA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Info 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C94704B-3F95-013F-5A4C-41C076DDE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t-EE" dirty="0">
                <a:hlinkClick r:id="rId2"/>
              </a:rPr>
              <a:t>www.ifd-roof.com</a:t>
            </a:r>
            <a:r>
              <a:rPr lang="et-EE" dirty="0"/>
              <a:t> </a:t>
            </a:r>
            <a:r>
              <a:rPr lang="et-EE" b="1" dirty="0"/>
              <a:t>IFD</a:t>
            </a:r>
            <a:r>
              <a:rPr lang="et-EE" dirty="0"/>
              <a:t> (ülemaailmne katusemeistrite ühendus)</a:t>
            </a:r>
          </a:p>
          <a:p>
            <a:r>
              <a:rPr lang="et-EE" dirty="0">
                <a:hlinkClick r:id="rId3"/>
              </a:rPr>
              <a:t>www.intbau.org</a:t>
            </a:r>
            <a:r>
              <a:rPr lang="et-EE" dirty="0"/>
              <a:t>  </a:t>
            </a:r>
            <a:r>
              <a:rPr lang="et-EE" b="1" dirty="0"/>
              <a:t>INTBAU</a:t>
            </a:r>
            <a:r>
              <a:rPr lang="et-EE" dirty="0"/>
              <a:t> (Traditsioonilise ehituse, arhitektuuri ja linnaplaneerimise võrgustik)</a:t>
            </a:r>
          </a:p>
          <a:p>
            <a:r>
              <a:rPr lang="et-EE" dirty="0">
                <a:hlinkClick r:id="rId4"/>
              </a:rPr>
              <a:t>www.katuseliit.ee</a:t>
            </a:r>
            <a:r>
              <a:rPr lang="et-EE" dirty="0"/>
              <a:t> </a:t>
            </a:r>
            <a:r>
              <a:rPr lang="et-EE" b="1" dirty="0"/>
              <a:t>Eesti Katuse- ja Fassaadimeistrite Liit</a:t>
            </a:r>
          </a:p>
          <a:p>
            <a:r>
              <a:rPr lang="et-EE" dirty="0">
                <a:hlinkClick r:id="rId5"/>
              </a:rPr>
              <a:t>www.katuselahendused.ee</a:t>
            </a:r>
            <a:endParaRPr lang="et-EE" dirty="0"/>
          </a:p>
          <a:p>
            <a:r>
              <a:rPr lang="et-EE" dirty="0">
                <a:hlinkClick r:id="rId6"/>
              </a:rPr>
              <a:t>www.fassaadilahendused.ee</a:t>
            </a:r>
            <a:endParaRPr lang="et-EE" dirty="0"/>
          </a:p>
          <a:p>
            <a:r>
              <a:rPr lang="et-EE" dirty="0">
                <a:hlinkClick r:id="rId7"/>
              </a:rPr>
              <a:t>www.porandalahendused.ee</a:t>
            </a:r>
            <a:endParaRPr lang="et-EE" dirty="0"/>
          </a:p>
          <a:p>
            <a:r>
              <a:rPr lang="et-EE" dirty="0"/>
              <a:t>FB </a:t>
            </a:r>
            <a:r>
              <a:rPr lang="et-EE" b="1" dirty="0" err="1"/>
              <a:t>Vitruvius</a:t>
            </a:r>
            <a:r>
              <a:rPr lang="et-EE" b="1" dirty="0"/>
              <a:t> ja </a:t>
            </a:r>
            <a:r>
              <a:rPr lang="et-EE" b="1" dirty="0" err="1"/>
              <a:t>Palladio</a:t>
            </a:r>
            <a:r>
              <a:rPr lang="et-EE" dirty="0"/>
              <a:t>(arhitektuur); </a:t>
            </a:r>
            <a:r>
              <a:rPr lang="et-EE" b="1" dirty="0" err="1"/>
              <a:t>Ruskin</a:t>
            </a:r>
            <a:r>
              <a:rPr lang="et-EE" b="1" dirty="0"/>
              <a:t> või </a:t>
            </a:r>
            <a:r>
              <a:rPr lang="et-EE" b="1" dirty="0" err="1"/>
              <a:t>leDuc</a:t>
            </a:r>
            <a:r>
              <a:rPr lang="et-EE" b="1" dirty="0"/>
              <a:t> </a:t>
            </a:r>
            <a:r>
              <a:rPr lang="et-EE" dirty="0"/>
              <a:t>(restaureerimine); </a:t>
            </a:r>
            <a:r>
              <a:rPr lang="et-EE" b="1" dirty="0"/>
              <a:t>Katusemeistrid;</a:t>
            </a:r>
            <a:r>
              <a:rPr lang="et-EE" dirty="0"/>
              <a:t> </a:t>
            </a:r>
            <a:r>
              <a:rPr lang="et-EE" b="1" dirty="0" err="1"/>
              <a:t>Plekud</a:t>
            </a:r>
            <a:r>
              <a:rPr lang="et-EE" dirty="0"/>
              <a:t> </a:t>
            </a:r>
            <a:r>
              <a:rPr lang="et-EE" b="1" dirty="0"/>
              <a:t>Lamekatuseehitajad</a:t>
            </a:r>
          </a:p>
        </p:txBody>
      </p:sp>
    </p:spTree>
    <p:extLst>
      <p:ext uri="{BB962C8B-B14F-4D97-AF65-F5344CB8AC3E}">
        <p14:creationId xmlns:p14="http://schemas.microsoft.com/office/powerpoint/2010/main" val="198164241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833F45B-524D-DA51-1A3F-A1ED5604D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kultuur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D8F10CC-3AEF-2589-3DA6-260B18600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1800" dirty="0"/>
              <a:t>FB</a:t>
            </a:r>
            <a:r>
              <a:rPr lang="et-EE" sz="1800" b="1" dirty="0"/>
              <a:t> Kultuuripartnerlus</a:t>
            </a:r>
          </a:p>
        </p:txBody>
      </p:sp>
    </p:spTree>
    <p:extLst>
      <p:ext uri="{BB962C8B-B14F-4D97-AF65-F5344CB8AC3E}">
        <p14:creationId xmlns:p14="http://schemas.microsoft.com/office/powerpoint/2010/main" val="411060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6250667-BDA3-26EB-4F2B-16457D89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Kuidas kavandada ja ehitada toimivat </a:t>
            </a:r>
            <a:r>
              <a:rPr lang="et-EE" dirty="0" err="1"/>
              <a:t>kaldkatust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88B505B-EDDD-B622-9FC1-9B5574C5B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t-EE" sz="2400" dirty="0"/>
              <a:t>Kavandamisel lähtuda ehitusfüüsika põhimõtetest, kehtivatest standartidest, talupojamõistusest, tellija rahakotist </a:t>
            </a:r>
            <a:r>
              <a:rPr lang="et-EE" sz="2400" dirty="0" err="1"/>
              <a:t>e.materjalide</a:t>
            </a:r>
            <a:r>
              <a:rPr lang="et-EE" sz="2400" dirty="0"/>
              <a:t> reaalsetest, mitte </a:t>
            </a:r>
            <a:r>
              <a:rPr lang="et-EE" sz="2400" dirty="0" err="1"/>
              <a:t>turundet</a:t>
            </a:r>
            <a:r>
              <a:rPr lang="et-EE" sz="2400" dirty="0"/>
              <a:t> omadustest ning müügimaterjalidest</a:t>
            </a:r>
          </a:p>
          <a:p>
            <a:r>
              <a:rPr lang="et-EE" sz="2400" dirty="0"/>
              <a:t>Samuti  tuleks kavandamisel lähtuda klimaatilistest tingimustest ning katuseehituse ning ekspluatatsiooni turvalisusest</a:t>
            </a:r>
          </a:p>
          <a:p>
            <a:r>
              <a:rPr lang="et-EE" sz="2400" dirty="0"/>
              <a:t>Ehitaja valikul lähtuda pädevast eelarvest, ehitada täpselt tehniliselt pädeva projekti järgi, kasutada pädevaid ehitajaid ja </a:t>
            </a:r>
            <a:r>
              <a:rPr lang="et-EE" sz="2400" dirty="0" err="1"/>
              <a:t>järelvalvet</a:t>
            </a:r>
            <a:endParaRPr lang="et-EE" sz="2400" dirty="0"/>
          </a:p>
          <a:p>
            <a:r>
              <a:rPr lang="et-EE" sz="2400" dirty="0">
                <a:solidFill>
                  <a:srgbClr val="FF0000"/>
                </a:solidFill>
              </a:rPr>
              <a:t>Täna esineb sellist olukorda haruharva, millest tulenevalt Eesti katust ehitatakse ca 20-30% odavamalt kui Saksa katust, aga see katus kestab 3 korda vähem</a:t>
            </a:r>
          </a:p>
          <a:p>
            <a:endParaRPr lang="et-EE" sz="2400" b="1" dirty="0"/>
          </a:p>
        </p:txBody>
      </p:sp>
    </p:spTree>
    <p:extLst>
      <p:ext uri="{BB962C8B-B14F-4D97-AF65-F5344CB8AC3E}">
        <p14:creationId xmlns:p14="http://schemas.microsoft.com/office/powerpoint/2010/main" val="98928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6250667-BDA3-26EB-4F2B-16457D89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Kuidas kavandada ja ehitada toimivat </a:t>
            </a:r>
            <a:r>
              <a:rPr lang="et-EE" dirty="0" err="1"/>
              <a:t>kaldkatust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88B505B-EDDD-B622-9FC1-9B5574C5B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2400" dirty="0"/>
              <a:t>Ehitamisel on aluseks projekt, mis peaks vastama rahvuslikele ehitusstandarditele, ehitusfüüsika seaduspärasustele ning materjalide ehitus-füüsikalistele omadustele</a:t>
            </a:r>
          </a:p>
          <a:p>
            <a:r>
              <a:rPr lang="et-EE" sz="2400" dirty="0"/>
              <a:t>Katuse ja tuulduvate fassaadide alal on EVS-s moodustatud </a:t>
            </a:r>
            <a:r>
              <a:rPr lang="et-EE" sz="2400" dirty="0" err="1"/>
              <a:t>tehn.komitee</a:t>
            </a:r>
            <a:r>
              <a:rPr lang="et-EE" sz="2400" dirty="0"/>
              <a:t> EVS TK60 katused ja tuulduvad fassaadid, kuhu kuuluvad TTÜ, Ehitus-inseneride Liidu, Katusemeistrite Liidu ja Ehitus-materjalide Tootjate Liidu esindajad ning eriala praktikud</a:t>
            </a:r>
          </a:p>
          <a:p>
            <a:r>
              <a:rPr lang="et-EE" sz="2400" dirty="0"/>
              <a:t>Tänaseks on valmis standardid EVS 920-1…6, kooskõlastusringil on EVS 920-7 aluskatuste ehitus ning töös EVS 920-8 tuulduvad fassaadid</a:t>
            </a:r>
          </a:p>
        </p:txBody>
      </p:sp>
    </p:spTree>
    <p:extLst>
      <p:ext uri="{BB962C8B-B14F-4D97-AF65-F5344CB8AC3E}">
        <p14:creationId xmlns:p14="http://schemas.microsoft.com/office/powerpoint/2010/main" val="1913833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6250667-BDA3-26EB-4F2B-16457D89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Kuidas kavandada ja ehitada toimivat </a:t>
            </a:r>
            <a:r>
              <a:rPr lang="et-EE" dirty="0" err="1"/>
              <a:t>kaldkatust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88B505B-EDDD-B622-9FC1-9B5574C5B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2400" dirty="0"/>
              <a:t>EVS 920-1 Üldised põhimõtted</a:t>
            </a:r>
          </a:p>
          <a:p>
            <a:r>
              <a:rPr lang="et-EE" sz="2400" dirty="0"/>
              <a:t>EVS 920-2 Metallkatused</a:t>
            </a:r>
          </a:p>
          <a:p>
            <a:r>
              <a:rPr lang="et-EE" sz="2400" dirty="0"/>
              <a:t>EVS 920-3 Kiudtsement laineplaadist katused</a:t>
            </a:r>
          </a:p>
          <a:p>
            <a:r>
              <a:rPr lang="et-EE" sz="2400" dirty="0"/>
              <a:t>EVS 920-4 Kivikatused</a:t>
            </a:r>
          </a:p>
          <a:p>
            <a:r>
              <a:rPr lang="et-EE" sz="2400" dirty="0"/>
              <a:t>EVS 920-5 Lamekatused</a:t>
            </a:r>
          </a:p>
          <a:p>
            <a:r>
              <a:rPr lang="et-EE" sz="2400" dirty="0"/>
              <a:t>EVS 920-6 Puit katuseehitusel</a:t>
            </a:r>
          </a:p>
          <a:p>
            <a:r>
              <a:rPr lang="et-EE" sz="2400" dirty="0"/>
              <a:t>Lisaks on plaanis koostada EVS 920-9 Valtskatused, mis hõlmab kõiki peamisi </a:t>
            </a:r>
            <a:r>
              <a:rPr lang="et-EE" sz="2400" dirty="0" err="1"/>
              <a:t>metalle:vask</a:t>
            </a:r>
            <a:r>
              <a:rPr lang="et-EE" sz="2400" dirty="0"/>
              <a:t>, titaantsink </a:t>
            </a:r>
            <a:r>
              <a:rPr lang="et-EE" sz="2400" dirty="0" err="1"/>
              <a:t>e.täistsink</a:t>
            </a:r>
            <a:r>
              <a:rPr lang="et-EE" sz="2400" dirty="0"/>
              <a:t>, alumiinium ja tsingitud terasplekk</a:t>
            </a:r>
          </a:p>
          <a:p>
            <a:r>
              <a:rPr lang="et-EE" sz="2400" dirty="0"/>
              <a:t>Samuti on hädavajalik standard turvalisus katusel nii katuse ehituse kui ekspluatatsiooni ajal</a:t>
            </a:r>
          </a:p>
        </p:txBody>
      </p:sp>
    </p:spTree>
    <p:extLst>
      <p:ext uri="{BB962C8B-B14F-4D97-AF65-F5344CB8AC3E}">
        <p14:creationId xmlns:p14="http://schemas.microsoft.com/office/powerpoint/2010/main" val="1647838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6250667-BDA3-26EB-4F2B-16457D89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Kuidas kavandada ja ehitada toimivat </a:t>
            </a:r>
            <a:r>
              <a:rPr lang="et-EE" dirty="0" err="1"/>
              <a:t>kaldkatust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88B505B-EDDD-B622-9FC1-9B5574C5B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t-EE" sz="2400" dirty="0"/>
          </a:p>
          <a:p>
            <a:r>
              <a:rPr lang="et-EE" sz="2400" dirty="0" err="1"/>
              <a:t>Üldarusaadavate</a:t>
            </a:r>
            <a:r>
              <a:rPr lang="et-EE" sz="2400" dirty="0"/>
              <a:t> terminite hädavajadus normaalse ehitusprotsessi toimimiseks</a:t>
            </a:r>
          </a:p>
          <a:p>
            <a:r>
              <a:rPr lang="et-EE" sz="2400" dirty="0"/>
              <a:t>Vajalik </a:t>
            </a:r>
            <a:r>
              <a:rPr lang="et-EE" sz="2400" dirty="0" err="1"/>
              <a:t>sõnaus</a:t>
            </a:r>
            <a:r>
              <a:rPr lang="et-EE" sz="2400" dirty="0"/>
              <a:t> ehitusterminite alal, ühele eesti terminile on tihti 3-4 saksakeelset vastet</a:t>
            </a:r>
          </a:p>
          <a:p>
            <a:r>
              <a:rPr lang="et-EE" sz="2400" dirty="0"/>
              <a:t>Termin </a:t>
            </a:r>
            <a:r>
              <a:rPr lang="et-EE" sz="2400" b="1" dirty="0" err="1"/>
              <a:t>kaldkatus</a:t>
            </a:r>
            <a:r>
              <a:rPr lang="et-EE" sz="2400" dirty="0"/>
              <a:t>(</a:t>
            </a:r>
            <a:r>
              <a:rPr lang="et-EE" sz="2400" dirty="0" err="1"/>
              <a:t>Steildach</a:t>
            </a:r>
            <a:r>
              <a:rPr lang="et-EE" sz="2400" dirty="0"/>
              <a:t>, </a:t>
            </a:r>
            <a:r>
              <a:rPr lang="et-EE" sz="2400" dirty="0" err="1"/>
              <a:t>pitched</a:t>
            </a:r>
            <a:r>
              <a:rPr lang="et-EE" sz="2400" dirty="0"/>
              <a:t> </a:t>
            </a:r>
            <a:r>
              <a:rPr lang="et-EE" sz="2400" dirty="0" err="1"/>
              <a:t>roof</a:t>
            </a:r>
            <a:r>
              <a:rPr lang="et-EE" sz="2400" dirty="0"/>
              <a:t>) – sõnade täpsus ülioluline</a:t>
            </a:r>
          </a:p>
          <a:p>
            <a:r>
              <a:rPr lang="et-EE" sz="2400" dirty="0"/>
              <a:t>Termin viilkatus ei vasta tegelikkusele, viil on katuse alla jääv kolmnurkne või trapetsikujuline otsasein</a:t>
            </a:r>
          </a:p>
          <a:p>
            <a:r>
              <a:rPr lang="et-EE" sz="2400" dirty="0"/>
              <a:t>Muud ebatäpsused otsetõlkena soome keelest </a:t>
            </a:r>
            <a:r>
              <a:rPr lang="et-EE" sz="2400" dirty="0" err="1"/>
              <a:t>ülaräästas</a:t>
            </a:r>
            <a:r>
              <a:rPr lang="et-EE" sz="2400" dirty="0"/>
              <a:t> (pultkatuse hari), viiluplekk(ääreplekk) jne.</a:t>
            </a:r>
          </a:p>
          <a:p>
            <a:r>
              <a:rPr lang="et-EE" sz="2400" dirty="0"/>
              <a:t>Hingav aluskate-</a:t>
            </a:r>
            <a:r>
              <a:rPr lang="et-EE" sz="2400" b="1" dirty="0"/>
              <a:t>difusioonile avatud katusemembraan</a:t>
            </a:r>
          </a:p>
        </p:txBody>
      </p:sp>
    </p:spTree>
    <p:extLst>
      <p:ext uri="{BB962C8B-B14F-4D97-AF65-F5344CB8AC3E}">
        <p14:creationId xmlns:p14="http://schemas.microsoft.com/office/powerpoint/2010/main" val="1485507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F0C51E8-158B-44C9-3B59-FD79728D9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Katusematerjalide omadused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CD2401F-CAA4-17BF-A61E-C88F1FD5C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2400" dirty="0"/>
              <a:t>Pingerida vasakult alates kallimast-vastupidavamast-prestiižsemast-odavama-vähemkestvamani, v.a. bituumen</a:t>
            </a:r>
          </a:p>
          <a:p>
            <a:r>
              <a:rPr lang="et-EE" sz="2400" b="1" i="1" dirty="0"/>
              <a:t>Metal</a:t>
            </a:r>
            <a:r>
              <a:rPr lang="et-EE" sz="2400" dirty="0"/>
              <a:t> tina-vask-titaan(</a:t>
            </a:r>
            <a:r>
              <a:rPr lang="et-EE" sz="2400" dirty="0" err="1"/>
              <a:t>e.täis</a:t>
            </a:r>
            <a:r>
              <a:rPr lang="et-EE" sz="2400" dirty="0"/>
              <a:t>)tsink-alumiinium-tsingitud terasplekk</a:t>
            </a:r>
          </a:p>
          <a:p>
            <a:r>
              <a:rPr lang="et-EE" sz="2400" b="1" i="1" dirty="0"/>
              <a:t>Rock</a:t>
            </a:r>
            <a:r>
              <a:rPr lang="et-EE" sz="2400" dirty="0"/>
              <a:t> looduslik kivi-põletatud savi(keraamika)-tehiskivi(kiudtsement, betoon)</a:t>
            </a:r>
          </a:p>
          <a:p>
            <a:r>
              <a:rPr lang="et-EE" sz="2400" b="1" i="1" dirty="0"/>
              <a:t>Folk</a:t>
            </a:r>
            <a:r>
              <a:rPr lang="et-EE" sz="2400" i="1" dirty="0"/>
              <a:t> </a:t>
            </a:r>
            <a:r>
              <a:rPr lang="et-EE" sz="2400" dirty="0"/>
              <a:t>puitkimm,-laast,-sindel, laud, pilbas, õlg, pilliroog</a:t>
            </a:r>
          </a:p>
          <a:p>
            <a:r>
              <a:rPr lang="et-EE" sz="2400" b="1" i="1" dirty="0"/>
              <a:t>Jazz</a:t>
            </a:r>
            <a:r>
              <a:rPr lang="et-EE" sz="2400" dirty="0"/>
              <a:t> bituumen-, PVC,-,TPO-,EPDM-rullmaterjal, vedelplast, </a:t>
            </a:r>
            <a:r>
              <a:rPr lang="et-EE" sz="2400" dirty="0" err="1"/>
              <a:t>bit.sindel</a:t>
            </a:r>
            <a:r>
              <a:rPr lang="et-EE" sz="2400" dirty="0"/>
              <a:t>, </a:t>
            </a:r>
            <a:r>
              <a:rPr lang="et-EE" sz="2400" dirty="0" err="1"/>
              <a:t>bit.laineplaat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2788066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u kohatäide 4" descr="Digitaalsed numbrid">
            <a:extLst>
              <a:ext uri="{FF2B5EF4-FFF2-40B4-BE49-F238E27FC236}">
                <a16:creationId xmlns:a16="http://schemas.microsoft.com/office/drawing/2014/main" id="{EA70616B-E344-4856-8DF9-707C2623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1" r="9091" b="12711"/>
          <a:stretch/>
        </p:blipFill>
        <p:spPr>
          <a:xfrm>
            <a:off x="-3448" y="1196752"/>
            <a:ext cx="9143985" cy="5651755"/>
          </a:xfrm>
          <a:prstGeom prst="rect">
            <a:avLst/>
          </a:pr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7F2616EE-270D-4F4C-BA1F-2708D387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612468"/>
            <a:ext cx="5410200" cy="841403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et-EE" sz="3000" dirty="0"/>
              <a:t>Peeter kärp </a:t>
            </a:r>
            <a:r>
              <a:rPr lang="et-EE" sz="1500" dirty="0"/>
              <a:t>katusevärk oü omanik</a:t>
            </a:r>
          </a:p>
        </p:txBody>
      </p:sp>
      <p:graphicFrame>
        <p:nvGraphicFramePr>
          <p:cNvPr id="6" name="Sisu kohatäide 5" descr="SmartArt-objekt">
            <a:extLst>
              <a:ext uri="{FF2B5EF4-FFF2-40B4-BE49-F238E27FC236}">
                <a16:creationId xmlns:a16="http://schemas.microsoft.com/office/drawing/2014/main" id="{BF629521-FFD2-45DA-9D1D-A5F09BD5A2D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678" y="2505940"/>
          <a:ext cx="5140686" cy="2672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 descr="A blue and black flag with yellow stars&#10;&#10;Description automatically generated">
            <a:extLst>
              <a:ext uri="{FF2B5EF4-FFF2-40B4-BE49-F238E27FC236}">
                <a16:creationId xmlns:a16="http://schemas.microsoft.com/office/drawing/2014/main" id="{70A20BB9-B643-0072-AB76-D6E31DAC86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28" y="143559"/>
            <a:ext cx="1722471" cy="1001123"/>
          </a:xfrm>
          <a:prstGeom prst="rect">
            <a:avLst/>
          </a:prstGeom>
        </p:spPr>
      </p:pic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CAEF5BF2-DB98-7225-A90B-5B6C98D0B7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5105"/>
            <a:ext cx="1539714" cy="9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22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66D9993-B5DD-A18F-6BCE-AED09025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Tina ehk plii</a:t>
            </a:r>
          </a:p>
        </p:txBody>
      </p:sp>
      <p:pic>
        <p:nvPicPr>
          <p:cNvPr id="29" name="Sisu kohatäide 28">
            <a:extLst>
              <a:ext uri="{FF2B5EF4-FFF2-40B4-BE49-F238E27FC236}">
                <a16:creationId xmlns:a16="http://schemas.microsoft.com/office/drawing/2014/main" id="{C0D6716E-98A4-157B-95F1-A17751EBC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108" y="2472998"/>
            <a:ext cx="5437498" cy="3346217"/>
          </a:xfrm>
        </p:spPr>
      </p:pic>
    </p:spTree>
    <p:extLst>
      <p:ext uri="{BB962C8B-B14F-4D97-AF65-F5344CB8AC3E}">
        <p14:creationId xmlns:p14="http://schemas.microsoft.com/office/powerpoint/2010/main" val="75898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36BC22C-3ED1-DF80-E9BF-5EEBAF94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vask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B2183F3D-FE5D-4AEF-3656-17348D0CD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9425" y="2383492"/>
            <a:ext cx="5104581" cy="3381935"/>
          </a:xfrm>
        </p:spPr>
      </p:pic>
    </p:spTree>
    <p:extLst>
      <p:ext uri="{BB962C8B-B14F-4D97-AF65-F5344CB8AC3E}">
        <p14:creationId xmlns:p14="http://schemas.microsoft.com/office/powerpoint/2010/main" val="1635766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19EDD91-DB28-48FE-E534-F57729FD2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Titaan(ehk täis)tsink</a:t>
            </a:r>
          </a:p>
        </p:txBody>
      </p:sp>
      <p:pic>
        <p:nvPicPr>
          <p:cNvPr id="9" name="Sisu kohatäide 8">
            <a:extLst>
              <a:ext uri="{FF2B5EF4-FFF2-40B4-BE49-F238E27FC236}">
                <a16:creationId xmlns:a16="http://schemas.microsoft.com/office/drawing/2014/main" id="{1A7C1F26-214E-24AA-5FD5-6325A4E68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9735" y="2383492"/>
            <a:ext cx="5149972" cy="3455894"/>
          </a:xfrm>
        </p:spPr>
      </p:pic>
    </p:spTree>
    <p:extLst>
      <p:ext uri="{BB962C8B-B14F-4D97-AF65-F5344CB8AC3E}">
        <p14:creationId xmlns:p14="http://schemas.microsoft.com/office/powerpoint/2010/main" val="1596572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F86F6EC-6FA2-EDA5-0FD6-63F773A6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alumiinium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37986BEF-F222-9C77-F179-EEADDAE65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865" y="2383492"/>
            <a:ext cx="5493124" cy="3415553"/>
          </a:xfrm>
        </p:spPr>
      </p:pic>
    </p:spTree>
    <p:extLst>
      <p:ext uri="{BB962C8B-B14F-4D97-AF65-F5344CB8AC3E}">
        <p14:creationId xmlns:p14="http://schemas.microsoft.com/office/powerpoint/2010/main" val="3544988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7D4C855-EFD8-949A-9576-20565965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Tsingitud terasplekk</a:t>
            </a:r>
          </a:p>
        </p:txBody>
      </p:sp>
      <p:pic>
        <p:nvPicPr>
          <p:cNvPr id="13" name="Sisu kohatäide 12">
            <a:extLst>
              <a:ext uri="{FF2B5EF4-FFF2-40B4-BE49-F238E27FC236}">
                <a16:creationId xmlns:a16="http://schemas.microsoft.com/office/drawing/2014/main" id="{4B3ACC20-0683-A5F3-E89E-214D4C63D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936" y="2493169"/>
            <a:ext cx="5002306" cy="3366387"/>
          </a:xfrm>
        </p:spPr>
      </p:pic>
    </p:spTree>
    <p:extLst>
      <p:ext uri="{BB962C8B-B14F-4D97-AF65-F5344CB8AC3E}">
        <p14:creationId xmlns:p14="http://schemas.microsoft.com/office/powerpoint/2010/main" val="320842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696209F-78D4-DBFA-309D-80B1D5CDB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Looduskivi kiltkivi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273DEB31-FFC3-2DF5-202A-4B6BC9AE8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724" y="2349874"/>
            <a:ext cx="4968688" cy="3496235"/>
          </a:xfrm>
        </p:spPr>
      </p:pic>
    </p:spTree>
    <p:extLst>
      <p:ext uri="{BB962C8B-B14F-4D97-AF65-F5344CB8AC3E}">
        <p14:creationId xmlns:p14="http://schemas.microsoft.com/office/powerpoint/2010/main" val="1749023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0DEED9F-1DDA-E455-C504-C735E55A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Keraamiline katusekivi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3C624486-CAF4-5EFC-0DA2-6963597B8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636" y="2444004"/>
            <a:ext cx="5163671" cy="3462617"/>
          </a:xfrm>
        </p:spPr>
      </p:pic>
    </p:spTree>
    <p:extLst>
      <p:ext uri="{BB962C8B-B14F-4D97-AF65-F5344CB8AC3E}">
        <p14:creationId xmlns:p14="http://schemas.microsoft.com/office/powerpoint/2010/main" val="2469355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F16F277-CC86-579C-8A0C-399F18FF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kiudtsementplaadid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EA83972B-FE22-CA5D-BE99-665E6E265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681" y="2343151"/>
            <a:ext cx="5020639" cy="3536576"/>
          </a:xfrm>
        </p:spPr>
      </p:pic>
    </p:spTree>
    <p:extLst>
      <p:ext uri="{BB962C8B-B14F-4D97-AF65-F5344CB8AC3E}">
        <p14:creationId xmlns:p14="http://schemas.microsoft.com/office/powerpoint/2010/main" val="3205038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FA1D90B-8B0A-625B-1D74-3CAF792D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err="1"/>
              <a:t>Kiudtsementlaineplaat</a:t>
            </a:r>
            <a:r>
              <a:rPr lang="et-EE" dirty="0"/>
              <a:t> ehk eterniit</a:t>
            </a:r>
          </a:p>
        </p:txBody>
      </p:sp>
      <p:pic>
        <p:nvPicPr>
          <p:cNvPr id="9" name="Sisu kohatäide 8">
            <a:extLst>
              <a:ext uri="{FF2B5EF4-FFF2-40B4-BE49-F238E27FC236}">
                <a16:creationId xmlns:a16="http://schemas.microsoft.com/office/drawing/2014/main" id="{1CAD6204-BBCE-7673-8EB5-E082AC2E3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850" y="2466274"/>
            <a:ext cx="5444221" cy="3393281"/>
          </a:xfrm>
        </p:spPr>
      </p:pic>
    </p:spTree>
    <p:extLst>
      <p:ext uri="{BB962C8B-B14F-4D97-AF65-F5344CB8AC3E}">
        <p14:creationId xmlns:p14="http://schemas.microsoft.com/office/powerpoint/2010/main" val="1382285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B76697B-5F6D-4327-9E29-B27B14F7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betoonkatusekivi</a:t>
            </a:r>
          </a:p>
        </p:txBody>
      </p:sp>
      <p:pic>
        <p:nvPicPr>
          <p:cNvPr id="21" name="Sisu kohatäide 20">
            <a:extLst>
              <a:ext uri="{FF2B5EF4-FFF2-40B4-BE49-F238E27FC236}">
                <a16:creationId xmlns:a16="http://schemas.microsoft.com/office/drawing/2014/main" id="{F3266FEC-2B88-049F-02EE-7B31FFA3C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165" y="2432657"/>
            <a:ext cx="5163671" cy="3400004"/>
          </a:xfrm>
        </p:spPr>
      </p:pic>
    </p:spTree>
    <p:extLst>
      <p:ext uri="{BB962C8B-B14F-4D97-AF65-F5344CB8AC3E}">
        <p14:creationId xmlns:p14="http://schemas.microsoft.com/office/powerpoint/2010/main" val="2119835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u kohatäide 4" descr="Digitaalsed numbrid">
            <a:extLst>
              <a:ext uri="{FF2B5EF4-FFF2-40B4-BE49-F238E27FC236}">
                <a16:creationId xmlns:a16="http://schemas.microsoft.com/office/drawing/2014/main" id="{EA70616B-E344-4856-8DF9-707C2623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1" r="9091" b="12711"/>
          <a:stretch/>
        </p:blipFill>
        <p:spPr>
          <a:xfrm>
            <a:off x="12225" y="1268761"/>
            <a:ext cx="9143985" cy="5589240"/>
          </a:xfrm>
          <a:prstGeom prst="rect">
            <a:avLst/>
          </a:pr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7F2616EE-270D-4F4C-BA1F-2708D387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612468"/>
            <a:ext cx="5410200" cy="841403"/>
          </a:xfrm>
        </p:spPr>
        <p:txBody>
          <a:bodyPr rtlCol="0" anchor="ctr">
            <a:normAutofit fontScale="90000"/>
          </a:bodyPr>
          <a:lstStyle/>
          <a:p>
            <a:pPr algn="ctr" rtl="0"/>
            <a:r>
              <a:rPr lang="et-EE" sz="3000" dirty="0"/>
              <a:t>IFD - rahvusvaheline katuseala organisatsioon</a:t>
            </a:r>
          </a:p>
        </p:txBody>
      </p:sp>
      <p:graphicFrame>
        <p:nvGraphicFramePr>
          <p:cNvPr id="6" name="Sisu kohatäide 5" descr="SmartArt-objekt">
            <a:extLst>
              <a:ext uri="{FF2B5EF4-FFF2-40B4-BE49-F238E27FC236}">
                <a16:creationId xmlns:a16="http://schemas.microsoft.com/office/drawing/2014/main" id="{BF629521-FFD2-45DA-9D1D-A5F09BD5A2D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678" y="2505940"/>
          <a:ext cx="5140686" cy="2672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 descr="A blue and black flag with yellow stars&#10;&#10;Description automatically generated">
            <a:extLst>
              <a:ext uri="{FF2B5EF4-FFF2-40B4-BE49-F238E27FC236}">
                <a16:creationId xmlns:a16="http://schemas.microsoft.com/office/drawing/2014/main" id="{C9A4D501-FBDE-BA03-C79A-0CB9F77692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28" y="199762"/>
            <a:ext cx="1722471" cy="1001123"/>
          </a:xfrm>
          <a:prstGeom prst="rect">
            <a:avLst/>
          </a:prstGeom>
        </p:spPr>
      </p:pic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BE8384F2-9A61-302D-6947-9A1F073F6B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1308"/>
            <a:ext cx="1539714" cy="9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1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6F276A3-4117-3992-B5EF-BE574650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puitkimmkatus</a:t>
            </a:r>
          </a:p>
        </p:txBody>
      </p:sp>
      <p:pic>
        <p:nvPicPr>
          <p:cNvPr id="17" name="Sisu kohatäide 16">
            <a:extLst>
              <a:ext uri="{FF2B5EF4-FFF2-40B4-BE49-F238E27FC236}">
                <a16:creationId xmlns:a16="http://schemas.microsoft.com/office/drawing/2014/main" id="{BA42817E-DDAD-8434-F67A-F21B91F12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705" y="2511239"/>
            <a:ext cx="4787784" cy="3166782"/>
          </a:xfrm>
        </p:spPr>
      </p:pic>
    </p:spTree>
    <p:extLst>
      <p:ext uri="{BB962C8B-B14F-4D97-AF65-F5344CB8AC3E}">
        <p14:creationId xmlns:p14="http://schemas.microsoft.com/office/powerpoint/2010/main" val="1139193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51CAB0D-30A7-7A56-2D34-A452090F3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laastkatus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B9B08FFA-5B61-98FE-26D2-151B65642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336" y="2533055"/>
            <a:ext cx="5520017" cy="3245819"/>
          </a:xfrm>
        </p:spPr>
      </p:pic>
    </p:spTree>
    <p:extLst>
      <p:ext uri="{BB962C8B-B14F-4D97-AF65-F5344CB8AC3E}">
        <p14:creationId xmlns:p14="http://schemas.microsoft.com/office/powerpoint/2010/main" val="1050984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F8F9F25-E43C-3AB7-1EDF-9F9B2E534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puitsindel</a:t>
            </a:r>
          </a:p>
        </p:txBody>
      </p:sp>
      <p:pic>
        <p:nvPicPr>
          <p:cNvPr id="9" name="Sisu kohatäide 8">
            <a:extLst>
              <a:ext uri="{FF2B5EF4-FFF2-40B4-BE49-F238E27FC236}">
                <a16:creationId xmlns:a16="http://schemas.microsoft.com/office/drawing/2014/main" id="{4204DEF9-50BB-DA7D-2593-0DCDA1B42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7094" y="2499892"/>
            <a:ext cx="5889812" cy="3400005"/>
          </a:xfrm>
        </p:spPr>
      </p:pic>
    </p:spTree>
    <p:extLst>
      <p:ext uri="{BB962C8B-B14F-4D97-AF65-F5344CB8AC3E}">
        <p14:creationId xmlns:p14="http://schemas.microsoft.com/office/powerpoint/2010/main" val="1061899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3548A6E-EF79-22A4-FF13-C014EA0F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laudkatus</a:t>
            </a:r>
          </a:p>
        </p:txBody>
      </p:sp>
      <p:pic>
        <p:nvPicPr>
          <p:cNvPr id="9" name="Sisu kohatäide 8">
            <a:extLst>
              <a:ext uri="{FF2B5EF4-FFF2-40B4-BE49-F238E27FC236}">
                <a16:creationId xmlns:a16="http://schemas.microsoft.com/office/drawing/2014/main" id="{4A97CB1E-2B7A-DB47-A98D-087ABBD7B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2760" y="2363321"/>
            <a:ext cx="5493123" cy="3529853"/>
          </a:xfrm>
        </p:spPr>
      </p:pic>
    </p:spTree>
    <p:extLst>
      <p:ext uri="{BB962C8B-B14F-4D97-AF65-F5344CB8AC3E}">
        <p14:creationId xmlns:p14="http://schemas.microsoft.com/office/powerpoint/2010/main" val="2306398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22A4AC8-7EEA-A8B3-6E2D-0B792286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rookatus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0DDC862D-2947-11E4-79C2-6C7FA59F7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4329" y="2477621"/>
            <a:ext cx="5580530" cy="3455894"/>
          </a:xfrm>
        </p:spPr>
      </p:pic>
    </p:spTree>
    <p:extLst>
      <p:ext uri="{BB962C8B-B14F-4D97-AF65-F5344CB8AC3E}">
        <p14:creationId xmlns:p14="http://schemas.microsoft.com/office/powerpoint/2010/main" val="4192472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EFB0EED-33B8-7742-9949-4374D7ACD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bituumensindel</a:t>
            </a:r>
          </a:p>
        </p:txBody>
      </p:sp>
      <p:pic>
        <p:nvPicPr>
          <p:cNvPr id="9" name="Sisu kohatäide 8">
            <a:extLst>
              <a:ext uri="{FF2B5EF4-FFF2-40B4-BE49-F238E27FC236}">
                <a16:creationId xmlns:a16="http://schemas.microsoft.com/office/drawing/2014/main" id="{9D6998BA-7D54-F8A4-891F-3CF2117E0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654" y="2493168"/>
            <a:ext cx="5378822" cy="3299152"/>
          </a:xfrm>
        </p:spPr>
      </p:pic>
    </p:spTree>
    <p:extLst>
      <p:ext uri="{BB962C8B-B14F-4D97-AF65-F5344CB8AC3E}">
        <p14:creationId xmlns:p14="http://schemas.microsoft.com/office/powerpoint/2010/main" val="7331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782B937-2F9F-D3EE-DBF7-9675F6A5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bituumenrullmaterjalid</a:t>
            </a:r>
          </a:p>
        </p:txBody>
      </p:sp>
      <p:pic>
        <p:nvPicPr>
          <p:cNvPr id="13" name="Sisu kohatäide 12">
            <a:extLst>
              <a:ext uri="{FF2B5EF4-FFF2-40B4-BE49-F238E27FC236}">
                <a16:creationId xmlns:a16="http://schemas.microsoft.com/office/drawing/2014/main" id="{54649F62-DD8A-59BF-9AF9-85CEADD33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247" y="2446104"/>
            <a:ext cx="5271248" cy="3400005"/>
          </a:xfrm>
        </p:spPr>
      </p:pic>
    </p:spTree>
    <p:extLst>
      <p:ext uri="{BB962C8B-B14F-4D97-AF65-F5344CB8AC3E}">
        <p14:creationId xmlns:p14="http://schemas.microsoft.com/office/powerpoint/2010/main" val="2970267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6250667-BDA3-26EB-4F2B-16457D89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Paigaldusviisid  ja-tehnikad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88B505B-EDDD-B622-9FC1-9B5574C5B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2400" i="1" dirty="0"/>
              <a:t>Metal</a:t>
            </a:r>
            <a:r>
              <a:rPr lang="et-EE" sz="2400" dirty="0"/>
              <a:t> </a:t>
            </a:r>
            <a:r>
              <a:rPr lang="et-EE" sz="1800" dirty="0" err="1"/>
              <a:t>topeltvalts</a:t>
            </a:r>
            <a:r>
              <a:rPr lang="et-EE" sz="1800" dirty="0"/>
              <a:t>, sindlid(soomus), klikkvalts(klassik), kruvimine</a:t>
            </a:r>
          </a:p>
          <a:p>
            <a:r>
              <a:rPr lang="et-EE" sz="2400" i="1" dirty="0"/>
              <a:t>Rock </a:t>
            </a:r>
            <a:r>
              <a:rPr lang="et-EE" sz="1800" dirty="0"/>
              <a:t>peitkinnitus mehaaniline, peitkinnitus liim, nähtav </a:t>
            </a:r>
            <a:r>
              <a:rPr lang="et-EE" sz="1800" dirty="0" err="1"/>
              <a:t>klambrite&amp;kruvidega,seguga</a:t>
            </a:r>
            <a:endParaRPr lang="et-EE" sz="1800" dirty="0"/>
          </a:p>
          <a:p>
            <a:r>
              <a:rPr lang="et-EE" sz="2400" i="1" dirty="0"/>
              <a:t>Jazz </a:t>
            </a:r>
            <a:r>
              <a:rPr lang="et-EE" sz="1800" dirty="0"/>
              <a:t>põletamine, kuumliim, külmliim </a:t>
            </a:r>
            <a:r>
              <a:rPr lang="et-EE" sz="1800" dirty="0" err="1"/>
              <a:t>e.isekleepuv</a:t>
            </a:r>
            <a:r>
              <a:rPr lang="et-EE" sz="1800" dirty="0"/>
              <a:t>, nähtav </a:t>
            </a:r>
            <a:r>
              <a:rPr lang="et-EE" sz="1800" dirty="0" err="1"/>
              <a:t>naelte&amp;kruvidega</a:t>
            </a:r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1665667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BE3A018-5FAA-0A28-F9B6-A5D26387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 </a:t>
            </a:r>
            <a:r>
              <a:rPr lang="et-EE" dirty="0" err="1"/>
              <a:t>topeltvalts</a:t>
            </a:r>
            <a:endParaRPr lang="et-EE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D84CEB26-B4AF-920D-A21E-C998DFF58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031" y="2329703"/>
            <a:ext cx="5748617" cy="3583641"/>
          </a:xfrm>
        </p:spPr>
      </p:pic>
    </p:spTree>
    <p:extLst>
      <p:ext uri="{BB962C8B-B14F-4D97-AF65-F5344CB8AC3E}">
        <p14:creationId xmlns:p14="http://schemas.microsoft.com/office/powerpoint/2010/main" val="1975517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5E15169-0F3D-DE41-5B32-EA333AE3B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Metallkatuste kinnitusklambrid</a:t>
            </a:r>
          </a:p>
        </p:txBody>
      </p:sp>
      <p:pic>
        <p:nvPicPr>
          <p:cNvPr id="25" name="Sisu kohatäide 24">
            <a:extLst>
              <a:ext uri="{FF2B5EF4-FFF2-40B4-BE49-F238E27FC236}">
                <a16:creationId xmlns:a16="http://schemas.microsoft.com/office/drawing/2014/main" id="{4FA3C9A9-91D3-2F27-344D-3D0A59233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4223" y="2450726"/>
            <a:ext cx="3173506" cy="3442447"/>
          </a:xfrm>
        </p:spPr>
      </p:pic>
    </p:spTree>
    <p:extLst>
      <p:ext uri="{BB962C8B-B14F-4D97-AF65-F5344CB8AC3E}">
        <p14:creationId xmlns:p14="http://schemas.microsoft.com/office/powerpoint/2010/main" val="915508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32EE701-41A6-8430-2A96-3729A207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Ehitatud olulisemad objektid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298F35D-FF68-8CB1-4AAA-383F14652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1800" dirty="0"/>
              <a:t>Viljandi Pärimusmuusika aida katusekonstruktsiooni ja kivikatuse ümberehitus</a:t>
            </a:r>
          </a:p>
          <a:p>
            <a:r>
              <a:rPr lang="et-EE" sz="1800" dirty="0"/>
              <a:t>Mooste Folgiaida kivikatus</a:t>
            </a:r>
          </a:p>
          <a:p>
            <a:r>
              <a:rPr lang="et-EE" sz="1800" dirty="0"/>
              <a:t>Tartu Pauluse kiriku kivikatus</a:t>
            </a:r>
          </a:p>
          <a:p>
            <a:r>
              <a:rPr lang="et-EE" sz="1800" dirty="0"/>
              <a:t>Arvo Pärdi keskuse titaantsingist </a:t>
            </a:r>
            <a:r>
              <a:rPr lang="et-EE" sz="1800" dirty="0" err="1"/>
              <a:t>topeltvaltstehnikas</a:t>
            </a:r>
            <a:r>
              <a:rPr lang="et-EE" sz="1800" dirty="0"/>
              <a:t> katus</a:t>
            </a:r>
          </a:p>
          <a:p>
            <a:r>
              <a:rPr lang="et-EE" sz="1800" dirty="0"/>
              <a:t>Kõltsu mõisa kiltkivikatus</a:t>
            </a:r>
          </a:p>
          <a:p>
            <a:r>
              <a:rPr lang="et-EE" sz="1800" dirty="0"/>
              <a:t>Riisipere mõisa katusekandekonstruktsiooni restaureerimine</a:t>
            </a:r>
          </a:p>
          <a:p>
            <a:r>
              <a:rPr lang="et-EE" sz="1800" dirty="0"/>
              <a:t>Kiltsi mõisa poolkaares kõrvalhoonete kivikatus</a:t>
            </a:r>
          </a:p>
          <a:p>
            <a:r>
              <a:rPr lang="et-EE" sz="1800" dirty="0" err="1"/>
              <a:t>Illuste</a:t>
            </a:r>
            <a:r>
              <a:rPr lang="et-EE" sz="1800" dirty="0"/>
              <a:t> mõis kivikatus </a:t>
            </a:r>
            <a:r>
              <a:rPr lang="et-EE" sz="1800" dirty="0" err="1"/>
              <a:t>Dacora</a:t>
            </a:r>
            <a:r>
              <a:rPr lang="et-EE" sz="1800" dirty="0"/>
              <a:t> katuseplaadid</a:t>
            </a:r>
          </a:p>
          <a:p>
            <a:r>
              <a:rPr lang="et-EE" sz="1800" dirty="0"/>
              <a:t>Pätsi </a:t>
            </a:r>
            <a:r>
              <a:rPr lang="et-EE" sz="1800" dirty="0" err="1"/>
              <a:t>nim.Vabaõhukool</a:t>
            </a:r>
            <a:r>
              <a:rPr lang="et-EE" sz="1800" dirty="0"/>
              <a:t> </a:t>
            </a:r>
            <a:r>
              <a:rPr lang="et-EE" sz="1800" dirty="0" err="1"/>
              <a:t>Pirita-Kosel</a:t>
            </a:r>
            <a:r>
              <a:rPr lang="et-EE" sz="1800" dirty="0"/>
              <a:t> </a:t>
            </a:r>
            <a:r>
              <a:rPr lang="et-EE" sz="1800" dirty="0" err="1"/>
              <a:t>Creaton</a:t>
            </a:r>
            <a:r>
              <a:rPr lang="et-EE" sz="1800" dirty="0"/>
              <a:t> keraamiline katusekivi</a:t>
            </a:r>
          </a:p>
          <a:p>
            <a:r>
              <a:rPr lang="et-EE" sz="1800" dirty="0"/>
              <a:t>Kadrioru lossi rõdu hüdroisolatsioon </a:t>
            </a:r>
            <a:r>
              <a:rPr lang="et-EE" sz="1800" dirty="0" err="1"/>
              <a:t>Enke</a:t>
            </a:r>
            <a:r>
              <a:rPr lang="et-EE" sz="1800" dirty="0"/>
              <a:t> vedelplast</a:t>
            </a:r>
          </a:p>
          <a:p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3899625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A28E737-2CFE-2AEB-EAEF-CD52CD44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metallsindlid</a:t>
            </a:r>
          </a:p>
        </p:txBody>
      </p:sp>
      <p:pic>
        <p:nvPicPr>
          <p:cNvPr id="9" name="Sisu kohatäide 8">
            <a:extLst>
              <a:ext uri="{FF2B5EF4-FFF2-40B4-BE49-F238E27FC236}">
                <a16:creationId xmlns:a16="http://schemas.microsoft.com/office/drawing/2014/main" id="{22268F25-5553-4A7E-4538-31BCCA020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941" y="2336427"/>
            <a:ext cx="6320118" cy="3590365"/>
          </a:xfrm>
        </p:spPr>
      </p:pic>
    </p:spTree>
    <p:extLst>
      <p:ext uri="{BB962C8B-B14F-4D97-AF65-F5344CB8AC3E}">
        <p14:creationId xmlns:p14="http://schemas.microsoft.com/office/powerpoint/2010/main" val="2218270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BE1EC90-F50C-7D97-203F-E2828D7E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Kannavalts ehk klassik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979088F9-6DA0-9B2C-CD9E-15C6A05EC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653" y="3029547"/>
            <a:ext cx="3793331" cy="2292128"/>
          </a:xfr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648F8D5A-CF51-F3CF-D643-5E54C0EAB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930" y="2721349"/>
            <a:ext cx="4499177" cy="290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50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A43628C-D477-FAAD-A467-DD70BE918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Peitkinnitus mehaaniline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52F53632-1966-6B8B-2CE6-6E1CFDA45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4188" y="2432656"/>
            <a:ext cx="2132042" cy="3379835"/>
          </a:xfrm>
        </p:spPr>
      </p:pic>
    </p:spTree>
    <p:extLst>
      <p:ext uri="{BB962C8B-B14F-4D97-AF65-F5344CB8AC3E}">
        <p14:creationId xmlns:p14="http://schemas.microsoft.com/office/powerpoint/2010/main" val="232880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9184B35-A058-7EBA-C301-ED2083A58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profiilplekk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0D772E98-A1B6-8C91-D9EA-531C19519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1430" y="2558304"/>
            <a:ext cx="6488206" cy="3348317"/>
          </a:xfrm>
        </p:spPr>
      </p:pic>
    </p:spTree>
    <p:extLst>
      <p:ext uri="{BB962C8B-B14F-4D97-AF65-F5344CB8AC3E}">
        <p14:creationId xmlns:p14="http://schemas.microsoft.com/office/powerpoint/2010/main" val="395715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1FABEDC-449F-23AF-73E8-AF89E9D8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Peitkinnitus mehaaniline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83BDB3D4-72C1-8F88-9975-B996B4133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329" y="2614193"/>
            <a:ext cx="4581512" cy="3104169"/>
          </a:xfr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E5C546D2-DE28-6D63-AD7D-FDC326506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858" y="3179178"/>
            <a:ext cx="1457324" cy="21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59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AC07F9E-E863-2094-76D9-E030357F3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Katuste projekteerimise põhimõtted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4734B2A-F65F-D323-0EE5-1172F20C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12" y="2922928"/>
            <a:ext cx="8272211" cy="3124887"/>
          </a:xfrm>
        </p:spPr>
        <p:txBody>
          <a:bodyPr>
            <a:normAutofit fontScale="47500" lnSpcReduction="20000"/>
          </a:bodyPr>
          <a:lstStyle/>
          <a:p>
            <a:r>
              <a:rPr lang="et-EE" dirty="0"/>
              <a:t>Hoone põhikonstruktsioonide eluiga peab olema min 50 aasta</a:t>
            </a:r>
          </a:p>
          <a:p>
            <a:r>
              <a:rPr lang="et-EE" dirty="0"/>
              <a:t>Sellest tulenevalt peaks ka katuse- ja fassaadikattematerjalid olema min sellise kestusega, et kandekonstruktsioonid püsiks</a:t>
            </a:r>
          </a:p>
          <a:p>
            <a:r>
              <a:rPr lang="et-EE" dirty="0"/>
              <a:t>Kõik ühes </a:t>
            </a:r>
            <a:r>
              <a:rPr lang="et-EE" dirty="0" err="1"/>
              <a:t>ptojektis</a:t>
            </a:r>
            <a:r>
              <a:rPr lang="et-EE" dirty="0"/>
              <a:t> kasutatavad materjalid peaksid samast kestvusklassist </a:t>
            </a:r>
            <a:r>
              <a:rPr lang="et-EE" dirty="0" err="1"/>
              <a:t>e.</a:t>
            </a:r>
            <a:r>
              <a:rPr lang="et-EE" dirty="0"/>
              <a:t> pole mõtet kasutada kõige vastupidavamat aluskatet koos suhteliselt lühikese elukaarega katusekattematerjaliga</a:t>
            </a:r>
          </a:p>
          <a:p>
            <a:r>
              <a:rPr lang="et-EE" dirty="0"/>
              <a:t>Võimalusel peaks kasutama </a:t>
            </a:r>
            <a:r>
              <a:rPr lang="et-EE" dirty="0" err="1"/>
              <a:t>taaskasutatavid</a:t>
            </a:r>
            <a:r>
              <a:rPr lang="et-EE" dirty="0"/>
              <a:t> katusekattematerjale(kiltkivi, keraamiline katusekivi, </a:t>
            </a:r>
            <a:r>
              <a:rPr lang="et-EE" dirty="0" err="1"/>
              <a:t>vask,tina</a:t>
            </a:r>
            <a:r>
              <a:rPr lang="et-EE" dirty="0"/>
              <a:t>, titaantsink), kuid see ei tohiks olla omaette eesmärgiks</a:t>
            </a:r>
          </a:p>
          <a:p>
            <a:r>
              <a:rPr lang="et-EE" dirty="0"/>
              <a:t>Projekteeritud katus peab olema turvaline nii ehituse kui hilisema ekspluatatsiooni käigus</a:t>
            </a:r>
          </a:p>
          <a:p>
            <a:r>
              <a:rPr lang="et-EE" dirty="0"/>
              <a:t>Pika elukaarega materjalide ja konstruktsiooni piisava kestvuse tagab läbimõeldud tuulutusskeem, kus lahendatud on nõuetekohaselt ka räästa- ning harjasõlm</a:t>
            </a:r>
          </a:p>
          <a:p>
            <a:r>
              <a:rPr lang="et-EE" dirty="0"/>
              <a:t>Katusekattematerjali liigi ja kuju valimisel tuleks lähtuda ka katuse geomeetriast</a:t>
            </a:r>
          </a:p>
          <a:p>
            <a:r>
              <a:rPr lang="et-EE" dirty="0"/>
              <a:t>Katuse arhitektuurilisele efektsusele ei tohiks ohvriks tuua tehnilist toimimist</a:t>
            </a:r>
          </a:p>
          <a:p>
            <a:endParaRPr lang="et-EE" dirty="0"/>
          </a:p>
          <a:p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86110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B2AC3DA-746D-194B-B956-D9154DF54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83" y="1952124"/>
            <a:ext cx="8680784" cy="352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29340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DDD6BC2-E2D7-A5F1-E3BA-633902D836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694" y="1813761"/>
            <a:ext cx="8692816" cy="418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32078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AEBB9B5-6C63-3DBD-CED1-7AF563F2D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075" y="1603208"/>
            <a:ext cx="8500310" cy="419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7468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B432633B-D51A-B9DF-B565-E87EC98837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979" y="1651334"/>
            <a:ext cx="8398043" cy="403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6203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D2A611E-5F67-118B-DC56-0B933E512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Arvo </a:t>
            </a:r>
            <a:r>
              <a:rPr lang="et-EE" dirty="0" err="1"/>
              <a:t>pärdi</a:t>
            </a:r>
            <a:r>
              <a:rPr lang="et-EE" dirty="0"/>
              <a:t> keskus Laulasmaal </a:t>
            </a:r>
            <a:r>
              <a:rPr lang="et-EE" dirty="0" err="1"/>
              <a:t>Rheinzink</a:t>
            </a:r>
            <a:r>
              <a:rPr lang="et-EE" dirty="0"/>
              <a:t> titaantsink</a:t>
            </a:r>
          </a:p>
        </p:txBody>
      </p:sp>
      <p:pic>
        <p:nvPicPr>
          <p:cNvPr id="9" name="Sisu kohatäide 8">
            <a:extLst>
              <a:ext uri="{FF2B5EF4-FFF2-40B4-BE49-F238E27FC236}">
                <a16:creationId xmlns:a16="http://schemas.microsoft.com/office/drawing/2014/main" id="{2A8BC856-3027-BB50-49BF-FA235057B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041" y="2296086"/>
            <a:ext cx="6992470" cy="3704664"/>
          </a:xfrm>
        </p:spPr>
      </p:pic>
    </p:spTree>
    <p:extLst>
      <p:ext uri="{BB962C8B-B14F-4D97-AF65-F5344CB8AC3E}">
        <p14:creationId xmlns:p14="http://schemas.microsoft.com/office/powerpoint/2010/main" val="31273512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b="1" dirty="0" err="1"/>
              <a:t>Kaldkatused</a:t>
            </a:r>
            <a:r>
              <a:rPr lang="et-EE" b="1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1"/>
            <a:r>
              <a:rPr lang="et-EE" sz="3200" b="1" dirty="0" err="1"/>
              <a:t>Ehitusjärelvalve</a:t>
            </a:r>
            <a:endParaRPr lang="et-EE" sz="3200" b="1" dirty="0"/>
          </a:p>
        </p:txBody>
      </p:sp>
    </p:spTree>
    <p:extLst>
      <p:ext uri="{BB962C8B-B14F-4D97-AF65-F5344CB8AC3E}">
        <p14:creationId xmlns:p14="http://schemas.microsoft.com/office/powerpoint/2010/main" val="1236603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62DC2-1E5E-1E2B-2095-0CDB7FC1E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F90D6D6-FCAA-615F-B425-DAF9B1E57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Ehitusjärelvalve</a:t>
            </a:r>
            <a:r>
              <a:rPr lang="et-EE" dirty="0"/>
              <a:t> funktsioonid 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19AB66D-3C21-C5B1-33DA-3072FD8C8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Peamine: jälgida et ehitatakse täpselt kompetentsete tööjooniste  järgi järgides riigis kehtivaid ehitusnorme ja standardeid</a:t>
            </a:r>
          </a:p>
          <a:p>
            <a:r>
              <a:rPr lang="et-EE" sz="2000" dirty="0"/>
              <a:t>Täna on see Eestis võimatu, kuna puuduvad üldjuhul tööjoonised…</a:t>
            </a:r>
          </a:p>
          <a:p>
            <a:r>
              <a:rPr lang="et-EE" sz="2000" dirty="0" err="1"/>
              <a:t>Ehitusjärelvalve</a:t>
            </a:r>
            <a:r>
              <a:rPr lang="et-EE" sz="2000" dirty="0"/>
              <a:t> on tihti ehitajalt raha väljapressimiseks</a:t>
            </a:r>
          </a:p>
          <a:p>
            <a:r>
              <a:rPr lang="et-EE" sz="2000" dirty="0" err="1"/>
              <a:t>Ehitusjärelvalve</a:t>
            </a:r>
            <a:r>
              <a:rPr lang="et-EE" sz="2000" dirty="0"/>
              <a:t> ei tohi töid suvaliselt objektil seisata</a:t>
            </a:r>
          </a:p>
          <a:p>
            <a:r>
              <a:rPr lang="et-EE" sz="2000" dirty="0"/>
              <a:t>Mõistlik on enne tööde või olulisemate töölõikude alustamist </a:t>
            </a:r>
            <a:r>
              <a:rPr lang="et-EE" sz="2000" dirty="0" err="1"/>
              <a:t>ehitusjärelvalvega</a:t>
            </a:r>
            <a:r>
              <a:rPr lang="et-EE" sz="2000" dirty="0"/>
              <a:t> tööde teostusviisid läbi arutada</a:t>
            </a:r>
          </a:p>
          <a:p>
            <a:r>
              <a:rPr lang="et-EE" sz="2000" dirty="0"/>
              <a:t>Oluline on õigeaegselt fikseerida järgnevalt kaetud tööd, selleks ei pea </a:t>
            </a:r>
            <a:r>
              <a:rPr lang="et-EE" sz="2000" dirty="0" err="1"/>
              <a:t>jäörelvalve</a:t>
            </a:r>
            <a:r>
              <a:rPr lang="et-EE" sz="2000" dirty="0"/>
              <a:t> objektil viibima, kui koostöö laabub normaalselt.</a:t>
            </a:r>
          </a:p>
          <a:p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3411776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b="1" dirty="0"/>
              <a:t>Üldine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0864F5-BDA2-41C2-B405-3E039F20B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0367" y="1196752"/>
            <a:ext cx="8116433" cy="50394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9A1C-67D3-4B5B-BF95-A3C18B1BE977}" type="slidenum">
              <a:rPr lang="et-EE" smtClean="0"/>
              <a:t>52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650740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5F151-16E7-41AF-AEA0-E70E9235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Üldine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8C5B67-F6FD-40F5-9D65-2EAD3D1BE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284" y="1154549"/>
            <a:ext cx="7935432" cy="5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05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53695-E4AA-40E9-A54A-E2161E669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Üldine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3A188-0140-40DE-AAE2-5A3152E89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6E2D2-0D22-48CC-9E95-E1DFE9332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42" y="971207"/>
            <a:ext cx="7640116" cy="49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733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188EA-77F8-4107-BB71-93D93F61E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Üldine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EFD7D2-9596-4B07-9A59-BF16484F7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99049"/>
            <a:ext cx="8229600" cy="323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89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B92B3-2696-4D54-8521-FFE2CA847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74638"/>
            <a:ext cx="3888432" cy="634082"/>
          </a:xfrm>
        </p:spPr>
        <p:txBody>
          <a:bodyPr/>
          <a:lstStyle/>
          <a:p>
            <a:r>
              <a:rPr lang="et-EE" dirty="0"/>
              <a:t>Katuslagi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239CCF-EE3A-4331-ABA9-9901EEFF3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21821"/>
            <a:ext cx="8229600" cy="359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55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8FCD2-4D6F-4DB1-9785-4588444F3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err="1"/>
              <a:t>Püstvaltsiliigid</a:t>
            </a:r>
            <a:endParaRPr lang="en-EE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2623C4-40FB-438D-A31C-0EC5D160E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036" y="1125538"/>
            <a:ext cx="6689927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76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1081C-A22F-430A-B51C-3BD9D8FFD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Lamavvaltsiliigid</a:t>
            </a:r>
            <a:endParaRPr lang="en-EE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A2A8AC-9D97-4E60-B207-008B64A20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8"/>
          <a:stretch/>
        </p:blipFill>
        <p:spPr>
          <a:xfrm>
            <a:off x="683568" y="1125538"/>
            <a:ext cx="7978778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78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9712-761B-4728-A523-ABCD09B4D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Hari</a:t>
            </a:r>
            <a:endParaRPr lang="en-EE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1CDBAE-BBB9-4A1F-8BF5-4F80DFD6B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597" y="1125538"/>
            <a:ext cx="7878805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60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82098AB-4E41-3E70-9D06-632877B2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Arvo Pärdi keskus maestro poja Michael Pärdiga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FBC2A4E6-B45C-E510-1986-3D8C74AE7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071" y="2551580"/>
            <a:ext cx="5950323" cy="3449170"/>
          </a:xfrm>
        </p:spPr>
      </p:pic>
    </p:spTree>
    <p:extLst>
      <p:ext uri="{BB962C8B-B14F-4D97-AF65-F5344CB8AC3E}">
        <p14:creationId xmlns:p14="http://schemas.microsoft.com/office/powerpoint/2010/main" val="42799394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2B4C9-5652-4011-9035-A6971C0C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Hari</a:t>
            </a:r>
            <a:endParaRPr lang="en-EE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6361C1-3667-476C-8481-3A41CEB50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8037"/>
            <a:ext cx="8229600" cy="477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08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9C1BB-64E7-4A52-8A6C-1F9348F58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52612-E5FF-47D2-8FA7-072062F75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7CE0E-6976-486B-A7BA-9224036F5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4" y="1412775"/>
            <a:ext cx="8507012" cy="53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935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FE24C-7840-44A6-9C41-2A6C2B30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Tuulduv hari madal katusekalle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479B59-47B5-47BA-8846-65DDBF08F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060" y="1125538"/>
            <a:ext cx="7715880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646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A7E50-D284-49EB-AE7F-2B11DEFF2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Tuulduv hari madal katusekalle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0A9C9B-0716-4DAF-AB87-903BB574B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537" y="1125538"/>
            <a:ext cx="7988926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733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C8B89-860A-48E4-B4C5-7673EBCC6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Kivikatuse hari soojustatud penn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1436B0-A28F-4E4E-B9F4-E1E98E528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590" y="1125538"/>
            <a:ext cx="7518820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37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402A0-BB5B-4F0B-AEDB-0732E5CE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Kivikatuse hari katuslagi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C2CAE5-D2A7-4598-8E5B-C43462C99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258" y="1125538"/>
            <a:ext cx="7195483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020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EBE6A-A078-4B16-8BE5-537AB3DD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Kivikatuse hari </a:t>
            </a:r>
            <a:r>
              <a:rPr lang="et-EE" dirty="0" err="1"/>
              <a:t>kombisoojustus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513DF4-80E5-4EE8-91DF-3FB4C4254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3570" y="1125538"/>
            <a:ext cx="7676860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458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F589-3F25-4852-9CB7-9A274064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Kivikatuse hari tuulutusliist kinnitatud sarikale 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1CA1FB-ADD6-432B-A5A2-C566EA50C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272" y="1125538"/>
            <a:ext cx="7739455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622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89EB6-F2E4-4B23-85B8-4BCBA5829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Kiltkivikatuse tuulduv hari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F53B2F-D9BB-4177-8878-7EF115F79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797" y="1125538"/>
            <a:ext cx="4750406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18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C3FCD-22B4-4227-8A62-72EF3DF7E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 mittetuulduv hari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62CFF3-FD5E-4DF7-AEC4-515827A0F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3500" y="1125538"/>
            <a:ext cx="4616999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59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81B869F-42EE-C4A2-F8D8-674F3D65F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Arvo Pärdi keskus garantiitunnistus maestrole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21CA405C-53E1-8F31-6D27-FC9F7713F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0" y="1124744"/>
            <a:ext cx="3370684" cy="5328592"/>
          </a:xfrm>
        </p:spPr>
      </p:pic>
    </p:spTree>
    <p:extLst>
      <p:ext uri="{BB962C8B-B14F-4D97-AF65-F5344CB8AC3E}">
        <p14:creationId xmlns:p14="http://schemas.microsoft.com/office/powerpoint/2010/main" val="286343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ED88A-487B-4356-916D-213467794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 tuulduv hari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B86B95-5782-4E26-A310-AD6B9B1E0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147" y="1125538"/>
            <a:ext cx="4779705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939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A5F9-625F-4B9A-B35B-07CB0A2D4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</a:t>
            </a:r>
            <a:r>
              <a:rPr lang="et-EE" dirty="0" err="1"/>
              <a:t>kaldhari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A8C618-83BF-4388-83B9-79B0F7606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909" y="1125538"/>
            <a:ext cx="7070181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903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CADF2-6A3E-4F4C-BB55-E81111FB8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katuseäär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695FEF-0DFA-4DF6-9271-0C3103D66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356" y="1125538"/>
            <a:ext cx="7183287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524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7B04-90CF-4D46-8DD6-1230236B2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katuseäär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3163D-26D4-4BD7-8CDA-ABB10C32C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8F35B-7553-4732-8A63-59DADB43A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77107"/>
            <a:ext cx="7524328" cy="541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96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161C-6804-404D-9EA6-B64E2913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Metallvaltskatus katuseäär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DB5DFF-0B1C-43F4-BD12-3DD750C3A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74468"/>
            <a:ext cx="8229600" cy="46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377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FF05-7BAA-4A1F-AB4E-3E961A73F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läbiviik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CCBE6B-DA99-4A3C-BC88-242A9AE66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157" y="1125538"/>
            <a:ext cx="7249685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650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D58C-FECC-4614-AD28-DCD1DAD1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Kiltkivikatus läbiviik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C5BCF1-E36F-435E-BB1B-17A714EA6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064" y="1125538"/>
            <a:ext cx="5703872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167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7477-3360-4570-B0D5-CB4FD5E92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Kiltkivikatus liide seinaga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17C490-91AF-4EF0-87F0-CB4447D54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096" y="1125538"/>
            <a:ext cx="5015807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220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BB8EB-EBB4-42D7-B8B2-A92D81E2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Kiltkivikatus korstna läbiviik kaetud kiltkiviga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1799C7-9D2A-473E-AB77-0DAFAFAB9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197" y="1125538"/>
            <a:ext cx="5309605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627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E073-4A01-4F11-9A57-43F491825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harjapoolne liide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9463C2-9D92-47B2-A2F4-524E22772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029" y="1125538"/>
            <a:ext cx="7521942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87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F89FD1D-7167-9ABA-F8E4-843EFA8A3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Kõltsu mõis </a:t>
            </a:r>
            <a:r>
              <a:rPr lang="et-EE" dirty="0" err="1"/>
              <a:t>Rathscheck</a:t>
            </a:r>
            <a:r>
              <a:rPr lang="et-EE" dirty="0"/>
              <a:t> kiltkivi </a:t>
            </a:r>
            <a:r>
              <a:rPr lang="et-EE" dirty="0" err="1"/>
              <a:t>Rheinzink</a:t>
            </a:r>
            <a:r>
              <a:rPr lang="et-EE" dirty="0"/>
              <a:t> </a:t>
            </a:r>
            <a:r>
              <a:rPr lang="et-EE" dirty="0" err="1"/>
              <a:t>vv</a:t>
            </a:r>
            <a:r>
              <a:rPr lang="et-EE" dirty="0"/>
              <a:t>-süsteem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FF722F17-107D-56CE-5934-8F2C9DD33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874" y="2493169"/>
            <a:ext cx="6743700" cy="3555708"/>
          </a:xfrm>
        </p:spPr>
      </p:pic>
    </p:spTree>
    <p:extLst>
      <p:ext uri="{BB962C8B-B14F-4D97-AF65-F5344CB8AC3E}">
        <p14:creationId xmlns:p14="http://schemas.microsoft.com/office/powerpoint/2010/main" val="41314645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0B42C-4C50-495E-83F3-AFD518B73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harjapoolne liide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030ED8-1AE5-4727-8BA0-A74FA0EC6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212" y="1125538"/>
            <a:ext cx="7089576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66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9C5B-674E-4613-90A6-75C6CE4E4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liide seinaga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FB04EB-F361-4885-9431-2908A7AA3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2470" y="1125538"/>
            <a:ext cx="6559060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683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47B3-3328-490B-90CF-823739C9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Liide seinaga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FB18AC-832F-4DDE-812A-EB2BCF859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060" y="1125538"/>
            <a:ext cx="3925879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351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BE84-7548-4D28-958F-54E70855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Liide seinaga aknaplekk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5EBAD9-0C3F-431B-AB76-8F04899C6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7725" y="1125538"/>
            <a:ext cx="3988549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795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5B12-7C36-476C-A02F-55669BF30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Liide seinaga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ECBA1E-227C-4773-8587-F40D59627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87821"/>
            <a:ext cx="8229600" cy="465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57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C4D1-FF1B-4ABA-9D84-EDB18108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Liide seinaga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7F9B5C-3A1A-4AC2-9C64-5473295E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021" y="1487970"/>
            <a:ext cx="7763958" cy="445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461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116A-2C26-4B9D-BE9A-67DC5184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Parapet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461F77-F8FB-4BBE-904D-2B3B86213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59396"/>
            <a:ext cx="8229600" cy="47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135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6A7ED-D985-450B-BE6B-F2173816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Matallkatus</a:t>
            </a:r>
            <a:r>
              <a:rPr lang="et-EE" dirty="0"/>
              <a:t> mansard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3D8B32-9729-4B6E-B704-8538F49D9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07331"/>
            <a:ext cx="8229600" cy="50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73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D3F0B-EAAF-41B3-B784-E2BFEEE6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mansard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4FFB23-03DE-4DA7-B9BC-7F18E9EB0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27655"/>
            <a:ext cx="8229600" cy="497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843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C483-88B1-414C-807C-E74B76389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 kandiline renn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7E1395-CE67-4673-9BC9-40E4C4EEB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8305" y="1125538"/>
            <a:ext cx="3887390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4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5DEE59F-D4DE-FA36-D2CD-B7052BB6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Pätsu </a:t>
            </a:r>
            <a:r>
              <a:rPr lang="et-EE" dirty="0" err="1"/>
              <a:t>nim.Vabaõhukool</a:t>
            </a:r>
            <a:r>
              <a:rPr lang="et-EE" dirty="0"/>
              <a:t> </a:t>
            </a:r>
            <a:r>
              <a:rPr lang="et-EE" dirty="0" err="1"/>
              <a:t>Pirita-Kosel</a:t>
            </a:r>
            <a:r>
              <a:rPr lang="et-EE" dirty="0"/>
              <a:t> </a:t>
            </a:r>
            <a:r>
              <a:rPr lang="et-EE" sz="4400" dirty="0" err="1"/>
              <a:t>c</a:t>
            </a:r>
            <a:r>
              <a:rPr lang="et-EE" dirty="0" err="1"/>
              <a:t>reaton</a:t>
            </a:r>
            <a:r>
              <a:rPr lang="et-EE" dirty="0"/>
              <a:t> katusekivi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79A2650A-6833-DF03-9D3A-0709B38F7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031" y="2331119"/>
            <a:ext cx="6779795" cy="3591425"/>
          </a:xfrm>
        </p:spPr>
      </p:pic>
    </p:spTree>
    <p:extLst>
      <p:ext uri="{BB962C8B-B14F-4D97-AF65-F5344CB8AC3E}">
        <p14:creationId xmlns:p14="http://schemas.microsoft.com/office/powerpoint/2010/main" val="21164906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FB68A-E991-488A-9788-0914E9B5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 mansard </a:t>
            </a:r>
            <a:r>
              <a:rPr lang="et-EE" dirty="0" err="1"/>
              <a:t>roovitusel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EDE2CE-416B-4F08-8997-9A095D048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5823" y="1125538"/>
            <a:ext cx="4412353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840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4720D-DCAC-4426-B1B5-CEE39C71D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Kiltkivi mansard laudisel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CA3376-6E40-4C19-8409-BB19878FE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6589" y="1125538"/>
            <a:ext cx="4990821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005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27F67-94A9-4CE8-A189-EE645BCE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mansard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05DC74-0861-4F3D-B886-9529C28E9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6781"/>
            <a:ext cx="8229600" cy="47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057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395-F5B8-4A5E-ACC2-7E3E53E0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neel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C31A30-02FB-4CDE-962D-C033513AD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037" y="1125538"/>
            <a:ext cx="8079926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695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DF7AA-083B-402A-9561-0BADA35B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neel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D73FB-16FD-430E-BAF2-406CA91E6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120" y="1125538"/>
            <a:ext cx="7869759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597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FBD6-5E4F-4F68-80FB-EA06B0671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neel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85FAF3-88BA-4327-84A3-D3D15AE3F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116" y="1125538"/>
            <a:ext cx="7855767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124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FEAC-CB3F-4C46-844D-6911D9657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neel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EC3C5D-0116-457C-8350-C44A68FA2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444" y="1125538"/>
            <a:ext cx="7805111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387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E4EB-E2FC-4742-880E-AB7499548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 neel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8C0B78-50B6-4E36-9086-86306C6A6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384" y="1125538"/>
            <a:ext cx="7255232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562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67FF-E419-4823-A7F8-01E9ED1F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Kivikatus neel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14554D-2C5B-48AC-9CEB-174901FFA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184" y="1125538"/>
            <a:ext cx="7231632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91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F8E4-104E-4F17-A0A0-7FDB39B1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Metallkatus neel</a:t>
            </a:r>
            <a:endParaRPr lang="en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A2ADC0-F511-42EC-A283-D094831B5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14702"/>
            <a:ext cx="8229600" cy="480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37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1345</Words>
  <Application>Microsoft Office PowerPoint</Application>
  <PresentationFormat>On-screen Show (4:3)</PresentationFormat>
  <Paragraphs>245</Paragraphs>
  <Slides>144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49" baseType="lpstr">
      <vt:lpstr>Arial</vt:lpstr>
      <vt:lpstr>Calibri</vt:lpstr>
      <vt:lpstr>Cambria</vt:lpstr>
      <vt:lpstr>Verdana</vt:lpstr>
      <vt:lpstr>Office Theme</vt:lpstr>
      <vt:lpstr>Tallinna Tehnikakõrgkool Kaldkatus</vt:lpstr>
      <vt:lpstr>Peeter kärp katusevärk oü omanik</vt:lpstr>
      <vt:lpstr>IFD - rahvusvaheline katuseala organisatsioon</vt:lpstr>
      <vt:lpstr>Ehitatud olulisemad objektid</vt:lpstr>
      <vt:lpstr>Arvo pärdi keskus Laulasmaal Rheinzink titaantsink</vt:lpstr>
      <vt:lpstr>Arvo Pärdi keskus maestro poja Michael Pärdiga</vt:lpstr>
      <vt:lpstr>Arvo Pärdi keskus garantiitunnistus maestrole</vt:lpstr>
      <vt:lpstr>Kõltsu mõis Rathscheck kiltkivi Rheinzink vv-süsteem</vt:lpstr>
      <vt:lpstr>Pätsu nim.Vabaõhukool Pirita-Kosel creaton katusekivi</vt:lpstr>
      <vt:lpstr>Illuste mõis kiudtsementplaadid Dacora </vt:lpstr>
      <vt:lpstr>Viljandi Pärimusmuusika Ait Creaton katusekivi Sinfonie</vt:lpstr>
      <vt:lpstr>Mooste Folgikoda keraamiline s-katusekivi</vt:lpstr>
      <vt:lpstr>Kiltsi mõis kõrvalhooned keraamiline s-katusekivi</vt:lpstr>
      <vt:lpstr>Kadrioru lossi rõdu  Enke  vedelplast</vt:lpstr>
      <vt:lpstr>Kuidas kavandada ja ehitada toimivat kaldkatust</vt:lpstr>
      <vt:lpstr>Kuidas kavandada ja ehitada toimivat kaldkatust</vt:lpstr>
      <vt:lpstr>Kuidas kavandada ja ehitada toimivat kaldkatust</vt:lpstr>
      <vt:lpstr>Kuidas kavandada ja ehitada toimivat kaldkatust</vt:lpstr>
      <vt:lpstr>Katusematerjalide omadused</vt:lpstr>
      <vt:lpstr>Tina ehk plii</vt:lpstr>
      <vt:lpstr>vask</vt:lpstr>
      <vt:lpstr>Titaan(ehk täis)tsink</vt:lpstr>
      <vt:lpstr>alumiinium</vt:lpstr>
      <vt:lpstr>Tsingitud terasplekk</vt:lpstr>
      <vt:lpstr>Looduskivi kiltkivi</vt:lpstr>
      <vt:lpstr>Keraamiline katusekivi</vt:lpstr>
      <vt:lpstr>kiudtsementplaadid</vt:lpstr>
      <vt:lpstr>Kiudtsementlaineplaat ehk eterniit</vt:lpstr>
      <vt:lpstr>betoonkatusekivi</vt:lpstr>
      <vt:lpstr>puitkimmkatus</vt:lpstr>
      <vt:lpstr>laastkatus</vt:lpstr>
      <vt:lpstr>puitsindel</vt:lpstr>
      <vt:lpstr>laudkatus</vt:lpstr>
      <vt:lpstr>rookatus</vt:lpstr>
      <vt:lpstr>bituumensindel</vt:lpstr>
      <vt:lpstr>bituumenrullmaterjalid</vt:lpstr>
      <vt:lpstr>Paigaldusviisid  ja-tehnikad</vt:lpstr>
      <vt:lpstr>Metal topeltvalts</vt:lpstr>
      <vt:lpstr>Metallkatuste kinnitusklambrid</vt:lpstr>
      <vt:lpstr>metallsindlid</vt:lpstr>
      <vt:lpstr>Kannavalts ehk klassik</vt:lpstr>
      <vt:lpstr>Peitkinnitus mehaaniline</vt:lpstr>
      <vt:lpstr>profiilplekk</vt:lpstr>
      <vt:lpstr>Peitkinnitus mehaaniline</vt:lpstr>
      <vt:lpstr>Katuste projekteerimise põhimõtted</vt:lpstr>
      <vt:lpstr>PowerPoint Presentation</vt:lpstr>
      <vt:lpstr>PowerPoint Presentation</vt:lpstr>
      <vt:lpstr>PowerPoint Presentation</vt:lpstr>
      <vt:lpstr>PowerPoint Presentation</vt:lpstr>
      <vt:lpstr>Kaldkatused </vt:lpstr>
      <vt:lpstr>Ehitusjärelvalve funktsioonid </vt:lpstr>
      <vt:lpstr>Üldine</vt:lpstr>
      <vt:lpstr>Üldine</vt:lpstr>
      <vt:lpstr>Üldine</vt:lpstr>
      <vt:lpstr>Üldine</vt:lpstr>
      <vt:lpstr>Katuslagi</vt:lpstr>
      <vt:lpstr>Püstvaltsiliigid</vt:lpstr>
      <vt:lpstr>Lamavvaltsiliigid</vt:lpstr>
      <vt:lpstr>Hari</vt:lpstr>
      <vt:lpstr>Hari</vt:lpstr>
      <vt:lpstr>PowerPoint Presentation</vt:lpstr>
      <vt:lpstr>Tuulduv hari madal katusekalle</vt:lpstr>
      <vt:lpstr>Tuulduv hari madal katusekalle</vt:lpstr>
      <vt:lpstr>Kivikatuse hari soojustatud penn</vt:lpstr>
      <vt:lpstr>Kivikatuse hari katuslagi</vt:lpstr>
      <vt:lpstr>Kivikatuse hari kombisoojustus</vt:lpstr>
      <vt:lpstr>Kivikatuse hari tuulutusliist kinnitatud sarikale </vt:lpstr>
      <vt:lpstr>Kiltkivikatuse tuulduv hari</vt:lpstr>
      <vt:lpstr>Kiltkivi mittetuulduv hari</vt:lpstr>
      <vt:lpstr>Kiltkivi tuulduv hari</vt:lpstr>
      <vt:lpstr>Kivikatus kaldhari</vt:lpstr>
      <vt:lpstr>Kivikatus katuseäär</vt:lpstr>
      <vt:lpstr>Kivikatus katuseäär</vt:lpstr>
      <vt:lpstr>Metallvaltskatus katuseäär</vt:lpstr>
      <vt:lpstr>Metallkatus läbiviik</vt:lpstr>
      <vt:lpstr>Kiltkivikatus läbiviik</vt:lpstr>
      <vt:lpstr>Kiltkivikatus liide seinaga</vt:lpstr>
      <vt:lpstr>Kiltkivikatus korstna läbiviik kaetud kiltkiviga</vt:lpstr>
      <vt:lpstr>Kivikatus harjapoolne liide</vt:lpstr>
      <vt:lpstr>Kivikatus harjapoolne liide</vt:lpstr>
      <vt:lpstr>Metallkatus liide seinaga</vt:lpstr>
      <vt:lpstr>Liide seinaga</vt:lpstr>
      <vt:lpstr>Liide seinaga aknaplekk</vt:lpstr>
      <vt:lpstr>Liide seinaga</vt:lpstr>
      <vt:lpstr>Liide seinaga</vt:lpstr>
      <vt:lpstr>Parapet</vt:lpstr>
      <vt:lpstr>Matallkatus mansard</vt:lpstr>
      <vt:lpstr>Metallkatus mansard</vt:lpstr>
      <vt:lpstr>Kiltkivi kandiline renn</vt:lpstr>
      <vt:lpstr>Kiltkivi mansard roovitusel</vt:lpstr>
      <vt:lpstr>Kiltkivi mansard laudisel</vt:lpstr>
      <vt:lpstr>Metallkatus mansard</vt:lpstr>
      <vt:lpstr>Metallkatus neel</vt:lpstr>
      <vt:lpstr>Kivikatus neel</vt:lpstr>
      <vt:lpstr>Kivikatus neel</vt:lpstr>
      <vt:lpstr>Kivikatus neel</vt:lpstr>
      <vt:lpstr>Kivikatus  neel</vt:lpstr>
      <vt:lpstr>Kivikatus neel</vt:lpstr>
      <vt:lpstr>Metallkatus neel</vt:lpstr>
      <vt:lpstr>Kivikatus parapet</vt:lpstr>
      <vt:lpstr>Metallkatus parapet</vt:lpstr>
      <vt:lpstr>Kivikatus pulthari</vt:lpstr>
      <vt:lpstr>Metallkatus pulthari</vt:lpstr>
      <vt:lpstr>Kivikatus räästas ja äär</vt:lpstr>
      <vt:lpstr>Kivikatus räästas</vt:lpstr>
      <vt:lpstr>PowerPoint Presentation</vt:lpstr>
      <vt:lpstr>PowerPoint Presentation</vt:lpstr>
      <vt:lpstr>PowerPoint Presentation</vt:lpstr>
      <vt:lpstr>Kivikatus räästas</vt:lpstr>
      <vt:lpstr>Kivikatus räästas</vt:lpstr>
      <vt:lpstr>Kivikatus räästas</vt:lpstr>
      <vt:lpstr>Standard EVS 920-4 kivikatus räästas</vt:lpstr>
      <vt:lpstr>Standard EVS 920-4 kivikatus räästas</vt:lpstr>
      <vt:lpstr>Kivikatus räästas</vt:lpstr>
      <vt:lpstr>Kiltkivi tuulduv hari Shveitsi projekt</vt:lpstr>
      <vt:lpstr>Kiltkivi räästas</vt:lpstr>
      <vt:lpstr>Kiltkivi räästas</vt:lpstr>
      <vt:lpstr>Metallkatus räästas</vt:lpstr>
      <vt:lpstr>Metallkatus räästas</vt:lpstr>
      <vt:lpstr>Metallkatus katusesild</vt:lpstr>
      <vt:lpstr>Metallkatus lumetõke</vt:lpstr>
      <vt:lpstr>Metallkatus turvakonks</vt:lpstr>
      <vt:lpstr>Metallkatus aste</vt:lpstr>
      <vt:lpstr>Metallkatus aste</vt:lpstr>
      <vt:lpstr>Kiltkivi üleminek</vt:lpstr>
      <vt:lpstr>Kiltkivi üleminek</vt:lpstr>
      <vt:lpstr>Kiltkivi vintskapi sein</vt:lpstr>
      <vt:lpstr>PowerPoint Presentation</vt:lpstr>
      <vt:lpstr>Metallkatus peidetud renn</vt:lpstr>
      <vt:lpstr>PowerPoint Presentation</vt:lpstr>
      <vt:lpstr>Vihmaveekoguja</vt:lpstr>
      <vt:lpstr>Metall peidetud renn</vt:lpstr>
      <vt:lpstr>Räästasõlm peidetud renn rathscheck kiltkivi</vt:lpstr>
      <vt:lpstr>Metallkatus rennneel</vt:lpstr>
      <vt:lpstr>Katusehari tuulduv bit.sindel </vt:lpstr>
      <vt:lpstr>Tuulduv hari katusekalle üle 35 kraadi</vt:lpstr>
      <vt:lpstr>Mumk-nunn katusekivi kaldhari „nürnbergi“ kaldhari</vt:lpstr>
      <vt:lpstr>PowerPoint Presentation</vt:lpstr>
      <vt:lpstr>PowerPoint Presentation</vt:lpstr>
      <vt:lpstr>Arhailine ühendet kaasaegsega</vt:lpstr>
      <vt:lpstr>Arhailine ühendet kaasaegsega</vt:lpstr>
      <vt:lpstr>Arhailine ühendet kaasaegsega</vt:lpstr>
      <vt:lpstr>Info </vt:lpstr>
      <vt:lpstr>kultuur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.</dc:creator>
  <cp:lastModifiedBy>Mairi Saar</cp:lastModifiedBy>
  <cp:revision>106</cp:revision>
  <dcterms:created xsi:type="dcterms:W3CDTF">2011-05-13T08:55:51Z</dcterms:created>
  <dcterms:modified xsi:type="dcterms:W3CDTF">2024-11-22T13:22:33Z</dcterms:modified>
</cp:coreProperties>
</file>